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800" r:id="rId2"/>
  </p:sldMasterIdLst>
  <p:notesMasterIdLst>
    <p:notesMasterId r:id="rId53"/>
  </p:notesMasterIdLst>
  <p:sldIdLst>
    <p:sldId id="607" r:id="rId3"/>
    <p:sldId id="498" r:id="rId4"/>
    <p:sldId id="455" r:id="rId5"/>
    <p:sldId id="259" r:id="rId6"/>
    <p:sldId id="558" r:id="rId7"/>
    <p:sldId id="559" r:id="rId8"/>
    <p:sldId id="554" r:id="rId9"/>
    <p:sldId id="555" r:id="rId10"/>
    <p:sldId id="557" r:id="rId11"/>
    <p:sldId id="556" r:id="rId12"/>
    <p:sldId id="553" r:id="rId13"/>
    <p:sldId id="548" r:id="rId14"/>
    <p:sldId id="572" r:id="rId15"/>
    <p:sldId id="578" r:id="rId16"/>
    <p:sldId id="579" r:id="rId17"/>
    <p:sldId id="526" r:id="rId18"/>
    <p:sldId id="527" r:id="rId19"/>
    <p:sldId id="528" r:id="rId20"/>
    <p:sldId id="601" r:id="rId21"/>
    <p:sldId id="586" r:id="rId22"/>
    <p:sldId id="611" r:id="rId23"/>
    <p:sldId id="590" r:id="rId24"/>
    <p:sldId id="591" r:id="rId25"/>
    <p:sldId id="609" r:id="rId26"/>
    <p:sldId id="592" r:id="rId27"/>
    <p:sldId id="593" r:id="rId28"/>
    <p:sldId id="594" r:id="rId29"/>
    <p:sldId id="612" r:id="rId30"/>
    <p:sldId id="580" r:id="rId31"/>
    <p:sldId id="613" r:id="rId32"/>
    <p:sldId id="568" r:id="rId33"/>
    <p:sldId id="589" r:id="rId34"/>
    <p:sldId id="584" r:id="rId35"/>
    <p:sldId id="610" r:id="rId36"/>
    <p:sldId id="595" r:id="rId37"/>
    <p:sldId id="599" r:id="rId38"/>
    <p:sldId id="600" r:id="rId39"/>
    <p:sldId id="614" r:id="rId40"/>
    <p:sldId id="585" r:id="rId41"/>
    <p:sldId id="602" r:id="rId42"/>
    <p:sldId id="603" r:id="rId43"/>
    <p:sldId id="615" r:id="rId44"/>
    <p:sldId id="605" r:id="rId45"/>
    <p:sldId id="543" r:id="rId46"/>
    <p:sldId id="606" r:id="rId47"/>
    <p:sldId id="544" r:id="rId48"/>
    <p:sldId id="577" r:id="rId49"/>
    <p:sldId id="549" r:id="rId50"/>
    <p:sldId id="573" r:id="rId51"/>
    <p:sldId id="608" r:id="rId52"/>
  </p:sldIdLst>
  <p:sldSz cx="10693400" cy="7561263"/>
  <p:notesSz cx="9926638" cy="6797675"/>
  <p:embeddedFontLst>
    <p:embeddedFont>
      <p:font typeface="Roboto" panose="020B0600000101010101" charset="-127"/>
      <p:regular r:id="rId54"/>
      <p:bold r:id="rId55"/>
      <p:italic r:id="rId56"/>
      <p:boldItalic r:id="rId57"/>
    </p:embeddedFont>
    <p:embeddedFont>
      <p:font typeface="HY헤드라인M" panose="02030600000101010101" pitchFamily="18" charset="-127"/>
      <p:regular r:id="rId58"/>
    </p:embeddedFont>
    <p:embeddedFont>
      <p:font typeface="맑은 고딕" panose="020B0503020000020004" pitchFamily="50" charset="-127"/>
      <p:regular r:id="rId59"/>
      <p:bold r:id="rId60"/>
    </p:embeddedFont>
    <p:embeddedFont>
      <p:font typeface="제주고딕OTF" panose="02000300000000000000" pitchFamily="50" charset="-127"/>
      <p:regular r:id="rId61"/>
    </p:embeddedFont>
    <p:embeddedFont>
      <p:font typeface="나눔스퀘어OTF Bold" panose="020B0600000101010101" charset="0"/>
      <p:bold r:id="rId62"/>
    </p:embeddedFont>
  </p:embeddedFontLst>
  <p:defaultTextStyle>
    <a:defPPr>
      <a:defRPr lang="ko-KR"/>
    </a:defPPr>
    <a:lvl1pPr marL="0" algn="l" defTabSz="994811" rtl="0" eaLnBrk="1" latinLnBrk="1" hangingPunct="1">
      <a:defRPr sz="2100" kern="1200">
        <a:solidFill>
          <a:schemeClr val="tx1"/>
        </a:solidFill>
        <a:latin typeface="+mn-lt"/>
        <a:ea typeface="+mn-ea"/>
        <a:cs typeface="+mn-cs"/>
      </a:defRPr>
    </a:lvl1pPr>
    <a:lvl2pPr marL="497406" algn="l" defTabSz="994811" rtl="0" eaLnBrk="1" latinLnBrk="1" hangingPunct="1">
      <a:defRPr sz="2100" kern="1200">
        <a:solidFill>
          <a:schemeClr val="tx1"/>
        </a:solidFill>
        <a:latin typeface="+mn-lt"/>
        <a:ea typeface="+mn-ea"/>
        <a:cs typeface="+mn-cs"/>
      </a:defRPr>
    </a:lvl2pPr>
    <a:lvl3pPr marL="994811" algn="l" defTabSz="994811" rtl="0" eaLnBrk="1" latinLnBrk="1" hangingPunct="1">
      <a:defRPr sz="2100" kern="1200">
        <a:solidFill>
          <a:schemeClr val="tx1"/>
        </a:solidFill>
        <a:latin typeface="+mn-lt"/>
        <a:ea typeface="+mn-ea"/>
        <a:cs typeface="+mn-cs"/>
      </a:defRPr>
    </a:lvl3pPr>
    <a:lvl4pPr marL="1492217" algn="l" defTabSz="994811" rtl="0" eaLnBrk="1" latinLnBrk="1" hangingPunct="1">
      <a:defRPr sz="2100" kern="1200">
        <a:solidFill>
          <a:schemeClr val="tx1"/>
        </a:solidFill>
        <a:latin typeface="+mn-lt"/>
        <a:ea typeface="+mn-ea"/>
        <a:cs typeface="+mn-cs"/>
      </a:defRPr>
    </a:lvl4pPr>
    <a:lvl5pPr marL="1989624" algn="l" defTabSz="994811" rtl="0" eaLnBrk="1" latinLnBrk="1" hangingPunct="1">
      <a:defRPr sz="2100" kern="1200">
        <a:solidFill>
          <a:schemeClr val="tx1"/>
        </a:solidFill>
        <a:latin typeface="+mn-lt"/>
        <a:ea typeface="+mn-ea"/>
        <a:cs typeface="+mn-cs"/>
      </a:defRPr>
    </a:lvl5pPr>
    <a:lvl6pPr marL="2487031" algn="l" defTabSz="994811" rtl="0" eaLnBrk="1" latinLnBrk="1" hangingPunct="1">
      <a:defRPr sz="2100" kern="1200">
        <a:solidFill>
          <a:schemeClr val="tx1"/>
        </a:solidFill>
        <a:latin typeface="+mn-lt"/>
        <a:ea typeface="+mn-ea"/>
        <a:cs typeface="+mn-cs"/>
      </a:defRPr>
    </a:lvl6pPr>
    <a:lvl7pPr marL="2984435" algn="l" defTabSz="994811" rtl="0" eaLnBrk="1" latinLnBrk="1" hangingPunct="1">
      <a:defRPr sz="2100" kern="1200">
        <a:solidFill>
          <a:schemeClr val="tx1"/>
        </a:solidFill>
        <a:latin typeface="+mn-lt"/>
        <a:ea typeface="+mn-ea"/>
        <a:cs typeface="+mn-cs"/>
      </a:defRPr>
    </a:lvl7pPr>
    <a:lvl8pPr marL="3481843" algn="l" defTabSz="994811" rtl="0" eaLnBrk="1" latinLnBrk="1" hangingPunct="1">
      <a:defRPr sz="2100" kern="1200">
        <a:solidFill>
          <a:schemeClr val="tx1"/>
        </a:solidFill>
        <a:latin typeface="+mn-lt"/>
        <a:ea typeface="+mn-ea"/>
        <a:cs typeface="+mn-cs"/>
      </a:defRPr>
    </a:lvl8pPr>
    <a:lvl9pPr marL="3979249" algn="l" defTabSz="994811" rtl="0" eaLnBrk="1" latinLnBrk="1" hangingPunct="1">
      <a:defRPr sz="21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2">
          <p15:clr>
            <a:srgbClr val="A4A3A4"/>
          </p15:clr>
        </p15:guide>
        <p15:guide id="2" pos="3369">
          <p15:clr>
            <a:srgbClr val="A4A3A4"/>
          </p15:clr>
        </p15:guide>
      </p15:sldGuideLst>
    </p:ext>
    <p:ext uri="{2D200454-40CA-4A62-9FC3-DE9A4176ACB9}">
      <p15:notesGuideLst xmlns:p15="http://schemas.microsoft.com/office/powerpoint/2012/main">
        <p15:guide id="1" orient="horz" pos="2141" userDrawn="1">
          <p15:clr>
            <a:srgbClr val="A4A3A4"/>
          </p15:clr>
        </p15:guide>
        <p15:guide id="2" pos="3127"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15120"/>
    <a:srgbClr val="F4FE90"/>
    <a:srgbClr val="007E39"/>
    <a:srgbClr val="009B39"/>
    <a:srgbClr val="E9CFBC"/>
    <a:srgbClr val="EDEDED"/>
    <a:srgbClr val="E88313"/>
    <a:srgbClr val="5881C1"/>
    <a:srgbClr val="65170A"/>
    <a:srgbClr val="EAF6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보통 스타일 2 - 강조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스타일 없음, 표 눈금">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스타일 없음, 눈금 없음">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10" autoAdjust="0"/>
    <p:restoredTop sz="60574" autoAdjust="0"/>
  </p:normalViewPr>
  <p:slideViewPr>
    <p:cSldViewPr>
      <p:cViewPr varScale="1">
        <p:scale>
          <a:sx n="61" d="100"/>
          <a:sy n="61" d="100"/>
        </p:scale>
        <p:origin x="2202" y="48"/>
      </p:cViewPr>
      <p:guideLst>
        <p:guide orient="horz" pos="2382"/>
        <p:guide pos="33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30" d="100"/>
        <a:sy n="130" d="100"/>
      </p:scale>
      <p:origin x="0" y="-5598"/>
    </p:cViewPr>
  </p:sorterViewPr>
  <p:notesViewPr>
    <p:cSldViewPr>
      <p:cViewPr varScale="1">
        <p:scale>
          <a:sx n="52" d="100"/>
          <a:sy n="52" d="100"/>
        </p:scale>
        <p:origin x="2680" y="68"/>
      </p:cViewPr>
      <p:guideLst>
        <p:guide orient="horz" pos="2141"/>
        <p:guide pos="3127"/>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font" Target="fonts/font2.fntdata"/><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font" Target="fonts/font5.fntdata"/><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font" Target="fonts/font8.fntdata"/><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font" Target="fonts/font3.fntdata"/><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6.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1.fntdata"/><Relationship Id="rId62"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font" Target="fonts/font4.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font" Target="fonts/font7.fntdata"/><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1"/>
            <a:ext cx="4301543" cy="341064"/>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5622798" y="1"/>
            <a:ext cx="4301543" cy="341064"/>
          </a:xfrm>
          <a:prstGeom prst="rect">
            <a:avLst/>
          </a:prstGeom>
        </p:spPr>
        <p:txBody>
          <a:bodyPr vert="horz" lIns="91440" tIns="45720" rIns="91440" bIns="45720" rtlCol="0"/>
          <a:lstStyle>
            <a:lvl1pPr algn="r">
              <a:defRPr sz="1200"/>
            </a:lvl1pPr>
          </a:lstStyle>
          <a:p>
            <a:fld id="{D4216FF6-E0F3-4011-AECB-CF97C16A2246}" type="datetimeFigureOut">
              <a:rPr lang="ko-KR" altLang="en-US" smtClean="0"/>
              <a:t>2025-09-18</a:t>
            </a:fld>
            <a:endParaRPr lang="ko-KR" altLang="en-US"/>
          </a:p>
        </p:txBody>
      </p:sp>
      <p:sp>
        <p:nvSpPr>
          <p:cNvPr id="4" name="슬라이드 이미지 개체 틀 3"/>
          <p:cNvSpPr>
            <a:spLocks noGrp="1" noRot="1" noChangeAspect="1"/>
          </p:cNvSpPr>
          <p:nvPr>
            <p:ph type="sldImg" idx="2"/>
          </p:nvPr>
        </p:nvSpPr>
        <p:spPr>
          <a:xfrm>
            <a:off x="3341688" y="849313"/>
            <a:ext cx="3243262" cy="2293937"/>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992664" y="3271381"/>
            <a:ext cx="7941310" cy="2676585"/>
          </a:xfrm>
          <a:prstGeom prst="rect">
            <a:avLst/>
          </a:prstGeom>
        </p:spPr>
        <p:txBody>
          <a:bodyPr vert="horz" lIns="91440" tIns="45720" rIns="91440" bIns="45720" rtlCol="0"/>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6456612"/>
            <a:ext cx="4301543" cy="341063"/>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5622798" y="6456612"/>
            <a:ext cx="4301543" cy="341063"/>
          </a:xfrm>
          <a:prstGeom prst="rect">
            <a:avLst/>
          </a:prstGeom>
        </p:spPr>
        <p:txBody>
          <a:bodyPr vert="horz" lIns="91440" tIns="45720" rIns="91440" bIns="45720" rtlCol="0" anchor="b"/>
          <a:lstStyle>
            <a:lvl1pPr algn="r">
              <a:defRPr sz="1200"/>
            </a:lvl1pPr>
          </a:lstStyle>
          <a:p>
            <a:fld id="{7EB27ADB-F041-47AE-9869-F44F776A73A6}" type="slidenum">
              <a:rPr lang="ko-KR" altLang="en-US" smtClean="0"/>
              <a:t>‹#›</a:t>
            </a:fld>
            <a:endParaRPr lang="ko-KR" altLang="en-US"/>
          </a:p>
        </p:txBody>
      </p:sp>
    </p:spTree>
    <p:extLst>
      <p:ext uri="{BB962C8B-B14F-4D97-AF65-F5344CB8AC3E}">
        <p14:creationId xmlns:p14="http://schemas.microsoft.com/office/powerpoint/2010/main" val="163310789"/>
      </p:ext>
    </p:extLst>
  </p:cSld>
  <p:clrMap bg1="lt1" tx1="dk1" bg2="lt2" tx2="dk2" accent1="accent1" accent2="accent2" accent3="accent3" accent4="accent4" accent5="accent5" accent6="accent6" hlink="hlink" folHlink="folHlink"/>
  <p:notesStyle>
    <a:lvl1pPr marL="0" algn="l" defTabSz="913592" rtl="0" eaLnBrk="1" latinLnBrk="1" hangingPunct="1">
      <a:defRPr sz="1300" kern="1200">
        <a:solidFill>
          <a:schemeClr val="tx1"/>
        </a:solidFill>
        <a:latin typeface="+mn-lt"/>
        <a:ea typeface="+mn-ea"/>
        <a:cs typeface="+mn-cs"/>
      </a:defRPr>
    </a:lvl1pPr>
    <a:lvl2pPr marL="456798" algn="l" defTabSz="913592" rtl="0" eaLnBrk="1" latinLnBrk="1" hangingPunct="1">
      <a:defRPr sz="1300" kern="1200">
        <a:solidFill>
          <a:schemeClr val="tx1"/>
        </a:solidFill>
        <a:latin typeface="+mn-lt"/>
        <a:ea typeface="+mn-ea"/>
        <a:cs typeface="+mn-cs"/>
      </a:defRPr>
    </a:lvl2pPr>
    <a:lvl3pPr marL="913592" algn="l" defTabSz="913592" rtl="0" eaLnBrk="1" latinLnBrk="1" hangingPunct="1">
      <a:defRPr sz="1300" kern="1200">
        <a:solidFill>
          <a:schemeClr val="tx1"/>
        </a:solidFill>
        <a:latin typeface="+mn-lt"/>
        <a:ea typeface="+mn-ea"/>
        <a:cs typeface="+mn-cs"/>
      </a:defRPr>
    </a:lvl3pPr>
    <a:lvl4pPr marL="1370390" algn="l" defTabSz="913592" rtl="0" eaLnBrk="1" latinLnBrk="1" hangingPunct="1">
      <a:defRPr sz="1300" kern="1200">
        <a:solidFill>
          <a:schemeClr val="tx1"/>
        </a:solidFill>
        <a:latin typeface="+mn-lt"/>
        <a:ea typeface="+mn-ea"/>
        <a:cs typeface="+mn-cs"/>
      </a:defRPr>
    </a:lvl4pPr>
    <a:lvl5pPr marL="1827187" algn="l" defTabSz="913592" rtl="0" eaLnBrk="1" latinLnBrk="1" hangingPunct="1">
      <a:defRPr sz="1300" kern="1200">
        <a:solidFill>
          <a:schemeClr val="tx1"/>
        </a:solidFill>
        <a:latin typeface="+mn-lt"/>
        <a:ea typeface="+mn-ea"/>
        <a:cs typeface="+mn-cs"/>
      </a:defRPr>
    </a:lvl5pPr>
    <a:lvl6pPr marL="2283984" algn="l" defTabSz="913592" rtl="0" eaLnBrk="1" latinLnBrk="1" hangingPunct="1">
      <a:defRPr sz="1300" kern="1200">
        <a:solidFill>
          <a:schemeClr val="tx1"/>
        </a:solidFill>
        <a:latin typeface="+mn-lt"/>
        <a:ea typeface="+mn-ea"/>
        <a:cs typeface="+mn-cs"/>
      </a:defRPr>
    </a:lvl6pPr>
    <a:lvl7pPr marL="2740782" algn="l" defTabSz="913592" rtl="0" eaLnBrk="1" latinLnBrk="1" hangingPunct="1">
      <a:defRPr sz="1300" kern="1200">
        <a:solidFill>
          <a:schemeClr val="tx1"/>
        </a:solidFill>
        <a:latin typeface="+mn-lt"/>
        <a:ea typeface="+mn-ea"/>
        <a:cs typeface="+mn-cs"/>
      </a:defRPr>
    </a:lvl7pPr>
    <a:lvl8pPr marL="3197577" algn="l" defTabSz="913592" rtl="0" eaLnBrk="1" latinLnBrk="1" hangingPunct="1">
      <a:defRPr sz="1300" kern="1200">
        <a:solidFill>
          <a:schemeClr val="tx1"/>
        </a:solidFill>
        <a:latin typeface="+mn-lt"/>
        <a:ea typeface="+mn-ea"/>
        <a:cs typeface="+mn-cs"/>
      </a:defRPr>
    </a:lvl8pPr>
    <a:lvl9pPr marL="3654373" algn="l" defTabSz="913592" rtl="0" eaLnBrk="1" latinLnBrk="1" hangingPunct="1">
      <a:defRPr sz="1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ko.wikipedia.org/wiki/%EC%97%AC%EC%84%B1" TargetMode="External"/><Relationship Id="rId7" Type="http://schemas.openxmlformats.org/officeDocument/2006/relationships/hyperlink" Target="https://ko.wikipedia.org/wiki/%EA%B7%BC%EB%A1%9C%EA%B8%B0%EC%A4%80%EB%B2%95"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ko.wikipedia.org/wiki/%EC%98%81%EA%B5%AD" TargetMode="External"/><Relationship Id="rId5" Type="http://schemas.openxmlformats.org/officeDocument/2006/relationships/hyperlink" Target="https://ko.wikipedia.org/wiki/1802%EB%85%84" TargetMode="External"/><Relationship Id="rId4" Type="http://schemas.openxmlformats.org/officeDocument/2006/relationships/hyperlink" Target="https://ko.wikipedia.org/wiki/%EC%95%84%EB%8F%99"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namu.wiki/w/%ED%97%A4%EC%9D%B4%EB%A7%88%EC%BC%93%20%EC%82%AC%EA%B1%B4"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normAutofit/>
          </a:bodyPr>
          <a:lstStyle/>
          <a:p>
            <a:endParaRPr lang="ko-KR" altLang="en-US" dirty="0"/>
          </a:p>
        </p:txBody>
      </p:sp>
      <p:sp>
        <p:nvSpPr>
          <p:cNvPr id="4" name="슬라이드 번호 개체 틀 3"/>
          <p:cNvSpPr>
            <a:spLocks noGrp="1"/>
          </p:cNvSpPr>
          <p:nvPr>
            <p:ph type="sldNum" sz="quarter" idx="10"/>
          </p:nvPr>
        </p:nvSpPr>
        <p:spPr/>
        <p:txBody>
          <a:bodyPr/>
          <a:lstStyle/>
          <a:p>
            <a:fld id="{67066DB7-65CD-4CC6-B354-EFC016D177D4}" type="slidenum">
              <a:rPr lang="ko-KR" altLang="en-US" smtClean="0"/>
              <a:pPr/>
              <a:t>1</a:t>
            </a:fld>
            <a:endParaRPr lang="ko-KR" altLang="en-US" dirty="0"/>
          </a:p>
        </p:txBody>
      </p:sp>
    </p:spTree>
    <p:extLst>
      <p:ext uri="{BB962C8B-B14F-4D97-AF65-F5344CB8AC3E}">
        <p14:creationId xmlns:p14="http://schemas.microsoft.com/office/powerpoint/2010/main" val="3287737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a:t>
            </a:fld>
            <a:endParaRPr lang="ko-KR" altLang="en-US"/>
          </a:p>
        </p:txBody>
      </p:sp>
    </p:spTree>
    <p:extLst>
      <p:ext uri="{BB962C8B-B14F-4D97-AF65-F5344CB8AC3E}">
        <p14:creationId xmlns:p14="http://schemas.microsoft.com/office/powerpoint/2010/main" val="2567931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이 사진은 어떤 사진일까요</a:t>
            </a:r>
            <a:r>
              <a:rPr lang="en-US" altLang="ko-KR" dirty="0"/>
              <a:t>? 1. </a:t>
            </a:r>
            <a:r>
              <a:rPr lang="ko-KR" altLang="en-US" dirty="0" err="1"/>
              <a:t>광주민주화운동</a:t>
            </a:r>
            <a:r>
              <a:rPr lang="ko-KR" altLang="en-US" dirty="0"/>
              <a:t> </a:t>
            </a:r>
            <a:r>
              <a:rPr lang="en-US" altLang="ko-KR" dirty="0"/>
              <a:t> 2. 1987 </a:t>
            </a:r>
            <a:r>
              <a:rPr lang="ko-KR" altLang="en-US" dirty="0"/>
              <a:t>노동자 대투쟁 </a:t>
            </a:r>
            <a:r>
              <a:rPr lang="en-US" altLang="ko-KR" dirty="0"/>
              <a:t>3. </a:t>
            </a:r>
            <a:r>
              <a:rPr lang="ko-KR" altLang="en-US" dirty="0"/>
              <a:t>영화 </a:t>
            </a:r>
            <a:r>
              <a:rPr lang="en-US" altLang="ko-KR" dirty="0"/>
              <a:t>1987 </a:t>
            </a:r>
            <a:r>
              <a:rPr lang="ko-KR" altLang="en-US" dirty="0"/>
              <a:t>한 장면</a:t>
            </a:r>
            <a:r>
              <a:rPr lang="en-US" altLang="ko-KR" dirty="0"/>
              <a:t>. </a:t>
            </a:r>
            <a:r>
              <a:rPr lang="ko-KR" altLang="en-US" dirty="0"/>
              <a:t>정답은</a:t>
            </a:r>
            <a:r>
              <a:rPr lang="en-US" altLang="ko-KR" dirty="0"/>
              <a:t>? 2</a:t>
            </a:r>
            <a:r>
              <a:rPr lang="ko-KR" altLang="en-US" dirty="0"/>
              <a:t>번</a:t>
            </a:r>
            <a:r>
              <a:rPr lang="en-US" altLang="ko-KR" dirty="0"/>
              <a:t>! </a:t>
            </a:r>
            <a:r>
              <a:rPr lang="ko-KR" altLang="en-US" dirty="0"/>
              <a:t>노동자 대투쟁</a:t>
            </a:r>
            <a:endParaRPr lang="en-US" altLang="ko-KR" dirty="0"/>
          </a:p>
          <a:p>
            <a:r>
              <a:rPr lang="en-US" altLang="ko-KR" dirty="0"/>
              <a:t>(</a:t>
            </a:r>
            <a:r>
              <a:rPr lang="ko-KR" altLang="en-US" dirty="0"/>
              <a:t>노동자 대투쟁에 대한 설명</a:t>
            </a:r>
            <a:r>
              <a:rPr lang="en-US" altLang="ko-KR" dirty="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a:t>
            </a:fld>
            <a:endParaRPr lang="ko-KR" altLang="en-US"/>
          </a:p>
        </p:txBody>
      </p:sp>
    </p:spTree>
    <p:extLst>
      <p:ext uri="{BB962C8B-B14F-4D97-AF65-F5344CB8AC3E}">
        <p14:creationId xmlns:p14="http://schemas.microsoft.com/office/powerpoint/2010/main" val="2247887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a:t>
            </a:fld>
            <a:endParaRPr lang="ko-KR" altLang="en-US"/>
          </a:p>
        </p:txBody>
      </p:sp>
    </p:spTree>
    <p:extLst>
      <p:ext uri="{BB962C8B-B14F-4D97-AF65-F5344CB8AC3E}">
        <p14:creationId xmlns:p14="http://schemas.microsoft.com/office/powerpoint/2010/main" val="869595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이 사진은 어떤 사진일까요</a:t>
            </a:r>
            <a:r>
              <a:rPr lang="en-US" altLang="ko-KR" dirty="0"/>
              <a:t>? 1. </a:t>
            </a:r>
            <a:r>
              <a:rPr lang="ko-KR" altLang="en-US" dirty="0" err="1"/>
              <a:t>광주민주화운동</a:t>
            </a:r>
            <a:r>
              <a:rPr lang="ko-KR" altLang="en-US" dirty="0"/>
              <a:t> </a:t>
            </a:r>
            <a:r>
              <a:rPr lang="en-US" altLang="ko-KR" dirty="0"/>
              <a:t> 2. 1987 </a:t>
            </a:r>
            <a:r>
              <a:rPr lang="ko-KR" altLang="en-US" dirty="0"/>
              <a:t>노동자 대투쟁 </a:t>
            </a:r>
            <a:r>
              <a:rPr lang="en-US" altLang="ko-KR" dirty="0"/>
              <a:t>3. </a:t>
            </a:r>
            <a:r>
              <a:rPr lang="ko-KR" altLang="en-US" dirty="0"/>
              <a:t>영화 </a:t>
            </a:r>
            <a:r>
              <a:rPr lang="en-US" altLang="ko-KR" dirty="0"/>
              <a:t>1987 </a:t>
            </a:r>
            <a:r>
              <a:rPr lang="ko-KR" altLang="en-US" dirty="0"/>
              <a:t>한 장면</a:t>
            </a:r>
            <a:r>
              <a:rPr lang="en-US" altLang="ko-KR" dirty="0"/>
              <a:t>. </a:t>
            </a:r>
            <a:r>
              <a:rPr lang="ko-KR" altLang="en-US" dirty="0"/>
              <a:t>정답은</a:t>
            </a:r>
            <a:r>
              <a:rPr lang="en-US" altLang="ko-KR" dirty="0"/>
              <a:t>? 2</a:t>
            </a:r>
            <a:r>
              <a:rPr lang="ko-KR" altLang="en-US" dirty="0"/>
              <a:t>번</a:t>
            </a:r>
            <a:r>
              <a:rPr lang="en-US" altLang="ko-KR" dirty="0"/>
              <a:t>! </a:t>
            </a:r>
            <a:r>
              <a:rPr lang="ko-KR" altLang="en-US" dirty="0"/>
              <a:t>노동자 대투쟁</a:t>
            </a:r>
            <a:endParaRPr lang="en-US" altLang="ko-KR" dirty="0"/>
          </a:p>
          <a:p>
            <a:r>
              <a:rPr lang="en-US" altLang="ko-KR" dirty="0"/>
              <a:t>(</a:t>
            </a:r>
            <a:r>
              <a:rPr lang="ko-KR" altLang="en-US" dirty="0"/>
              <a:t>노동자 대투쟁에 대한 설명</a:t>
            </a:r>
            <a:r>
              <a:rPr lang="en-US" altLang="ko-KR" dirty="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5</a:t>
            </a:fld>
            <a:endParaRPr lang="ko-KR" altLang="en-US"/>
          </a:p>
        </p:txBody>
      </p:sp>
    </p:spTree>
    <p:extLst>
      <p:ext uri="{BB962C8B-B14F-4D97-AF65-F5344CB8AC3E}">
        <p14:creationId xmlns:p14="http://schemas.microsoft.com/office/powerpoint/2010/main" val="188996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6</a:t>
            </a:fld>
            <a:endParaRPr lang="ko-KR" altLang="en-US"/>
          </a:p>
        </p:txBody>
      </p:sp>
    </p:spTree>
    <p:extLst>
      <p:ext uri="{BB962C8B-B14F-4D97-AF65-F5344CB8AC3E}">
        <p14:creationId xmlns:p14="http://schemas.microsoft.com/office/powerpoint/2010/main" val="7041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7</a:t>
            </a:fld>
            <a:endParaRPr lang="ko-KR" altLang="en-US"/>
          </a:p>
        </p:txBody>
      </p:sp>
    </p:spTree>
    <p:extLst>
      <p:ext uri="{BB962C8B-B14F-4D97-AF65-F5344CB8AC3E}">
        <p14:creationId xmlns:p14="http://schemas.microsoft.com/office/powerpoint/2010/main" val="7159545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8</a:t>
            </a:fld>
            <a:endParaRPr lang="ko-KR" altLang="en-US"/>
          </a:p>
        </p:txBody>
      </p:sp>
    </p:spTree>
    <p:extLst>
      <p:ext uri="{BB962C8B-B14F-4D97-AF65-F5344CB8AC3E}">
        <p14:creationId xmlns:p14="http://schemas.microsoft.com/office/powerpoint/2010/main" val="321785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en-US" altLang="ko-KR" dirty="0"/>
              <a:t>1987</a:t>
            </a:r>
            <a:r>
              <a:rPr lang="ko-KR" altLang="en-US" dirty="0"/>
              <a:t>영화 앞에 변호인을 넣었으면 좋겠고</a:t>
            </a:r>
            <a:r>
              <a:rPr lang="en-US" altLang="ko-KR" dirty="0"/>
              <a:t>, </a:t>
            </a:r>
          </a:p>
          <a:p>
            <a:r>
              <a:rPr lang="ko-KR" altLang="en-US" dirty="0"/>
              <a:t>국제시장 넣기 </a:t>
            </a:r>
            <a:r>
              <a:rPr lang="en-US" altLang="ko-KR" dirty="0"/>
              <a:t>– </a:t>
            </a:r>
            <a:r>
              <a:rPr lang="ko-KR" altLang="en-US" dirty="0"/>
              <a:t>이주 노동자</a:t>
            </a:r>
            <a:r>
              <a:rPr lang="en-US" altLang="ko-KR" dirty="0"/>
              <a:t>(</a:t>
            </a:r>
            <a:r>
              <a:rPr lang="ko-KR" altLang="en-US" dirty="0"/>
              <a:t>노동권 이야기 </a:t>
            </a:r>
            <a:r>
              <a:rPr lang="ko-KR" altLang="en-US" dirty="0" err="1"/>
              <a:t>할떄</a:t>
            </a:r>
            <a:r>
              <a:rPr lang="ko-KR" altLang="en-US" dirty="0"/>
              <a:t> 좋다</a:t>
            </a:r>
            <a:r>
              <a:rPr lang="en-US" altLang="ko-KR" dirty="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9</a:t>
            </a:fld>
            <a:endParaRPr lang="ko-KR" altLang="en-US"/>
          </a:p>
        </p:txBody>
      </p:sp>
    </p:spTree>
    <p:extLst>
      <p:ext uri="{BB962C8B-B14F-4D97-AF65-F5344CB8AC3E}">
        <p14:creationId xmlns:p14="http://schemas.microsoft.com/office/powerpoint/2010/main" val="1050754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10</a:t>
            </a:fld>
            <a:endParaRPr lang="ko-KR" altLang="en-US"/>
          </a:p>
        </p:txBody>
      </p:sp>
    </p:spTree>
    <p:extLst>
      <p:ext uri="{BB962C8B-B14F-4D97-AF65-F5344CB8AC3E}">
        <p14:creationId xmlns:p14="http://schemas.microsoft.com/office/powerpoint/2010/main" val="1320749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이 사진은 어떤 사진일까요</a:t>
            </a:r>
            <a:r>
              <a:rPr lang="en-US" altLang="ko-KR" dirty="0"/>
              <a:t>? 1. </a:t>
            </a:r>
            <a:r>
              <a:rPr lang="ko-KR" altLang="en-US" dirty="0" err="1"/>
              <a:t>광주민주화운동</a:t>
            </a:r>
            <a:r>
              <a:rPr lang="ko-KR" altLang="en-US" dirty="0"/>
              <a:t> </a:t>
            </a:r>
            <a:r>
              <a:rPr lang="en-US" altLang="ko-KR" dirty="0"/>
              <a:t> 2. 1987 </a:t>
            </a:r>
            <a:r>
              <a:rPr lang="ko-KR" altLang="en-US" dirty="0"/>
              <a:t>노동자 대투쟁 </a:t>
            </a:r>
            <a:r>
              <a:rPr lang="en-US" altLang="ko-KR" dirty="0"/>
              <a:t>3. </a:t>
            </a:r>
            <a:r>
              <a:rPr lang="ko-KR" altLang="en-US" dirty="0"/>
              <a:t>영화 </a:t>
            </a:r>
            <a:r>
              <a:rPr lang="en-US" altLang="ko-KR" dirty="0"/>
              <a:t>1987 </a:t>
            </a:r>
            <a:r>
              <a:rPr lang="ko-KR" altLang="en-US" dirty="0"/>
              <a:t>한 장면</a:t>
            </a:r>
            <a:r>
              <a:rPr lang="en-US" altLang="ko-KR" dirty="0"/>
              <a:t>. </a:t>
            </a:r>
            <a:r>
              <a:rPr lang="ko-KR" altLang="en-US" dirty="0"/>
              <a:t>정답은</a:t>
            </a:r>
            <a:r>
              <a:rPr lang="en-US" altLang="ko-KR" dirty="0"/>
              <a:t>? 2</a:t>
            </a:r>
            <a:r>
              <a:rPr lang="ko-KR" altLang="en-US" dirty="0"/>
              <a:t>번</a:t>
            </a:r>
            <a:r>
              <a:rPr lang="en-US" altLang="ko-KR" dirty="0"/>
              <a:t>! </a:t>
            </a:r>
            <a:r>
              <a:rPr lang="ko-KR" altLang="en-US" dirty="0"/>
              <a:t>노동자 대투쟁</a:t>
            </a:r>
            <a:endParaRPr lang="en-US" altLang="ko-KR" dirty="0"/>
          </a:p>
          <a:p>
            <a:r>
              <a:rPr lang="en-US" altLang="ko-KR" dirty="0"/>
              <a:t>(</a:t>
            </a:r>
            <a:r>
              <a:rPr lang="ko-KR" altLang="en-US" dirty="0"/>
              <a:t>노동자 대투쟁에 대한 설명</a:t>
            </a:r>
            <a:r>
              <a:rPr lang="en-US" altLang="ko-KR" dirty="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11</a:t>
            </a:fld>
            <a:endParaRPr lang="ko-KR" altLang="en-US"/>
          </a:p>
        </p:txBody>
      </p:sp>
    </p:spTree>
    <p:extLst>
      <p:ext uri="{BB962C8B-B14F-4D97-AF65-F5344CB8AC3E}">
        <p14:creationId xmlns:p14="http://schemas.microsoft.com/office/powerpoint/2010/main" val="5620703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그때 당시의 노동자들이 원했던 것은 무엇일까요</a:t>
            </a:r>
            <a:r>
              <a:rPr lang="en-US" altLang="ko-KR" dirty="0"/>
              <a:t>? 1~9</a:t>
            </a:r>
            <a:r>
              <a:rPr lang="ko-KR" altLang="en-US" dirty="0"/>
              <a:t>번 중에서 맞춰보세요</a:t>
            </a:r>
            <a:r>
              <a:rPr lang="en-US" altLang="ko-KR" dirty="0"/>
              <a:t>. </a:t>
            </a:r>
            <a:r>
              <a:rPr lang="ko-KR" altLang="en-US" dirty="0"/>
              <a:t>정답은 모두 다 입니다</a:t>
            </a:r>
            <a:r>
              <a:rPr lang="en-US" altLang="ko-KR" dirty="0"/>
              <a:t>.</a:t>
            </a:r>
          </a:p>
          <a:p>
            <a:r>
              <a:rPr lang="en-US" altLang="ko-KR" dirty="0"/>
              <a:t>4. </a:t>
            </a:r>
            <a:r>
              <a:rPr lang="ko-KR" altLang="en-US" dirty="0"/>
              <a:t>명찰 차별금지</a:t>
            </a:r>
            <a:r>
              <a:rPr lang="en-US" altLang="ko-KR" dirty="0"/>
              <a:t>- </a:t>
            </a:r>
            <a:r>
              <a:rPr lang="ko-KR" altLang="en-US" dirty="0"/>
              <a:t>사무직과 현장직의 명찰색이 달랐고 옷도 달랐음</a:t>
            </a:r>
            <a:r>
              <a:rPr lang="en-US" altLang="ko-KR" dirty="0"/>
              <a:t>.</a:t>
            </a:r>
          </a:p>
          <a:p>
            <a:r>
              <a:rPr lang="en-US" altLang="ko-KR" dirty="0"/>
              <a:t>6. </a:t>
            </a:r>
            <a:r>
              <a:rPr lang="ko-KR" altLang="en-US" dirty="0"/>
              <a:t>동일한 통근버스 </a:t>
            </a:r>
            <a:r>
              <a:rPr lang="en-US" altLang="ko-KR" dirty="0"/>
              <a:t>– </a:t>
            </a:r>
            <a:r>
              <a:rPr lang="ko-KR" altLang="en-US" dirty="0"/>
              <a:t>사무직과 현장직의 통근버스도 다름</a:t>
            </a:r>
            <a:r>
              <a:rPr lang="en-US" altLang="ko-KR" dirty="0"/>
              <a:t>.</a:t>
            </a:r>
          </a:p>
          <a:p>
            <a:r>
              <a:rPr lang="en-US" altLang="ko-KR" dirty="0"/>
              <a:t>9</a:t>
            </a:r>
            <a:r>
              <a:rPr lang="ko-KR" altLang="en-US" dirty="0"/>
              <a:t>가지 중에서 이들이 원했던 것이 무엇인지 학생들에게 골라보라고 하기</a:t>
            </a:r>
            <a:r>
              <a:rPr lang="en-US" altLang="ko-KR" dirty="0"/>
              <a:t>.</a:t>
            </a:r>
            <a:r>
              <a:rPr lang="en-US" altLang="ko-KR" baseline="0" dirty="0"/>
              <a:t> </a:t>
            </a:r>
            <a:r>
              <a:rPr lang="ko-KR" altLang="en-US" baseline="0" dirty="0"/>
              <a:t>실제로 그들이 원했던 것은 </a:t>
            </a:r>
            <a:r>
              <a:rPr lang="en-US" altLang="ko-KR" baseline="0" dirty="0"/>
              <a:t>9</a:t>
            </a:r>
            <a:r>
              <a:rPr lang="ko-KR" altLang="en-US" baseline="0" dirty="0"/>
              <a:t>가지 모두였는데</a:t>
            </a:r>
            <a:r>
              <a:rPr lang="en-US" altLang="ko-KR" baseline="0" dirty="0"/>
              <a:t>, </a:t>
            </a:r>
            <a:r>
              <a:rPr lang="ko-KR" altLang="en-US" baseline="0" dirty="0"/>
              <a:t>생산직과 사무직의 명찰이 다른 것</a:t>
            </a:r>
            <a:r>
              <a:rPr lang="en-US" altLang="ko-KR" baseline="0" dirty="0"/>
              <a:t>(</a:t>
            </a:r>
            <a:r>
              <a:rPr lang="ko-KR" altLang="en-US" baseline="0" dirty="0"/>
              <a:t>이것을 학교로 가져오면 </a:t>
            </a:r>
            <a:r>
              <a:rPr lang="ko-KR" altLang="en-US" baseline="0" dirty="0" err="1"/>
              <a:t>돈많은</a:t>
            </a:r>
            <a:r>
              <a:rPr lang="ko-KR" altLang="en-US" baseline="0" dirty="0"/>
              <a:t> 집 아이들의 명찰과 </a:t>
            </a:r>
            <a:r>
              <a:rPr lang="ko-KR" altLang="en-US" baseline="0" dirty="0" err="1"/>
              <a:t>돈없는</a:t>
            </a:r>
            <a:r>
              <a:rPr lang="ko-KR" altLang="en-US" baseline="0" dirty="0"/>
              <a:t> 아이들의 명찰이 다른 것과 같은 느낌</a:t>
            </a:r>
            <a:r>
              <a:rPr lang="en-US" altLang="ko-KR" baseline="0" dirty="0"/>
              <a:t> </a:t>
            </a:r>
            <a:r>
              <a:rPr lang="ko-KR" altLang="en-US" baseline="0" dirty="0"/>
              <a:t>또는 공부 잘하는 아이들과 못하는 아이들의 명찰이 다른 것과 같은 것</a:t>
            </a:r>
            <a:r>
              <a:rPr lang="en-US" altLang="ko-KR" baseline="0" dirty="0"/>
              <a:t>. </a:t>
            </a:r>
            <a:r>
              <a:rPr lang="ko-KR" altLang="en-US" baseline="0" dirty="0"/>
              <a:t>기분이 </a:t>
            </a:r>
            <a:r>
              <a:rPr lang="ko-KR" altLang="en-US" baseline="0" dirty="0" err="1"/>
              <a:t>어떤가</a:t>
            </a:r>
            <a:r>
              <a:rPr lang="en-US" altLang="ko-KR" baseline="0" dirty="0"/>
              <a:t>? </a:t>
            </a:r>
            <a:r>
              <a:rPr lang="ko-KR" altLang="en-US" baseline="0" dirty="0"/>
              <a:t>로 질문</a:t>
            </a:r>
            <a:r>
              <a:rPr lang="en-US" altLang="ko-KR" baseline="0" dirty="0"/>
              <a:t>) </a:t>
            </a:r>
            <a:r>
              <a:rPr lang="ko-KR" altLang="en-US" baseline="0" dirty="0"/>
              <a:t>그리고 지금은 학교에서도 하지 않는 두발과 복장 자유</a:t>
            </a:r>
            <a:r>
              <a:rPr lang="en-US" altLang="ko-KR" baseline="0" dirty="0"/>
              <a:t>… </a:t>
            </a:r>
            <a:r>
              <a:rPr lang="ko-KR" altLang="en-US" baseline="0" dirty="0"/>
              <a:t>도 있었다</a:t>
            </a:r>
            <a:r>
              <a:rPr lang="en-US" altLang="ko-KR" baseline="0" dirty="0"/>
              <a:t> </a:t>
            </a:r>
            <a:r>
              <a:rPr lang="ko-KR" altLang="en-US" baseline="0" dirty="0"/>
              <a:t>라고 이야기하며 학생들과 그 시대의 노동인권 공감하기</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12</a:t>
            </a:fld>
            <a:endParaRPr lang="ko-KR" altLang="en-US"/>
          </a:p>
        </p:txBody>
      </p:sp>
    </p:spTree>
    <p:extLst>
      <p:ext uri="{BB962C8B-B14F-4D97-AF65-F5344CB8AC3E}">
        <p14:creationId xmlns:p14="http://schemas.microsoft.com/office/powerpoint/2010/main" val="3544632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160713" y="509588"/>
            <a:ext cx="3605212" cy="2549525"/>
          </a:xfrm>
        </p:spPr>
      </p:sp>
      <p:sp>
        <p:nvSpPr>
          <p:cNvPr id="3" name="슬라이드 노트 개체 틀 2"/>
          <p:cNvSpPr>
            <a:spLocks noGrp="1"/>
          </p:cNvSpPr>
          <p:nvPr>
            <p:ph type="body" idx="1"/>
          </p:nvPr>
        </p:nvSpPr>
        <p:spPr/>
        <p:txBody>
          <a:bodyPr/>
          <a:lstStyle/>
          <a:p>
            <a:r>
              <a:rPr lang="ko-KR" altLang="en-US" dirty="0"/>
              <a:t>민주화를 열망하는 사람들의 목소리가 노동자들의 권리를 일깨우게 했고</a:t>
            </a:r>
            <a:r>
              <a:rPr lang="en-US" altLang="ko-KR" dirty="0"/>
              <a:t>, </a:t>
            </a:r>
            <a:r>
              <a:rPr lang="ko-KR" altLang="en-US" dirty="0"/>
              <a:t>저임금</a:t>
            </a:r>
            <a:r>
              <a:rPr lang="en-US" altLang="ko-KR" dirty="0"/>
              <a:t>, </a:t>
            </a:r>
            <a:r>
              <a:rPr lang="ko-KR" altLang="en-US" dirty="0"/>
              <a:t>노동착취에 힘들어 </a:t>
            </a:r>
            <a:r>
              <a:rPr lang="ko-KR" altLang="en-US" dirty="0" err="1"/>
              <a:t>한듯</a:t>
            </a:r>
            <a:r>
              <a:rPr lang="ko-KR" altLang="en-US" dirty="0"/>
              <a:t> 노동자들이 목소리를 크게 내는 동기가 되었으며</a:t>
            </a:r>
            <a:r>
              <a:rPr lang="en-US" altLang="ko-KR" dirty="0"/>
              <a:t>, </a:t>
            </a:r>
            <a:r>
              <a:rPr lang="ko-KR" altLang="en-US" dirty="0"/>
              <a:t>이 사진은 부산의 서면</a:t>
            </a:r>
            <a:r>
              <a:rPr lang="en-US" altLang="ko-KR" dirty="0"/>
              <a:t>, </a:t>
            </a:r>
            <a:r>
              <a:rPr lang="ko-KR" altLang="en-US" dirty="0" err="1"/>
              <a:t>광복동</a:t>
            </a:r>
            <a:r>
              <a:rPr lang="ko-KR" altLang="en-US" dirty="0"/>
              <a:t> 등 에서 일어난 </a:t>
            </a:r>
            <a:r>
              <a:rPr lang="ko-KR" altLang="en-US" dirty="0" err="1"/>
              <a:t>민주화운동사진이며</a:t>
            </a:r>
            <a:r>
              <a:rPr lang="ko-KR" altLang="en-US" dirty="0"/>
              <a:t> 혹시 이 속에 여러분들의 부모님들이 있을 수 있고</a:t>
            </a:r>
            <a:r>
              <a:rPr lang="en-US" altLang="ko-KR" dirty="0"/>
              <a:t>,  </a:t>
            </a:r>
            <a:r>
              <a:rPr lang="ko-KR" altLang="en-US" dirty="0"/>
              <a:t>선생님들이 있을 수도 있다</a:t>
            </a:r>
            <a:r>
              <a:rPr lang="en-US" altLang="ko-KR" dirty="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solidFill>
                  <a:prstClr val="black"/>
                </a:solidFill>
              </a:rPr>
              <a:pPr/>
              <a:t>13</a:t>
            </a:fld>
            <a:endParaRPr lang="ko-KR" altLang="en-US">
              <a:solidFill>
                <a:prstClr val="black"/>
              </a:solidFill>
            </a:endParaRPr>
          </a:p>
        </p:txBody>
      </p:sp>
    </p:spTree>
    <p:extLst>
      <p:ext uri="{BB962C8B-B14F-4D97-AF65-F5344CB8AC3E}">
        <p14:creationId xmlns:p14="http://schemas.microsoft.com/office/powerpoint/2010/main" val="2245932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dirty="0"/>
              <a:t>아동노동</a:t>
            </a:r>
            <a:r>
              <a:rPr lang="en-US" altLang="ko-KR" dirty="0"/>
              <a:t>: 1831</a:t>
            </a:r>
            <a:r>
              <a:rPr lang="ko-KR" altLang="en-US" dirty="0"/>
              <a:t>년 </a:t>
            </a:r>
            <a:r>
              <a:rPr lang="en-US" altLang="ko-KR" dirty="0"/>
              <a:t>6</a:t>
            </a:r>
            <a:r>
              <a:rPr lang="ko-KR" altLang="en-US" dirty="0"/>
              <a:t>세미만 고용금지</a:t>
            </a:r>
            <a:r>
              <a:rPr lang="en-US" altLang="ko-KR" dirty="0"/>
              <a:t>, 18</a:t>
            </a:r>
            <a:r>
              <a:rPr lang="ko-KR" altLang="en-US" dirty="0"/>
              <a:t>세미난 </a:t>
            </a:r>
            <a:r>
              <a:rPr lang="en-US" altLang="ko-KR" dirty="0"/>
              <a:t>10</a:t>
            </a:r>
            <a:r>
              <a:rPr lang="ko-KR" altLang="en-US" dirty="0"/>
              <a:t>시간 노동</a:t>
            </a:r>
            <a:r>
              <a:rPr lang="en-US" altLang="ko-KR" dirty="0"/>
              <a:t>, 21</a:t>
            </a:r>
            <a:r>
              <a:rPr lang="ko-KR" altLang="en-US" dirty="0"/>
              <a:t>세 미만 야간작업 금지 법안이 영국에서 발의 되었으나 통과하지 못했고 </a:t>
            </a:r>
            <a:r>
              <a:rPr lang="en-US" altLang="ko-KR" dirty="0"/>
              <a:t>1833</a:t>
            </a:r>
            <a:r>
              <a:rPr lang="ko-KR" altLang="en-US" dirty="0"/>
              <a:t>년이 되어서야 </a:t>
            </a:r>
            <a:r>
              <a:rPr lang="en-US" altLang="ko-KR" dirty="0"/>
              <a:t>18</a:t>
            </a:r>
            <a:r>
              <a:rPr lang="ko-KR" altLang="en-US" dirty="0"/>
              <a:t>세미만 야간작업금지</a:t>
            </a:r>
            <a:r>
              <a:rPr lang="en-US" altLang="ko-KR" dirty="0"/>
              <a:t>, 1</a:t>
            </a:r>
            <a:r>
              <a:rPr lang="ko-KR" altLang="en-US" dirty="0"/>
              <a:t>일 </a:t>
            </a:r>
            <a:r>
              <a:rPr lang="en-US" altLang="ko-KR" dirty="0"/>
              <a:t>12</a:t>
            </a:r>
            <a:r>
              <a:rPr lang="ko-KR" altLang="en-US" dirty="0"/>
              <a:t>시간 노동</a:t>
            </a:r>
            <a:r>
              <a:rPr lang="en-US" altLang="ko-KR" dirty="0"/>
              <a:t>, 9</a:t>
            </a:r>
            <a:r>
              <a:rPr lang="ko-KR" altLang="en-US" dirty="0"/>
              <a:t>세미만 고용금지</a:t>
            </a:r>
            <a:r>
              <a:rPr lang="en-US" altLang="ko-KR" dirty="0"/>
              <a:t>, 13</a:t>
            </a:r>
            <a:r>
              <a:rPr lang="ko-KR" altLang="en-US" dirty="0"/>
              <a:t>세 미만 </a:t>
            </a:r>
            <a:r>
              <a:rPr lang="en-US" altLang="ko-KR" dirty="0"/>
              <a:t>8</a:t>
            </a:r>
            <a:r>
              <a:rPr lang="ko-KR" altLang="en-US" dirty="0"/>
              <a:t>시간 노동제 단계적 적용 및 학교교육감독관제 </a:t>
            </a:r>
            <a:r>
              <a:rPr lang="ko-KR" altLang="en-US" dirty="0" err="1"/>
              <a:t>실시로아동에</a:t>
            </a:r>
            <a:r>
              <a:rPr lang="ko-KR" altLang="en-US" dirty="0"/>
              <a:t> 대한 본격적인 보호장치를 마련</a:t>
            </a:r>
            <a:endParaRPr lang="en-US" altLang="ko-KR"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14</a:t>
            </a:fld>
            <a:endParaRPr lang="ko-KR" altLang="en-US"/>
          </a:p>
        </p:txBody>
      </p:sp>
    </p:spTree>
    <p:extLst>
      <p:ext uri="{BB962C8B-B14F-4D97-AF65-F5344CB8AC3E}">
        <p14:creationId xmlns:p14="http://schemas.microsoft.com/office/powerpoint/2010/main" val="2190989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dirty="0"/>
              <a:t>아동노동</a:t>
            </a:r>
            <a:r>
              <a:rPr lang="en-US" altLang="ko-KR" dirty="0"/>
              <a:t>: 1831</a:t>
            </a:r>
            <a:r>
              <a:rPr lang="ko-KR" altLang="en-US" dirty="0"/>
              <a:t>년 </a:t>
            </a:r>
            <a:r>
              <a:rPr lang="en-US" altLang="ko-KR" dirty="0"/>
              <a:t>6</a:t>
            </a:r>
            <a:r>
              <a:rPr lang="ko-KR" altLang="en-US" dirty="0"/>
              <a:t>세미만 고용금지</a:t>
            </a:r>
            <a:r>
              <a:rPr lang="en-US" altLang="ko-KR" dirty="0"/>
              <a:t>, 18</a:t>
            </a:r>
            <a:r>
              <a:rPr lang="ko-KR" altLang="en-US" dirty="0"/>
              <a:t>세미난 </a:t>
            </a:r>
            <a:r>
              <a:rPr lang="en-US" altLang="ko-KR" dirty="0"/>
              <a:t>10</a:t>
            </a:r>
            <a:r>
              <a:rPr lang="ko-KR" altLang="en-US" dirty="0"/>
              <a:t>시간 노동</a:t>
            </a:r>
            <a:r>
              <a:rPr lang="en-US" altLang="ko-KR" dirty="0"/>
              <a:t>, 21</a:t>
            </a:r>
            <a:r>
              <a:rPr lang="ko-KR" altLang="en-US" dirty="0"/>
              <a:t>세 미만 야간작업 금지 법안이 영국에서 발의 되었으나 통과하지 못했고 </a:t>
            </a:r>
            <a:r>
              <a:rPr lang="en-US" altLang="ko-KR" dirty="0"/>
              <a:t>1833</a:t>
            </a:r>
            <a:r>
              <a:rPr lang="ko-KR" altLang="en-US" dirty="0"/>
              <a:t>년이 되어서야 </a:t>
            </a:r>
            <a:r>
              <a:rPr lang="en-US" altLang="ko-KR" dirty="0"/>
              <a:t>18</a:t>
            </a:r>
            <a:r>
              <a:rPr lang="ko-KR" altLang="en-US" dirty="0"/>
              <a:t>세미만 야간작업금지</a:t>
            </a:r>
            <a:r>
              <a:rPr lang="en-US" altLang="ko-KR" dirty="0"/>
              <a:t>, 1</a:t>
            </a:r>
            <a:r>
              <a:rPr lang="ko-KR" altLang="en-US" dirty="0"/>
              <a:t>일 </a:t>
            </a:r>
            <a:r>
              <a:rPr lang="en-US" altLang="ko-KR" dirty="0"/>
              <a:t>12</a:t>
            </a:r>
            <a:r>
              <a:rPr lang="ko-KR" altLang="en-US" dirty="0"/>
              <a:t>시간 노동</a:t>
            </a:r>
            <a:r>
              <a:rPr lang="en-US" altLang="ko-KR" dirty="0"/>
              <a:t>, 9</a:t>
            </a:r>
            <a:r>
              <a:rPr lang="ko-KR" altLang="en-US" dirty="0"/>
              <a:t>세미만 고용금지</a:t>
            </a:r>
            <a:r>
              <a:rPr lang="en-US" altLang="ko-KR" dirty="0"/>
              <a:t>, 13</a:t>
            </a:r>
            <a:r>
              <a:rPr lang="ko-KR" altLang="en-US" dirty="0"/>
              <a:t>세 미만 </a:t>
            </a:r>
            <a:r>
              <a:rPr lang="en-US" altLang="ko-KR" dirty="0"/>
              <a:t>8</a:t>
            </a:r>
            <a:r>
              <a:rPr lang="ko-KR" altLang="en-US" dirty="0"/>
              <a:t>시간 노동제 단계적 적용 및 학교교육감독관제 </a:t>
            </a:r>
            <a:r>
              <a:rPr lang="ko-KR" altLang="en-US" dirty="0" err="1"/>
              <a:t>실시로아동에</a:t>
            </a:r>
            <a:r>
              <a:rPr lang="ko-KR" altLang="en-US" dirty="0"/>
              <a:t> 대한 본격적인 보호장치를 마련</a:t>
            </a:r>
            <a:endParaRPr lang="en-US" altLang="ko-KR"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15</a:t>
            </a:fld>
            <a:endParaRPr lang="ko-KR" altLang="en-US"/>
          </a:p>
        </p:txBody>
      </p:sp>
    </p:spTree>
    <p:extLst>
      <p:ext uri="{BB962C8B-B14F-4D97-AF65-F5344CB8AC3E}">
        <p14:creationId xmlns:p14="http://schemas.microsoft.com/office/powerpoint/2010/main" val="1935432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지금 이곳은 어디일까요</a:t>
            </a:r>
            <a:r>
              <a:rPr lang="en-US" altLang="ko-KR" dirty="0"/>
              <a:t>? </a:t>
            </a:r>
            <a:r>
              <a:rPr lang="ko-KR" altLang="en-US" dirty="0"/>
              <a:t>탄광경도 입니다</a:t>
            </a:r>
            <a:r>
              <a:rPr lang="en-US" altLang="ko-KR" dirty="0"/>
              <a:t>.</a:t>
            </a:r>
          </a:p>
          <a:p>
            <a:r>
              <a:rPr lang="ko-KR" altLang="en-US" dirty="0"/>
              <a:t>이 아이들은 몇 살일까요</a:t>
            </a:r>
            <a:r>
              <a:rPr lang="en-US" altLang="ko-KR" dirty="0"/>
              <a:t>? </a:t>
            </a:r>
            <a:r>
              <a:rPr lang="ko-KR" altLang="en-US" dirty="0"/>
              <a:t>보통 </a:t>
            </a:r>
            <a:r>
              <a:rPr lang="en-US" altLang="ko-KR" dirty="0"/>
              <a:t>4</a:t>
            </a:r>
            <a:r>
              <a:rPr lang="ko-KR" altLang="en-US" dirty="0"/>
              <a:t>세정도 되는 아이들입니다</a:t>
            </a:r>
            <a:r>
              <a:rPr lang="en-US" altLang="ko-KR" dirty="0"/>
              <a:t>. </a:t>
            </a:r>
            <a:r>
              <a:rPr lang="ko-KR" altLang="en-US" dirty="0"/>
              <a:t>경도안이 좁기 때문에 어른들이 들어갈 수 없었기 때문에 아이들이 아주 </a:t>
            </a:r>
            <a:r>
              <a:rPr lang="ko-KR" altLang="en-US" dirty="0" err="1"/>
              <a:t>어릴때부터</a:t>
            </a:r>
            <a:r>
              <a:rPr lang="ko-KR" altLang="en-US" dirty="0"/>
              <a:t> 들어가서 작업을 하게 되었습니다</a:t>
            </a:r>
            <a:r>
              <a:rPr lang="en-US" altLang="ko-KR" dirty="0"/>
              <a:t>. </a:t>
            </a:r>
          </a:p>
          <a:p>
            <a:pPr marL="0" marR="0" lvl="0" indent="0" algn="l" defTabSz="914400" rtl="0" eaLnBrk="1" fontAlgn="auto" latinLnBrk="1" hangingPunct="1">
              <a:lnSpc>
                <a:spcPct val="100000"/>
              </a:lnSpc>
              <a:spcBef>
                <a:spcPts val="0"/>
              </a:spcBef>
              <a:spcAft>
                <a:spcPts val="0"/>
              </a:spcAft>
              <a:buClrTx/>
              <a:buSzTx/>
              <a:buFontTx/>
              <a:buNone/>
              <a:tabLst/>
              <a:defRPr/>
            </a:pPr>
            <a:r>
              <a:rPr lang="ko-KR" altLang="en-US" dirty="0"/>
              <a:t>석탄 사용량 증가로 채굴량이 증가하고 갱도가 점 </a:t>
            </a:r>
            <a:r>
              <a:rPr lang="ko-KR" altLang="en-US" dirty="0" err="1"/>
              <a:t>점</a:t>
            </a:r>
            <a:r>
              <a:rPr lang="ko-KR" altLang="en-US" dirty="0"/>
              <a:t> </a:t>
            </a:r>
            <a:r>
              <a:rPr lang="ko-KR" altLang="en-US" dirty="0" err="1"/>
              <a:t>깊어지자</a:t>
            </a:r>
            <a:r>
              <a:rPr lang="en-US" altLang="ko-KR" dirty="0"/>
              <a:t>, </a:t>
            </a:r>
            <a:r>
              <a:rPr lang="ko-KR" altLang="en-US" dirty="0"/>
              <a:t>몸집이 작은 어린이 광부들이 더 많이 고용되었다</a:t>
            </a:r>
            <a:r>
              <a:rPr lang="en-US" altLang="ko-KR" dirty="0"/>
              <a:t>. </a:t>
            </a:r>
            <a:r>
              <a:rPr lang="ko-KR" altLang="en-US" dirty="0"/>
              <a:t>어둡고 덥고 습한 갱도 안에서 아무런 보호 장구 없이 맨몸으로 분진이 가득한 공기를 마 시며 일해야 했던 아동 노동자들</a:t>
            </a:r>
            <a:r>
              <a:rPr lang="en-US" altLang="ko-KR" dirty="0"/>
              <a:t>. </a:t>
            </a:r>
            <a:r>
              <a:rPr lang="ko-KR" altLang="en-US" dirty="0"/>
              <a:t>폐질환</a:t>
            </a:r>
            <a:r>
              <a:rPr lang="en-US" altLang="ko-KR" dirty="0"/>
              <a:t>, </a:t>
            </a:r>
            <a:r>
              <a:rPr lang="ko-KR" altLang="en-US" dirty="0"/>
              <a:t>시력 손 상 등 </a:t>
            </a:r>
            <a:r>
              <a:rPr lang="ko-KR" altLang="en-US" dirty="0" err="1"/>
              <a:t>직업병뿐만</a:t>
            </a:r>
            <a:r>
              <a:rPr lang="ko-KR" altLang="en-US" dirty="0"/>
              <a:t> 아니라 갱도 폭발 사고나 수송 수레에 깔려 </a:t>
            </a:r>
            <a:r>
              <a:rPr lang="ko-KR" altLang="en-US" dirty="0" err="1"/>
              <a:t>죽는등</a:t>
            </a:r>
            <a:r>
              <a:rPr lang="ko-KR" altLang="en-US" dirty="0"/>
              <a:t> 다수의 안전사고에도 노출될 수 밖에 없었다</a:t>
            </a:r>
            <a:r>
              <a:rPr lang="en-US" altLang="ko-KR" dirty="0"/>
              <a:t>. </a:t>
            </a:r>
            <a:endParaRPr lang="ko-KR" altLang="en-US"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16</a:t>
            </a:fld>
            <a:endParaRPr lang="ko-KR" altLang="en-US"/>
          </a:p>
        </p:txBody>
      </p:sp>
    </p:spTree>
    <p:extLst>
      <p:ext uri="{BB962C8B-B14F-4D97-AF65-F5344CB8AC3E}">
        <p14:creationId xmlns:p14="http://schemas.microsoft.com/office/powerpoint/2010/main" val="18941023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이 장면은 무슨 장면일까요</a:t>
            </a:r>
            <a:r>
              <a:rPr lang="en-US" altLang="ko-KR" dirty="0"/>
              <a:t>? </a:t>
            </a:r>
            <a:r>
              <a:rPr lang="ko-KR" altLang="en-US" dirty="0"/>
              <a:t>굴뚝 청소하는 사지</a:t>
            </a:r>
            <a:endParaRPr lang="en-US" altLang="ko-KR" dirty="0"/>
          </a:p>
          <a:p>
            <a:r>
              <a:rPr lang="ko-KR" altLang="en-US" dirty="0"/>
              <a:t>몇 살일까요</a:t>
            </a:r>
            <a:r>
              <a:rPr lang="en-US" altLang="ko-KR" dirty="0"/>
              <a:t>? </a:t>
            </a:r>
            <a:r>
              <a:rPr lang="ko-KR" altLang="en-US" dirty="0"/>
              <a:t>이 아이도 </a:t>
            </a:r>
            <a:r>
              <a:rPr lang="en-US" altLang="ko-KR" dirty="0"/>
              <a:t>4</a:t>
            </a:r>
            <a:r>
              <a:rPr lang="ko-KR" altLang="en-US" dirty="0"/>
              <a:t>살입니다</a:t>
            </a:r>
            <a:r>
              <a:rPr lang="en-US" altLang="ko-KR" dirty="0"/>
              <a:t>. </a:t>
            </a:r>
          </a:p>
          <a:p>
            <a:r>
              <a:rPr lang="en-US" altLang="ko-KR" dirty="0"/>
              <a:t> </a:t>
            </a:r>
            <a:r>
              <a:rPr lang="ko-KR" altLang="en-US" sz="1200" b="0" i="0" kern="1200" dirty="0">
                <a:solidFill>
                  <a:schemeClr val="tx1"/>
                </a:solidFill>
                <a:effectLst/>
                <a:latin typeface="+mn-lt"/>
                <a:ea typeface="+mn-ea"/>
                <a:cs typeface="+mn-cs"/>
              </a:rPr>
              <a:t>굴뚝은 산업사회를</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어린 청소부는 착취 당하는 노동자들을 상징한다</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말도 배우지 못한 어린 아이들이 굴뚝 청소로 내몰린 이유는 간단하다</a:t>
            </a:r>
            <a:r>
              <a:rPr lang="en-US" altLang="ko-KR" sz="1200" b="0" i="0" kern="1200" dirty="0">
                <a:solidFill>
                  <a:schemeClr val="tx1"/>
                </a:solidFill>
                <a:effectLst/>
                <a:latin typeface="+mn-lt"/>
                <a:ea typeface="+mn-ea"/>
                <a:cs typeface="+mn-cs"/>
              </a:rPr>
              <a:t>. ‘</a:t>
            </a:r>
            <a:r>
              <a:rPr lang="ko-KR" altLang="en-US" sz="1200" b="0" i="0" kern="1200" dirty="0" err="1">
                <a:solidFill>
                  <a:schemeClr val="tx1"/>
                </a:solidFill>
                <a:effectLst/>
                <a:latin typeface="+mn-lt"/>
                <a:ea typeface="+mn-ea"/>
                <a:cs typeface="+mn-cs"/>
              </a:rPr>
              <a:t>경제적’이기</a:t>
            </a:r>
            <a:r>
              <a:rPr lang="ko-KR" altLang="en-US" sz="1200" b="0" i="0" kern="1200" dirty="0">
                <a:solidFill>
                  <a:schemeClr val="tx1"/>
                </a:solidFill>
                <a:effectLst/>
                <a:latin typeface="+mn-lt"/>
                <a:ea typeface="+mn-ea"/>
                <a:cs typeface="+mn-cs"/>
              </a:rPr>
              <a:t> 때문이다</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좁은 굴뚝에 드나들기 쉽고 무엇보다 임금이 쌌다</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하루 </a:t>
            </a:r>
            <a:r>
              <a:rPr lang="en-US" altLang="ko-KR" sz="1200" b="0" i="0" kern="1200" dirty="0">
                <a:solidFill>
                  <a:schemeClr val="tx1"/>
                </a:solidFill>
                <a:effectLst/>
                <a:latin typeface="+mn-lt"/>
                <a:ea typeface="+mn-ea"/>
                <a:cs typeface="+mn-cs"/>
              </a:rPr>
              <a:t>15</a:t>
            </a:r>
            <a:r>
              <a:rPr lang="ko-KR" altLang="en-US" sz="1200" b="0" i="0" kern="1200" dirty="0">
                <a:solidFill>
                  <a:schemeClr val="tx1"/>
                </a:solidFill>
                <a:effectLst/>
                <a:latin typeface="+mn-lt"/>
                <a:ea typeface="+mn-ea"/>
                <a:cs typeface="+mn-cs"/>
              </a:rPr>
              <a:t>시간 노동에 식사시간이라야 고작 </a:t>
            </a:r>
            <a:r>
              <a:rPr lang="en-US" altLang="ko-KR" sz="1200" b="0" i="0" kern="1200" dirty="0">
                <a:solidFill>
                  <a:schemeClr val="tx1"/>
                </a:solidFill>
                <a:effectLst/>
                <a:latin typeface="+mn-lt"/>
                <a:ea typeface="+mn-ea"/>
                <a:cs typeface="+mn-cs"/>
              </a:rPr>
              <a:t>10</a:t>
            </a:r>
            <a:r>
              <a:rPr lang="ko-KR" altLang="en-US" sz="1200" b="0" i="0" kern="1200" dirty="0">
                <a:solidFill>
                  <a:schemeClr val="tx1"/>
                </a:solidFill>
                <a:effectLst/>
                <a:latin typeface="+mn-lt"/>
                <a:ea typeface="+mn-ea"/>
                <a:cs typeface="+mn-cs"/>
              </a:rPr>
              <a:t>분</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굴뚝에서 잠들어 질식하거나 타 죽는 아이들도 많았다</a:t>
            </a:r>
            <a:r>
              <a:rPr lang="en-US" altLang="ko-KR" sz="1200" b="0" i="0" kern="1200" dirty="0">
                <a:solidFill>
                  <a:schemeClr val="tx1"/>
                </a:solidFill>
                <a:effectLst/>
                <a:latin typeface="+mn-lt"/>
                <a:ea typeface="+mn-ea"/>
                <a:cs typeface="+mn-cs"/>
              </a:rPr>
              <a:t>.</a:t>
            </a:r>
          </a:p>
          <a:p>
            <a:r>
              <a:rPr lang="ko-KR" altLang="en-US" sz="1200" b="0" i="0" kern="1200" dirty="0">
                <a:solidFill>
                  <a:schemeClr val="tx1"/>
                </a:solidFill>
                <a:effectLst/>
                <a:latin typeface="+mn-lt"/>
                <a:ea typeface="+mn-ea"/>
                <a:cs typeface="+mn-cs"/>
              </a:rPr>
              <a:t>굴뚝 청소는 몸집이 작은 어린 아이일수록 </a:t>
            </a:r>
            <a:r>
              <a:rPr lang="ko-KR" altLang="en-US" sz="1200" b="0" i="0" kern="1200" dirty="0" err="1">
                <a:solidFill>
                  <a:schemeClr val="tx1"/>
                </a:solidFill>
                <a:effectLst/>
                <a:latin typeface="+mn-lt"/>
                <a:ea typeface="+mn-ea"/>
                <a:cs typeface="+mn-cs"/>
              </a:rPr>
              <a:t>환영받았다</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자본은 ‘구빈원에서 자란 </a:t>
            </a:r>
            <a:r>
              <a:rPr lang="ko-KR" altLang="en-US" sz="1200" b="0" i="0" kern="1200" dirty="0" err="1">
                <a:solidFill>
                  <a:schemeClr val="tx1"/>
                </a:solidFill>
                <a:effectLst/>
                <a:latin typeface="+mn-lt"/>
                <a:ea typeface="+mn-ea"/>
                <a:cs typeface="+mn-cs"/>
              </a:rPr>
              <a:t>아이’를</a:t>
            </a:r>
            <a:r>
              <a:rPr lang="ko-KR" altLang="en-US" sz="1200" b="0" i="0" kern="1200" dirty="0">
                <a:solidFill>
                  <a:schemeClr val="tx1"/>
                </a:solidFill>
                <a:effectLst/>
                <a:latin typeface="+mn-lt"/>
                <a:ea typeface="+mn-ea"/>
                <a:cs typeface="+mn-cs"/>
              </a:rPr>
              <a:t> 선호했다</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못 먹었기 때문에 ‘몸이 작아 굴뚝 청소에 </a:t>
            </a:r>
            <a:r>
              <a:rPr lang="ko-KR" altLang="en-US" sz="1200" b="0" i="0" kern="1200" dirty="0" err="1">
                <a:solidFill>
                  <a:schemeClr val="tx1"/>
                </a:solidFill>
                <a:effectLst/>
                <a:latin typeface="+mn-lt"/>
                <a:ea typeface="+mn-ea"/>
                <a:cs typeface="+mn-cs"/>
              </a:rPr>
              <a:t>안성맞춤’일</a:t>
            </a:r>
            <a:r>
              <a:rPr lang="ko-KR" altLang="en-US" sz="1200" b="0" i="0" kern="1200" dirty="0">
                <a:solidFill>
                  <a:schemeClr val="tx1"/>
                </a:solidFill>
                <a:effectLst/>
                <a:latin typeface="+mn-lt"/>
                <a:ea typeface="+mn-ea"/>
                <a:cs typeface="+mn-cs"/>
              </a:rPr>
              <a:t> 것이라는 </a:t>
            </a:r>
            <a:r>
              <a:rPr lang="ko-KR" altLang="en-US" sz="1200" b="0" i="0" kern="1200" dirty="0" err="1">
                <a:solidFill>
                  <a:schemeClr val="tx1"/>
                </a:solidFill>
                <a:effectLst/>
                <a:latin typeface="+mn-lt"/>
                <a:ea typeface="+mn-ea"/>
                <a:cs typeface="+mn-cs"/>
              </a:rPr>
              <a:t>이유에서다</a:t>
            </a:r>
            <a:r>
              <a:rPr lang="en-US" altLang="ko-KR" sz="1200" b="0" i="0" kern="1200" dirty="0">
                <a:solidFill>
                  <a:schemeClr val="tx1"/>
                </a:solidFill>
                <a:effectLst/>
                <a:latin typeface="+mn-lt"/>
                <a:ea typeface="+mn-ea"/>
                <a:cs typeface="+mn-cs"/>
              </a:rPr>
              <a:t>. </a:t>
            </a:r>
            <a:r>
              <a:rPr lang="ko-KR" altLang="en-US" sz="1200" b="0" i="0" kern="1200" dirty="0">
                <a:solidFill>
                  <a:schemeClr val="tx1"/>
                </a:solidFill>
                <a:effectLst/>
                <a:latin typeface="+mn-lt"/>
                <a:ea typeface="+mn-ea"/>
                <a:cs typeface="+mn-cs"/>
              </a:rPr>
              <a:t>부모가 없는 아이들은 산업현장에서 수없이 죽어 나갔다</a:t>
            </a:r>
            <a:r>
              <a:rPr lang="en-US" altLang="ko-KR" sz="1200" b="0" i="0" kern="1200" dirty="0">
                <a:solidFill>
                  <a:schemeClr val="tx1"/>
                </a:solidFill>
                <a:effectLst/>
                <a:latin typeface="+mn-lt"/>
                <a:ea typeface="+mn-ea"/>
                <a:cs typeface="+mn-cs"/>
              </a:rPr>
              <a:t>.</a:t>
            </a:r>
          </a:p>
          <a:p>
            <a:endParaRPr lang="ko-KR" altLang="en-US" dirty="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17</a:t>
            </a:fld>
            <a:endParaRPr lang="ko-KR" altLang="en-US"/>
          </a:p>
        </p:txBody>
      </p:sp>
    </p:spTree>
    <p:extLst>
      <p:ext uri="{BB962C8B-B14F-4D97-AF65-F5344CB8AC3E}">
        <p14:creationId xmlns:p14="http://schemas.microsoft.com/office/powerpoint/2010/main" val="11718808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pPr marL="228600" marR="0" lvl="0" indent="-228600" algn="just" defTabSz="914400" rtl="0" eaLnBrk="1" fontAlgn="auto" latinLnBrk="1" hangingPunct="1">
              <a:lnSpc>
                <a:spcPct val="100000"/>
              </a:lnSpc>
              <a:spcBef>
                <a:spcPts val="0"/>
              </a:spcBef>
              <a:spcAft>
                <a:spcPts val="0"/>
              </a:spcAft>
              <a:buClrTx/>
              <a:buSzTx/>
              <a:buFontTx/>
              <a:buAutoNum type="arabicPeriod"/>
              <a:tabLst/>
              <a:defRPr/>
            </a:pPr>
            <a:r>
              <a:rPr lang="ko-KR" altLang="en-US" b="0" i="0" dirty="0" smtClean="0">
                <a:solidFill>
                  <a:srgbClr val="000000"/>
                </a:solidFill>
                <a:effectLst/>
                <a:latin typeface="돋움" panose="020B0600000101010101" pitchFamily="50" charset="-127"/>
                <a:ea typeface="돋움" panose="020B0600000101010101" pitchFamily="50" charset="-127"/>
              </a:rPr>
              <a:t>아동노동 판치는 </a:t>
            </a:r>
            <a:r>
              <a:rPr lang="ko-KR" altLang="en-US" b="0" i="0" dirty="0" err="1" smtClean="0">
                <a:solidFill>
                  <a:srgbClr val="000000"/>
                </a:solidFill>
                <a:effectLst/>
                <a:latin typeface="돋움" panose="020B0600000101010101" pitchFamily="50" charset="-127"/>
                <a:ea typeface="돋움" panose="020B0600000101010101" pitchFamily="50" charset="-127"/>
              </a:rPr>
              <a:t>자원천국</a:t>
            </a:r>
            <a:r>
              <a:rPr lang="en-US" altLang="ko-KR" b="0" i="0" dirty="0" smtClean="0">
                <a:solidFill>
                  <a:srgbClr val="000000"/>
                </a:solidFill>
                <a:effectLst/>
                <a:latin typeface="돋움" panose="020B0600000101010101" pitchFamily="50" charset="-127"/>
                <a:ea typeface="돋움" panose="020B0600000101010101" pitchFamily="50" charset="-127"/>
              </a:rPr>
              <a:t>…</a:t>
            </a:r>
            <a:r>
              <a:rPr lang="ko-KR" altLang="en-US" b="0" i="0" dirty="0" smtClean="0">
                <a:solidFill>
                  <a:srgbClr val="000000"/>
                </a:solidFill>
                <a:effectLst/>
                <a:latin typeface="돋움" panose="020B0600000101010101" pitchFamily="50" charset="-127"/>
                <a:ea typeface="돋움" panose="020B0600000101010101" pitchFamily="50" charset="-127"/>
              </a:rPr>
              <a:t>여기선 태어나지 않는 게 더 </a:t>
            </a:r>
            <a:r>
              <a:rPr lang="ko-KR" altLang="en-US" b="0" i="0" dirty="0" err="1" smtClean="0">
                <a:solidFill>
                  <a:srgbClr val="000000"/>
                </a:solidFill>
                <a:effectLst/>
                <a:latin typeface="돋움" panose="020B0600000101010101" pitchFamily="50" charset="-127"/>
                <a:ea typeface="돋움" panose="020B0600000101010101" pitchFamily="50" charset="-127"/>
              </a:rPr>
              <a:t>낫조</a:t>
            </a:r>
            <a:r>
              <a:rPr lang="en-US" altLang="ko-KR" b="0" i="0" dirty="0" smtClean="0">
                <a:solidFill>
                  <a:srgbClr val="000000"/>
                </a:solidFill>
                <a:effectLst/>
                <a:latin typeface="돋움" panose="020B0600000101010101" pitchFamily="50" charset="-127"/>
                <a:ea typeface="돋움" panose="020B0600000101010101" pitchFamily="50" charset="-127"/>
              </a:rPr>
              <a:t>(</a:t>
            </a:r>
            <a:r>
              <a:rPr lang="ko-KR" altLang="en-US" b="0" i="0" dirty="0" smtClean="0">
                <a:solidFill>
                  <a:srgbClr val="000000"/>
                </a:solidFill>
                <a:effectLst/>
                <a:latin typeface="돋움" panose="020B0600000101010101" pitchFamily="50" charset="-127"/>
                <a:ea typeface="돋움" panose="020B0600000101010101" pitchFamily="50" charset="-127"/>
              </a:rPr>
              <a:t>연합뉴스 </a:t>
            </a:r>
            <a:r>
              <a:rPr lang="en-US" altLang="ko-KR" b="0" i="0" dirty="0" smtClean="0">
                <a:solidFill>
                  <a:srgbClr val="000000"/>
                </a:solidFill>
                <a:effectLst/>
                <a:latin typeface="돋움" panose="020B0600000101010101" pitchFamily="50" charset="-127"/>
                <a:ea typeface="돋움" panose="020B0600000101010101" pitchFamily="50" charset="-127"/>
              </a:rPr>
              <a:t>2025.1.3) https://www.yna.co.kr/view/AKR20250102151100005</a:t>
            </a:r>
            <a:r>
              <a:rPr lang="ko-KR" altLang="en-US" b="0" i="0" dirty="0" smtClean="0">
                <a:solidFill>
                  <a:srgbClr val="000000"/>
                </a:solidFill>
                <a:effectLst/>
                <a:latin typeface="돋움" panose="020B0600000101010101" pitchFamily="50" charset="-127"/>
                <a:ea typeface="돋움" panose="020B0600000101010101" pitchFamily="50" charset="-127"/>
              </a:rPr>
              <a:t>당 </a:t>
            </a:r>
            <a:r>
              <a:rPr lang="en-US" altLang="ko-KR" b="0" i="0" dirty="0">
                <a:solidFill>
                  <a:srgbClr val="000000"/>
                </a:solidFill>
                <a:effectLst/>
                <a:latin typeface="돋움" panose="020B0600000101010101" pitchFamily="50" charset="-127"/>
                <a:ea typeface="돋움" panose="020B0600000101010101" pitchFamily="50" charset="-127"/>
              </a:rPr>
              <a:t>100</a:t>
            </a:r>
            <a:r>
              <a:rPr lang="ko-KR" altLang="en-US" b="0" i="0" dirty="0">
                <a:solidFill>
                  <a:srgbClr val="000000"/>
                </a:solidFill>
                <a:effectLst/>
                <a:latin typeface="돋움" panose="020B0600000101010101" pitchFamily="50" charset="-127"/>
                <a:ea typeface="돋움" panose="020B0600000101010101" pitchFamily="50" charset="-127"/>
              </a:rPr>
              <a:t>시간의 노동에 시달리는 아이들 </a:t>
            </a:r>
            <a:endParaRPr lang="en-US" altLang="ko-KR" b="0" i="0" dirty="0" smtClean="0">
              <a:solidFill>
                <a:srgbClr val="000000"/>
              </a:solidFill>
              <a:effectLst/>
              <a:latin typeface="돋움" panose="020B0600000101010101" pitchFamily="50" charset="-127"/>
              <a:ea typeface="돋움" panose="020B0600000101010101" pitchFamily="50" charset="-127"/>
            </a:endParaRPr>
          </a:p>
          <a:p>
            <a:pPr marL="228600" marR="0" lvl="0" indent="-228600" algn="just" defTabSz="914400" rtl="0" eaLnBrk="1" fontAlgn="auto" latinLnBrk="1" hangingPunct="1">
              <a:lnSpc>
                <a:spcPct val="100000"/>
              </a:lnSpc>
              <a:spcBef>
                <a:spcPts val="0"/>
              </a:spcBef>
              <a:spcAft>
                <a:spcPts val="0"/>
              </a:spcAft>
              <a:buClrTx/>
              <a:buSzTx/>
              <a:buFontTx/>
              <a:buAutoNum type="arabicPeriod"/>
              <a:tabLst/>
              <a:defRPr/>
            </a:pPr>
            <a:r>
              <a:rPr lang="ko-KR" altLang="en-US" b="0" i="0" dirty="0" smtClean="0">
                <a:solidFill>
                  <a:srgbClr val="141414"/>
                </a:solidFill>
                <a:effectLst/>
                <a:latin typeface="arial" panose="020B0604020202020204" pitchFamily="34" charset="0"/>
              </a:rPr>
              <a:t>교복을 </a:t>
            </a:r>
            <a:r>
              <a:rPr lang="ko-KR" altLang="en-US" b="0" i="0" dirty="0">
                <a:solidFill>
                  <a:srgbClr val="141414"/>
                </a:solidFill>
                <a:effectLst/>
                <a:latin typeface="arial" panose="020B0604020202020204" pitchFamily="34" charset="0"/>
              </a:rPr>
              <a:t>만들고 있는 미얀마 소녀</a:t>
            </a:r>
            <a:r>
              <a:rPr lang="en-US" altLang="ko-KR" b="0" i="0" dirty="0">
                <a:solidFill>
                  <a:srgbClr val="141414"/>
                </a:solidFill>
                <a:effectLst/>
                <a:latin typeface="arial" panose="020B0604020202020204" pitchFamily="34" charset="0"/>
              </a:rPr>
              <a:t>. </a:t>
            </a:r>
            <a:r>
              <a:rPr lang="ko-KR" altLang="en-US" b="0" i="0" dirty="0">
                <a:solidFill>
                  <a:srgbClr val="141414"/>
                </a:solidFill>
                <a:effectLst/>
                <a:latin typeface="arial" panose="020B0604020202020204" pitchFamily="34" charset="0"/>
              </a:rPr>
              <a:t>공장 노동자 가운데 </a:t>
            </a:r>
            <a:r>
              <a:rPr lang="en-US" altLang="ko-KR" b="0" i="0" dirty="0">
                <a:solidFill>
                  <a:srgbClr val="141414"/>
                </a:solidFill>
                <a:effectLst/>
                <a:latin typeface="arial" panose="020B0604020202020204" pitchFamily="34" charset="0"/>
              </a:rPr>
              <a:t>18</a:t>
            </a:r>
            <a:r>
              <a:rPr lang="ko-KR" altLang="en-US" b="0" i="0" dirty="0">
                <a:solidFill>
                  <a:srgbClr val="141414"/>
                </a:solidFill>
                <a:effectLst/>
                <a:latin typeface="arial" panose="020B0604020202020204" pitchFamily="34" charset="0"/>
              </a:rPr>
              <a:t>세 이상은 단 </a:t>
            </a:r>
            <a:r>
              <a:rPr lang="en-US" altLang="ko-KR" b="0" i="0" dirty="0">
                <a:solidFill>
                  <a:srgbClr val="141414"/>
                </a:solidFill>
                <a:effectLst/>
                <a:latin typeface="arial" panose="020B0604020202020204" pitchFamily="34" charset="0"/>
              </a:rPr>
              <a:t>3</a:t>
            </a:r>
            <a:r>
              <a:rPr lang="ko-KR" altLang="en-US" b="0" i="0" dirty="0">
                <a:solidFill>
                  <a:srgbClr val="141414"/>
                </a:solidFill>
                <a:effectLst/>
                <a:latin typeface="arial" panose="020B0604020202020204" pitchFamily="34" charset="0"/>
              </a:rPr>
              <a:t>명 뿐이다</a:t>
            </a:r>
            <a:r>
              <a:rPr lang="en-US" altLang="ko-KR" b="0" i="0" u="none" strike="noStrike" dirty="0">
                <a:solidFill>
                  <a:srgbClr val="000000"/>
                </a:solidFill>
                <a:effectLst/>
                <a:latin typeface="Dotum" panose="020B0600000101010101" pitchFamily="50" charset="-127"/>
                <a:ea typeface="Dotum" panose="020B0600000101010101" pitchFamily="50" charset="-127"/>
              </a:rPr>
              <a:t> </a:t>
            </a:r>
            <a:r>
              <a:rPr lang="en-US" altLang="ko-KR" b="1" i="0" dirty="0">
                <a:solidFill>
                  <a:srgbClr val="000000"/>
                </a:solidFill>
                <a:effectLst/>
                <a:latin typeface="Dotum" panose="020B0600000101010101" pitchFamily="50" charset="-127"/>
                <a:ea typeface="Dotum" panose="020B0600000101010101" pitchFamily="50" charset="-127"/>
              </a:rPr>
              <a:t>[</a:t>
            </a:r>
            <a:r>
              <a:rPr lang="ko-KR" altLang="en-US" b="1" i="0" dirty="0">
                <a:solidFill>
                  <a:srgbClr val="000000"/>
                </a:solidFill>
                <a:effectLst/>
                <a:latin typeface="Dotum" panose="020B0600000101010101" pitchFamily="50" charset="-127"/>
                <a:ea typeface="Dotum" panose="020B0600000101010101" pitchFamily="50" charset="-127"/>
              </a:rPr>
              <a:t>출처</a:t>
            </a:r>
            <a:r>
              <a:rPr lang="en-US" altLang="ko-KR" b="1" i="0" dirty="0">
                <a:solidFill>
                  <a:srgbClr val="000000"/>
                </a:solidFill>
                <a:effectLst/>
                <a:latin typeface="Dotum" panose="020B0600000101010101" pitchFamily="50" charset="-127"/>
                <a:ea typeface="Dotum" panose="020B0600000101010101" pitchFamily="50" charset="-127"/>
              </a:rPr>
              <a:t>]</a:t>
            </a:r>
            <a:r>
              <a:rPr lang="ko-KR" altLang="en-US" b="0" i="0" dirty="0">
                <a:solidFill>
                  <a:srgbClr val="000000"/>
                </a:solidFill>
                <a:effectLst/>
                <a:latin typeface="Dotum" panose="020B0600000101010101" pitchFamily="50" charset="-127"/>
                <a:ea typeface="Dotum" panose="020B0600000101010101" pitchFamily="50" charset="-127"/>
              </a:rPr>
              <a:t> 세계일보 </a:t>
            </a:r>
            <a:r>
              <a:rPr lang="en-US" altLang="ko-KR" b="1" i="0" dirty="0">
                <a:solidFill>
                  <a:srgbClr val="000000"/>
                </a:solidFill>
                <a:effectLst/>
                <a:latin typeface="MalgunGothic"/>
              </a:rPr>
              <a:t>[</a:t>
            </a:r>
            <a:r>
              <a:rPr lang="ko-KR" altLang="en-US" b="1" i="0" dirty="0">
                <a:solidFill>
                  <a:srgbClr val="000000"/>
                </a:solidFill>
                <a:effectLst/>
                <a:latin typeface="MalgunGothic"/>
              </a:rPr>
              <a:t>세계는 지금</a:t>
            </a:r>
            <a:r>
              <a:rPr lang="en-US" altLang="ko-KR" b="1" i="0" dirty="0">
                <a:solidFill>
                  <a:srgbClr val="000000"/>
                </a:solidFill>
                <a:effectLst/>
                <a:latin typeface="MalgunGothic"/>
              </a:rPr>
              <a:t>] </a:t>
            </a:r>
            <a:r>
              <a:rPr lang="ko-KR" altLang="en-US" b="1" i="0" dirty="0">
                <a:solidFill>
                  <a:srgbClr val="000000"/>
                </a:solidFill>
                <a:effectLst/>
                <a:latin typeface="MalgunGothic"/>
              </a:rPr>
              <a:t>소녀가 만든 청바지는 누가 입고 있을까요</a:t>
            </a:r>
            <a:r>
              <a:rPr lang="en-US" altLang="ko-KR" b="1" i="0" dirty="0">
                <a:solidFill>
                  <a:srgbClr val="000000"/>
                </a:solidFill>
                <a:effectLst/>
                <a:latin typeface="MalgunGothic"/>
              </a:rPr>
              <a:t>? http://m.segye.com/view/20161128002525</a:t>
            </a:r>
          </a:p>
          <a:p>
            <a:pPr marL="228600" marR="0" lvl="0" indent="-228600" algn="just" defTabSz="914400" rtl="0" eaLnBrk="1" fontAlgn="auto" latinLnBrk="1" hangingPunct="1">
              <a:lnSpc>
                <a:spcPct val="100000"/>
              </a:lnSpc>
              <a:spcBef>
                <a:spcPts val="0"/>
              </a:spcBef>
              <a:spcAft>
                <a:spcPts val="0"/>
              </a:spcAft>
              <a:buClrTx/>
              <a:buSzTx/>
              <a:buFontTx/>
              <a:buAutoNum type="arabicPeriod"/>
              <a:tabLst/>
              <a:defRPr/>
            </a:pPr>
            <a:r>
              <a:rPr lang="ko-KR" altLang="en-US" b="0" i="0" dirty="0">
                <a:solidFill>
                  <a:srgbClr val="000000"/>
                </a:solidFill>
                <a:effectLst/>
                <a:latin typeface="Arial" panose="020B0604020202020204" pitchFamily="34" charset="0"/>
              </a:rPr>
              <a:t>방글라데시 다카의 한 공장에서 철제 </a:t>
            </a:r>
            <a:r>
              <a:rPr lang="ko-KR" altLang="en-US" b="0" i="0" dirty="0" err="1">
                <a:solidFill>
                  <a:srgbClr val="000000"/>
                </a:solidFill>
                <a:effectLst/>
                <a:latin typeface="Arial" panose="020B0604020202020204" pitchFamily="34" charset="0"/>
              </a:rPr>
              <a:t>유텐실을</a:t>
            </a:r>
            <a:r>
              <a:rPr lang="ko-KR" altLang="en-US" b="0" i="0" dirty="0">
                <a:solidFill>
                  <a:srgbClr val="000000"/>
                </a:solidFill>
                <a:effectLst/>
                <a:latin typeface="Arial" panose="020B0604020202020204" pitchFamily="34" charset="0"/>
              </a:rPr>
              <a:t> 제조하며 하루 </a:t>
            </a:r>
            <a:r>
              <a:rPr lang="en-US" altLang="ko-KR" b="0" i="0" dirty="0">
                <a:solidFill>
                  <a:srgbClr val="000000"/>
                </a:solidFill>
                <a:effectLst/>
                <a:latin typeface="Arial" panose="020B0604020202020204" pitchFamily="34" charset="0"/>
              </a:rPr>
              <a:t>5</a:t>
            </a:r>
            <a:r>
              <a:rPr lang="ko-KR" altLang="en-US" b="0" i="0" dirty="0">
                <a:solidFill>
                  <a:srgbClr val="000000"/>
                </a:solidFill>
                <a:effectLst/>
                <a:latin typeface="Arial" panose="020B0604020202020204" pitchFamily="34" charset="0"/>
              </a:rPr>
              <a:t>달러조차 벌지 못하는 한 소년의 모습  </a:t>
            </a:r>
            <a:r>
              <a:rPr lang="en-US" altLang="ko-KR" b="1" i="0" dirty="0">
                <a:solidFill>
                  <a:srgbClr val="000000"/>
                </a:solidFill>
                <a:effectLst/>
                <a:latin typeface="Dotum" panose="020B0600000101010101" pitchFamily="50" charset="-127"/>
                <a:ea typeface="Dotum" panose="020B0600000101010101" pitchFamily="50" charset="-127"/>
              </a:rPr>
              <a:t>[</a:t>
            </a:r>
            <a:r>
              <a:rPr lang="ko-KR" altLang="en-US" b="1" i="0" dirty="0">
                <a:solidFill>
                  <a:srgbClr val="000000"/>
                </a:solidFill>
                <a:effectLst/>
                <a:latin typeface="Dotum" panose="020B0600000101010101" pitchFamily="50" charset="-127"/>
                <a:ea typeface="Dotum" panose="020B0600000101010101" pitchFamily="50" charset="-127"/>
              </a:rPr>
              <a:t>출처</a:t>
            </a:r>
            <a:r>
              <a:rPr lang="en-US" altLang="ko-KR" b="1" i="0" dirty="0">
                <a:solidFill>
                  <a:srgbClr val="000000"/>
                </a:solidFill>
                <a:effectLst/>
                <a:latin typeface="Dotum" panose="020B0600000101010101" pitchFamily="50" charset="-127"/>
                <a:ea typeface="Dotum" panose="020B0600000101010101" pitchFamily="50" charset="-127"/>
              </a:rPr>
              <a:t>]</a:t>
            </a:r>
            <a:r>
              <a:rPr lang="ko-KR" altLang="en-US" b="0" i="0" dirty="0">
                <a:solidFill>
                  <a:srgbClr val="000000"/>
                </a:solidFill>
                <a:effectLst/>
                <a:latin typeface="Dotum" panose="020B0600000101010101" pitchFamily="50" charset="-127"/>
                <a:ea typeface="Dotum" panose="020B0600000101010101" pitchFamily="50" charset="-127"/>
              </a:rPr>
              <a:t> 연합뉴스 </a:t>
            </a:r>
            <a:r>
              <a:rPr lang="en-US" altLang="ko-KR" b="1" i="0" dirty="0">
                <a:solidFill>
                  <a:srgbClr val="000000"/>
                </a:solidFill>
                <a:effectLst/>
                <a:latin typeface="Arial" panose="020B0604020202020204" pitchFamily="34" charset="0"/>
              </a:rPr>
              <a:t>'</a:t>
            </a:r>
            <a:r>
              <a:rPr lang="ko-KR" altLang="en-US" b="1" i="0" dirty="0">
                <a:solidFill>
                  <a:srgbClr val="000000"/>
                </a:solidFill>
                <a:effectLst/>
                <a:latin typeface="Arial" panose="020B0604020202020204" pitchFamily="34" charset="0"/>
              </a:rPr>
              <a:t>쇳가루 뒤집어 쓴 아이들</a:t>
            </a:r>
            <a:r>
              <a:rPr lang="en-US" altLang="ko-KR" b="1" i="0" dirty="0">
                <a:solidFill>
                  <a:srgbClr val="000000"/>
                </a:solidFill>
                <a:effectLst/>
                <a:latin typeface="Arial" panose="020B0604020202020204" pitchFamily="34" charset="0"/>
              </a:rPr>
              <a:t>'…</a:t>
            </a:r>
            <a:r>
              <a:rPr lang="ko-KR" altLang="en-US" b="1" i="0" dirty="0">
                <a:solidFill>
                  <a:srgbClr val="000000"/>
                </a:solidFill>
                <a:effectLst/>
                <a:latin typeface="Arial" panose="020B0604020202020204" pitchFamily="34" charset="0"/>
              </a:rPr>
              <a:t>방글라데시 노동착취 실태  </a:t>
            </a:r>
            <a:r>
              <a:rPr lang="en-US" altLang="ko-KR" b="1" i="0" dirty="0">
                <a:solidFill>
                  <a:srgbClr val="000000"/>
                </a:solidFill>
                <a:effectLst/>
                <a:latin typeface="Arial" panose="020B0604020202020204" pitchFamily="34" charset="0"/>
              </a:rPr>
              <a:t>https://</a:t>
            </a:r>
            <a:r>
              <a:rPr lang="en-US" altLang="ko-KR" b="1" i="0" dirty="0" smtClean="0">
                <a:solidFill>
                  <a:srgbClr val="000000"/>
                </a:solidFill>
                <a:effectLst/>
                <a:latin typeface="Arial" panose="020B0604020202020204" pitchFamily="34" charset="0"/>
              </a:rPr>
              <a:t>m.yna.co.kr/view/IPT20160613000600365?page=6</a:t>
            </a:r>
          </a:p>
          <a:p>
            <a:r>
              <a:rPr lang="en-US" altLang="ko-KR" sz="1300" b="1" i="0" kern="1200" dirty="0" smtClean="0">
                <a:solidFill>
                  <a:schemeClr val="tx1"/>
                </a:solidFill>
                <a:effectLst/>
                <a:latin typeface="+mn-lt"/>
                <a:ea typeface="+mn-ea"/>
                <a:cs typeface="+mn-cs"/>
              </a:rPr>
              <a:t>4.  </a:t>
            </a:r>
            <a:r>
              <a:rPr lang="ko-KR" altLang="en-US" sz="1300" b="1" i="0" kern="1200" dirty="0" smtClean="0">
                <a:solidFill>
                  <a:schemeClr val="tx1"/>
                </a:solidFill>
                <a:effectLst/>
                <a:latin typeface="+mn-lt"/>
                <a:ea typeface="+mn-ea"/>
                <a:cs typeface="+mn-cs"/>
              </a:rPr>
              <a:t>유엔 “아동 노동</a:t>
            </a:r>
            <a:r>
              <a:rPr lang="en-US" altLang="ko-KR" sz="1300" b="1" i="0" kern="1200" dirty="0" smtClean="0">
                <a:solidFill>
                  <a:schemeClr val="tx1"/>
                </a:solidFill>
                <a:effectLst/>
                <a:latin typeface="+mn-lt"/>
                <a:ea typeface="+mn-ea"/>
                <a:cs typeface="+mn-cs"/>
              </a:rPr>
              <a:t>, 2024</a:t>
            </a:r>
            <a:r>
              <a:rPr lang="ko-KR" altLang="en-US" sz="1300" b="1" i="0" kern="1200" dirty="0" smtClean="0">
                <a:solidFill>
                  <a:schemeClr val="tx1"/>
                </a:solidFill>
                <a:effectLst/>
                <a:latin typeface="+mn-lt"/>
                <a:ea typeface="+mn-ea"/>
                <a:cs typeface="+mn-cs"/>
              </a:rPr>
              <a:t>년에도 </a:t>
            </a:r>
            <a:r>
              <a:rPr lang="en-US" altLang="ko-KR" sz="1300" b="1" i="0" kern="1200" dirty="0" smtClean="0">
                <a:solidFill>
                  <a:schemeClr val="tx1"/>
                </a:solidFill>
                <a:effectLst/>
                <a:latin typeface="+mn-lt"/>
                <a:ea typeface="+mn-ea"/>
                <a:cs typeface="+mn-cs"/>
              </a:rPr>
              <a:t>1</a:t>
            </a:r>
            <a:r>
              <a:rPr lang="ko-KR" altLang="en-US" sz="1300" b="1" i="0" kern="1200" dirty="0" smtClean="0">
                <a:solidFill>
                  <a:schemeClr val="tx1"/>
                </a:solidFill>
                <a:effectLst/>
                <a:latin typeface="+mn-lt"/>
                <a:ea typeface="+mn-ea"/>
                <a:cs typeface="+mn-cs"/>
              </a:rPr>
              <a:t>억 </a:t>
            </a:r>
            <a:r>
              <a:rPr lang="en-US" altLang="ko-KR" sz="1300" b="1" i="0" kern="1200" dirty="0" smtClean="0">
                <a:solidFill>
                  <a:schemeClr val="tx1"/>
                </a:solidFill>
                <a:effectLst/>
                <a:latin typeface="+mn-lt"/>
                <a:ea typeface="+mn-ea"/>
                <a:cs typeface="+mn-cs"/>
              </a:rPr>
              <a:t>3,800</a:t>
            </a:r>
            <a:r>
              <a:rPr lang="ko-KR" altLang="en-US" sz="1300" b="1" i="0" kern="1200" dirty="0" smtClean="0">
                <a:solidFill>
                  <a:schemeClr val="tx1"/>
                </a:solidFill>
                <a:effectLst/>
                <a:latin typeface="+mn-lt"/>
                <a:ea typeface="+mn-ea"/>
                <a:cs typeface="+mn-cs"/>
              </a:rPr>
              <a:t>만 명</a:t>
            </a:r>
            <a:r>
              <a:rPr lang="en-US" altLang="ko-KR" sz="1300" b="1" i="0" kern="1200" dirty="0" smtClean="0">
                <a:solidFill>
                  <a:schemeClr val="tx1"/>
                </a:solidFill>
                <a:effectLst/>
                <a:latin typeface="+mn-lt"/>
                <a:ea typeface="+mn-ea"/>
                <a:cs typeface="+mn-cs"/>
              </a:rPr>
              <a:t>…</a:t>
            </a:r>
            <a:r>
              <a:rPr lang="ko-KR" altLang="en-US" sz="1300" b="1" i="0" kern="1200" dirty="0" smtClean="0">
                <a:solidFill>
                  <a:schemeClr val="tx1"/>
                </a:solidFill>
                <a:effectLst/>
                <a:latin typeface="+mn-lt"/>
                <a:ea typeface="+mn-ea"/>
                <a:cs typeface="+mn-cs"/>
              </a:rPr>
              <a:t>현 추세라면 근절까지 수백 년 걸릴 것”</a:t>
            </a:r>
          </a:p>
          <a:p>
            <a:pPr fontAlgn="ctr"/>
            <a:r>
              <a:rPr lang="en-US" altLang="ko-KR" sz="1300" b="0" i="1" kern="1200" dirty="0" smtClean="0">
                <a:solidFill>
                  <a:schemeClr val="tx1"/>
                </a:solidFill>
                <a:effectLst/>
                <a:latin typeface="+mn-lt"/>
                <a:ea typeface="+mn-ea"/>
                <a:cs typeface="+mn-cs"/>
              </a:rPr>
              <a:t>(</a:t>
            </a:r>
            <a:r>
              <a:rPr lang="en-US" altLang="ko-KR" sz="1300" b="0" i="0" kern="1200" dirty="0" smtClean="0">
                <a:solidFill>
                  <a:schemeClr val="tx1"/>
                </a:solidFill>
                <a:effectLst/>
                <a:latin typeface="+mn-lt"/>
                <a:ea typeface="+mn-ea"/>
                <a:cs typeface="+mn-cs"/>
              </a:rPr>
              <a:t>2025.06.14) </a:t>
            </a:r>
            <a:r>
              <a:rPr lang="en-US" altLang="ko-KR" b="1" i="0" dirty="0" smtClean="0">
                <a:solidFill>
                  <a:srgbClr val="000000"/>
                </a:solidFill>
                <a:effectLst/>
                <a:latin typeface="Arial" panose="020B0604020202020204" pitchFamily="34" charset="0"/>
              </a:rPr>
              <a:t>https://www.nvp.co.kr/news/articleView.html?idxno=315428</a:t>
            </a:r>
            <a:endParaRPr lang="en-US" altLang="ko-KR" b="1" i="0" dirty="0">
              <a:solidFill>
                <a:srgbClr val="000000"/>
              </a:solidFill>
              <a:effectLst/>
              <a:latin typeface="Arial" panose="020B0604020202020204" pitchFamily="34" charset="0"/>
            </a:endParaRP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18</a:t>
            </a:fld>
            <a:endParaRPr lang="ko-KR" altLang="en-US"/>
          </a:p>
        </p:txBody>
      </p:sp>
    </p:spTree>
    <p:extLst>
      <p:ext uri="{BB962C8B-B14F-4D97-AF65-F5344CB8AC3E}">
        <p14:creationId xmlns:p14="http://schemas.microsoft.com/office/powerpoint/2010/main" val="14810598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sz="1300" b="0" i="0" kern="1200" dirty="0" smtClean="0">
                <a:solidFill>
                  <a:schemeClr val="tx1"/>
                </a:solidFill>
                <a:effectLst/>
                <a:latin typeface="+mn-lt"/>
                <a:ea typeface="+mn-ea"/>
                <a:cs typeface="+mn-cs"/>
              </a:rPr>
              <a:t> “나는 무엇을 할 수 있을까</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먼저</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아동 노동을 근절하려면</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우리 스스로가 이에 동참하지 않도록 해야 합니다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그렇다면 언제 우리가 이런 해악에 동참하게 되는 것일까요</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아동 노동으로 만들어진 제품을 구매할 때입니다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예를 들어</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우리가 먹는 음식과 입는 옷이 학교도 가지 못한 채 노동을 </a:t>
            </a:r>
            <a:r>
              <a:rPr lang="ko-KR" altLang="en-US" sz="1300" b="0" i="0" kern="1200" dirty="0" err="1" smtClean="0">
                <a:solidFill>
                  <a:schemeClr val="tx1"/>
                </a:solidFill>
                <a:effectLst/>
                <a:latin typeface="+mn-lt"/>
                <a:ea typeface="+mn-ea"/>
                <a:cs typeface="+mn-cs"/>
              </a:rPr>
              <a:t>강요받는</a:t>
            </a:r>
            <a:r>
              <a:rPr lang="ko-KR" altLang="en-US" sz="1300" b="0" i="0" kern="1200" dirty="0" smtClean="0">
                <a:solidFill>
                  <a:schemeClr val="tx1"/>
                </a:solidFill>
                <a:effectLst/>
                <a:latin typeface="+mn-lt"/>
                <a:ea typeface="+mn-ea"/>
                <a:cs typeface="+mn-cs"/>
              </a:rPr>
              <a:t> 아이들의 희생으로 만들어졌다는 것을 알면서도 이를 소비한다면</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이는 우리의 양심을 저버리는 일입니다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우리가 구매하는 제품의 생산과정을 살피는 것이 바로 이러한 해악에 동참하지 않는 첫걸음입니다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혹자는 개인의 힘으로는 한계가 있다고 생각할 수 있습니다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맞는 말입니다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하지만 한 방울의 물이 모여 바다를 이루듯</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우리 각자의 작은 노력이 모이면 큰 변화를 만들 수 있습니다</a:t>
            </a:r>
            <a:r>
              <a:rPr lang="en-US" altLang="ko-KR" sz="1300" b="0" i="0" kern="1200" dirty="0" smtClean="0">
                <a:solidFill>
                  <a:schemeClr val="tx1"/>
                </a:solidFill>
                <a:effectLst/>
                <a:latin typeface="+mn-lt"/>
                <a:ea typeface="+mn-ea"/>
                <a:cs typeface="+mn-cs"/>
              </a:rPr>
              <a:t>. </a:t>
            </a:r>
          </a:p>
          <a:p>
            <a:r>
              <a:rPr lang="ko-KR" altLang="en-US" sz="1300" b="0" i="0" kern="1200" dirty="0" smtClean="0">
                <a:solidFill>
                  <a:schemeClr val="tx1"/>
                </a:solidFill>
                <a:effectLst/>
                <a:latin typeface="+mn-lt"/>
                <a:ea typeface="+mn-ea"/>
                <a:cs typeface="+mn-cs"/>
              </a:rPr>
              <a:t>아동 노동을 금지하고 이를 엄격히 준수하는 기업에 투자를 늘림으로써 의미 있는 변화를 이끌어낼 수 있습니다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많은 국가와 국제기구들이 이미 아동 노동 근절을 위한 법과 지침을 마련했지만</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아직도 해야 할 일이 많습니다</a:t>
            </a:r>
            <a:r>
              <a:rPr lang="en-US" altLang="ko-KR" sz="1300" b="0" i="0" kern="1200" dirty="0" smtClean="0">
                <a:solidFill>
                  <a:schemeClr val="tx1"/>
                </a:solidFill>
                <a:effectLst/>
                <a:latin typeface="+mn-lt"/>
                <a:ea typeface="+mn-ea"/>
                <a:cs typeface="+mn-cs"/>
              </a:rPr>
              <a:t>. </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19</a:t>
            </a:fld>
            <a:endParaRPr lang="ko-KR" altLang="en-US"/>
          </a:p>
        </p:txBody>
      </p:sp>
    </p:spTree>
    <p:extLst>
      <p:ext uri="{BB962C8B-B14F-4D97-AF65-F5344CB8AC3E}">
        <p14:creationId xmlns:p14="http://schemas.microsoft.com/office/powerpoint/2010/main" val="8969722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sz="1300" b="0" i="0" kern="1200" dirty="0" smtClean="0">
                <a:solidFill>
                  <a:schemeClr val="tx1"/>
                </a:solidFill>
                <a:effectLst/>
                <a:latin typeface="+mn-lt"/>
                <a:ea typeface="+mn-ea"/>
                <a:cs typeface="+mn-cs"/>
              </a:rPr>
              <a:t>탄광의 고용 허용 연령은 </a:t>
            </a:r>
            <a:r>
              <a:rPr lang="en-US" altLang="ko-KR" sz="1300" b="0" i="0" kern="1200" dirty="0" smtClean="0">
                <a:solidFill>
                  <a:schemeClr val="tx1"/>
                </a:solidFill>
                <a:effectLst/>
                <a:latin typeface="+mn-lt"/>
                <a:ea typeface="+mn-ea"/>
                <a:cs typeface="+mn-cs"/>
              </a:rPr>
              <a:t>4</a:t>
            </a:r>
            <a:r>
              <a:rPr lang="ko-KR" altLang="en-US" sz="1300" b="0" i="0" kern="1200" dirty="0" smtClean="0">
                <a:solidFill>
                  <a:schemeClr val="tx1"/>
                </a:solidFill>
                <a:effectLst/>
                <a:latin typeface="+mn-lt"/>
                <a:ea typeface="+mn-ea"/>
                <a:cs typeface="+mn-cs"/>
              </a:rPr>
              <a:t>세</a:t>
            </a:r>
            <a:r>
              <a:rPr lang="en-US" altLang="ko-KR" sz="1300" b="0" i="0" kern="1200" dirty="0" smtClean="0">
                <a:solidFill>
                  <a:schemeClr val="tx1"/>
                </a:solidFill>
                <a:effectLst/>
                <a:latin typeface="+mn-lt"/>
                <a:ea typeface="+mn-ea"/>
                <a:cs typeface="+mn-cs"/>
              </a:rPr>
              <a:t>, </a:t>
            </a:r>
            <a:r>
              <a:rPr lang="ko-KR" altLang="en-US" sz="1300" b="0" i="0" kern="1200" dirty="0" err="1" smtClean="0">
                <a:solidFill>
                  <a:schemeClr val="tx1"/>
                </a:solidFill>
                <a:effectLst/>
                <a:latin typeface="+mn-lt"/>
                <a:ea typeface="+mn-ea"/>
                <a:cs typeface="+mn-cs"/>
              </a:rPr>
              <a:t>모직공장은</a:t>
            </a:r>
            <a:r>
              <a:rPr lang="ko-KR" altLang="en-US" sz="1300" b="0" i="0" kern="1200" dirty="0" smtClean="0">
                <a:solidFill>
                  <a:schemeClr val="tx1"/>
                </a:solidFill>
                <a:effectLst/>
                <a:latin typeface="+mn-lt"/>
                <a:ea typeface="+mn-ea"/>
                <a:cs typeface="+mn-cs"/>
              </a:rPr>
              <a:t> </a:t>
            </a:r>
            <a:r>
              <a:rPr lang="en-US" altLang="ko-KR" sz="1300" b="0" i="0" kern="1200" dirty="0" smtClean="0">
                <a:solidFill>
                  <a:schemeClr val="tx1"/>
                </a:solidFill>
                <a:effectLst/>
                <a:latin typeface="+mn-lt"/>
                <a:ea typeface="+mn-ea"/>
                <a:cs typeface="+mn-cs"/>
              </a:rPr>
              <a:t>6</a:t>
            </a:r>
            <a:r>
              <a:rPr lang="ko-KR" altLang="en-US" sz="1300" b="0" i="0" kern="1200" dirty="0" smtClean="0">
                <a:solidFill>
                  <a:schemeClr val="tx1"/>
                </a:solidFill>
                <a:effectLst/>
                <a:latin typeface="+mn-lt"/>
                <a:ea typeface="+mn-ea"/>
                <a:cs typeface="+mn-cs"/>
              </a:rPr>
              <a:t>세</a:t>
            </a:r>
            <a:r>
              <a:rPr lang="en-US" altLang="ko-KR" sz="1300" b="0" i="0" kern="1200" dirty="0" smtClean="0">
                <a:solidFill>
                  <a:schemeClr val="tx1"/>
                </a:solidFill>
                <a:effectLst/>
                <a:latin typeface="+mn-lt"/>
                <a:ea typeface="+mn-ea"/>
                <a:cs typeface="+mn-cs"/>
              </a:rPr>
              <a:t>, </a:t>
            </a:r>
            <a:r>
              <a:rPr lang="ko-KR" altLang="en-US" sz="1300" b="0" i="0" kern="1200" dirty="0" err="1" smtClean="0">
                <a:solidFill>
                  <a:schemeClr val="tx1"/>
                </a:solidFill>
                <a:effectLst/>
                <a:latin typeface="+mn-lt"/>
                <a:ea typeface="+mn-ea"/>
                <a:cs typeface="+mn-cs"/>
              </a:rPr>
              <a:t>면직공장은</a:t>
            </a:r>
            <a:r>
              <a:rPr lang="ko-KR" altLang="en-US" sz="1300" b="0" i="0" kern="1200" dirty="0" smtClean="0">
                <a:solidFill>
                  <a:schemeClr val="tx1"/>
                </a:solidFill>
                <a:effectLst/>
                <a:latin typeface="+mn-lt"/>
                <a:ea typeface="+mn-ea"/>
                <a:cs typeface="+mn-cs"/>
              </a:rPr>
              <a:t> </a:t>
            </a:r>
            <a:r>
              <a:rPr lang="en-US" altLang="ko-KR" sz="1300" b="0" i="0" kern="1200" dirty="0" smtClean="0">
                <a:solidFill>
                  <a:schemeClr val="tx1"/>
                </a:solidFill>
                <a:effectLst/>
                <a:latin typeface="+mn-lt"/>
                <a:ea typeface="+mn-ea"/>
                <a:cs typeface="+mn-cs"/>
              </a:rPr>
              <a:t>8</a:t>
            </a:r>
            <a:r>
              <a:rPr lang="ko-KR" altLang="en-US" sz="1300" b="0" i="0" kern="1200" dirty="0" smtClean="0">
                <a:solidFill>
                  <a:schemeClr val="tx1"/>
                </a:solidFill>
                <a:effectLst/>
                <a:latin typeface="+mn-lt"/>
                <a:ea typeface="+mn-ea"/>
                <a:cs typeface="+mn-cs"/>
              </a:rPr>
              <a:t>세였다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아동 노동은 업종을 불문하고 만연했다</a:t>
            </a:r>
            <a:r>
              <a:rPr lang="en-US" altLang="ko-KR" sz="1300" b="0" i="0" kern="1200" dirty="0" smtClean="0">
                <a:solidFill>
                  <a:schemeClr val="tx1"/>
                </a:solidFill>
                <a:effectLst/>
                <a:latin typeface="+mn-lt"/>
                <a:ea typeface="+mn-ea"/>
                <a:cs typeface="+mn-cs"/>
              </a:rPr>
              <a:t>. 1830</a:t>
            </a:r>
            <a:r>
              <a:rPr lang="ko-KR" altLang="en-US" sz="1300" b="0" i="0" kern="1200" dirty="0" smtClean="0">
                <a:solidFill>
                  <a:schemeClr val="tx1"/>
                </a:solidFill>
                <a:effectLst/>
                <a:latin typeface="+mn-lt"/>
                <a:ea typeface="+mn-ea"/>
                <a:cs typeface="+mn-cs"/>
              </a:rPr>
              <a:t>년대 영국 전체 노동자들 중 아동 노동자 비율은 업종별로 </a:t>
            </a:r>
            <a:r>
              <a:rPr lang="en-US" altLang="ko-KR" sz="1300" b="0" i="0" kern="1200" dirty="0" smtClean="0">
                <a:solidFill>
                  <a:schemeClr val="tx1"/>
                </a:solidFill>
                <a:effectLst/>
                <a:latin typeface="+mn-lt"/>
                <a:ea typeface="+mn-ea"/>
                <a:cs typeface="+mn-cs"/>
              </a:rPr>
              <a:t>22~46%</a:t>
            </a:r>
            <a:r>
              <a:rPr lang="ko-KR" altLang="en-US" sz="1300" b="0" i="0" kern="1200" dirty="0" smtClean="0">
                <a:solidFill>
                  <a:schemeClr val="tx1"/>
                </a:solidFill>
                <a:effectLst/>
                <a:latin typeface="+mn-lt"/>
                <a:ea typeface="+mn-ea"/>
                <a:cs typeface="+mn-cs"/>
              </a:rPr>
              <a:t>였음</a:t>
            </a:r>
            <a:endParaRPr lang="en-US" altLang="ko-KR" sz="1300" b="0" i="0" kern="1200" dirty="0" smtClean="0">
              <a:solidFill>
                <a:schemeClr val="tx1"/>
              </a:solidFill>
              <a:effectLst/>
              <a:latin typeface="+mn-lt"/>
              <a:ea typeface="+mn-ea"/>
              <a:cs typeface="+mn-cs"/>
            </a:endParaRPr>
          </a:p>
          <a:p>
            <a:r>
              <a:rPr lang="en-US" altLang="ko-KR" sz="1300" b="0" i="0" kern="1200" dirty="0" smtClean="0">
                <a:solidFill>
                  <a:schemeClr val="tx1"/>
                </a:solidFill>
                <a:effectLst/>
                <a:latin typeface="+mn-lt"/>
                <a:ea typeface="+mn-ea"/>
                <a:cs typeface="+mn-cs"/>
              </a:rPr>
              <a:t>19</a:t>
            </a:r>
            <a:r>
              <a:rPr lang="ko-KR" altLang="en-US" sz="1300" b="0" i="0" kern="1200" dirty="0" smtClean="0">
                <a:solidFill>
                  <a:schemeClr val="tx1"/>
                </a:solidFill>
                <a:effectLst/>
                <a:latin typeface="+mn-lt"/>
                <a:ea typeface="+mn-ea"/>
                <a:cs typeface="+mn-cs"/>
              </a:rPr>
              <a:t>세기 들어 아동 노동을 막고 노동 환경을 개선하기 위한 노동계의 목소리가 높아졌고</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노동자들의 표가 필요했던 정치권은 ‘공장법’ 제정을 시초로 노동 환경을 개선하는 입법을 계속했다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그 결과 </a:t>
            </a:r>
            <a:r>
              <a:rPr lang="en-US" altLang="ko-KR" sz="1300" b="0" i="0" kern="1200" dirty="0" smtClean="0">
                <a:solidFill>
                  <a:schemeClr val="tx1"/>
                </a:solidFill>
                <a:effectLst/>
                <a:latin typeface="+mn-lt"/>
                <a:ea typeface="+mn-ea"/>
                <a:cs typeface="+mn-cs"/>
              </a:rPr>
              <a:t>20</a:t>
            </a:r>
            <a:r>
              <a:rPr lang="ko-KR" altLang="en-US" sz="1300" b="0" i="0" kern="1200" dirty="0" smtClean="0">
                <a:solidFill>
                  <a:schemeClr val="tx1"/>
                </a:solidFill>
                <a:effectLst/>
                <a:latin typeface="+mn-lt"/>
                <a:ea typeface="+mn-ea"/>
                <a:cs typeface="+mn-cs"/>
              </a:rPr>
              <a:t>세기 </a:t>
            </a:r>
            <a:r>
              <a:rPr lang="ko-KR" altLang="en-US" sz="1300" b="0" i="0" kern="1200" dirty="0" err="1" smtClean="0">
                <a:solidFill>
                  <a:schemeClr val="tx1"/>
                </a:solidFill>
                <a:effectLst/>
                <a:latin typeface="+mn-lt"/>
                <a:ea typeface="+mn-ea"/>
                <a:cs typeface="+mn-cs"/>
              </a:rPr>
              <a:t>초반에야</a:t>
            </a:r>
            <a:r>
              <a:rPr lang="ko-KR" altLang="en-US" sz="1300" b="0" i="0" kern="1200" dirty="0" smtClean="0">
                <a:solidFill>
                  <a:schemeClr val="tx1"/>
                </a:solidFill>
                <a:effectLst/>
                <a:latin typeface="+mn-lt"/>
                <a:ea typeface="+mn-ea"/>
                <a:cs typeface="+mn-cs"/>
              </a:rPr>
              <a:t> 비로소 아동 노동이 법적으로 완전히 금지되었고</a:t>
            </a:r>
            <a:r>
              <a:rPr lang="en-US" altLang="ko-KR" sz="1300" b="0" i="0" kern="1200" dirty="0" smtClean="0">
                <a:solidFill>
                  <a:schemeClr val="tx1"/>
                </a:solidFill>
                <a:effectLst/>
                <a:latin typeface="+mn-lt"/>
                <a:ea typeface="+mn-ea"/>
                <a:cs typeface="+mn-cs"/>
              </a:rPr>
              <a:t>, 1</a:t>
            </a:r>
            <a:r>
              <a:rPr lang="ko-KR" altLang="en-US" sz="1300" b="0" i="0" kern="1200" dirty="0" smtClean="0">
                <a:solidFill>
                  <a:schemeClr val="tx1"/>
                </a:solidFill>
                <a:effectLst/>
                <a:latin typeface="+mn-lt"/>
                <a:ea typeface="+mn-ea"/>
                <a:cs typeface="+mn-cs"/>
              </a:rPr>
              <a:t>일 </a:t>
            </a:r>
            <a:r>
              <a:rPr lang="en-US" altLang="ko-KR" sz="1300" b="0" i="0" kern="1200" dirty="0" smtClean="0">
                <a:solidFill>
                  <a:schemeClr val="tx1"/>
                </a:solidFill>
                <a:effectLst/>
                <a:latin typeface="+mn-lt"/>
                <a:ea typeface="+mn-ea"/>
                <a:cs typeface="+mn-cs"/>
              </a:rPr>
              <a:t>8</a:t>
            </a:r>
            <a:r>
              <a:rPr lang="ko-KR" altLang="en-US" sz="1300" b="0" i="0" kern="1200" dirty="0" smtClean="0">
                <a:solidFill>
                  <a:schemeClr val="tx1"/>
                </a:solidFill>
                <a:effectLst/>
                <a:latin typeface="+mn-lt"/>
                <a:ea typeface="+mn-ea"/>
                <a:cs typeface="+mn-cs"/>
              </a:rPr>
              <a:t>시간 노동제가 정착되었다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그리고 ‘</a:t>
            </a:r>
            <a:r>
              <a:rPr lang="ko-KR" altLang="en-US" sz="1300" b="0" i="0" kern="1200" dirty="0" err="1" smtClean="0">
                <a:solidFill>
                  <a:schemeClr val="tx1"/>
                </a:solidFill>
                <a:effectLst/>
                <a:latin typeface="+mn-lt"/>
                <a:ea typeface="+mn-ea"/>
                <a:cs typeface="+mn-cs"/>
              </a:rPr>
              <a:t>공장법’은</a:t>
            </a:r>
            <a:r>
              <a:rPr lang="ko-KR" altLang="en-US" sz="1300" b="0" i="0" kern="1200" dirty="0" smtClean="0">
                <a:solidFill>
                  <a:schemeClr val="tx1"/>
                </a:solidFill>
                <a:effectLst/>
                <a:latin typeface="+mn-lt"/>
                <a:ea typeface="+mn-ea"/>
                <a:cs typeface="+mn-cs"/>
              </a:rPr>
              <a:t> 확대되어 ‘</a:t>
            </a:r>
            <a:r>
              <a:rPr lang="ko-KR" altLang="en-US" sz="1300" b="0" i="0" kern="1200" dirty="0" err="1" smtClean="0">
                <a:solidFill>
                  <a:schemeClr val="tx1"/>
                </a:solidFill>
                <a:effectLst/>
                <a:latin typeface="+mn-lt"/>
                <a:ea typeface="+mn-ea"/>
                <a:cs typeface="+mn-cs"/>
              </a:rPr>
              <a:t>노동법’을</a:t>
            </a:r>
            <a:r>
              <a:rPr lang="ko-KR" altLang="en-US" sz="1300" b="0" i="0" kern="1200" dirty="0" smtClean="0">
                <a:solidFill>
                  <a:schemeClr val="tx1"/>
                </a:solidFill>
                <a:effectLst/>
                <a:latin typeface="+mn-lt"/>
                <a:ea typeface="+mn-ea"/>
                <a:cs typeface="+mn-cs"/>
              </a:rPr>
              <a:t> 낳았다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이렇게 지금으로서는 너무나 당연해 보이는 결론에 이르기까지 </a:t>
            </a:r>
            <a:r>
              <a:rPr lang="en-US" altLang="ko-KR" sz="1300" b="0" i="0" kern="1200" dirty="0" smtClean="0">
                <a:solidFill>
                  <a:schemeClr val="tx1"/>
                </a:solidFill>
                <a:effectLst/>
                <a:latin typeface="+mn-lt"/>
                <a:ea typeface="+mn-ea"/>
                <a:cs typeface="+mn-cs"/>
              </a:rPr>
              <a:t>100</a:t>
            </a:r>
            <a:r>
              <a:rPr lang="ko-KR" altLang="en-US" sz="1300" b="0" i="0" kern="1200" dirty="0" smtClean="0">
                <a:solidFill>
                  <a:schemeClr val="tx1"/>
                </a:solidFill>
                <a:effectLst/>
                <a:latin typeface="+mn-lt"/>
                <a:ea typeface="+mn-ea"/>
                <a:cs typeface="+mn-cs"/>
              </a:rPr>
              <a:t>년 이상이 걸렸다</a:t>
            </a:r>
            <a:r>
              <a:rPr lang="en-US" altLang="ko-KR" sz="1300" b="0" i="0" kern="1200" dirty="0" smtClean="0">
                <a:solidFill>
                  <a:schemeClr val="tx1"/>
                </a:solidFill>
                <a:effectLst/>
                <a:latin typeface="+mn-lt"/>
                <a:ea typeface="+mn-ea"/>
                <a:cs typeface="+mn-cs"/>
              </a:rPr>
              <a:t>.</a:t>
            </a:r>
            <a:r>
              <a:rPr lang="ko-KR" altLang="en-US" dirty="0" smtClean="0"/>
              <a:t/>
            </a:r>
            <a:br>
              <a:rPr lang="ko-KR" altLang="en-US" dirty="0" smtClean="0"/>
            </a:br>
            <a:r>
              <a:rPr lang="ko-KR" altLang="en-US" dirty="0" smtClean="0"/>
              <a:t/>
            </a:r>
            <a:br>
              <a:rPr lang="ko-KR" altLang="en-US" dirty="0" smtClean="0"/>
            </a:br>
            <a:r>
              <a:rPr lang="ko-KR" altLang="en-US" sz="1300" b="0" i="0" kern="1200" dirty="0" smtClean="0">
                <a:solidFill>
                  <a:schemeClr val="tx1"/>
                </a:solidFill>
                <a:effectLst/>
                <a:latin typeface="+mn-lt"/>
                <a:ea typeface="+mn-ea"/>
                <a:cs typeface="+mn-cs"/>
              </a:rPr>
              <a:t>출처 </a:t>
            </a:r>
            <a:r>
              <a:rPr lang="en-US" altLang="ko-KR" sz="1300" b="0" i="0" kern="1200" dirty="0" smtClean="0">
                <a:solidFill>
                  <a:schemeClr val="tx1"/>
                </a:solidFill>
                <a:effectLst/>
                <a:latin typeface="+mn-lt"/>
                <a:ea typeface="+mn-ea"/>
                <a:cs typeface="+mn-cs"/>
              </a:rPr>
              <a:t>: </a:t>
            </a:r>
            <a:r>
              <a:rPr lang="ko-KR" altLang="en-US" sz="1300" b="0" i="0" kern="1200" dirty="0" err="1" smtClean="0">
                <a:solidFill>
                  <a:schemeClr val="tx1"/>
                </a:solidFill>
                <a:effectLst/>
                <a:latin typeface="+mn-lt"/>
                <a:ea typeface="+mn-ea"/>
                <a:cs typeface="+mn-cs"/>
              </a:rPr>
              <a:t>의사신문</a:t>
            </a:r>
            <a:r>
              <a:rPr lang="en-US" altLang="ko-KR" sz="1300" b="0" i="0" kern="1200" dirty="0" smtClean="0">
                <a:solidFill>
                  <a:schemeClr val="tx1"/>
                </a:solidFill>
                <a:effectLst/>
                <a:latin typeface="+mn-lt"/>
                <a:ea typeface="+mn-ea"/>
                <a:cs typeface="+mn-cs"/>
              </a:rPr>
              <a:t>(http://www.doctorstimes.com)</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20</a:t>
            </a:fld>
            <a:endParaRPr lang="ko-KR" altLang="en-US"/>
          </a:p>
        </p:txBody>
      </p:sp>
    </p:spTree>
    <p:extLst>
      <p:ext uri="{BB962C8B-B14F-4D97-AF65-F5344CB8AC3E}">
        <p14:creationId xmlns:p14="http://schemas.microsoft.com/office/powerpoint/2010/main" val="19079673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en-US" altLang="ko-KR" dirty="0" smtClean="0"/>
              <a:t>8’21”</a:t>
            </a:r>
            <a:r>
              <a:rPr lang="ko-KR" altLang="en-US" dirty="0" smtClean="0"/>
              <a:t>에서 </a:t>
            </a:r>
            <a:r>
              <a:rPr lang="en-US" altLang="ko-KR" dirty="0" smtClean="0"/>
              <a:t>10’58’</a:t>
            </a:r>
            <a:r>
              <a:rPr lang="ko-KR" altLang="en-US" dirty="0" smtClean="0"/>
              <a:t>까지 영상</a:t>
            </a:r>
            <a:endParaRPr lang="en-US" altLang="ko-KR" dirty="0" smtClean="0"/>
          </a:p>
          <a:p>
            <a:pPr marL="0" marR="0" lvl="0" indent="0" algn="l" defTabSz="913592" rtl="0" eaLnBrk="1" fontAlgn="auto" latinLnBrk="1" hangingPunct="1">
              <a:lnSpc>
                <a:spcPct val="100000"/>
              </a:lnSpc>
              <a:spcBef>
                <a:spcPts val="0"/>
              </a:spcBef>
              <a:spcAft>
                <a:spcPts val="0"/>
              </a:spcAft>
              <a:buClrTx/>
              <a:buSzTx/>
              <a:buFontTx/>
              <a:buNone/>
              <a:tabLst/>
              <a:defRPr/>
            </a:pPr>
            <a:r>
              <a:rPr lang="ko-KR" altLang="en-US" b="1" i="0" dirty="0" smtClean="0">
                <a:solidFill>
                  <a:srgbClr val="202122"/>
                </a:solidFill>
                <a:effectLst/>
                <a:latin typeface="Arial" panose="020B0604020202020204" pitchFamily="34" charset="0"/>
              </a:rPr>
              <a:t>공장법</a:t>
            </a:r>
            <a:r>
              <a:rPr lang="en-US" altLang="ko-KR" b="0" i="0" dirty="0" smtClean="0">
                <a:solidFill>
                  <a:srgbClr val="202122"/>
                </a:solidFill>
                <a:effectLst/>
                <a:latin typeface="Arial" panose="020B0604020202020204" pitchFamily="34" charset="0"/>
              </a:rPr>
              <a:t>(Factory Acts)</a:t>
            </a:r>
            <a:r>
              <a:rPr lang="ko-KR" altLang="en-US" b="0" i="0" dirty="0" smtClean="0">
                <a:solidFill>
                  <a:srgbClr val="202122"/>
                </a:solidFill>
                <a:effectLst/>
                <a:latin typeface="Arial" panose="020B0604020202020204" pitchFamily="34" charset="0"/>
              </a:rPr>
              <a:t>이란</a:t>
            </a:r>
            <a:r>
              <a:rPr lang="en-US" altLang="ko-KR" b="0" i="0" dirty="0" smtClean="0">
                <a:solidFill>
                  <a:srgbClr val="202122"/>
                </a:solidFill>
                <a:effectLst/>
                <a:latin typeface="Arial" panose="020B0604020202020204" pitchFamily="34" charset="0"/>
              </a:rPr>
              <a:t>, </a:t>
            </a:r>
            <a:r>
              <a:rPr lang="ko-KR" altLang="en-US" b="0" i="0" dirty="0" smtClean="0">
                <a:solidFill>
                  <a:srgbClr val="202122"/>
                </a:solidFill>
                <a:effectLst/>
                <a:latin typeface="Arial" panose="020B0604020202020204" pitchFamily="34" charset="0"/>
              </a:rPr>
              <a:t>영국 의회에서 </a:t>
            </a:r>
            <a:r>
              <a:rPr lang="ko-KR" altLang="en-US" b="0" i="0" u="none" strike="noStrike" dirty="0" smtClean="0">
                <a:solidFill>
                  <a:srgbClr val="0645AD"/>
                </a:solidFill>
                <a:effectLst/>
                <a:latin typeface="Arial" panose="020B0604020202020204" pitchFamily="34" charset="0"/>
                <a:hlinkClick r:id="rId3" tooltip="여성"/>
              </a:rPr>
              <a:t>여성</a:t>
            </a:r>
            <a:r>
              <a:rPr lang="ko-KR" altLang="en-US" b="0" i="0" dirty="0" smtClean="0">
                <a:solidFill>
                  <a:srgbClr val="202122"/>
                </a:solidFill>
                <a:effectLst/>
                <a:latin typeface="Arial" panose="020B0604020202020204" pitchFamily="34" charset="0"/>
              </a:rPr>
              <a:t>과 </a:t>
            </a:r>
            <a:r>
              <a:rPr lang="ko-KR" altLang="en-US" b="0" i="0" u="none" strike="noStrike" dirty="0" smtClean="0">
                <a:solidFill>
                  <a:srgbClr val="0645AD"/>
                </a:solidFill>
                <a:effectLst/>
                <a:latin typeface="Arial" panose="020B0604020202020204" pitchFamily="34" charset="0"/>
                <a:hlinkClick r:id="rId4" tooltip="아동"/>
              </a:rPr>
              <a:t>아동</a:t>
            </a:r>
            <a:r>
              <a:rPr lang="ko-KR" altLang="en-US" b="0" i="0" dirty="0" smtClean="0">
                <a:solidFill>
                  <a:srgbClr val="202122"/>
                </a:solidFill>
                <a:effectLst/>
                <a:latin typeface="Arial" panose="020B0604020202020204" pitchFamily="34" charset="0"/>
              </a:rPr>
              <a:t>의 노동시간을 규제하는 것을 내용으로 하는 일련의 법안들을 가리키는 말이다</a:t>
            </a:r>
            <a:r>
              <a:rPr lang="en-US" altLang="ko-KR" b="0" i="0" dirty="0" smtClean="0">
                <a:solidFill>
                  <a:srgbClr val="202122"/>
                </a:solidFill>
                <a:effectLst/>
                <a:latin typeface="Arial" panose="020B0604020202020204" pitchFamily="34" charset="0"/>
              </a:rPr>
              <a:t>. </a:t>
            </a:r>
            <a:r>
              <a:rPr lang="en-US" altLang="ko-KR" b="0" i="0" u="none" strike="noStrike" dirty="0" smtClean="0">
                <a:solidFill>
                  <a:srgbClr val="0645AD"/>
                </a:solidFill>
                <a:effectLst/>
                <a:latin typeface="Arial" panose="020B0604020202020204" pitchFamily="34" charset="0"/>
                <a:hlinkClick r:id="rId5" tooltip="1802년"/>
              </a:rPr>
              <a:t>1802</a:t>
            </a:r>
            <a:r>
              <a:rPr lang="ko-KR" altLang="en-US" b="0" i="0" u="none" strike="noStrike" dirty="0" smtClean="0">
                <a:solidFill>
                  <a:srgbClr val="0645AD"/>
                </a:solidFill>
                <a:effectLst/>
                <a:latin typeface="Arial" panose="020B0604020202020204" pitchFamily="34" charset="0"/>
                <a:hlinkClick r:id="rId5" tooltip="1802년"/>
              </a:rPr>
              <a:t>년</a:t>
            </a:r>
            <a:r>
              <a:rPr lang="ko-KR" altLang="en-US" b="0" i="0" dirty="0" smtClean="0">
                <a:solidFill>
                  <a:srgbClr val="202122"/>
                </a:solidFill>
                <a:effectLst/>
                <a:latin typeface="Arial" panose="020B0604020202020204" pitchFamily="34" charset="0"/>
              </a:rPr>
              <a:t> 최초로 </a:t>
            </a:r>
            <a:r>
              <a:rPr lang="ko-KR" altLang="en-US" b="0" i="0" u="none" strike="noStrike" dirty="0" smtClean="0">
                <a:solidFill>
                  <a:srgbClr val="0645AD"/>
                </a:solidFill>
                <a:effectLst/>
                <a:latin typeface="Arial" panose="020B0604020202020204" pitchFamily="34" charset="0"/>
                <a:hlinkClick r:id="rId6" tooltip="영국"/>
              </a:rPr>
              <a:t>영국</a:t>
            </a:r>
            <a:r>
              <a:rPr lang="ko-KR" altLang="en-US" b="0" i="0" dirty="0" smtClean="0">
                <a:solidFill>
                  <a:srgbClr val="202122"/>
                </a:solidFill>
                <a:effectLst/>
                <a:latin typeface="Arial" panose="020B0604020202020204" pitchFamily="34" charset="0"/>
              </a:rPr>
              <a:t>에서 제정되었고</a:t>
            </a:r>
            <a:r>
              <a:rPr lang="en-US" altLang="ko-KR" b="0" i="0" dirty="0" smtClean="0">
                <a:solidFill>
                  <a:srgbClr val="202122"/>
                </a:solidFill>
                <a:effectLst/>
                <a:latin typeface="Arial" panose="020B0604020202020204" pitchFamily="34" charset="0"/>
              </a:rPr>
              <a:t>, </a:t>
            </a:r>
            <a:r>
              <a:rPr lang="ko-KR" altLang="en-US" b="0" i="0" dirty="0" smtClean="0">
                <a:solidFill>
                  <a:srgbClr val="202122"/>
                </a:solidFill>
                <a:effectLst/>
                <a:latin typeface="Arial" panose="020B0604020202020204" pitchFamily="34" charset="0"/>
              </a:rPr>
              <a:t>이후 다른 국가들로 퍼져나갔다</a:t>
            </a:r>
            <a:r>
              <a:rPr lang="en-US" altLang="ko-KR" b="0" i="0" dirty="0" smtClean="0">
                <a:solidFill>
                  <a:srgbClr val="202122"/>
                </a:solidFill>
                <a:effectLst/>
                <a:latin typeface="Arial" panose="020B0604020202020204" pitchFamily="34" charset="0"/>
              </a:rPr>
              <a:t>. </a:t>
            </a:r>
            <a:r>
              <a:rPr lang="ko-KR" altLang="en-US" b="0" i="0" u="none" strike="noStrike" dirty="0" smtClean="0">
                <a:solidFill>
                  <a:srgbClr val="0645AD"/>
                </a:solidFill>
                <a:effectLst/>
                <a:latin typeface="Arial" panose="020B0604020202020204" pitchFamily="34" charset="0"/>
                <a:hlinkClick r:id="rId6" tooltip="영국"/>
              </a:rPr>
              <a:t>영국</a:t>
            </a:r>
            <a:r>
              <a:rPr lang="ko-KR" altLang="en-US" b="0" i="0" dirty="0" smtClean="0">
                <a:solidFill>
                  <a:srgbClr val="202122"/>
                </a:solidFill>
                <a:effectLst/>
                <a:latin typeface="Arial" panose="020B0604020202020204" pitchFamily="34" charset="0"/>
              </a:rPr>
              <a:t> 내에서도 수차례 개정을 거쳤다</a:t>
            </a:r>
            <a:r>
              <a:rPr lang="en-US" altLang="ko-KR" b="0" i="0" dirty="0" smtClean="0">
                <a:solidFill>
                  <a:srgbClr val="202122"/>
                </a:solidFill>
                <a:effectLst/>
                <a:latin typeface="Arial" panose="020B0604020202020204" pitchFamily="34" charset="0"/>
              </a:rPr>
              <a:t>. </a:t>
            </a:r>
            <a:r>
              <a:rPr lang="ko-KR" altLang="en-US" b="0" i="0" dirty="0" smtClean="0">
                <a:solidFill>
                  <a:srgbClr val="202122"/>
                </a:solidFill>
                <a:effectLst/>
                <a:latin typeface="Arial" panose="020B0604020202020204" pitchFamily="34" charset="0"/>
              </a:rPr>
              <a:t>한국에서는 </a:t>
            </a:r>
            <a:r>
              <a:rPr lang="ko-KR" altLang="en-US" b="0" i="0" dirty="0" err="1" smtClean="0">
                <a:solidFill>
                  <a:srgbClr val="202122"/>
                </a:solidFill>
                <a:effectLst/>
                <a:latin typeface="Arial" panose="020B0604020202020204" pitchFamily="34" charset="0"/>
              </a:rPr>
              <a:t>상시노동자</a:t>
            </a:r>
            <a:r>
              <a:rPr lang="ko-KR" altLang="en-US" b="0" i="0" dirty="0" smtClean="0">
                <a:solidFill>
                  <a:srgbClr val="202122"/>
                </a:solidFill>
                <a:effectLst/>
                <a:latin typeface="Arial" panose="020B0604020202020204" pitchFamily="34" charset="0"/>
              </a:rPr>
              <a:t> </a:t>
            </a:r>
            <a:r>
              <a:rPr lang="en-US" altLang="ko-KR" b="0" i="0" dirty="0" smtClean="0">
                <a:solidFill>
                  <a:srgbClr val="202122"/>
                </a:solidFill>
                <a:effectLst/>
                <a:latin typeface="Arial" panose="020B0604020202020204" pitchFamily="34" charset="0"/>
              </a:rPr>
              <a:t>5</a:t>
            </a:r>
            <a:r>
              <a:rPr lang="ko-KR" altLang="en-US" b="0" i="0" dirty="0" err="1" smtClean="0">
                <a:solidFill>
                  <a:srgbClr val="202122"/>
                </a:solidFill>
                <a:effectLst/>
                <a:latin typeface="Arial" panose="020B0604020202020204" pitchFamily="34" charset="0"/>
              </a:rPr>
              <a:t>인이상인</a:t>
            </a:r>
            <a:r>
              <a:rPr lang="ko-KR" altLang="en-US" b="0" i="0" dirty="0" smtClean="0">
                <a:solidFill>
                  <a:srgbClr val="202122"/>
                </a:solidFill>
                <a:effectLst/>
                <a:latin typeface="Arial" panose="020B0604020202020204" pitchFamily="34" charset="0"/>
              </a:rPr>
              <a:t> 사업장에 적용하는 노동법인 </a:t>
            </a:r>
            <a:r>
              <a:rPr lang="ko-KR" altLang="en-US" b="0" i="0" u="none" strike="noStrike" dirty="0" smtClean="0">
                <a:solidFill>
                  <a:srgbClr val="0645AD"/>
                </a:solidFill>
                <a:effectLst/>
                <a:latin typeface="Arial" panose="020B0604020202020204" pitchFamily="34" charset="0"/>
                <a:hlinkClick r:id="rId7" tooltip="근로기준법"/>
              </a:rPr>
              <a:t>근로기준법</a:t>
            </a:r>
            <a:r>
              <a:rPr lang="ko-KR" altLang="en-US" b="0" i="0" dirty="0" smtClean="0">
                <a:solidFill>
                  <a:srgbClr val="202122"/>
                </a:solidFill>
                <a:effectLst/>
                <a:latin typeface="Arial" panose="020B0604020202020204" pitchFamily="34" charset="0"/>
              </a:rPr>
              <a:t>으로써 노동시간을 하루 </a:t>
            </a:r>
            <a:r>
              <a:rPr lang="en-US" altLang="ko-KR" b="0" i="0" dirty="0" smtClean="0">
                <a:solidFill>
                  <a:srgbClr val="202122"/>
                </a:solidFill>
                <a:effectLst/>
                <a:latin typeface="Arial" panose="020B0604020202020204" pitchFamily="34" charset="0"/>
              </a:rPr>
              <a:t>8</a:t>
            </a:r>
            <a:r>
              <a:rPr lang="ko-KR" altLang="en-US" b="0" i="0" dirty="0" smtClean="0">
                <a:solidFill>
                  <a:srgbClr val="202122"/>
                </a:solidFill>
                <a:effectLst/>
                <a:latin typeface="Arial" panose="020B0604020202020204" pitchFamily="34" charset="0"/>
              </a:rPr>
              <a:t>시간</a:t>
            </a:r>
            <a:r>
              <a:rPr lang="en-US" altLang="ko-KR" b="0" i="0" dirty="0" smtClean="0">
                <a:solidFill>
                  <a:srgbClr val="202122"/>
                </a:solidFill>
                <a:effectLst/>
                <a:latin typeface="Arial" panose="020B0604020202020204" pitchFamily="34" charset="0"/>
              </a:rPr>
              <a:t>, </a:t>
            </a:r>
            <a:r>
              <a:rPr lang="ko-KR" altLang="en-US" b="0" i="0" dirty="0" smtClean="0">
                <a:solidFill>
                  <a:srgbClr val="202122"/>
                </a:solidFill>
                <a:effectLst/>
                <a:latin typeface="Arial" panose="020B0604020202020204" pitchFamily="34" charset="0"/>
              </a:rPr>
              <a:t>주 </a:t>
            </a:r>
            <a:r>
              <a:rPr lang="en-US" altLang="ko-KR" b="0" i="0" dirty="0" smtClean="0">
                <a:solidFill>
                  <a:srgbClr val="202122"/>
                </a:solidFill>
                <a:effectLst/>
                <a:latin typeface="Arial" panose="020B0604020202020204" pitchFamily="34" charset="0"/>
              </a:rPr>
              <a:t>40</a:t>
            </a:r>
            <a:r>
              <a:rPr lang="ko-KR" altLang="en-US" b="0" i="0" dirty="0" smtClean="0">
                <a:solidFill>
                  <a:srgbClr val="202122"/>
                </a:solidFill>
                <a:effectLst/>
                <a:latin typeface="Arial" panose="020B0604020202020204" pitchFamily="34" charset="0"/>
              </a:rPr>
              <a:t>시간</a:t>
            </a:r>
            <a:r>
              <a:rPr lang="en-US" altLang="ko-KR" b="0" i="0" dirty="0" smtClean="0">
                <a:solidFill>
                  <a:srgbClr val="202122"/>
                </a:solidFill>
                <a:effectLst/>
                <a:latin typeface="Arial" panose="020B0604020202020204" pitchFamily="34" charset="0"/>
              </a:rPr>
              <a:t>(</a:t>
            </a:r>
            <a:r>
              <a:rPr lang="ko-KR" altLang="en-US" b="0" i="0" dirty="0" smtClean="0">
                <a:solidFill>
                  <a:srgbClr val="202122"/>
                </a:solidFill>
                <a:effectLst/>
                <a:latin typeface="Arial" panose="020B0604020202020204" pitchFamily="34" charset="0"/>
              </a:rPr>
              <a:t>노동자의 동의가 있을 경우 </a:t>
            </a:r>
            <a:r>
              <a:rPr lang="en-US" altLang="ko-KR" b="0" i="0" dirty="0" smtClean="0">
                <a:solidFill>
                  <a:srgbClr val="202122"/>
                </a:solidFill>
                <a:effectLst/>
                <a:latin typeface="Arial" panose="020B0604020202020204" pitchFamily="34" charset="0"/>
              </a:rPr>
              <a:t>12</a:t>
            </a:r>
            <a:r>
              <a:rPr lang="ko-KR" altLang="en-US" b="0" i="0" dirty="0" smtClean="0">
                <a:solidFill>
                  <a:srgbClr val="202122"/>
                </a:solidFill>
                <a:effectLst/>
                <a:latin typeface="Arial" panose="020B0604020202020204" pitchFamily="34" charset="0"/>
              </a:rPr>
              <a:t>시간까지 </a:t>
            </a:r>
            <a:r>
              <a:rPr lang="ko-KR" altLang="en-US" b="0" i="0" dirty="0" err="1" smtClean="0">
                <a:solidFill>
                  <a:srgbClr val="202122"/>
                </a:solidFill>
                <a:effectLst/>
                <a:latin typeface="Arial" panose="020B0604020202020204" pitchFamily="34" charset="0"/>
              </a:rPr>
              <a:t>연장노동</a:t>
            </a:r>
            <a:r>
              <a:rPr lang="ko-KR" altLang="en-US" b="0" i="0" dirty="0" smtClean="0">
                <a:solidFill>
                  <a:srgbClr val="202122"/>
                </a:solidFill>
                <a:effectLst/>
                <a:latin typeface="Arial" panose="020B0604020202020204" pitchFamily="34" charset="0"/>
              </a:rPr>
              <a:t> 가능</a:t>
            </a:r>
            <a:r>
              <a:rPr lang="en-US" altLang="ko-KR" b="0" i="0" dirty="0" smtClean="0">
                <a:solidFill>
                  <a:srgbClr val="202122"/>
                </a:solidFill>
                <a:effectLst/>
                <a:latin typeface="Arial" panose="020B0604020202020204" pitchFamily="34" charset="0"/>
              </a:rPr>
              <a:t>)</a:t>
            </a:r>
            <a:r>
              <a:rPr lang="ko-KR" altLang="en-US" b="0" i="0" dirty="0" smtClean="0">
                <a:solidFill>
                  <a:srgbClr val="202122"/>
                </a:solidFill>
                <a:effectLst/>
                <a:latin typeface="Arial" panose="020B0604020202020204" pitchFamily="34" charset="0"/>
              </a:rPr>
              <a:t>으로 노동시간을 규제하고 있다</a:t>
            </a:r>
            <a:r>
              <a:rPr lang="en-US" altLang="ko-KR" b="0" i="0" dirty="0" smtClean="0">
                <a:solidFill>
                  <a:srgbClr val="202122"/>
                </a:solidFill>
                <a:effectLst/>
                <a:latin typeface="Arial" panose="020B0604020202020204" pitchFamily="34" charset="0"/>
              </a:rPr>
              <a:t>.</a:t>
            </a:r>
            <a:endParaRPr lang="ko-KR" altLang="en-US" sz="1200" dirty="0" smtClean="0"/>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21</a:t>
            </a:fld>
            <a:endParaRPr lang="ko-KR" altLang="en-US"/>
          </a:p>
        </p:txBody>
      </p:sp>
    </p:spTree>
    <p:extLst>
      <p:ext uri="{BB962C8B-B14F-4D97-AF65-F5344CB8AC3E}">
        <p14:creationId xmlns:p14="http://schemas.microsoft.com/office/powerpoint/2010/main" val="14572987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en-US" altLang="ko-KR" sz="1300" b="0" i="0" kern="1200" dirty="0" smtClean="0">
                <a:solidFill>
                  <a:schemeClr val="tx1"/>
                </a:solidFill>
                <a:effectLst/>
                <a:latin typeface="+mn-lt"/>
                <a:ea typeface="+mn-ea"/>
                <a:cs typeface="+mn-cs"/>
              </a:rPr>
              <a:t>1886</a:t>
            </a:r>
            <a:r>
              <a:rPr lang="ko-KR" altLang="en-US" sz="1300" b="0" i="0" kern="1200" dirty="0" smtClean="0">
                <a:solidFill>
                  <a:schemeClr val="tx1"/>
                </a:solidFill>
                <a:effectLst/>
                <a:latin typeface="+mn-lt"/>
                <a:ea typeface="+mn-ea"/>
                <a:cs typeface="+mn-cs"/>
              </a:rPr>
              <a:t>년 </a:t>
            </a:r>
            <a:r>
              <a:rPr lang="ko-KR" altLang="en-US" sz="1300" b="0" i="0" u="none" strike="noStrike" kern="1200" dirty="0" err="1" smtClean="0">
                <a:solidFill>
                  <a:schemeClr val="tx1"/>
                </a:solidFill>
                <a:effectLst/>
                <a:latin typeface="+mn-lt"/>
                <a:ea typeface="+mn-ea"/>
                <a:cs typeface="+mn-cs"/>
                <a:hlinkClick r:id="rId3" tooltip="헤이마켓 사건"/>
              </a:rPr>
              <a:t>헤이마켓</a:t>
            </a:r>
            <a:r>
              <a:rPr lang="ko-KR" altLang="en-US" sz="1300" b="0" i="0" u="none" strike="noStrike" kern="1200" dirty="0" smtClean="0">
                <a:solidFill>
                  <a:schemeClr val="tx1"/>
                </a:solidFill>
                <a:effectLst/>
                <a:latin typeface="+mn-lt"/>
                <a:ea typeface="+mn-ea"/>
                <a:cs typeface="+mn-cs"/>
                <a:hlinkClick r:id="rId3" tooltip="헤이마켓 사건"/>
              </a:rPr>
              <a:t> 사건</a:t>
            </a:r>
            <a:r>
              <a:rPr lang="ko-KR" altLang="en-US" sz="1300" b="0" i="0" kern="1200" dirty="0" smtClean="0">
                <a:solidFill>
                  <a:schemeClr val="tx1"/>
                </a:solidFill>
                <a:effectLst/>
                <a:latin typeface="+mn-lt"/>
                <a:ea typeface="+mn-ea"/>
                <a:cs typeface="+mn-cs"/>
              </a:rPr>
              <a:t> 이후 </a:t>
            </a:r>
            <a:r>
              <a:rPr lang="en-US" altLang="ko-KR" sz="1300" b="0" i="0" kern="1200" dirty="0" smtClean="0">
                <a:solidFill>
                  <a:schemeClr val="tx1"/>
                </a:solidFill>
                <a:effectLst/>
                <a:latin typeface="+mn-lt"/>
                <a:ea typeface="+mn-ea"/>
                <a:cs typeface="+mn-cs"/>
              </a:rPr>
              <a:t>1889</a:t>
            </a:r>
            <a:r>
              <a:rPr lang="ko-KR" altLang="en-US" sz="1300" b="0" i="0" kern="1200" dirty="0" smtClean="0">
                <a:solidFill>
                  <a:schemeClr val="tx1"/>
                </a:solidFill>
                <a:effectLst/>
                <a:latin typeface="+mn-lt"/>
                <a:ea typeface="+mn-ea"/>
                <a:cs typeface="+mn-cs"/>
              </a:rPr>
              <a:t>년 </a:t>
            </a:r>
            <a:r>
              <a:rPr lang="en-US" altLang="ko-KR" sz="1300" b="0" i="0" kern="1200" dirty="0" smtClean="0">
                <a:solidFill>
                  <a:schemeClr val="tx1"/>
                </a:solidFill>
                <a:effectLst/>
                <a:latin typeface="+mn-lt"/>
                <a:ea typeface="+mn-ea"/>
                <a:cs typeface="+mn-cs"/>
              </a:rPr>
              <a:t>7</a:t>
            </a:r>
            <a:r>
              <a:rPr lang="ko-KR" altLang="en-US" sz="1300" b="0" i="0" kern="1200" dirty="0" smtClean="0">
                <a:solidFill>
                  <a:schemeClr val="tx1"/>
                </a:solidFill>
                <a:effectLst/>
                <a:latin typeface="+mn-lt"/>
                <a:ea typeface="+mn-ea"/>
                <a:cs typeface="+mn-cs"/>
              </a:rPr>
              <a:t>월에 세계 </a:t>
            </a:r>
            <a:r>
              <a:rPr lang="ko-KR" altLang="en-US" sz="1300" b="0" i="0" kern="1200" dirty="0" err="1" smtClean="0">
                <a:solidFill>
                  <a:schemeClr val="tx1"/>
                </a:solidFill>
                <a:effectLst/>
                <a:latin typeface="+mn-lt"/>
                <a:ea typeface="+mn-ea"/>
                <a:cs typeface="+mn-cs"/>
              </a:rPr>
              <a:t>여러나라</a:t>
            </a:r>
            <a:r>
              <a:rPr lang="ko-KR" altLang="en-US" sz="1300" b="0" i="0" kern="1200" dirty="0" smtClean="0">
                <a:solidFill>
                  <a:schemeClr val="tx1"/>
                </a:solidFill>
                <a:effectLst/>
                <a:latin typeface="+mn-lt"/>
                <a:ea typeface="+mn-ea"/>
                <a:cs typeface="+mn-cs"/>
              </a:rPr>
              <a:t> 노동운동 지도자들이 모여 결성한 제</a:t>
            </a:r>
            <a:r>
              <a:rPr lang="en-US" altLang="ko-KR" sz="1300" b="0" i="0" kern="1200" dirty="0" smtClean="0">
                <a:solidFill>
                  <a:schemeClr val="tx1"/>
                </a:solidFill>
                <a:effectLst/>
                <a:latin typeface="+mn-lt"/>
                <a:ea typeface="+mn-ea"/>
                <a:cs typeface="+mn-cs"/>
              </a:rPr>
              <a:t>2</a:t>
            </a:r>
            <a:r>
              <a:rPr lang="ko-KR" altLang="en-US" sz="1300" b="0" i="0" kern="1200" dirty="0" err="1" smtClean="0">
                <a:solidFill>
                  <a:schemeClr val="tx1"/>
                </a:solidFill>
                <a:effectLst/>
                <a:latin typeface="+mn-lt"/>
                <a:ea typeface="+mn-ea"/>
                <a:cs typeface="+mn-cs"/>
              </a:rPr>
              <a:t>인터내셔날의</a:t>
            </a:r>
            <a:r>
              <a:rPr lang="ko-KR" altLang="en-US" sz="1300" b="0" i="0" kern="1200" dirty="0" smtClean="0">
                <a:solidFill>
                  <a:schemeClr val="tx1"/>
                </a:solidFill>
                <a:effectLst/>
                <a:latin typeface="+mn-lt"/>
                <a:ea typeface="+mn-ea"/>
                <a:cs typeface="+mn-cs"/>
              </a:rPr>
              <a:t> 창립대회에서 결정되었다</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이를 계기로 </a:t>
            </a:r>
            <a:r>
              <a:rPr lang="en-US" altLang="ko-KR" sz="1300" b="0" i="0" kern="1200" dirty="0" smtClean="0">
                <a:solidFill>
                  <a:schemeClr val="tx1"/>
                </a:solidFill>
                <a:effectLst/>
                <a:latin typeface="+mn-lt"/>
                <a:ea typeface="+mn-ea"/>
                <a:cs typeface="+mn-cs"/>
              </a:rPr>
              <a:t>1890</a:t>
            </a:r>
            <a:r>
              <a:rPr lang="ko-KR" altLang="en-US" sz="1300" b="0" i="0" kern="1200" dirty="0" smtClean="0">
                <a:solidFill>
                  <a:schemeClr val="tx1"/>
                </a:solidFill>
                <a:effectLst/>
                <a:latin typeface="+mn-lt"/>
                <a:ea typeface="+mn-ea"/>
                <a:cs typeface="+mn-cs"/>
              </a:rPr>
              <a:t>년 </a:t>
            </a:r>
            <a:r>
              <a:rPr lang="en-US" altLang="ko-KR" sz="1300" b="0" i="0" kern="1200" dirty="0" smtClean="0">
                <a:solidFill>
                  <a:schemeClr val="tx1"/>
                </a:solidFill>
                <a:effectLst/>
                <a:latin typeface="+mn-lt"/>
                <a:ea typeface="+mn-ea"/>
                <a:cs typeface="+mn-cs"/>
              </a:rPr>
              <a:t>5</a:t>
            </a:r>
            <a:r>
              <a:rPr lang="ko-KR" altLang="en-US" sz="1300" b="0" i="0" kern="1200" dirty="0" smtClean="0">
                <a:solidFill>
                  <a:schemeClr val="tx1"/>
                </a:solidFill>
                <a:effectLst/>
                <a:latin typeface="+mn-lt"/>
                <a:ea typeface="+mn-ea"/>
                <a:cs typeface="+mn-cs"/>
              </a:rPr>
              <a:t>월 </a:t>
            </a:r>
            <a:r>
              <a:rPr lang="en-US" altLang="ko-KR" sz="1300" b="0" i="0" kern="1200" dirty="0" smtClean="0">
                <a:solidFill>
                  <a:schemeClr val="tx1"/>
                </a:solidFill>
                <a:effectLst/>
                <a:latin typeface="+mn-lt"/>
                <a:ea typeface="+mn-ea"/>
                <a:cs typeface="+mn-cs"/>
              </a:rPr>
              <a:t>1</a:t>
            </a:r>
            <a:r>
              <a:rPr lang="ko-KR" altLang="en-US" sz="1300" b="0" i="0" kern="1200" dirty="0" smtClean="0">
                <a:solidFill>
                  <a:schemeClr val="tx1"/>
                </a:solidFill>
                <a:effectLst/>
                <a:latin typeface="+mn-lt"/>
                <a:ea typeface="+mn-ea"/>
                <a:cs typeface="+mn-cs"/>
              </a:rPr>
              <a:t>일 첫 메이데이 대회가 개최되었고 이후 전세계 여러 나라에서 </a:t>
            </a:r>
            <a:r>
              <a:rPr lang="en-US" altLang="ko-KR" sz="1300" b="0" i="0" kern="1200" dirty="0" smtClean="0">
                <a:solidFill>
                  <a:schemeClr val="tx1"/>
                </a:solidFill>
                <a:effectLst/>
                <a:latin typeface="+mn-lt"/>
                <a:ea typeface="+mn-ea"/>
                <a:cs typeface="+mn-cs"/>
              </a:rPr>
              <a:t>5</a:t>
            </a:r>
            <a:r>
              <a:rPr lang="ko-KR" altLang="en-US" sz="1300" b="0" i="0" kern="1200" dirty="0" smtClean="0">
                <a:solidFill>
                  <a:schemeClr val="tx1"/>
                </a:solidFill>
                <a:effectLst/>
                <a:latin typeface="+mn-lt"/>
                <a:ea typeface="+mn-ea"/>
                <a:cs typeface="+mn-cs"/>
              </a:rPr>
              <a:t>월 </a:t>
            </a:r>
            <a:r>
              <a:rPr lang="en-US" altLang="ko-KR" sz="1300" b="0" i="0" kern="1200" dirty="0" smtClean="0">
                <a:solidFill>
                  <a:schemeClr val="tx1"/>
                </a:solidFill>
                <a:effectLst/>
                <a:latin typeface="+mn-lt"/>
                <a:ea typeface="+mn-ea"/>
                <a:cs typeface="+mn-cs"/>
              </a:rPr>
              <a:t>1</a:t>
            </a:r>
            <a:r>
              <a:rPr lang="ko-KR" altLang="en-US" sz="1300" b="0" i="0" kern="1200" dirty="0" smtClean="0">
                <a:solidFill>
                  <a:schemeClr val="tx1"/>
                </a:solidFill>
                <a:effectLst/>
                <a:latin typeface="+mn-lt"/>
                <a:ea typeface="+mn-ea"/>
                <a:cs typeface="+mn-cs"/>
              </a:rPr>
              <a:t>일 메이데이를 기념해오고 있다</a:t>
            </a:r>
            <a:r>
              <a:rPr lang="en-US" altLang="ko-KR" sz="1300" b="0" i="0" kern="1200" dirty="0" smtClean="0">
                <a:solidFill>
                  <a:schemeClr val="tx1"/>
                </a:solidFill>
                <a:effectLst/>
                <a:latin typeface="+mn-lt"/>
                <a:ea typeface="+mn-ea"/>
                <a:cs typeface="+mn-cs"/>
              </a:rPr>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22</a:t>
            </a:fld>
            <a:endParaRPr lang="ko-KR" altLang="en-US"/>
          </a:p>
        </p:txBody>
      </p:sp>
    </p:spTree>
    <p:extLst>
      <p:ext uri="{BB962C8B-B14F-4D97-AF65-F5344CB8AC3E}">
        <p14:creationId xmlns:p14="http://schemas.microsoft.com/office/powerpoint/2010/main" val="18386699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23</a:t>
            </a:fld>
            <a:endParaRPr lang="ko-KR" altLang="en-US"/>
          </a:p>
        </p:txBody>
      </p:sp>
    </p:spTree>
    <p:extLst>
      <p:ext uri="{BB962C8B-B14F-4D97-AF65-F5344CB8AC3E}">
        <p14:creationId xmlns:p14="http://schemas.microsoft.com/office/powerpoint/2010/main" val="14881246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latinLnBrk="0"/>
            <a:r>
              <a:rPr lang="ko-KR" altLang="en-US" sz="1300" b="0" i="0" kern="1200" dirty="0" smtClean="0">
                <a:solidFill>
                  <a:schemeClr val="tx1"/>
                </a:solidFill>
                <a:effectLst/>
                <a:latin typeface="+mn-lt"/>
                <a:ea typeface="+mn-ea"/>
                <a:cs typeface="+mn-cs"/>
              </a:rPr>
              <a:t>대한민국 정책브리핑 </a:t>
            </a:r>
            <a:r>
              <a:rPr lang="en-US" altLang="ko-KR" sz="1300" b="0" i="0" kern="1200" dirty="0" smtClean="0">
                <a:solidFill>
                  <a:schemeClr val="tx1"/>
                </a:solidFill>
                <a:effectLst/>
                <a:latin typeface="+mn-lt"/>
                <a:ea typeface="+mn-ea"/>
                <a:cs typeface="+mn-cs"/>
              </a:rPr>
              <a:t>'</a:t>
            </a:r>
            <a:r>
              <a:rPr lang="ko-KR" altLang="en-US" sz="1300" b="0" i="0" kern="1200" dirty="0" smtClean="0">
                <a:solidFill>
                  <a:schemeClr val="tx1"/>
                </a:solidFill>
                <a:effectLst/>
                <a:latin typeface="+mn-lt"/>
                <a:ea typeface="+mn-ea"/>
                <a:cs typeface="+mn-cs"/>
              </a:rPr>
              <a:t>의미 있는 변화</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주</a:t>
            </a:r>
            <a:r>
              <a:rPr lang="en-US" altLang="ko-KR" sz="1300" b="0" i="0" kern="1200" dirty="0" smtClean="0">
                <a:solidFill>
                  <a:schemeClr val="tx1"/>
                </a:solidFill>
                <a:effectLst/>
                <a:latin typeface="+mn-lt"/>
                <a:ea typeface="+mn-ea"/>
                <a:cs typeface="+mn-cs"/>
              </a:rPr>
              <a:t>52</a:t>
            </a:r>
            <a:r>
              <a:rPr lang="ko-KR" altLang="en-US" sz="1300" b="0" i="0" kern="1200" dirty="0" smtClean="0">
                <a:solidFill>
                  <a:schemeClr val="tx1"/>
                </a:solidFill>
                <a:effectLst/>
                <a:latin typeface="+mn-lt"/>
                <a:ea typeface="+mn-ea"/>
                <a:cs typeface="+mn-cs"/>
              </a:rPr>
              <a:t>시간제를 위한 보완 제도 </a:t>
            </a:r>
            <a:r>
              <a:rPr lang="en-US" altLang="ko-KR" sz="1300" b="0" i="0" kern="1200" dirty="0" smtClean="0">
                <a:solidFill>
                  <a:schemeClr val="tx1"/>
                </a:solidFill>
                <a:effectLst/>
                <a:latin typeface="+mn-lt"/>
                <a:ea typeface="+mn-ea"/>
                <a:cs typeface="+mn-cs"/>
              </a:rPr>
              <a:t>2021.6.18.</a:t>
            </a:r>
          </a:p>
          <a:p>
            <a:pPr latinLnBrk="0"/>
            <a:endParaRPr lang="en-US" altLang="ko-KR" sz="1300" b="0" i="0" kern="1200" dirty="0" smtClean="0">
              <a:solidFill>
                <a:schemeClr val="tx1"/>
              </a:solidFill>
              <a:effectLst/>
              <a:latin typeface="+mn-lt"/>
              <a:ea typeface="+mn-ea"/>
              <a:cs typeface="+mn-cs"/>
            </a:endParaRPr>
          </a:p>
          <a:p>
            <a:pPr latinLnBrk="0"/>
            <a:r>
              <a:rPr lang="en-US" altLang="ko-KR" sz="1300" b="0" i="0" kern="1200" dirty="0" smtClean="0">
                <a:solidFill>
                  <a:schemeClr val="tx1"/>
                </a:solidFill>
                <a:effectLst/>
                <a:latin typeface="+mn-lt"/>
                <a:ea typeface="+mn-ea"/>
                <a:cs typeface="+mn-cs"/>
              </a:rPr>
              <a:t>https://www.korea.kr/news/policyNewsView.do?newsId=148888912</a:t>
            </a:r>
          </a:p>
          <a:p>
            <a:pPr latinLnBrk="0"/>
            <a:r>
              <a:rPr lang="ko-KR" altLang="en-US" sz="1300" b="0" i="0" kern="1200" dirty="0" smtClean="0">
                <a:solidFill>
                  <a:schemeClr val="tx1"/>
                </a:solidFill>
                <a:effectLst/>
                <a:latin typeface="+mn-lt"/>
                <a:ea typeface="+mn-ea"/>
                <a:cs typeface="+mn-cs"/>
              </a:rPr>
              <a:t>주</a:t>
            </a:r>
            <a:r>
              <a:rPr lang="en-US" altLang="ko-KR" sz="1300" b="0" i="0" kern="1200" dirty="0" smtClean="0">
                <a:solidFill>
                  <a:schemeClr val="tx1"/>
                </a:solidFill>
                <a:effectLst/>
                <a:latin typeface="+mn-lt"/>
                <a:ea typeface="+mn-ea"/>
                <a:cs typeface="+mn-cs"/>
              </a:rPr>
              <a:t>52</a:t>
            </a:r>
            <a:r>
              <a:rPr lang="ko-KR" altLang="en-US" sz="1300" b="0" i="0" kern="1200" dirty="0" smtClean="0">
                <a:solidFill>
                  <a:schemeClr val="tx1"/>
                </a:solidFill>
                <a:effectLst/>
                <a:latin typeface="+mn-lt"/>
                <a:ea typeface="+mn-ea"/>
                <a:cs typeface="+mn-cs"/>
              </a:rPr>
              <a:t>시간 근무제는 노동자의 </a:t>
            </a:r>
            <a:r>
              <a:rPr lang="ko-KR" altLang="en-US" sz="1300" b="0" i="0" kern="1200" dirty="0" err="1" smtClean="0">
                <a:solidFill>
                  <a:schemeClr val="tx1"/>
                </a:solidFill>
                <a:effectLst/>
                <a:latin typeface="+mn-lt"/>
                <a:ea typeface="+mn-ea"/>
                <a:cs typeface="+mn-cs"/>
              </a:rPr>
              <a:t>건강권</a:t>
            </a:r>
            <a:r>
              <a:rPr lang="ko-KR" altLang="en-US" sz="1300" b="0" i="0" kern="1200" dirty="0" smtClean="0">
                <a:solidFill>
                  <a:schemeClr val="tx1"/>
                </a:solidFill>
                <a:effectLst/>
                <a:latin typeface="+mn-lt"/>
                <a:ea typeface="+mn-ea"/>
                <a:cs typeface="+mn-cs"/>
              </a:rPr>
              <a:t> 보호와 노동생산성 향상을 위한 제도로 작년까지 계도기간을 거쳐 </a:t>
            </a:r>
            <a:r>
              <a:rPr lang="en-US" altLang="ko-KR" sz="1300" b="0" i="0" kern="1200" dirty="0" smtClean="0">
                <a:solidFill>
                  <a:schemeClr val="tx1"/>
                </a:solidFill>
                <a:effectLst/>
                <a:latin typeface="+mn-lt"/>
                <a:ea typeface="+mn-ea"/>
                <a:cs typeface="+mn-cs"/>
              </a:rPr>
              <a:t>30</a:t>
            </a:r>
            <a:r>
              <a:rPr lang="ko-KR" altLang="en-US" sz="1300" b="0" i="0" kern="1200" dirty="0" smtClean="0">
                <a:solidFill>
                  <a:schemeClr val="tx1"/>
                </a:solidFill>
                <a:effectLst/>
                <a:latin typeface="+mn-lt"/>
                <a:ea typeface="+mn-ea"/>
                <a:cs typeface="+mn-cs"/>
              </a:rPr>
              <a:t>인 미만 사업장에도 본격적으로 시행되고 있음</a:t>
            </a:r>
            <a:endParaRPr lang="en-US" altLang="ko-KR" sz="1300" b="0" i="0" kern="1200" dirty="0" smtClean="0">
              <a:solidFill>
                <a:schemeClr val="tx1"/>
              </a:solidFill>
              <a:effectLst/>
              <a:latin typeface="+mn-lt"/>
              <a:ea typeface="+mn-ea"/>
              <a:cs typeface="+mn-cs"/>
            </a:endParaRPr>
          </a:p>
          <a:p>
            <a:pPr latinLnBrk="0"/>
            <a:r>
              <a:rPr lang="ko-KR" altLang="en-US" sz="1300" b="0" i="0" kern="1200" dirty="0" smtClean="0">
                <a:solidFill>
                  <a:schemeClr val="tx1"/>
                </a:solidFill>
                <a:effectLst/>
                <a:latin typeface="+mn-lt"/>
                <a:ea typeface="+mn-ea"/>
                <a:cs typeface="+mn-cs"/>
              </a:rPr>
              <a:t>법정근로시간 </a:t>
            </a:r>
            <a:r>
              <a:rPr lang="en-US" altLang="ko-KR" sz="1300" b="0" i="0" kern="1200" dirty="0" smtClean="0">
                <a:solidFill>
                  <a:schemeClr val="tx1"/>
                </a:solidFill>
                <a:effectLst/>
                <a:latin typeface="+mn-lt"/>
                <a:ea typeface="+mn-ea"/>
                <a:cs typeface="+mn-cs"/>
              </a:rPr>
              <a:t>1</a:t>
            </a:r>
            <a:r>
              <a:rPr lang="ko-KR" altLang="en-US" sz="1300" b="0" i="0" kern="1200" dirty="0" smtClean="0">
                <a:solidFill>
                  <a:schemeClr val="tx1"/>
                </a:solidFill>
                <a:effectLst/>
                <a:latin typeface="+mn-lt"/>
                <a:ea typeface="+mn-ea"/>
                <a:cs typeface="+mn-cs"/>
              </a:rPr>
              <a:t>일</a:t>
            </a:r>
            <a:r>
              <a:rPr lang="en-US" altLang="ko-KR" sz="1300" b="0" i="0" kern="1200" dirty="0" smtClean="0">
                <a:solidFill>
                  <a:schemeClr val="tx1"/>
                </a:solidFill>
                <a:effectLst/>
                <a:latin typeface="+mn-lt"/>
                <a:ea typeface="+mn-ea"/>
                <a:cs typeface="+mn-cs"/>
              </a:rPr>
              <a:t>8</a:t>
            </a:r>
            <a:r>
              <a:rPr lang="ko-KR" altLang="en-US" sz="1300" b="0" i="0" kern="1200" dirty="0" smtClean="0">
                <a:solidFill>
                  <a:schemeClr val="tx1"/>
                </a:solidFill>
                <a:effectLst/>
                <a:latin typeface="+mn-lt"/>
                <a:ea typeface="+mn-ea"/>
                <a:cs typeface="+mn-cs"/>
              </a:rPr>
              <a:t>시간</a:t>
            </a:r>
            <a:r>
              <a:rPr lang="en-US" altLang="ko-KR" sz="1300" b="0" i="0" kern="1200" dirty="0" smtClean="0">
                <a:solidFill>
                  <a:schemeClr val="tx1"/>
                </a:solidFill>
                <a:effectLst/>
                <a:latin typeface="+mn-lt"/>
                <a:ea typeface="+mn-ea"/>
                <a:cs typeface="+mn-cs"/>
              </a:rPr>
              <a:t>, 1</a:t>
            </a:r>
            <a:r>
              <a:rPr lang="ko-KR" altLang="en-US" sz="1300" b="0" i="0" kern="1200" dirty="0" smtClean="0">
                <a:solidFill>
                  <a:schemeClr val="tx1"/>
                </a:solidFill>
                <a:effectLst/>
                <a:latin typeface="+mn-lt"/>
                <a:ea typeface="+mn-ea"/>
                <a:cs typeface="+mn-cs"/>
              </a:rPr>
              <a:t>주 </a:t>
            </a:r>
            <a:r>
              <a:rPr lang="en-US" altLang="ko-KR" sz="1300" b="0" i="0" kern="1200" dirty="0" smtClean="0">
                <a:solidFill>
                  <a:schemeClr val="tx1"/>
                </a:solidFill>
                <a:effectLst/>
                <a:latin typeface="+mn-lt"/>
                <a:ea typeface="+mn-ea"/>
                <a:cs typeface="+mn-cs"/>
              </a:rPr>
              <a:t>40</a:t>
            </a:r>
            <a:r>
              <a:rPr lang="ko-KR" altLang="en-US" sz="1300" b="0" i="0" kern="1200" dirty="0" smtClean="0">
                <a:solidFill>
                  <a:schemeClr val="tx1"/>
                </a:solidFill>
                <a:effectLst/>
                <a:latin typeface="+mn-lt"/>
                <a:ea typeface="+mn-ea"/>
                <a:cs typeface="+mn-cs"/>
              </a:rPr>
              <a:t>시간</a:t>
            </a:r>
            <a:endParaRPr lang="en-US" altLang="ko-KR" sz="1300" b="0" i="0" kern="1200" dirty="0" smtClean="0">
              <a:solidFill>
                <a:schemeClr val="tx1"/>
              </a:solidFill>
              <a:effectLst/>
              <a:latin typeface="+mn-lt"/>
              <a:ea typeface="+mn-ea"/>
              <a:cs typeface="+mn-cs"/>
            </a:endParaRPr>
          </a:p>
          <a:p>
            <a:pPr latinLnBrk="0"/>
            <a:r>
              <a:rPr lang="ko-KR" altLang="en-US" sz="1300" b="0" i="0" kern="1200" dirty="0" smtClean="0">
                <a:solidFill>
                  <a:schemeClr val="tx1"/>
                </a:solidFill>
                <a:effectLst/>
                <a:latin typeface="+mn-lt"/>
                <a:ea typeface="+mn-ea"/>
                <a:cs typeface="+mn-cs"/>
              </a:rPr>
              <a:t>연장근로를 포함하면 </a:t>
            </a:r>
            <a:r>
              <a:rPr lang="en-US" altLang="ko-KR" sz="1300" b="0" i="0" kern="1200" dirty="0" smtClean="0">
                <a:solidFill>
                  <a:schemeClr val="tx1"/>
                </a:solidFill>
                <a:effectLst/>
                <a:latin typeface="+mn-lt"/>
                <a:ea typeface="+mn-ea"/>
                <a:cs typeface="+mn-cs"/>
              </a:rPr>
              <a:t>1</a:t>
            </a:r>
            <a:r>
              <a:rPr lang="ko-KR" altLang="en-US" sz="1300" b="0" i="0" kern="1200" dirty="0" smtClean="0">
                <a:solidFill>
                  <a:schemeClr val="tx1"/>
                </a:solidFill>
                <a:effectLst/>
                <a:latin typeface="+mn-lt"/>
                <a:ea typeface="+mn-ea"/>
                <a:cs typeface="+mn-cs"/>
              </a:rPr>
              <a:t>주 </a:t>
            </a:r>
            <a:r>
              <a:rPr lang="en-US" altLang="ko-KR" sz="1300" b="0" i="0" kern="1200" dirty="0" smtClean="0">
                <a:solidFill>
                  <a:schemeClr val="tx1"/>
                </a:solidFill>
                <a:effectLst/>
                <a:latin typeface="+mn-lt"/>
                <a:ea typeface="+mn-ea"/>
                <a:cs typeface="+mn-cs"/>
              </a:rPr>
              <a:t>52</a:t>
            </a:r>
            <a:r>
              <a:rPr lang="ko-KR" altLang="en-US" sz="1300" b="0" i="0" kern="1200" dirty="0" smtClean="0">
                <a:solidFill>
                  <a:schemeClr val="tx1"/>
                </a:solidFill>
                <a:effectLst/>
                <a:latin typeface="+mn-lt"/>
                <a:ea typeface="+mn-ea"/>
                <a:cs typeface="+mn-cs"/>
              </a:rPr>
              <a:t>시간 근무</a:t>
            </a:r>
            <a:endParaRPr lang="en-US" altLang="ko-KR" sz="1300" b="0" i="0" kern="1200" dirty="0" smtClean="0">
              <a:solidFill>
                <a:schemeClr val="tx1"/>
              </a:solidFill>
              <a:effectLst/>
              <a:latin typeface="+mn-lt"/>
              <a:ea typeface="+mn-ea"/>
              <a:cs typeface="+mn-cs"/>
            </a:endParaRPr>
          </a:p>
          <a:p>
            <a:pPr latinLnBrk="0"/>
            <a:r>
              <a:rPr lang="ko-KR" altLang="en-US" sz="1300" b="0" i="0" kern="1200" dirty="0" smtClean="0">
                <a:solidFill>
                  <a:schemeClr val="tx1"/>
                </a:solidFill>
                <a:effectLst/>
                <a:latin typeface="+mn-lt"/>
                <a:ea typeface="+mn-ea"/>
                <a:cs typeface="+mn-cs"/>
              </a:rPr>
              <a:t>연장근로 한도는 </a:t>
            </a:r>
            <a:r>
              <a:rPr lang="en-US" altLang="ko-KR" sz="1300" b="0" i="0" kern="1200" dirty="0" smtClean="0">
                <a:solidFill>
                  <a:schemeClr val="tx1"/>
                </a:solidFill>
                <a:effectLst/>
                <a:latin typeface="+mn-lt"/>
                <a:ea typeface="+mn-ea"/>
                <a:cs typeface="+mn-cs"/>
              </a:rPr>
              <a:t>1</a:t>
            </a:r>
            <a:r>
              <a:rPr lang="ko-KR" altLang="en-US" sz="1300" b="0" i="0" kern="1200" dirty="0" smtClean="0">
                <a:solidFill>
                  <a:schemeClr val="tx1"/>
                </a:solidFill>
                <a:effectLst/>
                <a:latin typeface="+mn-lt"/>
                <a:ea typeface="+mn-ea"/>
                <a:cs typeface="+mn-cs"/>
              </a:rPr>
              <a:t>주 </a:t>
            </a:r>
            <a:r>
              <a:rPr lang="en-US" altLang="ko-KR" sz="1300" b="0" i="0" kern="1200" dirty="0" smtClean="0">
                <a:solidFill>
                  <a:schemeClr val="tx1"/>
                </a:solidFill>
                <a:effectLst/>
                <a:latin typeface="+mn-lt"/>
                <a:ea typeface="+mn-ea"/>
                <a:cs typeface="+mn-cs"/>
              </a:rPr>
              <a:t>12</a:t>
            </a:r>
            <a:r>
              <a:rPr lang="ko-KR" altLang="en-US" sz="1300" b="0" i="0" kern="1200" dirty="0" smtClean="0">
                <a:solidFill>
                  <a:schemeClr val="tx1"/>
                </a:solidFill>
                <a:effectLst/>
                <a:latin typeface="+mn-lt"/>
                <a:ea typeface="+mn-ea"/>
                <a:cs typeface="+mn-cs"/>
              </a:rPr>
              <a:t>시간</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월 </a:t>
            </a:r>
            <a:r>
              <a:rPr lang="en-US" altLang="ko-KR" sz="1300" b="0" i="0" kern="1200" dirty="0" smtClean="0">
                <a:solidFill>
                  <a:schemeClr val="tx1"/>
                </a:solidFill>
                <a:effectLst/>
                <a:latin typeface="+mn-lt"/>
                <a:ea typeface="+mn-ea"/>
                <a:cs typeface="+mn-cs"/>
              </a:rPr>
              <a:t>48</a:t>
            </a:r>
            <a:r>
              <a:rPr lang="ko-KR" altLang="en-US" sz="1300" b="0" i="0" kern="1200" dirty="0" smtClean="0">
                <a:solidFill>
                  <a:schemeClr val="tx1"/>
                </a:solidFill>
                <a:effectLst/>
                <a:latin typeface="+mn-lt"/>
                <a:ea typeface="+mn-ea"/>
                <a:cs typeface="+mn-cs"/>
              </a:rPr>
              <a:t>시간</a:t>
            </a:r>
            <a:endParaRPr lang="en-US" altLang="ko-KR" sz="1300" b="0" i="0" kern="1200" dirty="0" smtClean="0">
              <a:solidFill>
                <a:schemeClr val="tx1"/>
              </a:solidFill>
              <a:effectLst/>
              <a:latin typeface="+mn-lt"/>
              <a:ea typeface="+mn-ea"/>
              <a:cs typeface="+mn-cs"/>
            </a:endParaRPr>
          </a:p>
          <a:p>
            <a:pPr latinLnBrk="0"/>
            <a:r>
              <a:rPr lang="ko-KR" altLang="en-US" sz="1300" b="0" i="0" kern="1200" dirty="0" smtClean="0">
                <a:solidFill>
                  <a:schemeClr val="tx1"/>
                </a:solidFill>
                <a:effectLst/>
                <a:latin typeface="+mn-lt"/>
                <a:ea typeface="+mn-ea"/>
                <a:cs typeface="+mn-cs"/>
              </a:rPr>
              <a:t>휴일근로한도는 </a:t>
            </a:r>
            <a:r>
              <a:rPr lang="en-US" altLang="ko-KR" sz="1300" b="0" i="0" kern="1200" dirty="0" smtClean="0">
                <a:solidFill>
                  <a:schemeClr val="tx1"/>
                </a:solidFill>
                <a:effectLst/>
                <a:latin typeface="+mn-lt"/>
                <a:ea typeface="+mn-ea"/>
                <a:cs typeface="+mn-cs"/>
              </a:rPr>
              <a:t>1</a:t>
            </a:r>
            <a:r>
              <a:rPr lang="ko-KR" altLang="en-US" sz="1300" b="0" i="0" kern="1200" dirty="0" smtClean="0">
                <a:solidFill>
                  <a:schemeClr val="tx1"/>
                </a:solidFill>
                <a:effectLst/>
                <a:latin typeface="+mn-lt"/>
                <a:ea typeface="+mn-ea"/>
                <a:cs typeface="+mn-cs"/>
              </a:rPr>
              <a:t>주 </a:t>
            </a:r>
            <a:r>
              <a:rPr lang="en-US" altLang="ko-KR" sz="1300" b="0" i="0" kern="1200" dirty="0" smtClean="0">
                <a:solidFill>
                  <a:schemeClr val="tx1"/>
                </a:solidFill>
                <a:effectLst/>
                <a:latin typeface="+mn-lt"/>
                <a:ea typeface="+mn-ea"/>
                <a:cs typeface="+mn-cs"/>
              </a:rPr>
              <a:t>16</a:t>
            </a:r>
            <a:r>
              <a:rPr lang="ko-KR" altLang="en-US" sz="1300" b="0" i="0" kern="1200" dirty="0" smtClean="0">
                <a:solidFill>
                  <a:schemeClr val="tx1"/>
                </a:solidFill>
                <a:effectLst/>
                <a:latin typeface="+mn-lt"/>
                <a:ea typeface="+mn-ea"/>
                <a:cs typeface="+mn-cs"/>
              </a:rPr>
              <a:t>시간</a:t>
            </a:r>
            <a:r>
              <a:rPr lang="en-US" altLang="ko-KR" sz="1300" b="0" i="0" kern="1200" dirty="0" smtClean="0">
                <a:solidFill>
                  <a:schemeClr val="tx1"/>
                </a:solidFill>
                <a:effectLst/>
                <a:latin typeface="+mn-lt"/>
                <a:ea typeface="+mn-ea"/>
                <a:cs typeface="+mn-cs"/>
              </a:rPr>
              <a:t>, </a:t>
            </a:r>
            <a:r>
              <a:rPr lang="ko-KR" altLang="en-US" sz="1300" b="0" i="0" kern="1200" dirty="0" smtClean="0">
                <a:solidFill>
                  <a:schemeClr val="tx1"/>
                </a:solidFill>
                <a:effectLst/>
                <a:latin typeface="+mn-lt"/>
                <a:ea typeface="+mn-ea"/>
                <a:cs typeface="+mn-cs"/>
              </a:rPr>
              <a:t>월</a:t>
            </a:r>
            <a:r>
              <a:rPr lang="en-US" altLang="ko-KR" sz="1300" b="0" i="0" kern="1200" dirty="0" smtClean="0">
                <a:solidFill>
                  <a:schemeClr val="tx1"/>
                </a:solidFill>
                <a:effectLst/>
                <a:latin typeface="+mn-lt"/>
                <a:ea typeface="+mn-ea"/>
                <a:cs typeface="+mn-cs"/>
              </a:rPr>
              <a:t>64</a:t>
            </a:r>
            <a:r>
              <a:rPr lang="ko-KR" altLang="en-US" sz="1300" b="0" i="0" kern="1200" dirty="0" smtClean="0">
                <a:solidFill>
                  <a:schemeClr val="tx1"/>
                </a:solidFill>
                <a:effectLst/>
                <a:latin typeface="+mn-lt"/>
                <a:ea typeface="+mn-ea"/>
                <a:cs typeface="+mn-cs"/>
              </a:rPr>
              <a:t>시간</a:t>
            </a:r>
            <a:endParaRPr lang="en-US" altLang="ko-KR" sz="1300" b="0" i="0" kern="1200" dirty="0" smtClean="0">
              <a:solidFill>
                <a:schemeClr val="tx1"/>
              </a:solidFill>
              <a:effectLst/>
              <a:latin typeface="+mn-lt"/>
              <a:ea typeface="+mn-ea"/>
              <a:cs typeface="+mn-cs"/>
            </a:endParaRPr>
          </a:p>
          <a:p>
            <a:pPr latinLnBrk="0"/>
            <a:endParaRPr lang="en-US" altLang="ko-KR" sz="1300" b="0" i="0" kern="1200" dirty="0" smtClean="0">
              <a:solidFill>
                <a:schemeClr val="tx1"/>
              </a:solidFill>
              <a:effectLst/>
              <a:latin typeface="+mn-lt"/>
              <a:ea typeface="+mn-ea"/>
              <a:cs typeface="+mn-cs"/>
            </a:endParaRPr>
          </a:p>
          <a:p>
            <a:pPr latinLnBrk="0"/>
            <a:r>
              <a:rPr lang="ko-KR" altLang="en-US" sz="1300" b="0" i="0" kern="1200" dirty="0" smtClean="0">
                <a:solidFill>
                  <a:schemeClr val="tx1"/>
                </a:solidFill>
                <a:effectLst/>
                <a:latin typeface="+mn-lt"/>
                <a:ea typeface="+mn-ea"/>
                <a:cs typeface="+mn-cs"/>
              </a:rPr>
              <a:t>주</a:t>
            </a:r>
            <a:r>
              <a:rPr lang="en-US" altLang="ko-KR" sz="1300" b="0" i="0" kern="1200" dirty="0" smtClean="0">
                <a:solidFill>
                  <a:schemeClr val="tx1"/>
                </a:solidFill>
                <a:effectLst/>
                <a:latin typeface="+mn-lt"/>
                <a:ea typeface="+mn-ea"/>
                <a:cs typeface="+mn-cs"/>
              </a:rPr>
              <a:t>4.5</a:t>
            </a:r>
            <a:r>
              <a:rPr lang="ko-KR" altLang="en-US" sz="1300" b="0" i="0" kern="1200" dirty="0" smtClean="0">
                <a:solidFill>
                  <a:schemeClr val="tx1"/>
                </a:solidFill>
                <a:effectLst/>
                <a:latin typeface="+mn-lt"/>
                <a:ea typeface="+mn-ea"/>
                <a:cs typeface="+mn-cs"/>
              </a:rPr>
              <a:t>일 근무도 언급해주세요</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24</a:t>
            </a:fld>
            <a:endParaRPr lang="ko-KR" altLang="en-US"/>
          </a:p>
        </p:txBody>
      </p:sp>
    </p:spTree>
    <p:extLst>
      <p:ext uri="{BB962C8B-B14F-4D97-AF65-F5344CB8AC3E}">
        <p14:creationId xmlns:p14="http://schemas.microsoft.com/office/powerpoint/2010/main" val="41764095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25</a:t>
            </a:fld>
            <a:endParaRPr lang="ko-KR" altLang="en-US"/>
          </a:p>
        </p:txBody>
      </p:sp>
    </p:spTree>
    <p:extLst>
      <p:ext uri="{BB962C8B-B14F-4D97-AF65-F5344CB8AC3E}">
        <p14:creationId xmlns:p14="http://schemas.microsoft.com/office/powerpoint/2010/main" val="6544981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a:t>전태일을 퀴즈형식으로 내며 알아보도록 합니다</a:t>
            </a:r>
          </a:p>
        </p:txBody>
      </p:sp>
      <p:sp>
        <p:nvSpPr>
          <p:cNvPr id="4" name="슬라이드 번호 개체 틀 3"/>
          <p:cNvSpPr>
            <a:spLocks noGrp="1"/>
          </p:cNvSpPr>
          <p:nvPr>
            <p:ph type="sldNum" sz="quarter" idx="10"/>
          </p:nvPr>
        </p:nvSpPr>
        <p:spPr/>
        <p:txBody>
          <a:bodyPr/>
          <a:lstStyle/>
          <a:p>
            <a:fld id="{7EB27ADB-F041-47AE-9869-F44F776A73A6}" type="slidenum">
              <a:rPr lang="ko-KR" altLang="en-US" smtClean="0"/>
              <a:t>26</a:t>
            </a:fld>
            <a:endParaRPr lang="ko-KR" altLang="en-US"/>
          </a:p>
        </p:txBody>
      </p:sp>
    </p:spTree>
    <p:extLst>
      <p:ext uri="{BB962C8B-B14F-4D97-AF65-F5344CB8AC3E}">
        <p14:creationId xmlns:p14="http://schemas.microsoft.com/office/powerpoint/2010/main" val="13963311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27</a:t>
            </a:fld>
            <a:endParaRPr lang="ko-KR" altLang="en-US"/>
          </a:p>
        </p:txBody>
      </p:sp>
    </p:spTree>
    <p:extLst>
      <p:ext uri="{BB962C8B-B14F-4D97-AF65-F5344CB8AC3E}">
        <p14:creationId xmlns:p14="http://schemas.microsoft.com/office/powerpoint/2010/main" val="15374028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smtClean="0"/>
              <a:t>영상 </a:t>
            </a:r>
            <a:r>
              <a:rPr lang="en-US" altLang="ko-KR" dirty="0" smtClean="0"/>
              <a:t>0’10”~3’11”</a:t>
            </a:r>
            <a:r>
              <a:rPr lang="en-US" altLang="ko-KR" baseline="0" dirty="0" smtClean="0"/>
              <a:t> </a:t>
            </a:r>
            <a:r>
              <a:rPr lang="ko-KR" altLang="en-US" baseline="0" dirty="0" smtClean="0"/>
              <a:t>부분</a:t>
            </a:r>
            <a:endParaRPr lang="en-US" altLang="ko-KR" baseline="0" dirty="0" smtClean="0"/>
          </a:p>
          <a:p>
            <a:r>
              <a:rPr lang="ko-KR" altLang="en-US" baseline="0" dirty="0" smtClean="0"/>
              <a:t>필요하신 경우 사용하세요</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28</a:t>
            </a:fld>
            <a:endParaRPr lang="ko-KR" altLang="en-US"/>
          </a:p>
        </p:txBody>
      </p:sp>
    </p:spTree>
    <p:extLst>
      <p:ext uri="{BB962C8B-B14F-4D97-AF65-F5344CB8AC3E}">
        <p14:creationId xmlns:p14="http://schemas.microsoft.com/office/powerpoint/2010/main" val="1380242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29</a:t>
            </a:fld>
            <a:endParaRPr lang="ko-KR" altLang="en-US"/>
          </a:p>
        </p:txBody>
      </p:sp>
    </p:spTree>
    <p:extLst>
      <p:ext uri="{BB962C8B-B14F-4D97-AF65-F5344CB8AC3E}">
        <p14:creationId xmlns:p14="http://schemas.microsoft.com/office/powerpoint/2010/main" val="2223036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r>
              <a:rPr lang="ko-KR" altLang="en-US" dirty="0" smtClean="0"/>
              <a:t>영상은 </a:t>
            </a:r>
            <a:r>
              <a:rPr lang="ko-KR" altLang="en-US" dirty="0" err="1" smtClean="0"/>
              <a:t>참고용입니다</a:t>
            </a:r>
            <a:r>
              <a:rPr lang="en-US" altLang="ko-KR" dirty="0" smtClean="0"/>
              <a:t>. https://www.youtube.com/watch?v=1mIK_OGVL38</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30</a:t>
            </a:fld>
            <a:endParaRPr lang="ko-KR" altLang="en-US"/>
          </a:p>
        </p:txBody>
      </p:sp>
    </p:spTree>
    <p:extLst>
      <p:ext uri="{BB962C8B-B14F-4D97-AF65-F5344CB8AC3E}">
        <p14:creationId xmlns:p14="http://schemas.microsoft.com/office/powerpoint/2010/main" val="33688265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pPr marL="0" marR="0" lvl="0" indent="0" algn="l" defTabSz="913592" rtl="0" eaLnBrk="1" fontAlgn="auto" latinLnBrk="1" hangingPunct="1">
              <a:lnSpc>
                <a:spcPct val="100000"/>
              </a:lnSpc>
              <a:spcBef>
                <a:spcPts val="0"/>
              </a:spcBef>
              <a:spcAft>
                <a:spcPts val="0"/>
              </a:spcAft>
              <a:buClrTx/>
              <a:buSzTx/>
              <a:buFontTx/>
              <a:buNone/>
              <a:tabLst/>
              <a:defRPr/>
            </a:pPr>
            <a:r>
              <a:rPr lang="ko-KR" altLang="en-US" sz="1200" spc="-180" dirty="0" smtClean="0">
                <a:latin typeface="나눔스퀘어OTF Bold" panose="020B0600000101010101" pitchFamily="34" charset="-127"/>
                <a:ea typeface="나눔스퀘어OTF Bold" panose="020B0600000101010101" pitchFamily="34" charset="-127"/>
              </a:rPr>
              <a:t>공장에서 수은을 온도계에 집어넣는 일을 했던 </a:t>
            </a:r>
            <a:r>
              <a:rPr lang="ko-KR" altLang="en-US" sz="1200" spc="-180" dirty="0" err="1" smtClean="0">
                <a:latin typeface="나눔스퀘어OTF Bold" panose="020B0600000101010101" pitchFamily="34" charset="-127"/>
                <a:ea typeface="나눔스퀘어OTF Bold" panose="020B0600000101010101" pitchFamily="34" charset="-127"/>
              </a:rPr>
              <a:t>문송면은</a:t>
            </a:r>
            <a:r>
              <a:rPr lang="ko-KR" altLang="en-US" sz="1200" spc="-180" dirty="0" smtClean="0">
                <a:latin typeface="나눔스퀘어OTF Bold" panose="020B0600000101010101" pitchFamily="34" charset="-127"/>
                <a:ea typeface="나눔스퀘어OTF Bold" panose="020B0600000101010101" pitchFamily="34" charset="-127"/>
              </a:rPr>
              <a:t> </a:t>
            </a:r>
            <a:r>
              <a:rPr lang="ko-KR" altLang="en-US" sz="1200" spc="-180" dirty="0" err="1" smtClean="0">
                <a:latin typeface="나눔스퀘어OTF Bold" panose="020B0600000101010101" pitchFamily="34" charset="-127"/>
                <a:ea typeface="나눔스퀘어OTF Bold" panose="020B0600000101010101" pitchFamily="34" charset="-127"/>
              </a:rPr>
              <a:t>알한</a:t>
            </a:r>
            <a:r>
              <a:rPr lang="ko-KR" altLang="en-US" sz="1200" spc="-180" dirty="0" smtClean="0">
                <a:latin typeface="나눔스퀘어OTF Bold" panose="020B0600000101010101" pitchFamily="34" charset="-127"/>
                <a:ea typeface="나눔스퀘어OTF Bold" panose="020B0600000101010101" pitchFamily="34" charset="-127"/>
              </a:rPr>
              <a:t> 지 두 </a:t>
            </a:r>
            <a:r>
              <a:rPr lang="ko-KR" altLang="en-US" sz="1200" spc="-180" dirty="0" err="1" smtClean="0">
                <a:latin typeface="나눔스퀘어OTF Bold" panose="020B0600000101010101" pitchFamily="34" charset="-127"/>
                <a:ea typeface="나눔스퀘어OTF Bold" panose="020B0600000101010101" pitchFamily="34" charset="-127"/>
              </a:rPr>
              <a:t>달만에</a:t>
            </a:r>
            <a:r>
              <a:rPr lang="ko-KR" altLang="en-US" sz="1200" spc="-180" dirty="0" smtClean="0">
                <a:latin typeface="나눔스퀘어OTF Bold" panose="020B0600000101010101" pitchFamily="34" charset="-127"/>
                <a:ea typeface="나눔스퀘어OTF Bold" panose="020B0600000101010101" pitchFamily="34" charset="-127"/>
              </a:rPr>
              <a:t> 손발이 마비되는 등 수은 중독을 겪다가 숨졌다</a:t>
            </a:r>
            <a:r>
              <a:rPr lang="en-US" altLang="ko-KR" sz="1200" spc="-180" dirty="0" smtClean="0">
                <a:latin typeface="나눔스퀘어OTF Bold" panose="020B0600000101010101" pitchFamily="34" charset="-127"/>
                <a:ea typeface="나눔스퀘어OTF Bold" panose="020B0600000101010101" pitchFamily="34" charset="-127"/>
              </a:rPr>
              <a:t>. </a:t>
            </a:r>
            <a:r>
              <a:rPr lang="ko-KR" altLang="en-US" sz="1200" spc="-180" dirty="0" smtClean="0">
                <a:latin typeface="나눔스퀘어OTF Bold" panose="020B0600000101010101" pitchFamily="34" charset="-127"/>
                <a:ea typeface="나눔스퀘어OTF Bold" panose="020B0600000101010101" pitchFamily="34" charset="-127"/>
              </a:rPr>
              <a:t>당시 우리나라 </a:t>
            </a:r>
            <a:r>
              <a:rPr lang="ko-KR" altLang="en-US" sz="1200" spc="-180" dirty="0" err="1" smtClean="0">
                <a:latin typeface="나눔스퀘어OTF Bold" panose="020B0600000101010101" pitchFamily="34" charset="-127"/>
                <a:ea typeface="나눔스퀘어OTF Bold" panose="020B0600000101010101" pitchFamily="34" charset="-127"/>
              </a:rPr>
              <a:t>노동보건의</a:t>
            </a:r>
            <a:r>
              <a:rPr lang="ko-KR" altLang="en-US" sz="1200" spc="-180" dirty="0" smtClean="0">
                <a:latin typeface="나눔스퀘어OTF Bold" panose="020B0600000101010101" pitchFamily="34" charset="-127"/>
                <a:ea typeface="나눔스퀘어OTF Bold" panose="020B0600000101010101" pitchFamily="34" charset="-127"/>
              </a:rPr>
              <a:t> 현실은 </a:t>
            </a:r>
            <a:r>
              <a:rPr lang="ko-KR" altLang="en-US" sz="1200" spc="-180" dirty="0" err="1" smtClean="0">
                <a:latin typeface="나눔스퀘어OTF Bold" panose="020B0600000101010101" pitchFamily="34" charset="-127"/>
                <a:ea typeface="나눔스퀘어OTF Bold" panose="020B0600000101010101" pitchFamily="34" charset="-127"/>
              </a:rPr>
              <a:t>부꾸러움을</a:t>
            </a:r>
            <a:r>
              <a:rPr lang="ko-KR" altLang="en-US" sz="1200" spc="-180" dirty="0" smtClean="0">
                <a:latin typeface="나눔스퀘어OTF Bold" panose="020B0600000101010101" pitchFamily="34" charset="-127"/>
                <a:ea typeface="나눔스퀘어OTF Bold" panose="020B0600000101010101" pitchFamily="34" charset="-127"/>
              </a:rPr>
              <a:t> 감추지 못할 정도였다</a:t>
            </a:r>
            <a:r>
              <a:rPr lang="en-US" altLang="ko-KR" sz="1200" spc="-180" dirty="0" smtClean="0">
                <a:latin typeface="나눔스퀘어OTF Bold" panose="020B0600000101010101" pitchFamily="34" charset="-127"/>
                <a:ea typeface="나눔스퀘어OTF Bold" panose="020B0600000101010101" pitchFamily="34" charset="-127"/>
              </a:rPr>
              <a:t>. </a:t>
            </a:r>
            <a:r>
              <a:rPr lang="ko-KR" altLang="en-US" sz="1200" spc="-180" dirty="0" err="1" smtClean="0">
                <a:latin typeface="나눔스퀘어OTF Bold" panose="020B0600000101010101" pitchFamily="34" charset="-127"/>
                <a:ea typeface="나눔스퀘어OTF Bold" panose="020B0600000101010101" pitchFamily="34" charset="-127"/>
              </a:rPr>
              <a:t>문송면군의</a:t>
            </a:r>
            <a:r>
              <a:rPr lang="ko-KR" altLang="en-US" sz="1200" spc="-180" dirty="0" smtClean="0">
                <a:latin typeface="나눔스퀘어OTF Bold" panose="020B0600000101010101" pitchFamily="34" charset="-127"/>
                <a:ea typeface="나눔스퀘어OTF Bold" panose="020B0600000101010101" pitchFamily="34" charset="-127"/>
              </a:rPr>
              <a:t> 죽음은 대학병원을 전전해도 직업병을 밝혀내지 못했던 후진적 전문성</a:t>
            </a:r>
            <a:r>
              <a:rPr lang="en-US" altLang="ko-KR" sz="1200" spc="-180" dirty="0" smtClean="0">
                <a:latin typeface="나눔스퀘어OTF Bold" panose="020B0600000101010101" pitchFamily="34" charset="-127"/>
                <a:ea typeface="나눔스퀘어OTF Bold" panose="020B0600000101010101" pitchFamily="34" charset="-127"/>
              </a:rPr>
              <a:t>, </a:t>
            </a:r>
            <a:r>
              <a:rPr lang="ko-KR" altLang="en-US" sz="1200" spc="-180" dirty="0" smtClean="0">
                <a:latin typeface="나눔스퀘어OTF Bold" panose="020B0600000101010101" pitchFamily="34" charset="-127"/>
                <a:ea typeface="나눔스퀘어OTF Bold" panose="020B0600000101010101" pitchFamily="34" charset="-127"/>
              </a:rPr>
              <a:t>회사의 </a:t>
            </a:r>
            <a:r>
              <a:rPr lang="ko-KR" altLang="en-US" sz="1200" spc="-180" dirty="0" err="1" smtClean="0">
                <a:latin typeface="나눔스퀘어OTF Bold" panose="020B0600000101010101" pitchFamily="34" charset="-127"/>
                <a:ea typeface="나눔스퀘어OTF Bold" panose="020B0600000101010101" pitchFamily="34" charset="-127"/>
              </a:rPr>
              <a:t>산재신청</a:t>
            </a:r>
            <a:r>
              <a:rPr lang="ko-KR" altLang="en-US" sz="1200" spc="-180" dirty="0" smtClean="0">
                <a:latin typeface="나눔스퀘어OTF Bold" panose="020B0600000101010101" pitchFamily="34" charset="-127"/>
                <a:ea typeface="나눔스퀘어OTF Bold" panose="020B0600000101010101" pitchFamily="34" charset="-127"/>
              </a:rPr>
              <a:t> </a:t>
            </a:r>
            <a:r>
              <a:rPr lang="ko-KR" altLang="en-US" sz="1200" spc="-180" dirty="0" err="1" smtClean="0">
                <a:latin typeface="나눔스퀘어OTF Bold" panose="020B0600000101010101" pitchFamily="34" charset="-127"/>
                <a:ea typeface="나눔스퀘어OTF Bold" panose="020B0600000101010101" pitchFamily="34" charset="-127"/>
              </a:rPr>
              <a:t>날인거부</a:t>
            </a:r>
            <a:r>
              <a:rPr lang="en-US" altLang="ko-KR" sz="1200" spc="-180" dirty="0" smtClean="0">
                <a:latin typeface="나눔스퀘어OTF Bold" panose="020B0600000101010101" pitchFamily="34" charset="-127"/>
                <a:ea typeface="나눔스퀘어OTF Bold" panose="020B0600000101010101" pitchFamily="34" charset="-127"/>
              </a:rPr>
              <a:t>, </a:t>
            </a:r>
            <a:r>
              <a:rPr lang="ko-KR" altLang="en-US" sz="1200" spc="-180" dirty="0" smtClean="0">
                <a:latin typeface="나눔스퀘어OTF Bold" panose="020B0600000101010101" pitchFamily="34" charset="-127"/>
                <a:ea typeface="나눔스퀘어OTF Bold" panose="020B0600000101010101" pitchFamily="34" charset="-127"/>
              </a:rPr>
              <a:t>사업주 날인이 업무상 직업병을 진단한 서울대병원이 산재보험 </a:t>
            </a:r>
            <a:r>
              <a:rPr lang="ko-KR" altLang="en-US" sz="1200" spc="-180" dirty="0" err="1" smtClean="0">
                <a:latin typeface="나눔스퀘어OTF Bold" panose="020B0600000101010101" pitchFamily="34" charset="-127"/>
                <a:ea typeface="나눔스퀘어OTF Bold" panose="020B0600000101010101" pitchFamily="34" charset="-127"/>
              </a:rPr>
              <a:t>미지정</a:t>
            </a:r>
            <a:r>
              <a:rPr lang="ko-KR" altLang="en-US" sz="1200" spc="-180" dirty="0" smtClean="0">
                <a:latin typeface="나눔스퀘어OTF Bold" panose="020B0600000101010101" pitchFamily="34" charset="-127"/>
                <a:ea typeface="나눔스퀘어OTF Bold" panose="020B0600000101010101" pitchFamily="34" charset="-127"/>
              </a:rPr>
              <a:t> 의료기관이라는 이유로 </a:t>
            </a:r>
            <a:r>
              <a:rPr lang="ko-KR" altLang="en-US" sz="1200" spc="-180" dirty="0" err="1" smtClean="0">
                <a:latin typeface="나눔스퀘어OTF Bold" panose="020B0600000101010101" pitchFamily="34" charset="-127"/>
                <a:ea typeface="나눔스퀘어OTF Bold" panose="020B0600000101010101" pitchFamily="34" charset="-127"/>
              </a:rPr>
              <a:t>요양신청을</a:t>
            </a:r>
            <a:r>
              <a:rPr lang="ko-KR" altLang="en-US" sz="1200" spc="-180" dirty="0" smtClean="0">
                <a:latin typeface="나눔스퀘어OTF Bold" panose="020B0600000101010101" pitchFamily="34" charset="-127"/>
                <a:ea typeface="나눔스퀘어OTF Bold" panose="020B0600000101010101" pitchFamily="34" charset="-127"/>
              </a:rPr>
              <a:t> 반려한 노동부 등 제도가 가진 한계를 여실히 보여주었다</a:t>
            </a:r>
            <a:r>
              <a:rPr lang="en-US" altLang="ko-KR" sz="1200" spc="-180" dirty="0" smtClean="0">
                <a:latin typeface="나눔스퀘어OTF Bold" panose="020B0600000101010101" pitchFamily="34" charset="-127"/>
                <a:ea typeface="나눔스퀘어OTF Bold" panose="020B0600000101010101" pitchFamily="34" charset="-127"/>
              </a:rPr>
              <a:t>. </a:t>
            </a:r>
            <a:r>
              <a:rPr lang="ko-KR" altLang="en-US" sz="1200" spc="-180" dirty="0" smtClean="0">
                <a:latin typeface="나눔스퀘어OTF Bold" panose="020B0600000101010101" pitchFamily="34" charset="-127"/>
                <a:ea typeface="나눔스퀘어OTF Bold" panose="020B0600000101010101" pitchFamily="34" charset="-127"/>
              </a:rPr>
              <a:t>또한 산업재해나 직업병에 무관심했던 사람들에게 한국사회 노동자의 열악한 노동환경</a:t>
            </a:r>
            <a:r>
              <a:rPr lang="en-US" altLang="ko-KR" sz="1200" spc="-180" dirty="0" smtClean="0">
                <a:latin typeface="나눔스퀘어OTF Bold" panose="020B0600000101010101" pitchFamily="34" charset="-127"/>
                <a:ea typeface="나눔스퀘어OTF Bold" panose="020B0600000101010101" pitchFamily="34" charset="-127"/>
              </a:rPr>
              <a:t>, </a:t>
            </a:r>
            <a:r>
              <a:rPr lang="ko-KR" altLang="en-US" sz="1200" spc="-180" dirty="0" smtClean="0">
                <a:latin typeface="나눔스퀘어OTF Bold" panose="020B0600000101010101" pitchFamily="34" charset="-127"/>
                <a:ea typeface="나눔스퀘어OTF Bold" panose="020B0600000101010101" pitchFamily="34" charset="-127"/>
              </a:rPr>
              <a:t>직업병 문제의 심각함을 알리는 계기가 됐고 </a:t>
            </a:r>
            <a:r>
              <a:rPr lang="ko-KR" altLang="en-US" sz="1200" spc="-180" dirty="0" err="1" smtClean="0">
                <a:latin typeface="나눔스퀘어OTF Bold" panose="020B0600000101010101" pitchFamily="34" charset="-127"/>
                <a:ea typeface="나눔스퀘어OTF Bold" panose="020B0600000101010101" pitchFamily="34" charset="-127"/>
              </a:rPr>
              <a:t>원진레이온</a:t>
            </a:r>
            <a:r>
              <a:rPr lang="ko-KR" altLang="en-US" sz="1200" spc="-180" dirty="0" smtClean="0">
                <a:latin typeface="나눔스퀘어OTF Bold" panose="020B0600000101010101" pitchFamily="34" charset="-127"/>
                <a:ea typeface="나눔스퀘어OTF Bold" panose="020B0600000101010101" pitchFamily="34" charset="-127"/>
              </a:rPr>
              <a:t> 직업병 투쟁이 일어나는 발화점이 됐다</a:t>
            </a:r>
            <a:r>
              <a:rPr lang="en-US" altLang="ko-KR" sz="1200" spc="-180" dirty="0" smtClean="0">
                <a:latin typeface="나눔스퀘어OTF Bold" panose="020B0600000101010101" pitchFamily="34" charset="-127"/>
                <a:ea typeface="나눔스퀘어OTF Bold" panose="020B0600000101010101" pitchFamily="34" charset="-127"/>
              </a:rPr>
              <a:t>. </a:t>
            </a:r>
          </a:p>
          <a:p>
            <a:endParaRPr lang="en-US" altLang="ko-KR" sz="1200" dirty="0" smtClean="0"/>
          </a:p>
          <a:p>
            <a:r>
              <a:rPr lang="en-US" altLang="ko-KR" sz="1200" dirty="0" smtClean="0"/>
              <a:t>https</a:t>
            </a:r>
            <a:r>
              <a:rPr lang="en-US" altLang="ko-KR" sz="1200" dirty="0"/>
              <a:t>://www.pressian.com/pages/articles/110520</a:t>
            </a:r>
          </a:p>
          <a:p>
            <a:r>
              <a:rPr lang="ko-KR" altLang="en-US" dirty="0"/>
              <a:t>신문기사</a:t>
            </a:r>
            <a:r>
              <a:rPr lang="en-US" altLang="ko-KR" dirty="0"/>
              <a:t>: </a:t>
            </a:r>
            <a:r>
              <a:rPr lang="ko-KR" altLang="en-US" dirty="0" err="1"/>
              <a:t>프레시안</a:t>
            </a:r>
            <a:r>
              <a:rPr lang="ko-KR" altLang="en-US" dirty="0"/>
              <a:t> </a:t>
            </a:r>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31</a:t>
            </a:fld>
            <a:endParaRPr lang="ko-KR" altLang="en-US"/>
          </a:p>
        </p:txBody>
      </p:sp>
    </p:spTree>
    <p:extLst>
      <p:ext uri="{BB962C8B-B14F-4D97-AF65-F5344CB8AC3E}">
        <p14:creationId xmlns:p14="http://schemas.microsoft.com/office/powerpoint/2010/main" val="41627246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pPr marL="0" marR="0" lvl="0" indent="0" algn="l" defTabSz="913592" rtl="0" eaLnBrk="1" fontAlgn="auto" latinLnBrk="1" hangingPunct="1">
              <a:lnSpc>
                <a:spcPct val="100000"/>
              </a:lnSpc>
              <a:spcBef>
                <a:spcPts val="0"/>
              </a:spcBef>
              <a:spcAft>
                <a:spcPts val="0"/>
              </a:spcAft>
              <a:buClrTx/>
              <a:buSzTx/>
              <a:buFontTx/>
              <a:buNone/>
              <a:tabLst/>
              <a:defRPr/>
            </a:pPr>
            <a:r>
              <a:rPr lang="ko-KR" altLang="en-US" sz="1200" spc="-180" dirty="0" smtClean="0">
                <a:ea typeface="나눔스퀘어OTF Bold" panose="020B0600000101010101" pitchFamily="34" charset="-127"/>
              </a:rPr>
              <a:t>기업에서 사용하는 </a:t>
            </a:r>
            <a:r>
              <a:rPr lang="ko-KR" altLang="en-US" sz="1200" spc="-180" dirty="0" err="1" smtClean="0">
                <a:ea typeface="나눔스퀘어OTF Bold" panose="020B0600000101010101" pitchFamily="34" charset="-127"/>
              </a:rPr>
              <a:t>화학용품에</a:t>
            </a:r>
            <a:r>
              <a:rPr lang="ko-KR" altLang="en-US" sz="1200" spc="-180" dirty="0" smtClean="0">
                <a:ea typeface="나눔스퀘어OTF Bold" panose="020B0600000101010101" pitchFamily="34" charset="-127"/>
              </a:rPr>
              <a:t> 대해 교육을 실시하지 않아서 발생한 핸드폰 하청업체의 </a:t>
            </a:r>
            <a:r>
              <a:rPr lang="ko-KR" altLang="en-US" sz="1200" spc="-180" dirty="0" err="1" smtClean="0">
                <a:ea typeface="나눔스퀘어OTF Bold" panose="020B0600000101010101" pitchFamily="34" charset="-127"/>
              </a:rPr>
              <a:t>청년노동자</a:t>
            </a:r>
            <a:r>
              <a:rPr lang="ko-KR" altLang="en-US" sz="1200" spc="-180" dirty="0" smtClean="0">
                <a:ea typeface="나눔스퀘어OTF Bold" panose="020B0600000101010101" pitchFamily="34" charset="-127"/>
              </a:rPr>
              <a:t> 메탄올 실명</a:t>
            </a:r>
            <a:r>
              <a:rPr lang="en-US" altLang="ko-KR" sz="1200" spc="-180" dirty="0" smtClean="0">
                <a:ea typeface="나눔스퀘어OTF Bold" panose="020B0600000101010101" pitchFamily="34" charset="-127"/>
              </a:rPr>
              <a:t>,  </a:t>
            </a:r>
            <a:r>
              <a:rPr lang="ko-KR" altLang="en-US" sz="1200" spc="-180" dirty="0" smtClean="0">
                <a:ea typeface="나눔스퀘어OTF Bold" panose="020B0600000101010101" pitchFamily="34" charset="-127"/>
              </a:rPr>
              <a:t>부산지하철 기관사 폐암 </a:t>
            </a:r>
            <a:r>
              <a:rPr lang="ko-KR" altLang="en-US" sz="1200" spc="-180" dirty="0" err="1" smtClean="0">
                <a:ea typeface="나눔스퀘어OTF Bold" panose="020B0600000101010101" pitchFamily="34" charset="-127"/>
              </a:rPr>
              <a:t>산재인정</a:t>
            </a:r>
            <a:r>
              <a:rPr lang="en-US" altLang="ko-KR" sz="1200" spc="-180" dirty="0" smtClean="0">
                <a:ea typeface="나눔스퀘어OTF Bold" panose="020B0600000101010101" pitchFamily="34" charset="-127"/>
              </a:rPr>
              <a:t>, </a:t>
            </a:r>
            <a:r>
              <a:rPr lang="ko-KR" altLang="en-US" sz="1200" spc="-180" dirty="0" smtClean="0">
                <a:ea typeface="나눔스퀘어OTF Bold" panose="020B0600000101010101" pitchFamily="34" charset="-127"/>
              </a:rPr>
              <a:t>학교 </a:t>
            </a:r>
            <a:r>
              <a:rPr lang="ko-KR" altLang="en-US" sz="1200" spc="-180" dirty="0" err="1" smtClean="0">
                <a:ea typeface="나눔스퀘어OTF Bold" panose="020B0600000101010101" pitchFamily="34" charset="-127"/>
              </a:rPr>
              <a:t>급식실</a:t>
            </a:r>
            <a:r>
              <a:rPr lang="ko-KR" altLang="en-US" sz="1200" spc="-180" dirty="0" smtClean="0">
                <a:ea typeface="나눔스퀘어OTF Bold" panose="020B0600000101010101" pitchFamily="34" charset="-127"/>
              </a:rPr>
              <a:t> 영양사 폐암 산재 </a:t>
            </a:r>
            <a:r>
              <a:rPr lang="ko-KR" altLang="en-US" sz="1200" spc="-180" baseline="0" dirty="0" smtClean="0">
                <a:ea typeface="나눔스퀘어OTF Bold" panose="020B0600000101010101" pitchFamily="34" charset="-127"/>
              </a:rPr>
              <a:t> 등 더욱 다양한 산재가 발생하고 있다</a:t>
            </a:r>
            <a:r>
              <a:rPr lang="en-US" altLang="ko-KR" sz="1200" spc="-180" baseline="0" dirty="0" smtClean="0">
                <a:ea typeface="나눔스퀘어OTF Bold" panose="020B0600000101010101" pitchFamily="34" charset="-127"/>
              </a:rPr>
              <a:t>.  </a:t>
            </a:r>
            <a:r>
              <a:rPr lang="ko-KR" altLang="en-US" sz="1200" spc="-180" baseline="0" dirty="0" smtClean="0">
                <a:ea typeface="나눔스퀘어OTF Bold" panose="020B0600000101010101" pitchFamily="34" charset="-127"/>
              </a:rPr>
              <a:t>다양한 물질을 사용하는 만큼</a:t>
            </a:r>
            <a:r>
              <a:rPr lang="en-US" altLang="ko-KR" sz="1200" spc="-180" baseline="0" dirty="0" smtClean="0">
                <a:ea typeface="나눔스퀘어OTF Bold" panose="020B0600000101010101" pitchFamily="34" charset="-127"/>
              </a:rPr>
              <a:t>, </a:t>
            </a:r>
            <a:r>
              <a:rPr lang="ko-KR" altLang="en-US" sz="1200" spc="-180" baseline="0" dirty="0" smtClean="0">
                <a:ea typeface="나눔스퀘어OTF Bold" panose="020B0600000101010101" pitchFamily="34" charset="-127"/>
              </a:rPr>
              <a:t>다양해지는 직업병을 인정해야 한다</a:t>
            </a:r>
            <a:r>
              <a:rPr lang="en-US" altLang="ko-KR" sz="1200" spc="-180" baseline="0" dirty="0" smtClean="0">
                <a:ea typeface="나눔스퀘어OTF Bold" panose="020B0600000101010101" pitchFamily="34" charset="-127"/>
              </a:rPr>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32</a:t>
            </a:fld>
            <a:endParaRPr lang="ko-KR" altLang="en-US"/>
          </a:p>
        </p:txBody>
      </p:sp>
    </p:spTree>
    <p:extLst>
      <p:ext uri="{BB962C8B-B14F-4D97-AF65-F5344CB8AC3E}">
        <p14:creationId xmlns:p14="http://schemas.microsoft.com/office/powerpoint/2010/main" val="17736727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341688" y="849313"/>
            <a:ext cx="3243262" cy="2293937"/>
          </a:xfrm>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33</a:t>
            </a:fld>
            <a:endParaRPr lang="ko-KR" altLang="en-US"/>
          </a:p>
        </p:txBody>
      </p:sp>
    </p:spTree>
    <p:extLst>
      <p:ext uri="{BB962C8B-B14F-4D97-AF65-F5344CB8AC3E}">
        <p14:creationId xmlns:p14="http://schemas.microsoft.com/office/powerpoint/2010/main" val="20646478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34</a:t>
            </a:fld>
            <a:endParaRPr lang="ko-KR" altLang="en-US"/>
          </a:p>
        </p:txBody>
      </p:sp>
    </p:spTree>
    <p:extLst>
      <p:ext uri="{BB962C8B-B14F-4D97-AF65-F5344CB8AC3E}">
        <p14:creationId xmlns:p14="http://schemas.microsoft.com/office/powerpoint/2010/main" val="42623829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35</a:t>
            </a:fld>
            <a:endParaRPr lang="ko-KR" altLang="en-US"/>
          </a:p>
        </p:txBody>
      </p:sp>
    </p:spTree>
    <p:extLst>
      <p:ext uri="{BB962C8B-B14F-4D97-AF65-F5344CB8AC3E}">
        <p14:creationId xmlns:p14="http://schemas.microsoft.com/office/powerpoint/2010/main" val="1666941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36</a:t>
            </a:fld>
            <a:endParaRPr lang="ko-KR" altLang="en-US"/>
          </a:p>
        </p:txBody>
      </p:sp>
    </p:spTree>
    <p:extLst>
      <p:ext uri="{BB962C8B-B14F-4D97-AF65-F5344CB8AC3E}">
        <p14:creationId xmlns:p14="http://schemas.microsoft.com/office/powerpoint/2010/main" val="996192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37</a:t>
            </a:fld>
            <a:endParaRPr lang="ko-KR" altLang="en-US"/>
          </a:p>
        </p:txBody>
      </p:sp>
    </p:spTree>
    <p:extLst>
      <p:ext uri="{BB962C8B-B14F-4D97-AF65-F5344CB8AC3E}">
        <p14:creationId xmlns:p14="http://schemas.microsoft.com/office/powerpoint/2010/main" val="29229705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en-US" altLang="ko-KR" dirty="0" smtClean="0"/>
              <a:t>https://www.youtube.com/watch?v=GGxSVRGa3Oo&amp;t=295s</a:t>
            </a:r>
          </a:p>
          <a:p>
            <a:r>
              <a:rPr lang="en-US" altLang="ko-KR" dirty="0" smtClean="0"/>
              <a:t>4’</a:t>
            </a:r>
            <a:r>
              <a:rPr lang="en-US" altLang="ko-KR" baseline="0" dirty="0" smtClean="0"/>
              <a:t> 55” </a:t>
            </a:r>
            <a:r>
              <a:rPr lang="ko-KR" altLang="en-US" baseline="0" dirty="0" smtClean="0"/>
              <a:t>까지</a:t>
            </a:r>
            <a:endParaRPr lang="en-US" altLang="ko-KR" baseline="0" dirty="0" smtClean="0"/>
          </a:p>
          <a:p>
            <a:r>
              <a:rPr lang="ko-KR" altLang="en-US" dirty="0" err="1" smtClean="0"/>
              <a:t>강사용</a:t>
            </a:r>
            <a:r>
              <a:rPr lang="ko-KR" altLang="en-US" dirty="0" smtClean="0"/>
              <a:t> 자료입니다</a:t>
            </a:r>
            <a:r>
              <a:rPr lang="en-US" altLang="ko-KR" dirty="0" smtClean="0"/>
              <a:t>.</a:t>
            </a:r>
          </a:p>
          <a:p>
            <a:r>
              <a:rPr lang="ko-KR" altLang="en-US" dirty="0" smtClean="0"/>
              <a:t>중대재해처벌법이 제정되기 전의 영상입니다만</a:t>
            </a:r>
            <a:r>
              <a:rPr lang="en-US" altLang="ko-KR" dirty="0" smtClean="0"/>
              <a:t>, </a:t>
            </a:r>
            <a:r>
              <a:rPr lang="ko-KR" altLang="en-US" dirty="0" smtClean="0"/>
              <a:t>중대재해처벌법이 노동자의 안전과 생명을 위해서 필요하다는 것을 강조해주세요</a:t>
            </a:r>
            <a:r>
              <a:rPr lang="en-US" altLang="ko-KR" dirty="0" smtClean="0"/>
              <a:t>. </a:t>
            </a: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38</a:t>
            </a:fld>
            <a:endParaRPr lang="ko-KR" altLang="en-US"/>
          </a:p>
        </p:txBody>
      </p:sp>
    </p:spTree>
    <p:extLst>
      <p:ext uri="{BB962C8B-B14F-4D97-AF65-F5344CB8AC3E}">
        <p14:creationId xmlns:p14="http://schemas.microsoft.com/office/powerpoint/2010/main" val="29692042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39</a:t>
            </a:fld>
            <a:endParaRPr lang="ko-KR" altLang="en-US"/>
          </a:p>
        </p:txBody>
      </p:sp>
    </p:spTree>
    <p:extLst>
      <p:ext uri="{BB962C8B-B14F-4D97-AF65-F5344CB8AC3E}">
        <p14:creationId xmlns:p14="http://schemas.microsoft.com/office/powerpoint/2010/main" val="25421037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40</a:t>
            </a:fld>
            <a:endParaRPr lang="ko-KR" altLang="en-US"/>
          </a:p>
        </p:txBody>
      </p:sp>
    </p:spTree>
    <p:extLst>
      <p:ext uri="{BB962C8B-B14F-4D97-AF65-F5344CB8AC3E}">
        <p14:creationId xmlns:p14="http://schemas.microsoft.com/office/powerpoint/2010/main" val="3123460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41</a:t>
            </a:fld>
            <a:endParaRPr lang="ko-KR" altLang="en-US"/>
          </a:p>
        </p:txBody>
      </p:sp>
    </p:spTree>
    <p:extLst>
      <p:ext uri="{BB962C8B-B14F-4D97-AF65-F5344CB8AC3E}">
        <p14:creationId xmlns:p14="http://schemas.microsoft.com/office/powerpoint/2010/main" val="38735132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en-US" altLang="ko-KR" dirty="0" smtClean="0"/>
              <a:t>https://www.youtube.com/watch?v=GYg7en3Pf88</a:t>
            </a:r>
          </a:p>
          <a:p>
            <a:r>
              <a:rPr lang="ko-KR" altLang="en-US" dirty="0" smtClean="0"/>
              <a:t>단</a:t>
            </a:r>
            <a:r>
              <a:rPr lang="en-US" altLang="ko-KR" dirty="0" smtClean="0"/>
              <a:t>, </a:t>
            </a:r>
            <a:r>
              <a:rPr lang="ko-KR" altLang="en-US" dirty="0" smtClean="0"/>
              <a:t>작업중지권으로 </a:t>
            </a:r>
            <a:r>
              <a:rPr lang="ko-KR" altLang="en-US" dirty="0" err="1" smtClean="0"/>
              <a:t>산재사망이</a:t>
            </a:r>
            <a:r>
              <a:rPr lang="ko-KR" altLang="en-US" dirty="0" smtClean="0"/>
              <a:t> 줄어들었으며</a:t>
            </a:r>
            <a:r>
              <a:rPr lang="en-US" altLang="ko-KR" dirty="0" smtClean="0"/>
              <a:t>, </a:t>
            </a:r>
            <a:r>
              <a:rPr lang="ko-KR" altLang="en-US" dirty="0" err="1" smtClean="0"/>
              <a:t>아차사고까지</a:t>
            </a:r>
            <a:r>
              <a:rPr lang="ko-KR" altLang="en-US" dirty="0" smtClean="0"/>
              <a:t> 감소경향이 있는 것처럼 암시를 했는데</a:t>
            </a:r>
            <a:r>
              <a:rPr lang="en-US" altLang="ko-KR" dirty="0" smtClean="0"/>
              <a:t>, </a:t>
            </a:r>
            <a:r>
              <a:rPr lang="ko-KR" altLang="en-US" dirty="0" smtClean="0"/>
              <a:t>실제로는 산재 자체는 제일 많았다고 합니다</a:t>
            </a:r>
            <a:r>
              <a:rPr lang="en-US" altLang="ko-KR" dirty="0" smtClean="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42</a:t>
            </a:fld>
            <a:endParaRPr lang="ko-KR" altLang="en-US"/>
          </a:p>
        </p:txBody>
      </p:sp>
    </p:spTree>
    <p:extLst>
      <p:ext uri="{BB962C8B-B14F-4D97-AF65-F5344CB8AC3E}">
        <p14:creationId xmlns:p14="http://schemas.microsoft.com/office/powerpoint/2010/main" val="32734352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smtClean="0"/>
              <a:t>단</a:t>
            </a:r>
            <a:r>
              <a:rPr lang="en-US" altLang="ko-KR" dirty="0" smtClean="0"/>
              <a:t>, </a:t>
            </a:r>
            <a:r>
              <a:rPr lang="ko-KR" altLang="en-US" dirty="0" smtClean="0"/>
              <a:t>삼성물산은 작업중지권으로 </a:t>
            </a:r>
            <a:r>
              <a:rPr lang="ko-KR" altLang="en-US" dirty="0" err="1" smtClean="0"/>
              <a:t>산재사망이</a:t>
            </a:r>
            <a:r>
              <a:rPr lang="ko-KR" altLang="en-US" dirty="0" smtClean="0"/>
              <a:t> 줄어들었으며</a:t>
            </a:r>
            <a:r>
              <a:rPr lang="en-US" altLang="ko-KR" dirty="0" smtClean="0"/>
              <a:t>, </a:t>
            </a:r>
            <a:r>
              <a:rPr lang="ko-KR" altLang="en-US" dirty="0" err="1" smtClean="0"/>
              <a:t>아차사고까지</a:t>
            </a:r>
            <a:r>
              <a:rPr lang="ko-KR" altLang="en-US" dirty="0" smtClean="0"/>
              <a:t> 감소경향이 있는 것처럼 암시를 했는데</a:t>
            </a:r>
            <a:r>
              <a:rPr lang="en-US" altLang="ko-KR" dirty="0" smtClean="0"/>
              <a:t>, </a:t>
            </a:r>
            <a:r>
              <a:rPr lang="ko-KR" altLang="en-US" dirty="0" smtClean="0"/>
              <a:t>실제로는 산재 자체는 제일 많았다고 합니다</a:t>
            </a:r>
            <a:r>
              <a:rPr lang="en-US" altLang="ko-KR" dirty="0" smtClean="0"/>
              <a:t>.</a:t>
            </a:r>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43</a:t>
            </a:fld>
            <a:endParaRPr lang="ko-KR" altLang="en-US"/>
          </a:p>
        </p:txBody>
      </p:sp>
    </p:spTree>
    <p:extLst>
      <p:ext uri="{BB962C8B-B14F-4D97-AF65-F5344CB8AC3E}">
        <p14:creationId xmlns:p14="http://schemas.microsoft.com/office/powerpoint/2010/main" val="30107185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pPr marL="0" marR="0" lvl="0" indent="0" algn="l" defTabSz="913592" rtl="0" eaLnBrk="1" fontAlgn="auto" latinLnBrk="1" hangingPunct="1">
              <a:lnSpc>
                <a:spcPct val="100000"/>
              </a:lnSpc>
              <a:spcBef>
                <a:spcPts val="0"/>
              </a:spcBef>
              <a:spcAft>
                <a:spcPts val="0"/>
              </a:spcAft>
              <a:buClrTx/>
              <a:buSzTx/>
              <a:buFontTx/>
              <a:buNone/>
              <a:tabLst/>
              <a:defRPr/>
            </a:pPr>
            <a:r>
              <a:rPr lang="ko-KR" altLang="en-US" dirty="0" smtClean="0"/>
              <a:t>차별을 거부하는 원숭이 영상은 이후 </a:t>
            </a:r>
            <a:r>
              <a:rPr lang="ko-KR" altLang="en-US" dirty="0" err="1" smtClean="0"/>
              <a:t>노동유형의</a:t>
            </a:r>
            <a:r>
              <a:rPr lang="ko-KR" altLang="en-US" dirty="0" smtClean="0"/>
              <a:t> 변화로 정규직과 비정규직이 나누어 지는 것은 사회구조적인 문제라는 것을 </a:t>
            </a:r>
            <a:r>
              <a:rPr lang="ko-KR" altLang="en-US" dirty="0" err="1" smtClean="0"/>
              <a:t>짚어주기</a:t>
            </a:r>
            <a:r>
              <a:rPr lang="ko-KR" altLang="en-US" dirty="0" smtClean="0"/>
              <a:t> 위한 도구로 활용하시면 됩니다</a:t>
            </a:r>
            <a:r>
              <a:rPr lang="en-US" altLang="ko-KR" dirty="0" smtClean="0"/>
              <a:t>.</a:t>
            </a:r>
          </a:p>
          <a:p>
            <a:endParaRPr lang="ko-KR" altLang="en-US" dirty="0"/>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44</a:t>
            </a:fld>
            <a:endParaRPr lang="ko-KR" altLang="en-US"/>
          </a:p>
        </p:txBody>
      </p:sp>
    </p:spTree>
    <p:extLst>
      <p:ext uri="{BB962C8B-B14F-4D97-AF65-F5344CB8AC3E}">
        <p14:creationId xmlns:p14="http://schemas.microsoft.com/office/powerpoint/2010/main" val="210751517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45</a:t>
            </a:fld>
            <a:endParaRPr lang="ko-KR" altLang="en-US"/>
          </a:p>
        </p:txBody>
      </p:sp>
    </p:spTree>
    <p:extLst>
      <p:ext uri="{BB962C8B-B14F-4D97-AF65-F5344CB8AC3E}">
        <p14:creationId xmlns:p14="http://schemas.microsoft.com/office/powerpoint/2010/main" val="416036854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46</a:t>
            </a:fld>
            <a:endParaRPr lang="ko-KR" altLang="en-US"/>
          </a:p>
        </p:txBody>
      </p:sp>
    </p:spTree>
    <p:extLst>
      <p:ext uri="{BB962C8B-B14F-4D97-AF65-F5344CB8AC3E}">
        <p14:creationId xmlns:p14="http://schemas.microsoft.com/office/powerpoint/2010/main" val="180582698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47</a:t>
            </a:fld>
            <a:endParaRPr lang="ko-KR" altLang="en-US"/>
          </a:p>
        </p:txBody>
      </p:sp>
    </p:spTree>
    <p:extLst>
      <p:ext uri="{BB962C8B-B14F-4D97-AF65-F5344CB8AC3E}">
        <p14:creationId xmlns:p14="http://schemas.microsoft.com/office/powerpoint/2010/main" val="7813912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a:p>
        </p:txBody>
      </p:sp>
      <p:sp>
        <p:nvSpPr>
          <p:cNvPr id="4" name="슬라이드 번호 개체 틀 3"/>
          <p:cNvSpPr>
            <a:spLocks noGrp="1"/>
          </p:cNvSpPr>
          <p:nvPr>
            <p:ph type="sldNum" sz="quarter" idx="5"/>
          </p:nvPr>
        </p:nvSpPr>
        <p:spPr/>
        <p:txBody>
          <a:bodyPr/>
          <a:lstStyle/>
          <a:p>
            <a:fld id="{7EB27ADB-F041-47AE-9869-F44F776A73A6}" type="slidenum">
              <a:rPr lang="ko-KR" altLang="en-US" smtClean="0"/>
              <a:t>48</a:t>
            </a:fld>
            <a:endParaRPr lang="ko-KR" altLang="en-US"/>
          </a:p>
        </p:txBody>
      </p:sp>
    </p:spTree>
    <p:extLst>
      <p:ext uri="{BB962C8B-B14F-4D97-AF65-F5344CB8AC3E}">
        <p14:creationId xmlns:p14="http://schemas.microsoft.com/office/powerpoint/2010/main" val="105844417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r>
              <a:rPr lang="ko-KR" altLang="en-US" dirty="0"/>
              <a:t>미래노동시장 부분에 이 사진 넣고 </a:t>
            </a:r>
            <a:r>
              <a:rPr lang="en-US" altLang="ko-KR" dirty="0" err="1"/>
              <a:t>ai</a:t>
            </a:r>
            <a:r>
              <a:rPr lang="en-US" altLang="ko-KR" dirty="0"/>
              <a:t> </a:t>
            </a:r>
            <a:r>
              <a:rPr lang="ko-KR" altLang="en-US" dirty="0"/>
              <a:t>가 아무리 발달해도 인간의 </a:t>
            </a:r>
            <a:r>
              <a:rPr lang="ko-KR" altLang="en-US" dirty="0" smtClean="0"/>
              <a:t>소프트웨어</a:t>
            </a:r>
            <a:r>
              <a:rPr lang="en-US" altLang="ko-KR" dirty="0"/>
              <a:t>, </a:t>
            </a:r>
            <a:r>
              <a:rPr lang="ko-KR" altLang="en-US" dirty="0"/>
              <a:t>즉 인간성은 빠질 수 없다</a:t>
            </a:r>
            <a:r>
              <a:rPr lang="en-US" altLang="ko-KR" dirty="0"/>
              <a:t>. </a:t>
            </a:r>
            <a:r>
              <a:rPr lang="ko-KR" altLang="en-US" dirty="0"/>
              <a:t>그래서 미래노동시장에도 노동의 존엄성은 사라질 수 </a:t>
            </a:r>
            <a:r>
              <a:rPr lang="ko-KR" altLang="en-US" dirty="0" smtClean="0"/>
              <a:t>없다</a:t>
            </a:r>
            <a:endParaRPr lang="en-US" altLang="ko-KR" dirty="0" smtClean="0"/>
          </a:p>
          <a:p>
            <a:pPr marL="0" marR="0" lvl="0" indent="0" algn="l" defTabSz="913592" rtl="0" eaLnBrk="1" fontAlgn="auto" latinLnBrk="1" hangingPunct="1">
              <a:lnSpc>
                <a:spcPct val="100000"/>
              </a:lnSpc>
              <a:spcBef>
                <a:spcPts val="0"/>
              </a:spcBef>
              <a:spcAft>
                <a:spcPts val="0"/>
              </a:spcAft>
              <a:buClrTx/>
              <a:buSzTx/>
              <a:buFontTx/>
              <a:buNone/>
              <a:tabLst/>
              <a:defRPr/>
            </a:pPr>
            <a:r>
              <a:rPr lang="ko-KR" altLang="en-US" sz="1300" kern="1200" dirty="0" smtClean="0">
                <a:solidFill>
                  <a:schemeClr val="tx1"/>
                </a:solidFill>
                <a:effectLst/>
                <a:latin typeface="+mn-lt"/>
                <a:ea typeface="+mn-ea"/>
                <a:cs typeface="+mn-cs"/>
              </a:rPr>
              <a:t>기술 발전으로 노동 환경에 대한 자율성이 확대되고 있으며</a:t>
            </a:r>
            <a:r>
              <a:rPr lang="en-US" altLang="ko-KR" sz="1300" kern="1200" dirty="0" smtClean="0">
                <a:solidFill>
                  <a:schemeClr val="tx1"/>
                </a:solidFill>
                <a:effectLst/>
                <a:latin typeface="+mn-lt"/>
                <a:ea typeface="+mn-ea"/>
                <a:cs typeface="+mn-cs"/>
              </a:rPr>
              <a:t>, AI</a:t>
            </a:r>
            <a:r>
              <a:rPr lang="ko-KR" altLang="en-US" sz="1300" kern="1200" dirty="0" smtClean="0">
                <a:solidFill>
                  <a:schemeClr val="tx1"/>
                </a:solidFill>
                <a:effectLst/>
                <a:latin typeface="+mn-lt"/>
                <a:ea typeface="+mn-ea"/>
                <a:cs typeface="+mn-cs"/>
              </a:rPr>
              <a:t>의 역할 증대로 노동 시간보다 인간 노동력의 질에 대한 수요가 커지는 추세이다</a:t>
            </a:r>
            <a:r>
              <a:rPr lang="en-US" altLang="ko-KR" sz="1300" kern="1200" dirty="0" smtClean="0">
                <a:solidFill>
                  <a:schemeClr val="tx1"/>
                </a:solidFill>
                <a:effectLst/>
                <a:latin typeface="+mn-lt"/>
                <a:ea typeface="+mn-ea"/>
                <a:cs typeface="+mn-cs"/>
              </a:rPr>
              <a:t>. </a:t>
            </a:r>
          </a:p>
          <a:p>
            <a:pPr marL="0" marR="0" lvl="0" indent="0" algn="l" defTabSz="913592" rtl="0" eaLnBrk="1" fontAlgn="auto" latinLnBrk="1" hangingPunct="1">
              <a:lnSpc>
                <a:spcPct val="100000"/>
              </a:lnSpc>
              <a:spcBef>
                <a:spcPts val="0"/>
              </a:spcBef>
              <a:spcAft>
                <a:spcPts val="0"/>
              </a:spcAft>
              <a:buClrTx/>
              <a:buSzTx/>
              <a:buFontTx/>
              <a:buNone/>
              <a:tabLst/>
              <a:defRPr/>
            </a:pPr>
            <a:r>
              <a:rPr lang="ko-KR" altLang="en-US" sz="1300" kern="1200" dirty="0" smtClean="0">
                <a:solidFill>
                  <a:schemeClr val="tx1"/>
                </a:solidFill>
                <a:effectLst/>
                <a:latin typeface="+mn-lt"/>
                <a:ea typeface="+mn-ea"/>
                <a:cs typeface="+mn-cs"/>
              </a:rPr>
              <a:t>전통적 노동법 체계는 정해진 근로 장소와 시간</a:t>
            </a:r>
            <a:r>
              <a:rPr lang="en-US" altLang="ko-KR" sz="1300" kern="1200" dirty="0" smtClean="0">
                <a:solidFill>
                  <a:schemeClr val="tx1"/>
                </a:solidFill>
                <a:effectLst/>
                <a:latin typeface="+mn-lt"/>
                <a:ea typeface="+mn-ea"/>
                <a:cs typeface="+mn-cs"/>
              </a:rPr>
              <a:t>, </a:t>
            </a:r>
            <a:r>
              <a:rPr lang="ko-KR" altLang="en-US" sz="1300" kern="1200" dirty="0" err="1" smtClean="0">
                <a:solidFill>
                  <a:schemeClr val="tx1"/>
                </a:solidFill>
                <a:effectLst/>
                <a:latin typeface="+mn-lt"/>
                <a:ea typeface="+mn-ea"/>
                <a:cs typeface="+mn-cs"/>
              </a:rPr>
              <a:t>지휘명령을</a:t>
            </a:r>
            <a:r>
              <a:rPr lang="ko-KR" altLang="en-US" sz="1300" kern="1200" dirty="0" smtClean="0">
                <a:solidFill>
                  <a:schemeClr val="tx1"/>
                </a:solidFill>
                <a:effectLst/>
                <a:latin typeface="+mn-lt"/>
                <a:ea typeface="+mn-ea"/>
                <a:cs typeface="+mn-cs"/>
              </a:rPr>
              <a:t> 전제로 하고 있어 변화가 필요하다</a:t>
            </a:r>
            <a:r>
              <a:rPr lang="en-US" altLang="ko-KR" sz="1300" kern="1200" dirty="0" smtClean="0">
                <a:solidFill>
                  <a:schemeClr val="tx1"/>
                </a:solidFill>
                <a:effectLst/>
                <a:latin typeface="+mn-lt"/>
                <a:ea typeface="+mn-ea"/>
                <a:cs typeface="+mn-cs"/>
              </a:rPr>
              <a:t>. </a:t>
            </a:r>
            <a:r>
              <a:rPr lang="ko-KR" altLang="en-US" sz="1300" kern="1200" dirty="0" smtClean="0">
                <a:solidFill>
                  <a:schemeClr val="tx1"/>
                </a:solidFill>
                <a:effectLst/>
                <a:latin typeface="+mn-lt"/>
                <a:ea typeface="+mn-ea"/>
                <a:cs typeface="+mn-cs"/>
              </a:rPr>
              <a:t>미래에는 노동시장의 구조적 변화를 수용하고</a:t>
            </a:r>
            <a:r>
              <a:rPr lang="en-US" altLang="ko-KR" sz="1300" kern="1200" dirty="0" smtClean="0">
                <a:solidFill>
                  <a:schemeClr val="tx1"/>
                </a:solidFill>
                <a:effectLst/>
                <a:latin typeface="+mn-lt"/>
                <a:ea typeface="+mn-ea"/>
                <a:cs typeface="+mn-cs"/>
              </a:rPr>
              <a:t>, </a:t>
            </a:r>
            <a:r>
              <a:rPr lang="ko-KR" altLang="en-US" sz="1300" kern="1200" dirty="0" smtClean="0">
                <a:solidFill>
                  <a:schemeClr val="tx1"/>
                </a:solidFill>
                <a:effectLst/>
                <a:latin typeface="+mn-lt"/>
                <a:ea typeface="+mn-ea"/>
                <a:cs typeface="+mn-cs"/>
              </a:rPr>
              <a:t>자율적이고 창의적인 노동을 지향하는</a:t>
            </a:r>
            <a:r>
              <a:rPr lang="en-US" altLang="ko-KR" sz="1300" kern="1200" dirty="0" smtClean="0">
                <a:solidFill>
                  <a:schemeClr val="tx1"/>
                </a:solidFill>
                <a:effectLst/>
                <a:latin typeface="+mn-lt"/>
                <a:ea typeface="+mn-ea"/>
                <a:cs typeface="+mn-cs"/>
              </a:rPr>
              <a:t>, </a:t>
            </a:r>
            <a:r>
              <a:rPr lang="ko-KR" altLang="en-US" sz="1300" kern="1200" dirty="0" smtClean="0">
                <a:solidFill>
                  <a:schemeClr val="tx1"/>
                </a:solidFill>
                <a:effectLst/>
                <a:latin typeface="+mn-lt"/>
                <a:ea typeface="+mn-ea"/>
                <a:cs typeface="+mn-cs"/>
              </a:rPr>
              <a:t>이로부터 파생되는 새로운 사회적 보호 필요성을 강조하는 방향으로 </a:t>
            </a:r>
            <a:r>
              <a:rPr lang="ko-KR" altLang="en-US" sz="1300" kern="1200" dirty="0" err="1" smtClean="0">
                <a:solidFill>
                  <a:schemeClr val="tx1"/>
                </a:solidFill>
                <a:effectLst/>
                <a:latin typeface="+mn-lt"/>
                <a:ea typeface="+mn-ea"/>
                <a:cs typeface="+mn-cs"/>
              </a:rPr>
              <a:t>노동인권이</a:t>
            </a:r>
            <a:r>
              <a:rPr lang="ko-KR" altLang="en-US" sz="1300" kern="1200" dirty="0" smtClean="0">
                <a:solidFill>
                  <a:schemeClr val="tx1"/>
                </a:solidFill>
                <a:effectLst/>
                <a:latin typeface="+mn-lt"/>
                <a:ea typeface="+mn-ea"/>
                <a:cs typeface="+mn-cs"/>
              </a:rPr>
              <a:t> 강조될 것이다</a:t>
            </a:r>
            <a:r>
              <a:rPr lang="en-US" altLang="ko-KR" sz="1300" kern="1200" dirty="0" smtClean="0">
                <a:solidFill>
                  <a:schemeClr val="tx1"/>
                </a:solidFill>
                <a:effectLst/>
                <a:latin typeface="+mn-lt"/>
                <a:ea typeface="+mn-ea"/>
                <a:cs typeface="+mn-cs"/>
              </a:rPr>
              <a:t>.</a:t>
            </a:r>
            <a:endParaRPr lang="ko-KR" altLang="en-US" sz="1300" kern="1200" dirty="0" smtClean="0">
              <a:solidFill>
                <a:schemeClr val="tx1"/>
              </a:solidFill>
              <a:effectLst/>
              <a:latin typeface="+mn-lt"/>
              <a:ea typeface="+mn-ea"/>
              <a:cs typeface="+mn-cs"/>
            </a:endParaRPr>
          </a:p>
          <a:p>
            <a:endParaRPr lang="ko-KR" altLang="en-US" dirty="0"/>
          </a:p>
        </p:txBody>
      </p:sp>
      <p:sp>
        <p:nvSpPr>
          <p:cNvPr id="4" name="슬라이드 번호 개체 틀 3"/>
          <p:cNvSpPr>
            <a:spLocks noGrp="1"/>
          </p:cNvSpPr>
          <p:nvPr>
            <p:ph type="sldNum" sz="quarter" idx="10"/>
          </p:nvPr>
        </p:nvSpPr>
        <p:spPr/>
        <p:txBody>
          <a:bodyPr/>
          <a:lstStyle/>
          <a:p>
            <a:fld id="{7EB27ADB-F041-47AE-9869-F44F776A73A6}" type="slidenum">
              <a:rPr lang="ko-KR" altLang="en-US" smtClean="0"/>
              <a:t>49</a:t>
            </a:fld>
            <a:endParaRPr lang="ko-KR" altLang="en-US"/>
          </a:p>
        </p:txBody>
      </p:sp>
    </p:spTree>
    <p:extLst>
      <p:ext uri="{BB962C8B-B14F-4D97-AF65-F5344CB8AC3E}">
        <p14:creationId xmlns:p14="http://schemas.microsoft.com/office/powerpoint/2010/main" val="5964427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10"/>
          </p:nvPr>
        </p:nvSpPr>
        <p:spPr/>
        <p:txBody>
          <a:bodyPr/>
          <a:lstStyle/>
          <a:p>
            <a:fld id="{7EB27ADB-F041-47AE-9869-F44F776A73A6}" type="slidenum">
              <a:rPr lang="ko-KR" altLang="en-US" smtClean="0"/>
              <a:t>50</a:t>
            </a:fld>
            <a:endParaRPr lang="ko-KR" altLang="en-US"/>
          </a:p>
        </p:txBody>
      </p:sp>
    </p:spTree>
    <p:extLst>
      <p:ext uri="{BB962C8B-B14F-4D97-AF65-F5344CB8AC3E}">
        <p14:creationId xmlns:p14="http://schemas.microsoft.com/office/powerpoint/2010/main" val="10620421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image" Target="../media/image4.jpeg"/><Relationship Id="rId16"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image" Target="../media/image4.jpeg"/><Relationship Id="rId16"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pn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사용자 지정 레이아웃">
    <p:bg>
      <p:bgPr>
        <a:solidFill>
          <a:schemeClr val="bg1"/>
        </a:solidFill>
        <a:effectLst/>
      </p:bgPr>
    </p:bg>
    <p:spTree>
      <p:nvGrpSpPr>
        <p:cNvPr id="1" name=""/>
        <p:cNvGrpSpPr/>
        <p:nvPr/>
      </p:nvGrpSpPr>
      <p:grpSpPr>
        <a:xfrm>
          <a:off x="0" y="0"/>
          <a:ext cx="0" cy="0"/>
          <a:chOff x="0" y="0"/>
          <a:chExt cx="0" cy="0"/>
        </a:xfrm>
      </p:grpSpPr>
      <p:pic>
        <p:nvPicPr>
          <p:cNvPr id="1026" name="Picture 2" descr="D:\01.프로젝트-SUM\[프로젝트]취업지원센터\18.표준교안ppt제작\png저장\1-2_1차시\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19" y="1"/>
            <a:ext cx="10692384" cy="75590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사용자 지정 레이아웃">
    <p:bg>
      <p:bgPr>
        <a:solidFill>
          <a:srgbClr val="E9CFBD"/>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88" y="0"/>
            <a:ext cx="10696576" cy="7562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직사각형 4"/>
          <p:cNvSpPr/>
          <p:nvPr userDrawn="1"/>
        </p:nvSpPr>
        <p:spPr>
          <a:xfrm>
            <a:off x="349250" y="342900"/>
            <a:ext cx="9994900" cy="6877050"/>
          </a:xfrm>
          <a:prstGeom prst="rect">
            <a:avLst/>
          </a:prstGeom>
          <a:solidFill>
            <a:schemeClr val="bg1"/>
          </a:solidFill>
          <a:ln w="508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lIns="91360" tIns="45680" rIns="91360" bIns="45680" rtlCol="0" anchor="ctr"/>
          <a:lstStyle/>
          <a:p>
            <a:pPr algn="ctr"/>
            <a:endParaRPr lang="ko-KR" altLang="en-US"/>
          </a:p>
        </p:txBody>
      </p:sp>
    </p:spTree>
    <p:extLst>
      <p:ext uri="{BB962C8B-B14F-4D97-AF65-F5344CB8AC3E}">
        <p14:creationId xmlns:p14="http://schemas.microsoft.com/office/powerpoint/2010/main" val="2706070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사용자 지정 레이아웃">
    <p:bg>
      <p:bgPr>
        <a:solidFill>
          <a:schemeClr val="bg1"/>
        </a:solidFill>
        <a:effectLst/>
      </p:bgPr>
    </p:bg>
    <p:spTree>
      <p:nvGrpSpPr>
        <p:cNvPr id="1" name=""/>
        <p:cNvGrpSpPr/>
        <p:nvPr/>
      </p:nvGrpSpPr>
      <p:grpSpPr>
        <a:xfrm>
          <a:off x="0" y="0"/>
          <a:ext cx="0" cy="0"/>
          <a:chOff x="0" y="0"/>
          <a:chExt cx="0" cy="0"/>
        </a:xfrm>
      </p:grpSpPr>
      <p:pic>
        <p:nvPicPr>
          <p:cNvPr id="4099" name="Picture 3" descr="D:\01.프로젝트-SUM\[프로젝트]취업지원센터\18.표준교안ppt제작\png저장\1-2_1차시\03-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627888" cy="75590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D:\01.프로젝트-SUM\[프로젝트]취업지원센터\18.표준교안ppt제작\png저장\1-2_1차시\03-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flipH="1">
            <a:off x="10067004" y="0"/>
            <a:ext cx="626400" cy="7559040"/>
          </a:xfrm>
          <a:prstGeom prst="rect">
            <a:avLst/>
          </a:prstGeom>
          <a:noFill/>
          <a:extLst>
            <a:ext uri="{909E8E84-426E-40DD-AFC4-6F175D3DCCD1}">
              <a14:hiddenFill xmlns:a14="http://schemas.microsoft.com/office/drawing/2010/main">
                <a:solidFill>
                  <a:srgbClr val="FFFFFF"/>
                </a:solidFill>
              </a14:hiddenFill>
            </a:ext>
          </a:extLst>
        </p:spPr>
      </p:pic>
      <p:sp>
        <p:nvSpPr>
          <p:cNvPr id="7" name="직사각형 6"/>
          <p:cNvSpPr/>
          <p:nvPr userDrawn="1"/>
        </p:nvSpPr>
        <p:spPr>
          <a:xfrm>
            <a:off x="-1" y="1"/>
            <a:ext cx="10693401" cy="342900"/>
          </a:xfrm>
          <a:prstGeom prst="rect">
            <a:avLst/>
          </a:prstGeom>
          <a:solidFill>
            <a:srgbClr val="E9CFBD"/>
          </a:solidFill>
          <a:ln w="508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lIns="91360" tIns="45680" rIns="91360" bIns="45680" rtlCol="0" anchor="ctr"/>
          <a:lstStyle/>
          <a:p>
            <a:pPr algn="ctr"/>
            <a:endParaRPr lang="ko-KR" altLang="en-US"/>
          </a:p>
        </p:txBody>
      </p:sp>
      <p:sp>
        <p:nvSpPr>
          <p:cNvPr id="11" name="직사각형 10"/>
          <p:cNvSpPr/>
          <p:nvPr userDrawn="1"/>
        </p:nvSpPr>
        <p:spPr>
          <a:xfrm>
            <a:off x="-1" y="7219950"/>
            <a:ext cx="10693401" cy="342900"/>
          </a:xfrm>
          <a:prstGeom prst="rect">
            <a:avLst/>
          </a:prstGeom>
          <a:solidFill>
            <a:srgbClr val="E9CFBD"/>
          </a:solidFill>
          <a:ln w="508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lIns="91360" tIns="45680" rIns="91360" bIns="45680" rtlCol="0" anchor="ctr"/>
          <a:lstStyle/>
          <a:p>
            <a:pPr algn="ctr"/>
            <a:endParaRPr lang="ko-KR" altLang="en-US"/>
          </a:p>
        </p:txBody>
      </p:sp>
    </p:spTree>
    <p:extLst>
      <p:ext uri="{BB962C8B-B14F-4D97-AF65-F5344CB8AC3E}">
        <p14:creationId xmlns:p14="http://schemas.microsoft.com/office/powerpoint/2010/main" val="4106120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01006" y="1565934"/>
            <a:ext cx="4544695" cy="1080514"/>
          </a:xfrm>
        </p:spPr>
        <p:txBody>
          <a:bodyPr/>
          <a:lstStyle/>
          <a:p>
            <a:r>
              <a:rPr lang="en-US"/>
              <a:t>Click to edit Master title style</a:t>
            </a:r>
          </a:p>
        </p:txBody>
      </p:sp>
      <p:sp>
        <p:nvSpPr>
          <p:cNvPr id="3" name="Subtitle 2"/>
          <p:cNvSpPr>
            <a:spLocks noGrp="1"/>
          </p:cNvSpPr>
          <p:nvPr>
            <p:ph type="subTitle" idx="1"/>
          </p:nvPr>
        </p:nvSpPr>
        <p:spPr>
          <a:xfrm>
            <a:off x="802005" y="2856477"/>
            <a:ext cx="3742690" cy="1288215"/>
          </a:xfrm>
        </p:spPr>
        <p:txBody>
          <a:bodyPr/>
          <a:lstStyle>
            <a:lvl1pPr marL="0" indent="0" algn="ctr">
              <a:buNone/>
              <a:defRPr>
                <a:solidFill>
                  <a:schemeClr val="tx1">
                    <a:tint val="75000"/>
                  </a:schemeClr>
                </a:solidFill>
              </a:defRPr>
            </a:lvl1pPr>
            <a:lvl2pPr marL="267089" indent="0" algn="ctr">
              <a:buNone/>
              <a:defRPr>
                <a:solidFill>
                  <a:schemeClr val="tx1">
                    <a:tint val="75000"/>
                  </a:schemeClr>
                </a:solidFill>
              </a:defRPr>
            </a:lvl2pPr>
            <a:lvl3pPr marL="534178" indent="0" algn="ctr">
              <a:buNone/>
              <a:defRPr>
                <a:solidFill>
                  <a:schemeClr val="tx1">
                    <a:tint val="75000"/>
                  </a:schemeClr>
                </a:solidFill>
              </a:defRPr>
            </a:lvl3pPr>
            <a:lvl4pPr marL="801268" indent="0" algn="ctr">
              <a:buNone/>
              <a:defRPr>
                <a:solidFill>
                  <a:schemeClr val="tx1">
                    <a:tint val="75000"/>
                  </a:schemeClr>
                </a:solidFill>
              </a:defRPr>
            </a:lvl4pPr>
            <a:lvl5pPr marL="1068357" indent="0" algn="ctr">
              <a:buNone/>
              <a:defRPr>
                <a:solidFill>
                  <a:schemeClr val="tx1">
                    <a:tint val="75000"/>
                  </a:schemeClr>
                </a:solidFill>
              </a:defRPr>
            </a:lvl5pPr>
            <a:lvl6pPr marL="1335445" indent="0" algn="ctr">
              <a:buNone/>
              <a:defRPr>
                <a:solidFill>
                  <a:schemeClr val="tx1">
                    <a:tint val="75000"/>
                  </a:schemeClr>
                </a:solidFill>
              </a:defRPr>
            </a:lvl6pPr>
            <a:lvl7pPr marL="1602534" indent="0" algn="ctr">
              <a:buNone/>
              <a:defRPr>
                <a:solidFill>
                  <a:schemeClr val="tx1">
                    <a:tint val="75000"/>
                  </a:schemeClr>
                </a:solidFill>
              </a:defRPr>
            </a:lvl7pPr>
            <a:lvl8pPr marL="1869623" indent="0" algn="ctr">
              <a:buNone/>
              <a:defRPr>
                <a:solidFill>
                  <a:schemeClr val="tx1">
                    <a:tint val="75000"/>
                  </a:schemeClr>
                </a:solidFill>
              </a:defRPr>
            </a:lvl8pPr>
            <a:lvl9pPr marL="2136714"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8166F1F-CE9B-4651-A6AA-CD717754106B}" type="datetimeFigureOut">
              <a:rPr lang="en-US" smtClean="0"/>
              <a:t>9/18/2025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393E5F-521B-4CAD-9D3A-AE923D912DCE}" type="slidenum">
              <a:rPr lang="en-US" smtClean="0"/>
              <a:t>‹#›</a:t>
            </a:fld>
            <a:endParaRPr lang="en-US"/>
          </a:p>
        </p:txBody>
      </p:sp>
    </p:spTree>
    <p:extLst>
      <p:ext uri="{BB962C8B-B14F-4D97-AF65-F5344CB8AC3E}">
        <p14:creationId xmlns:p14="http://schemas.microsoft.com/office/powerpoint/2010/main" val="2585207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메인 슬라이드">
    <p:bg>
      <p:bgPr>
        <a:solidFill>
          <a:srgbClr val="FFE2E4"/>
        </a:solidFill>
        <a:effectLst/>
      </p:bgPr>
    </p:bg>
    <p:spTree>
      <p:nvGrpSpPr>
        <p:cNvPr id="1" name=""/>
        <p:cNvGrpSpPr/>
        <p:nvPr/>
      </p:nvGrpSpPr>
      <p:grpSpPr>
        <a:xfrm>
          <a:off x="0" y="0"/>
          <a:ext cx="0" cy="0"/>
          <a:chOff x="0" y="0"/>
          <a:chExt cx="0" cy="0"/>
        </a:xfrm>
      </p:grpSpPr>
      <p:grpSp>
        <p:nvGrpSpPr>
          <p:cNvPr id="5" name="그룹 4"/>
          <p:cNvGrpSpPr/>
          <p:nvPr userDrawn="1"/>
        </p:nvGrpSpPr>
        <p:grpSpPr>
          <a:xfrm>
            <a:off x="0" y="0"/>
            <a:ext cx="10693400" cy="7572749"/>
            <a:chOff x="0" y="0"/>
            <a:chExt cx="9144000" cy="6868418"/>
          </a:xfrm>
        </p:grpSpPr>
        <p:pic>
          <p:nvPicPr>
            <p:cNvPr id="17" name="그림 16"/>
            <p:cNvPicPr>
              <a:picLocks noChangeAspect="1"/>
            </p:cNvPicPr>
            <p:nvPr userDrawn="1"/>
          </p:nvPicPr>
          <p:blipFill rotWithShape="1">
            <a:blip r:embed="rId2" cstate="print">
              <a:extLst>
                <a:ext uri="{28A0092B-C50C-407E-A947-70E740481C1C}">
                  <a14:useLocalDpi xmlns:a14="http://schemas.microsoft.com/office/drawing/2010/main" val="0"/>
                </a:ext>
              </a:extLst>
            </a:blip>
            <a:srcRect l="9991"/>
            <a:stretch/>
          </p:blipFill>
          <p:spPr>
            <a:xfrm>
              <a:off x="0" y="0"/>
              <a:ext cx="9144000" cy="6858000"/>
            </a:xfrm>
            <a:prstGeom prst="rect">
              <a:avLst/>
            </a:prstGeom>
          </p:spPr>
        </p:pic>
        <p:sp>
          <p:nvSpPr>
            <p:cNvPr id="2" name="직사각형 1"/>
            <p:cNvSpPr/>
            <p:nvPr userDrawn="1"/>
          </p:nvSpPr>
          <p:spPr>
            <a:xfrm>
              <a:off x="0" y="0"/>
              <a:ext cx="9144000" cy="6858000"/>
            </a:xfrm>
            <a:prstGeom prst="rect">
              <a:avLst/>
            </a:prstGeom>
            <a:solidFill>
              <a:schemeClr val="accent6">
                <a:lumMod val="50000"/>
                <a:alpha val="1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pic>
          <p:nvPicPr>
            <p:cNvPr id="7" name="그림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0685" y="602670"/>
              <a:ext cx="776950" cy="776950"/>
            </a:xfrm>
            <a:prstGeom prst="rect">
              <a:avLst/>
            </a:prstGeom>
          </p:spPr>
        </p:pic>
        <p:sp>
          <p:nvSpPr>
            <p:cNvPr id="19" name="직사각형 18"/>
            <p:cNvSpPr/>
            <p:nvPr userDrawn="1"/>
          </p:nvSpPr>
          <p:spPr>
            <a:xfrm>
              <a:off x="0" y="0"/>
              <a:ext cx="9144000" cy="180975"/>
            </a:xfrm>
            <a:prstGeom prst="rect">
              <a:avLst/>
            </a:prstGeom>
            <a:solidFill>
              <a:srgbClr val="007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sp>
          <p:nvSpPr>
            <p:cNvPr id="25" name="직사각형 24"/>
            <p:cNvSpPr/>
            <p:nvPr userDrawn="1"/>
          </p:nvSpPr>
          <p:spPr>
            <a:xfrm>
              <a:off x="0" y="6687443"/>
              <a:ext cx="9144000" cy="180975"/>
            </a:xfrm>
            <a:prstGeom prst="rect">
              <a:avLst/>
            </a:prstGeom>
            <a:solidFill>
              <a:srgbClr val="9E69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pic>
          <p:nvPicPr>
            <p:cNvPr id="22" name="그림 2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2324012" y="628102"/>
              <a:ext cx="726086" cy="726086"/>
            </a:xfrm>
            <a:prstGeom prst="rect">
              <a:avLst/>
            </a:prstGeom>
          </p:spPr>
        </p:pic>
        <p:pic>
          <p:nvPicPr>
            <p:cNvPr id="31" name="그림 30"/>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45380" y="636405"/>
              <a:ext cx="709655" cy="709655"/>
            </a:xfrm>
            <a:prstGeom prst="rect">
              <a:avLst/>
            </a:prstGeom>
          </p:spPr>
        </p:pic>
        <p:pic>
          <p:nvPicPr>
            <p:cNvPr id="32" name="그림 31"/>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330512" y="2264890"/>
              <a:ext cx="797297" cy="797297"/>
            </a:xfrm>
            <a:prstGeom prst="rect">
              <a:avLst/>
            </a:prstGeom>
          </p:spPr>
        </p:pic>
        <p:pic>
          <p:nvPicPr>
            <p:cNvPr id="33" name="그림 32"/>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031639" y="2161624"/>
              <a:ext cx="797297" cy="797297"/>
            </a:xfrm>
            <a:prstGeom prst="rect">
              <a:avLst/>
            </a:prstGeom>
          </p:spPr>
        </p:pic>
        <p:pic>
          <p:nvPicPr>
            <p:cNvPr id="34" name="그림 33"/>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6150317" y="645298"/>
              <a:ext cx="691869" cy="691869"/>
            </a:xfrm>
            <a:prstGeom prst="rect">
              <a:avLst/>
            </a:prstGeom>
          </p:spPr>
        </p:pic>
        <p:pic>
          <p:nvPicPr>
            <p:cNvPr id="35" name="그림 34"/>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8037467" y="619932"/>
              <a:ext cx="759688" cy="759688"/>
            </a:xfrm>
            <a:prstGeom prst="rect">
              <a:avLst/>
            </a:prstGeom>
          </p:spPr>
        </p:pic>
        <p:pic>
          <p:nvPicPr>
            <p:cNvPr id="23" name="그림 22"/>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366753" y="3947457"/>
              <a:ext cx="724815" cy="724815"/>
            </a:xfrm>
            <a:prstGeom prst="rect">
              <a:avLst/>
            </a:prstGeom>
          </p:spPr>
        </p:pic>
        <p:pic>
          <p:nvPicPr>
            <p:cNvPr id="36" name="그림 35"/>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2281254" y="5564602"/>
              <a:ext cx="724815" cy="724815"/>
            </a:xfrm>
            <a:prstGeom prst="rect">
              <a:avLst/>
            </a:prstGeom>
          </p:spPr>
        </p:pic>
        <p:pic>
          <p:nvPicPr>
            <p:cNvPr id="37" name="그림 36"/>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366753" y="5557543"/>
              <a:ext cx="724815" cy="724815"/>
            </a:xfrm>
            <a:prstGeom prst="rect">
              <a:avLst/>
            </a:prstGeom>
          </p:spPr>
        </p:pic>
        <p:pic>
          <p:nvPicPr>
            <p:cNvPr id="38" name="그림 37"/>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195755" y="5581581"/>
              <a:ext cx="724815" cy="724815"/>
            </a:xfrm>
            <a:prstGeom prst="rect">
              <a:avLst/>
            </a:prstGeom>
          </p:spPr>
        </p:pic>
        <p:pic>
          <p:nvPicPr>
            <p:cNvPr id="39" name="그림 38"/>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8126995" y="3900721"/>
              <a:ext cx="724815" cy="724815"/>
            </a:xfrm>
            <a:prstGeom prst="rect">
              <a:avLst/>
            </a:prstGeom>
          </p:spPr>
        </p:pic>
        <p:pic>
          <p:nvPicPr>
            <p:cNvPr id="3" name="그림 2"/>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6238374" y="5517887"/>
              <a:ext cx="757028" cy="757028"/>
            </a:xfrm>
            <a:prstGeom prst="rect">
              <a:avLst/>
            </a:prstGeom>
          </p:spPr>
        </p:pic>
        <p:pic>
          <p:nvPicPr>
            <p:cNvPr id="4" name="그림 3"/>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8086184" y="5551122"/>
              <a:ext cx="688207" cy="688207"/>
            </a:xfrm>
            <a:prstGeom prst="rect">
              <a:avLst/>
            </a:prstGeom>
          </p:spPr>
        </p:pic>
      </p:grpSp>
      <p:sp>
        <p:nvSpPr>
          <p:cNvPr id="21" name="자유형 20"/>
          <p:cNvSpPr/>
          <p:nvPr userDrawn="1"/>
        </p:nvSpPr>
        <p:spPr>
          <a:xfrm rot="10800000">
            <a:off x="1541100" y="1795826"/>
            <a:ext cx="7578842" cy="4922314"/>
          </a:xfrm>
          <a:custGeom>
            <a:avLst/>
            <a:gdLst>
              <a:gd name="connsiteX0" fmla="*/ 6097247 w 6480720"/>
              <a:gd name="connsiteY0" fmla="*/ 4464496 h 4464496"/>
              <a:gd name="connsiteX1" fmla="*/ 383473 w 6480720"/>
              <a:gd name="connsiteY1" fmla="*/ 4464496 h 4464496"/>
              <a:gd name="connsiteX2" fmla="*/ 0 w 6480720"/>
              <a:gd name="connsiteY2" fmla="*/ 4081023 h 4464496"/>
              <a:gd name="connsiteX3" fmla="*/ 0 w 6480720"/>
              <a:gd name="connsiteY3" fmla="*/ 1175561 h 4464496"/>
              <a:gd name="connsiteX4" fmla="*/ 383473 w 6480720"/>
              <a:gd name="connsiteY4" fmla="*/ 792088 h 4464496"/>
              <a:gd name="connsiteX5" fmla="*/ 1332148 w 6480720"/>
              <a:gd name="connsiteY5" fmla="*/ 792088 h 4464496"/>
              <a:gd name="connsiteX6" fmla="*/ 1800200 w 6480720"/>
              <a:gd name="connsiteY6" fmla="*/ 0 h 4464496"/>
              <a:gd name="connsiteX7" fmla="*/ 1800200 w 6480720"/>
              <a:gd name="connsiteY7" fmla="*/ 792088 h 4464496"/>
              <a:gd name="connsiteX8" fmla="*/ 6097247 w 6480720"/>
              <a:gd name="connsiteY8" fmla="*/ 792088 h 4464496"/>
              <a:gd name="connsiteX9" fmla="*/ 6480720 w 6480720"/>
              <a:gd name="connsiteY9" fmla="*/ 1175561 h 4464496"/>
              <a:gd name="connsiteX10" fmla="*/ 6480720 w 6480720"/>
              <a:gd name="connsiteY10" fmla="*/ 4081023 h 4464496"/>
              <a:gd name="connsiteX11" fmla="*/ 6097247 w 6480720"/>
              <a:gd name="connsiteY11" fmla="*/ 4464496 h 4464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80720" h="4464496">
                <a:moveTo>
                  <a:pt x="6097247" y="4464496"/>
                </a:moveTo>
                <a:lnTo>
                  <a:pt x="383473" y="4464496"/>
                </a:lnTo>
                <a:cubicBezTo>
                  <a:pt x="171687" y="4464496"/>
                  <a:pt x="0" y="4292809"/>
                  <a:pt x="0" y="4081023"/>
                </a:cubicBezTo>
                <a:lnTo>
                  <a:pt x="0" y="1175561"/>
                </a:lnTo>
                <a:cubicBezTo>
                  <a:pt x="0" y="963775"/>
                  <a:pt x="171687" y="792088"/>
                  <a:pt x="383473" y="792088"/>
                </a:cubicBezTo>
                <a:lnTo>
                  <a:pt x="1332148" y="792088"/>
                </a:lnTo>
                <a:lnTo>
                  <a:pt x="1800200" y="0"/>
                </a:lnTo>
                <a:lnTo>
                  <a:pt x="1800200" y="792088"/>
                </a:lnTo>
                <a:lnTo>
                  <a:pt x="6097247" y="792088"/>
                </a:lnTo>
                <a:cubicBezTo>
                  <a:pt x="6309033" y="792088"/>
                  <a:pt x="6480720" y="963775"/>
                  <a:pt x="6480720" y="1175561"/>
                </a:cubicBezTo>
                <a:lnTo>
                  <a:pt x="6480720" y="4081023"/>
                </a:lnTo>
                <a:cubicBezTo>
                  <a:pt x="6480720" y="4292809"/>
                  <a:pt x="6309033" y="4464496"/>
                  <a:pt x="6097247" y="4464496"/>
                </a:cubicBezTo>
                <a:close/>
              </a:path>
            </a:pathLst>
          </a:custGeom>
          <a:solidFill>
            <a:schemeClr val="bg1"/>
          </a:solidFill>
          <a:ln>
            <a:noFill/>
          </a:ln>
          <a:effectLst>
            <a:outerShdw blurRad="2159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sp>
        <p:nvSpPr>
          <p:cNvPr id="20" name="제목 1"/>
          <p:cNvSpPr>
            <a:spLocks noGrp="1"/>
          </p:cNvSpPr>
          <p:nvPr userDrawn="1">
            <p:ph type="ctrTitle" hasCustomPrompt="1"/>
          </p:nvPr>
        </p:nvSpPr>
        <p:spPr>
          <a:xfrm>
            <a:off x="2062535" y="2283703"/>
            <a:ext cx="6535967" cy="2871294"/>
          </a:xfrm>
          <a:ln w="9525">
            <a:noFill/>
          </a:ln>
        </p:spPr>
        <p:txBody>
          <a:bodyPr vert="horz" lIns="91440" tIns="45720" rIns="91440" bIns="45720" rtlCol="0" anchor="ctr">
            <a:normAutofit/>
          </a:bodyPr>
          <a:lstStyle>
            <a:lvl1pPr algn="ctr" defTabSz="1008126" rtl="0" eaLnBrk="1" latinLnBrk="1" hangingPunct="1">
              <a:lnSpc>
                <a:spcPct val="100000"/>
              </a:lnSpc>
              <a:spcBef>
                <a:spcPts val="0"/>
              </a:spcBef>
              <a:buNone/>
              <a:defRPr lang="ko-KR" altLang="en-US" sz="5954" b="1" kern="1200" cap="none" spc="0" dirty="0">
                <a:ln>
                  <a:noFill/>
                </a:ln>
                <a:solidFill>
                  <a:srgbClr val="007E39"/>
                </a:solidFill>
                <a:effectLst/>
                <a:latin typeface="Arial" pitchFamily="34" charset="0"/>
                <a:ea typeface="+mj-ea"/>
                <a:cs typeface="Arial" pitchFamily="34" charset="0"/>
              </a:defRPr>
            </a:lvl1pPr>
          </a:lstStyle>
          <a:p>
            <a:r>
              <a:rPr lang="ko-KR" altLang="en-US" dirty="0" smtClean="0"/>
              <a:t>마스터 제목 </a:t>
            </a:r>
            <a:r>
              <a:rPr lang="en-US" altLang="ko-KR" dirty="0" smtClean="0"/>
              <a:t/>
            </a:r>
            <a:br>
              <a:rPr lang="en-US" altLang="ko-KR" dirty="0" smtClean="0"/>
            </a:br>
            <a:r>
              <a:rPr lang="ko-KR" altLang="en-US" dirty="0" smtClean="0"/>
              <a:t>스타일 편집</a:t>
            </a:r>
            <a:endParaRPr lang="ko-KR" altLang="en-US" dirty="0"/>
          </a:p>
        </p:txBody>
      </p:sp>
    </p:spTree>
    <p:extLst>
      <p:ext uri="{BB962C8B-B14F-4D97-AF65-F5344CB8AC3E}">
        <p14:creationId xmlns:p14="http://schemas.microsoft.com/office/powerpoint/2010/main" val="2017357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간지 슬라이드">
    <p:bg>
      <p:bgPr>
        <a:solidFill>
          <a:schemeClr val="bg1"/>
        </a:solidFill>
        <a:effectLst/>
      </p:bgPr>
    </p:bg>
    <p:spTree>
      <p:nvGrpSpPr>
        <p:cNvPr id="1" name=""/>
        <p:cNvGrpSpPr/>
        <p:nvPr/>
      </p:nvGrpSpPr>
      <p:grpSpPr>
        <a:xfrm>
          <a:off x="0" y="0"/>
          <a:ext cx="0" cy="0"/>
          <a:chOff x="0" y="0"/>
          <a:chExt cx="0" cy="0"/>
        </a:xfrm>
      </p:grpSpPr>
      <p:grpSp>
        <p:nvGrpSpPr>
          <p:cNvPr id="3" name="그룹 2"/>
          <p:cNvGrpSpPr/>
          <p:nvPr userDrawn="1"/>
        </p:nvGrpSpPr>
        <p:grpSpPr>
          <a:xfrm>
            <a:off x="0" y="-11486"/>
            <a:ext cx="10693400" cy="7572749"/>
            <a:chOff x="0" y="0"/>
            <a:chExt cx="9144000" cy="6868418"/>
          </a:xfrm>
        </p:grpSpPr>
        <p:pic>
          <p:nvPicPr>
            <p:cNvPr id="4" name="그림 3"/>
            <p:cNvPicPr>
              <a:picLocks noChangeAspect="1"/>
            </p:cNvPicPr>
            <p:nvPr userDrawn="1"/>
          </p:nvPicPr>
          <p:blipFill rotWithShape="1">
            <a:blip r:embed="rId2" cstate="print">
              <a:extLst>
                <a:ext uri="{28A0092B-C50C-407E-A947-70E740481C1C}">
                  <a14:useLocalDpi xmlns:a14="http://schemas.microsoft.com/office/drawing/2010/main" val="0"/>
                </a:ext>
              </a:extLst>
            </a:blip>
            <a:srcRect l="9991"/>
            <a:stretch/>
          </p:blipFill>
          <p:spPr>
            <a:xfrm>
              <a:off x="0" y="0"/>
              <a:ext cx="9144000" cy="6858000"/>
            </a:xfrm>
            <a:prstGeom prst="rect">
              <a:avLst/>
            </a:prstGeom>
          </p:spPr>
        </p:pic>
        <p:sp>
          <p:nvSpPr>
            <p:cNvPr id="5" name="직사각형 4"/>
            <p:cNvSpPr/>
            <p:nvPr userDrawn="1"/>
          </p:nvSpPr>
          <p:spPr>
            <a:xfrm>
              <a:off x="0" y="0"/>
              <a:ext cx="9144000" cy="6858000"/>
            </a:xfrm>
            <a:prstGeom prst="rect">
              <a:avLst/>
            </a:prstGeom>
            <a:solidFill>
              <a:schemeClr val="accent6">
                <a:lumMod val="50000"/>
                <a:alpha val="1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pic>
          <p:nvPicPr>
            <p:cNvPr id="6" name="그림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0685" y="602670"/>
              <a:ext cx="776950" cy="776950"/>
            </a:xfrm>
            <a:prstGeom prst="rect">
              <a:avLst/>
            </a:prstGeom>
          </p:spPr>
        </p:pic>
        <p:sp>
          <p:nvSpPr>
            <p:cNvPr id="7" name="직사각형 6"/>
            <p:cNvSpPr/>
            <p:nvPr userDrawn="1"/>
          </p:nvSpPr>
          <p:spPr>
            <a:xfrm>
              <a:off x="0" y="0"/>
              <a:ext cx="9144000" cy="180975"/>
            </a:xfrm>
            <a:prstGeom prst="rect">
              <a:avLst/>
            </a:prstGeom>
            <a:solidFill>
              <a:srgbClr val="007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sp>
          <p:nvSpPr>
            <p:cNvPr id="8" name="직사각형 7"/>
            <p:cNvSpPr/>
            <p:nvPr userDrawn="1"/>
          </p:nvSpPr>
          <p:spPr>
            <a:xfrm>
              <a:off x="0" y="6687443"/>
              <a:ext cx="9144000" cy="180975"/>
            </a:xfrm>
            <a:prstGeom prst="rect">
              <a:avLst/>
            </a:prstGeom>
            <a:solidFill>
              <a:srgbClr val="9E69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pic>
          <p:nvPicPr>
            <p:cNvPr id="10" name="그림 9"/>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2324012" y="628102"/>
              <a:ext cx="726086" cy="726086"/>
            </a:xfrm>
            <a:prstGeom prst="rect">
              <a:avLst/>
            </a:prstGeom>
          </p:spPr>
        </p:pic>
        <p:pic>
          <p:nvPicPr>
            <p:cNvPr id="11" name="그림 10"/>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45380" y="636405"/>
              <a:ext cx="709655" cy="709655"/>
            </a:xfrm>
            <a:prstGeom prst="rect">
              <a:avLst/>
            </a:prstGeom>
          </p:spPr>
        </p:pic>
        <p:pic>
          <p:nvPicPr>
            <p:cNvPr id="12" name="그림 11"/>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330512" y="2264890"/>
              <a:ext cx="797297" cy="797297"/>
            </a:xfrm>
            <a:prstGeom prst="rect">
              <a:avLst/>
            </a:prstGeom>
          </p:spPr>
        </p:pic>
        <p:pic>
          <p:nvPicPr>
            <p:cNvPr id="13" name="그림 12"/>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031639" y="2287442"/>
              <a:ext cx="797297" cy="797297"/>
            </a:xfrm>
            <a:prstGeom prst="rect">
              <a:avLst/>
            </a:prstGeom>
          </p:spPr>
        </p:pic>
        <p:pic>
          <p:nvPicPr>
            <p:cNvPr id="14" name="그림 13"/>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6150317" y="645298"/>
              <a:ext cx="691869" cy="691869"/>
            </a:xfrm>
            <a:prstGeom prst="rect">
              <a:avLst/>
            </a:prstGeom>
          </p:spPr>
        </p:pic>
        <p:pic>
          <p:nvPicPr>
            <p:cNvPr id="15" name="그림 14"/>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8037467" y="619932"/>
              <a:ext cx="759688" cy="759688"/>
            </a:xfrm>
            <a:prstGeom prst="rect">
              <a:avLst/>
            </a:prstGeom>
          </p:spPr>
        </p:pic>
        <p:pic>
          <p:nvPicPr>
            <p:cNvPr id="16" name="그림 15"/>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366753" y="3947457"/>
              <a:ext cx="724815" cy="724815"/>
            </a:xfrm>
            <a:prstGeom prst="rect">
              <a:avLst/>
            </a:prstGeom>
          </p:spPr>
        </p:pic>
        <p:pic>
          <p:nvPicPr>
            <p:cNvPr id="17" name="그림 16"/>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2281254" y="5564602"/>
              <a:ext cx="724815" cy="724815"/>
            </a:xfrm>
            <a:prstGeom prst="rect">
              <a:avLst/>
            </a:prstGeom>
          </p:spPr>
        </p:pic>
        <p:pic>
          <p:nvPicPr>
            <p:cNvPr id="18" name="그림 17"/>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366753" y="5557543"/>
              <a:ext cx="724815" cy="724815"/>
            </a:xfrm>
            <a:prstGeom prst="rect">
              <a:avLst/>
            </a:prstGeom>
          </p:spPr>
        </p:pic>
        <p:pic>
          <p:nvPicPr>
            <p:cNvPr id="19" name="그림 18"/>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195755" y="5581581"/>
              <a:ext cx="724815" cy="724815"/>
            </a:xfrm>
            <a:prstGeom prst="rect">
              <a:avLst/>
            </a:prstGeom>
          </p:spPr>
        </p:pic>
        <p:pic>
          <p:nvPicPr>
            <p:cNvPr id="20" name="그림 1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8126995" y="3966507"/>
              <a:ext cx="724815" cy="724815"/>
            </a:xfrm>
            <a:prstGeom prst="rect">
              <a:avLst/>
            </a:prstGeom>
          </p:spPr>
        </p:pic>
        <p:pic>
          <p:nvPicPr>
            <p:cNvPr id="21" name="그림 20"/>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6238374" y="5517887"/>
              <a:ext cx="757028" cy="757028"/>
            </a:xfrm>
            <a:prstGeom prst="rect">
              <a:avLst/>
            </a:prstGeom>
          </p:spPr>
        </p:pic>
        <p:pic>
          <p:nvPicPr>
            <p:cNvPr id="22" name="그림 21"/>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8086184" y="5551122"/>
              <a:ext cx="688207" cy="688207"/>
            </a:xfrm>
            <a:prstGeom prst="rect">
              <a:avLst/>
            </a:prstGeom>
          </p:spPr>
        </p:pic>
      </p:grpSp>
      <p:sp>
        <p:nvSpPr>
          <p:cNvPr id="2" name="직사각형 1"/>
          <p:cNvSpPr/>
          <p:nvPr userDrawn="1"/>
        </p:nvSpPr>
        <p:spPr>
          <a:xfrm>
            <a:off x="0" y="2137223"/>
            <a:ext cx="10693400" cy="3146404"/>
          </a:xfrm>
          <a:prstGeom prst="rect">
            <a:avLst/>
          </a:prstGeom>
          <a:solidFill>
            <a:schemeClr val="bg1"/>
          </a:solidFill>
          <a:ln>
            <a:noFill/>
          </a:ln>
          <a:effectLst>
            <a:outerShdw blurRad="1778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315"/>
          </a:p>
        </p:txBody>
      </p:sp>
      <p:sp>
        <p:nvSpPr>
          <p:cNvPr id="9" name="제목 1"/>
          <p:cNvSpPr>
            <a:spLocks noGrp="1"/>
          </p:cNvSpPr>
          <p:nvPr>
            <p:ph type="title"/>
          </p:nvPr>
        </p:nvSpPr>
        <p:spPr>
          <a:xfrm>
            <a:off x="1978326" y="3080318"/>
            <a:ext cx="6748845" cy="1260211"/>
          </a:xfrm>
        </p:spPr>
        <p:txBody>
          <a:bodyPr>
            <a:noAutofit/>
          </a:bodyPr>
          <a:lstStyle>
            <a:lvl1pPr algn="l" defTabSz="1008126" rtl="0" eaLnBrk="1" latinLnBrk="1" hangingPunct="1">
              <a:lnSpc>
                <a:spcPct val="100000"/>
              </a:lnSpc>
              <a:spcBef>
                <a:spcPts val="0"/>
              </a:spcBef>
              <a:buNone/>
              <a:defRPr lang="ko-KR" altLang="en-US" sz="4410" b="1" kern="1200" cap="none" spc="0" dirty="0">
                <a:ln>
                  <a:noFill/>
                </a:ln>
                <a:solidFill>
                  <a:schemeClr val="tx1">
                    <a:lumMod val="85000"/>
                    <a:lumOff val="15000"/>
                  </a:schemeClr>
                </a:solidFill>
                <a:effectLst/>
                <a:latin typeface="Arial" pitchFamily="34" charset="0"/>
                <a:ea typeface="+mj-ea"/>
                <a:cs typeface="Arial" pitchFamily="34" charset="0"/>
              </a:defRPr>
            </a:lvl1pPr>
          </a:lstStyle>
          <a:p>
            <a:r>
              <a:rPr lang="ko-KR" altLang="en-US" dirty="0" smtClean="0"/>
              <a:t>마스터 제목 스타일 편집</a:t>
            </a:r>
            <a:endParaRPr lang="ko-KR" altLang="en-US" dirty="0"/>
          </a:p>
        </p:txBody>
      </p:sp>
    </p:spTree>
    <p:extLst>
      <p:ext uri="{BB962C8B-B14F-4D97-AF65-F5344CB8AC3E}">
        <p14:creationId xmlns:p14="http://schemas.microsoft.com/office/powerpoint/2010/main" val="344035783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사용자 지정 레이아웃">
    <p:bg>
      <p:bgPr>
        <a:solidFill>
          <a:schemeClr val="bg1"/>
        </a:solidFill>
        <a:effectLst/>
      </p:bgPr>
    </p:bg>
    <p:spTree>
      <p:nvGrpSpPr>
        <p:cNvPr id="1" name=""/>
        <p:cNvGrpSpPr/>
        <p:nvPr/>
      </p:nvGrpSpPr>
      <p:grpSpPr>
        <a:xfrm>
          <a:off x="0" y="0"/>
          <a:ext cx="0" cy="0"/>
          <a:chOff x="0" y="0"/>
          <a:chExt cx="0" cy="0"/>
        </a:xfrm>
      </p:grpSpPr>
      <p:pic>
        <p:nvPicPr>
          <p:cNvPr id="1026" name="Picture 2" descr="D:\01.프로젝트-SUM\[프로젝트]취업지원센터\18.표준교안ppt제작\png저장\1-2_1차시\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17" y="1"/>
            <a:ext cx="10692384" cy="755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5801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사용자 지정 레이아웃">
    <p:bg>
      <p:bgPr>
        <a:solidFill>
          <a:srgbClr val="E9CFBD"/>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88" y="0"/>
            <a:ext cx="10696576" cy="7562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직사각형 4"/>
          <p:cNvSpPr/>
          <p:nvPr userDrawn="1"/>
        </p:nvSpPr>
        <p:spPr>
          <a:xfrm>
            <a:off x="349250" y="342900"/>
            <a:ext cx="9994900" cy="6877050"/>
          </a:xfrm>
          <a:prstGeom prst="rect">
            <a:avLst/>
          </a:prstGeom>
          <a:solidFill>
            <a:schemeClr val="bg1"/>
          </a:solidFill>
          <a:ln w="508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lIns="91424" tIns="45712" rIns="91424" bIns="45712" rtlCol="0" anchor="ctr"/>
          <a:lstStyle/>
          <a:p>
            <a:pPr algn="ctr" defTabSz="995514"/>
            <a:endParaRPr lang="ko-KR" altLang="en-US">
              <a:solidFill>
                <a:prstClr val="white"/>
              </a:solidFill>
            </a:endParaRPr>
          </a:p>
        </p:txBody>
      </p:sp>
    </p:spTree>
    <p:extLst>
      <p:ext uri="{BB962C8B-B14F-4D97-AF65-F5344CB8AC3E}">
        <p14:creationId xmlns:p14="http://schemas.microsoft.com/office/powerpoint/2010/main" val="2882629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사용자 지정 레이아웃">
    <p:bg>
      <p:bgPr>
        <a:solidFill>
          <a:schemeClr val="bg1"/>
        </a:solidFill>
        <a:effectLst/>
      </p:bgPr>
    </p:bg>
    <p:spTree>
      <p:nvGrpSpPr>
        <p:cNvPr id="1" name=""/>
        <p:cNvGrpSpPr/>
        <p:nvPr/>
      </p:nvGrpSpPr>
      <p:grpSpPr>
        <a:xfrm>
          <a:off x="0" y="0"/>
          <a:ext cx="0" cy="0"/>
          <a:chOff x="0" y="0"/>
          <a:chExt cx="0" cy="0"/>
        </a:xfrm>
      </p:grpSpPr>
      <p:pic>
        <p:nvPicPr>
          <p:cNvPr id="4099" name="Picture 3" descr="D:\01.프로젝트-SUM\[프로젝트]취업지원센터\18.표준교안ppt제작\png저장\1-2_1차시\03-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627888" cy="75590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D:\01.프로젝트-SUM\[프로젝트]취업지원센터\18.표준교안ppt제작\png저장\1-2_1차시\03-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flipH="1">
            <a:off x="10067001" y="0"/>
            <a:ext cx="626400" cy="7559040"/>
          </a:xfrm>
          <a:prstGeom prst="rect">
            <a:avLst/>
          </a:prstGeom>
          <a:noFill/>
          <a:extLst>
            <a:ext uri="{909E8E84-426E-40DD-AFC4-6F175D3DCCD1}">
              <a14:hiddenFill xmlns:a14="http://schemas.microsoft.com/office/drawing/2010/main">
                <a:solidFill>
                  <a:srgbClr val="FFFFFF"/>
                </a:solidFill>
              </a14:hiddenFill>
            </a:ext>
          </a:extLst>
        </p:spPr>
      </p:pic>
      <p:sp>
        <p:nvSpPr>
          <p:cNvPr id="7" name="직사각형 6"/>
          <p:cNvSpPr/>
          <p:nvPr userDrawn="1"/>
        </p:nvSpPr>
        <p:spPr>
          <a:xfrm>
            <a:off x="-1" y="1"/>
            <a:ext cx="10693401" cy="342900"/>
          </a:xfrm>
          <a:prstGeom prst="rect">
            <a:avLst/>
          </a:prstGeom>
          <a:solidFill>
            <a:srgbClr val="E9CFBD"/>
          </a:solidFill>
          <a:ln w="508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lIns="91424" tIns="45712" rIns="91424" bIns="45712" rtlCol="0" anchor="ctr"/>
          <a:lstStyle/>
          <a:p>
            <a:pPr algn="ctr" defTabSz="995514"/>
            <a:endParaRPr lang="ko-KR" altLang="en-US">
              <a:solidFill>
                <a:prstClr val="white"/>
              </a:solidFill>
            </a:endParaRPr>
          </a:p>
        </p:txBody>
      </p:sp>
      <p:sp>
        <p:nvSpPr>
          <p:cNvPr id="11" name="직사각형 10"/>
          <p:cNvSpPr/>
          <p:nvPr userDrawn="1"/>
        </p:nvSpPr>
        <p:spPr>
          <a:xfrm>
            <a:off x="-1" y="7219950"/>
            <a:ext cx="10693401" cy="342900"/>
          </a:xfrm>
          <a:prstGeom prst="rect">
            <a:avLst/>
          </a:prstGeom>
          <a:solidFill>
            <a:srgbClr val="E9CFBD"/>
          </a:solidFill>
          <a:ln w="508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lIns="91424" tIns="45712" rIns="91424" bIns="45712" rtlCol="0" anchor="ctr"/>
          <a:lstStyle/>
          <a:p>
            <a:pPr algn="ctr" defTabSz="995514"/>
            <a:endParaRPr lang="ko-KR" altLang="en-US">
              <a:solidFill>
                <a:prstClr val="white"/>
              </a:solidFill>
            </a:endParaRPr>
          </a:p>
        </p:txBody>
      </p:sp>
    </p:spTree>
    <p:extLst>
      <p:ext uri="{BB962C8B-B14F-4D97-AF65-F5344CB8AC3E}">
        <p14:creationId xmlns:p14="http://schemas.microsoft.com/office/powerpoint/2010/main" val="3733264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01004" y="1565930"/>
            <a:ext cx="4544695" cy="1080514"/>
          </a:xfrm>
        </p:spPr>
        <p:txBody>
          <a:bodyPr/>
          <a:lstStyle/>
          <a:p>
            <a:r>
              <a:rPr lang="en-US"/>
              <a:t>Click to edit Master title style</a:t>
            </a:r>
          </a:p>
        </p:txBody>
      </p:sp>
      <p:sp>
        <p:nvSpPr>
          <p:cNvPr id="3" name="Subtitle 2"/>
          <p:cNvSpPr>
            <a:spLocks noGrp="1"/>
          </p:cNvSpPr>
          <p:nvPr>
            <p:ph type="subTitle" idx="1"/>
          </p:nvPr>
        </p:nvSpPr>
        <p:spPr>
          <a:xfrm>
            <a:off x="802005" y="2856477"/>
            <a:ext cx="3742690" cy="1288215"/>
          </a:xfrm>
        </p:spPr>
        <p:txBody>
          <a:bodyPr/>
          <a:lstStyle>
            <a:lvl1pPr marL="0" indent="0" algn="ctr">
              <a:buNone/>
              <a:defRPr>
                <a:solidFill>
                  <a:schemeClr val="tx1">
                    <a:tint val="75000"/>
                  </a:schemeClr>
                </a:solidFill>
              </a:defRPr>
            </a:lvl1pPr>
            <a:lvl2pPr marL="267277" indent="0" algn="ctr">
              <a:buNone/>
              <a:defRPr>
                <a:solidFill>
                  <a:schemeClr val="tx1">
                    <a:tint val="75000"/>
                  </a:schemeClr>
                </a:solidFill>
              </a:defRPr>
            </a:lvl2pPr>
            <a:lvl3pPr marL="534556" indent="0" algn="ctr">
              <a:buNone/>
              <a:defRPr>
                <a:solidFill>
                  <a:schemeClr val="tx1">
                    <a:tint val="75000"/>
                  </a:schemeClr>
                </a:solidFill>
              </a:defRPr>
            </a:lvl3pPr>
            <a:lvl4pPr marL="801833" indent="0" algn="ctr">
              <a:buNone/>
              <a:defRPr>
                <a:solidFill>
                  <a:schemeClr val="tx1">
                    <a:tint val="75000"/>
                  </a:schemeClr>
                </a:solidFill>
              </a:defRPr>
            </a:lvl4pPr>
            <a:lvl5pPr marL="1069111" indent="0" algn="ctr">
              <a:buNone/>
              <a:defRPr>
                <a:solidFill>
                  <a:schemeClr val="tx1">
                    <a:tint val="75000"/>
                  </a:schemeClr>
                </a:solidFill>
              </a:defRPr>
            </a:lvl5pPr>
            <a:lvl6pPr marL="1336388" indent="0" algn="ctr">
              <a:buNone/>
              <a:defRPr>
                <a:solidFill>
                  <a:schemeClr val="tx1">
                    <a:tint val="75000"/>
                  </a:schemeClr>
                </a:solidFill>
              </a:defRPr>
            </a:lvl6pPr>
            <a:lvl7pPr marL="1603666" indent="0" algn="ctr">
              <a:buNone/>
              <a:defRPr>
                <a:solidFill>
                  <a:schemeClr val="tx1">
                    <a:tint val="75000"/>
                  </a:schemeClr>
                </a:solidFill>
              </a:defRPr>
            </a:lvl7pPr>
            <a:lvl8pPr marL="1870944" indent="0" algn="ctr">
              <a:buNone/>
              <a:defRPr>
                <a:solidFill>
                  <a:schemeClr val="tx1">
                    <a:tint val="75000"/>
                  </a:schemeClr>
                </a:solidFill>
              </a:defRPr>
            </a:lvl8pPr>
            <a:lvl9pPr marL="21382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8166F1F-CE9B-4651-A6AA-CD717754106B}" type="datetimeFigureOut">
              <a:rPr lang="en-US" smtClean="0">
                <a:solidFill>
                  <a:prstClr val="black">
                    <a:tint val="75000"/>
                  </a:prstClr>
                </a:solidFill>
              </a:rPr>
              <a:pPr/>
              <a:t>9/18/2025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1393E5F-521B-4CAD-9D3A-AE923D912DC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61592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theme" Target="../theme/theme2.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6E7E8"/>
        </a:solidFill>
        <a:effectLst/>
      </p:bgPr>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534671" y="302803"/>
            <a:ext cx="9624060" cy="1260211"/>
          </a:xfrm>
          <a:prstGeom prst="rect">
            <a:avLst/>
          </a:prstGeom>
        </p:spPr>
        <p:txBody>
          <a:bodyPr vert="horz" lIns="99482" tIns="49745" rIns="99482" bIns="49745"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534671" y="1764296"/>
            <a:ext cx="9624060" cy="4990084"/>
          </a:xfrm>
          <a:prstGeom prst="rect">
            <a:avLst/>
          </a:prstGeom>
        </p:spPr>
        <p:txBody>
          <a:bodyPr vert="horz" lIns="99482" tIns="49745" rIns="99482" bIns="49745" rtlCol="0">
            <a:normAutofit/>
          </a:body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날짜 개체 틀 3"/>
          <p:cNvSpPr>
            <a:spLocks noGrp="1"/>
          </p:cNvSpPr>
          <p:nvPr>
            <p:ph type="dt" sz="half" idx="2"/>
          </p:nvPr>
        </p:nvSpPr>
        <p:spPr>
          <a:xfrm>
            <a:off x="534671" y="7008179"/>
            <a:ext cx="2495127" cy="402567"/>
          </a:xfrm>
          <a:prstGeom prst="rect">
            <a:avLst/>
          </a:prstGeom>
        </p:spPr>
        <p:txBody>
          <a:bodyPr vert="horz" lIns="99482" tIns="49745" rIns="99482" bIns="49745" rtlCol="0" anchor="ctr"/>
          <a:lstStyle>
            <a:lvl1pPr algn="l">
              <a:defRPr sz="1300">
                <a:solidFill>
                  <a:schemeClr val="tx1">
                    <a:tint val="75000"/>
                  </a:schemeClr>
                </a:solidFill>
              </a:defRPr>
            </a:lvl1pPr>
          </a:lstStyle>
          <a:p>
            <a:fld id="{991CD028-A230-4CE5-8B80-BBDE015EF563}" type="datetimeFigureOut">
              <a:rPr lang="ko-KR" altLang="en-US" smtClean="0"/>
              <a:pPr/>
              <a:t>2025-09-18</a:t>
            </a:fld>
            <a:endParaRPr lang="ko-KR" altLang="en-US"/>
          </a:p>
        </p:txBody>
      </p:sp>
      <p:sp>
        <p:nvSpPr>
          <p:cNvPr id="5" name="바닥글 개체 틀 4"/>
          <p:cNvSpPr>
            <a:spLocks noGrp="1"/>
          </p:cNvSpPr>
          <p:nvPr>
            <p:ph type="ftr" sz="quarter" idx="3"/>
          </p:nvPr>
        </p:nvSpPr>
        <p:spPr>
          <a:xfrm>
            <a:off x="3653582" y="7008179"/>
            <a:ext cx="3386243" cy="402567"/>
          </a:xfrm>
          <a:prstGeom prst="rect">
            <a:avLst/>
          </a:prstGeom>
        </p:spPr>
        <p:txBody>
          <a:bodyPr vert="horz" lIns="99482" tIns="49745" rIns="99482" bIns="49745" rtlCol="0" anchor="ctr"/>
          <a:lstStyle>
            <a:lvl1pPr algn="ctr">
              <a:defRPr sz="1300">
                <a:solidFill>
                  <a:schemeClr val="tx1">
                    <a:tint val="75000"/>
                  </a:schemeClr>
                </a:solidFill>
              </a:defRPr>
            </a:lvl1pPr>
          </a:lstStyle>
          <a:p>
            <a:endParaRPr lang="ko-KR" altLang="en-US"/>
          </a:p>
        </p:txBody>
      </p:sp>
      <p:sp>
        <p:nvSpPr>
          <p:cNvPr id="6" name="슬라이드 번호 개체 틀 5"/>
          <p:cNvSpPr>
            <a:spLocks noGrp="1"/>
          </p:cNvSpPr>
          <p:nvPr>
            <p:ph type="sldNum" sz="quarter" idx="4"/>
          </p:nvPr>
        </p:nvSpPr>
        <p:spPr>
          <a:xfrm>
            <a:off x="7663604" y="7008179"/>
            <a:ext cx="2495127" cy="402567"/>
          </a:xfrm>
          <a:prstGeom prst="rect">
            <a:avLst/>
          </a:prstGeom>
        </p:spPr>
        <p:txBody>
          <a:bodyPr vert="horz" lIns="99482" tIns="49745" rIns="99482" bIns="49745" rtlCol="0" anchor="ctr"/>
          <a:lstStyle>
            <a:lvl1pPr algn="r">
              <a:defRPr sz="1300">
                <a:solidFill>
                  <a:schemeClr val="tx1">
                    <a:tint val="75000"/>
                  </a:schemeClr>
                </a:solidFill>
              </a:defRPr>
            </a:lvl1pPr>
          </a:lstStyle>
          <a:p>
            <a:fld id="{DCEEF8C6-59C3-42FE-AA2D-C56D7502797D}" type="slidenum">
              <a:rPr lang="ko-KR" altLang="en-US" smtClean="0"/>
              <a:pPr/>
              <a:t>‹#›</a:t>
            </a:fld>
            <a:endParaRPr lang="ko-KR" altLang="en-US"/>
          </a:p>
        </p:txBody>
      </p:sp>
    </p:spTree>
  </p:cSld>
  <p:clrMap bg1="lt1" tx1="dk1" bg2="lt2" tx2="dk2" accent1="accent1" accent2="accent2" accent3="accent3" accent4="accent4" accent5="accent5" accent6="accent6" hlink="hlink" folHlink="folHlink"/>
  <p:sldLayoutIdLst>
    <p:sldLayoutId id="2147483660" r:id="rId1"/>
    <p:sldLayoutId id="2147483748" r:id="rId2"/>
    <p:sldLayoutId id="2147483793" r:id="rId3"/>
    <p:sldLayoutId id="2147483794" r:id="rId4"/>
    <p:sldLayoutId id="2147483805" r:id="rId5"/>
    <p:sldLayoutId id="2147483806" r:id="rId6"/>
  </p:sldLayoutIdLst>
  <p:txStyles>
    <p:titleStyle>
      <a:lvl1pPr algn="ctr" defTabSz="994811" rtl="0" eaLnBrk="1" latinLnBrk="1" hangingPunct="1">
        <a:spcBef>
          <a:spcPct val="0"/>
        </a:spcBef>
        <a:buNone/>
        <a:defRPr sz="4800" kern="1200">
          <a:solidFill>
            <a:schemeClr val="tx1"/>
          </a:solidFill>
          <a:latin typeface="+mj-lt"/>
          <a:ea typeface="+mj-ea"/>
          <a:cs typeface="+mj-cs"/>
        </a:defRPr>
      </a:lvl1pPr>
    </p:titleStyle>
    <p:bodyStyle>
      <a:lvl1pPr marL="373056" indent="-373056" algn="l" defTabSz="994811"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285" indent="-310880" algn="l" defTabSz="994811"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3516" indent="-248703" algn="l" defTabSz="994811"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0919" indent="-248703" algn="l" defTabSz="994811"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38327" indent="-248703" algn="l" defTabSz="994811"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5733" indent="-248703" algn="l" defTabSz="994811"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3138" indent="-248703" algn="l" defTabSz="994811"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0544" indent="-248703" algn="l" defTabSz="994811"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27951" indent="-248703" algn="l" defTabSz="994811" rtl="0" eaLnBrk="1" latinLnBrk="1" hangingPunct="1">
        <a:spcBef>
          <a:spcPct val="20000"/>
        </a:spcBef>
        <a:buFont typeface="Arial" pitchFamily="34" charset="0"/>
        <a:buChar char="•"/>
        <a:defRPr sz="2200" kern="1200">
          <a:solidFill>
            <a:schemeClr val="tx1"/>
          </a:solidFill>
          <a:latin typeface="+mn-lt"/>
          <a:ea typeface="+mn-ea"/>
          <a:cs typeface="+mn-cs"/>
        </a:defRPr>
      </a:lvl9pPr>
    </p:bodyStyle>
    <p:otherStyle>
      <a:defPPr>
        <a:defRPr lang="ko-KR"/>
      </a:defPPr>
      <a:lvl1pPr marL="0" algn="l" defTabSz="994811" rtl="0" eaLnBrk="1" latinLnBrk="1" hangingPunct="1">
        <a:defRPr sz="2100" kern="1200">
          <a:solidFill>
            <a:schemeClr val="tx1"/>
          </a:solidFill>
          <a:latin typeface="+mn-lt"/>
          <a:ea typeface="+mn-ea"/>
          <a:cs typeface="+mn-cs"/>
        </a:defRPr>
      </a:lvl1pPr>
      <a:lvl2pPr marL="497406" algn="l" defTabSz="994811" rtl="0" eaLnBrk="1" latinLnBrk="1" hangingPunct="1">
        <a:defRPr sz="2100" kern="1200">
          <a:solidFill>
            <a:schemeClr val="tx1"/>
          </a:solidFill>
          <a:latin typeface="+mn-lt"/>
          <a:ea typeface="+mn-ea"/>
          <a:cs typeface="+mn-cs"/>
        </a:defRPr>
      </a:lvl2pPr>
      <a:lvl3pPr marL="994811" algn="l" defTabSz="994811" rtl="0" eaLnBrk="1" latinLnBrk="1" hangingPunct="1">
        <a:defRPr sz="2100" kern="1200">
          <a:solidFill>
            <a:schemeClr val="tx1"/>
          </a:solidFill>
          <a:latin typeface="+mn-lt"/>
          <a:ea typeface="+mn-ea"/>
          <a:cs typeface="+mn-cs"/>
        </a:defRPr>
      </a:lvl3pPr>
      <a:lvl4pPr marL="1492217" algn="l" defTabSz="994811" rtl="0" eaLnBrk="1" latinLnBrk="1" hangingPunct="1">
        <a:defRPr sz="2100" kern="1200">
          <a:solidFill>
            <a:schemeClr val="tx1"/>
          </a:solidFill>
          <a:latin typeface="+mn-lt"/>
          <a:ea typeface="+mn-ea"/>
          <a:cs typeface="+mn-cs"/>
        </a:defRPr>
      </a:lvl4pPr>
      <a:lvl5pPr marL="1989624" algn="l" defTabSz="994811" rtl="0" eaLnBrk="1" latinLnBrk="1" hangingPunct="1">
        <a:defRPr sz="2100" kern="1200">
          <a:solidFill>
            <a:schemeClr val="tx1"/>
          </a:solidFill>
          <a:latin typeface="+mn-lt"/>
          <a:ea typeface="+mn-ea"/>
          <a:cs typeface="+mn-cs"/>
        </a:defRPr>
      </a:lvl5pPr>
      <a:lvl6pPr marL="2487031" algn="l" defTabSz="994811" rtl="0" eaLnBrk="1" latinLnBrk="1" hangingPunct="1">
        <a:defRPr sz="2100" kern="1200">
          <a:solidFill>
            <a:schemeClr val="tx1"/>
          </a:solidFill>
          <a:latin typeface="+mn-lt"/>
          <a:ea typeface="+mn-ea"/>
          <a:cs typeface="+mn-cs"/>
        </a:defRPr>
      </a:lvl6pPr>
      <a:lvl7pPr marL="2984435" algn="l" defTabSz="994811" rtl="0" eaLnBrk="1" latinLnBrk="1" hangingPunct="1">
        <a:defRPr sz="2100" kern="1200">
          <a:solidFill>
            <a:schemeClr val="tx1"/>
          </a:solidFill>
          <a:latin typeface="+mn-lt"/>
          <a:ea typeface="+mn-ea"/>
          <a:cs typeface="+mn-cs"/>
        </a:defRPr>
      </a:lvl7pPr>
      <a:lvl8pPr marL="3481843" algn="l" defTabSz="994811" rtl="0" eaLnBrk="1" latinLnBrk="1" hangingPunct="1">
        <a:defRPr sz="2100" kern="1200">
          <a:solidFill>
            <a:schemeClr val="tx1"/>
          </a:solidFill>
          <a:latin typeface="+mn-lt"/>
          <a:ea typeface="+mn-ea"/>
          <a:cs typeface="+mn-cs"/>
        </a:defRPr>
      </a:lvl8pPr>
      <a:lvl9pPr marL="3979249" algn="l" defTabSz="994811" rtl="0" eaLnBrk="1" latinLnBrk="1" hangingPunct="1">
        <a:defRPr sz="21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6E7E8"/>
        </a:solidFill>
        <a:effectLst/>
      </p:bgPr>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534671" y="302803"/>
            <a:ext cx="9624060" cy="1260211"/>
          </a:xfrm>
          <a:prstGeom prst="rect">
            <a:avLst/>
          </a:prstGeom>
        </p:spPr>
        <p:txBody>
          <a:bodyPr vert="horz" lIns="99551" tIns="49777" rIns="99551" bIns="49777"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534671" y="1764296"/>
            <a:ext cx="9624060" cy="4990084"/>
          </a:xfrm>
          <a:prstGeom prst="rect">
            <a:avLst/>
          </a:prstGeom>
        </p:spPr>
        <p:txBody>
          <a:bodyPr vert="horz" lIns="99551" tIns="49777" rIns="99551" bIns="49777" rtlCol="0">
            <a:normAutofit/>
          </a:body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날짜 개체 틀 3"/>
          <p:cNvSpPr>
            <a:spLocks noGrp="1"/>
          </p:cNvSpPr>
          <p:nvPr>
            <p:ph type="dt" sz="half" idx="2"/>
          </p:nvPr>
        </p:nvSpPr>
        <p:spPr>
          <a:xfrm>
            <a:off x="534671" y="7008175"/>
            <a:ext cx="2495127" cy="402567"/>
          </a:xfrm>
          <a:prstGeom prst="rect">
            <a:avLst/>
          </a:prstGeom>
        </p:spPr>
        <p:txBody>
          <a:bodyPr vert="horz" lIns="99551" tIns="49777" rIns="99551" bIns="49777" rtlCol="0" anchor="ctr"/>
          <a:lstStyle>
            <a:lvl1pPr algn="l">
              <a:defRPr sz="1300">
                <a:solidFill>
                  <a:schemeClr val="tx1">
                    <a:tint val="75000"/>
                  </a:schemeClr>
                </a:solidFill>
              </a:defRPr>
            </a:lvl1pPr>
          </a:lstStyle>
          <a:p>
            <a:pPr defTabSz="995514"/>
            <a:fld id="{991CD028-A230-4CE5-8B80-BBDE015EF563}" type="datetimeFigureOut">
              <a:rPr lang="ko-KR" altLang="en-US" smtClean="0">
                <a:solidFill>
                  <a:prstClr val="black">
                    <a:tint val="75000"/>
                  </a:prstClr>
                </a:solidFill>
              </a:rPr>
              <a:pPr defTabSz="995514"/>
              <a:t>2025-09-18</a:t>
            </a:fld>
            <a:endParaRPr lang="ko-KR" altLang="en-US">
              <a:solidFill>
                <a:prstClr val="black">
                  <a:tint val="75000"/>
                </a:prstClr>
              </a:solidFill>
            </a:endParaRPr>
          </a:p>
        </p:txBody>
      </p:sp>
      <p:sp>
        <p:nvSpPr>
          <p:cNvPr id="5" name="바닥글 개체 틀 4"/>
          <p:cNvSpPr>
            <a:spLocks noGrp="1"/>
          </p:cNvSpPr>
          <p:nvPr>
            <p:ph type="ftr" sz="quarter" idx="3"/>
          </p:nvPr>
        </p:nvSpPr>
        <p:spPr>
          <a:xfrm>
            <a:off x="3653581" y="7008175"/>
            <a:ext cx="3386243" cy="402567"/>
          </a:xfrm>
          <a:prstGeom prst="rect">
            <a:avLst/>
          </a:prstGeom>
        </p:spPr>
        <p:txBody>
          <a:bodyPr vert="horz" lIns="99551" tIns="49777" rIns="99551" bIns="49777" rtlCol="0" anchor="ctr"/>
          <a:lstStyle>
            <a:lvl1pPr algn="ctr">
              <a:defRPr sz="1300">
                <a:solidFill>
                  <a:schemeClr val="tx1">
                    <a:tint val="75000"/>
                  </a:schemeClr>
                </a:solidFill>
              </a:defRPr>
            </a:lvl1pPr>
          </a:lstStyle>
          <a:p>
            <a:pPr defTabSz="995514"/>
            <a:endParaRPr lang="ko-KR" altLang="en-US">
              <a:solidFill>
                <a:prstClr val="black">
                  <a:tint val="75000"/>
                </a:prstClr>
              </a:solidFill>
            </a:endParaRPr>
          </a:p>
        </p:txBody>
      </p:sp>
      <p:sp>
        <p:nvSpPr>
          <p:cNvPr id="6" name="슬라이드 번호 개체 틀 5"/>
          <p:cNvSpPr>
            <a:spLocks noGrp="1"/>
          </p:cNvSpPr>
          <p:nvPr>
            <p:ph type="sldNum" sz="quarter" idx="4"/>
          </p:nvPr>
        </p:nvSpPr>
        <p:spPr>
          <a:xfrm>
            <a:off x="7663604" y="7008175"/>
            <a:ext cx="2495127" cy="402567"/>
          </a:xfrm>
          <a:prstGeom prst="rect">
            <a:avLst/>
          </a:prstGeom>
        </p:spPr>
        <p:txBody>
          <a:bodyPr vert="horz" lIns="99551" tIns="49777" rIns="99551" bIns="49777" rtlCol="0" anchor="ctr"/>
          <a:lstStyle>
            <a:lvl1pPr algn="r">
              <a:defRPr sz="1300">
                <a:solidFill>
                  <a:schemeClr val="tx1">
                    <a:tint val="75000"/>
                  </a:schemeClr>
                </a:solidFill>
              </a:defRPr>
            </a:lvl1pPr>
          </a:lstStyle>
          <a:p>
            <a:pPr defTabSz="995514"/>
            <a:fld id="{DCEEF8C6-59C3-42FE-AA2D-C56D7502797D}" type="slidenum">
              <a:rPr lang="ko-KR" altLang="en-US" smtClean="0">
                <a:solidFill>
                  <a:prstClr val="black">
                    <a:tint val="75000"/>
                  </a:prstClr>
                </a:solidFill>
              </a:rPr>
              <a:pPr defTabSz="995514"/>
              <a:t>‹#›</a:t>
            </a:fld>
            <a:endParaRPr lang="ko-KR" altLang="en-US">
              <a:solidFill>
                <a:prstClr val="black">
                  <a:tint val="75000"/>
                </a:prstClr>
              </a:solidFill>
            </a:endParaRPr>
          </a:p>
        </p:txBody>
      </p:sp>
    </p:spTree>
    <p:extLst>
      <p:ext uri="{BB962C8B-B14F-4D97-AF65-F5344CB8AC3E}">
        <p14:creationId xmlns:p14="http://schemas.microsoft.com/office/powerpoint/2010/main" val="677353109"/>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Lst>
  <p:txStyles>
    <p:titleStyle>
      <a:lvl1pPr algn="ctr" defTabSz="995514" rtl="0" eaLnBrk="1" latinLnBrk="1" hangingPunct="1">
        <a:spcBef>
          <a:spcPct val="0"/>
        </a:spcBef>
        <a:buNone/>
        <a:defRPr sz="4800" kern="1200">
          <a:solidFill>
            <a:schemeClr val="tx1"/>
          </a:solidFill>
          <a:latin typeface="+mj-lt"/>
          <a:ea typeface="+mj-ea"/>
          <a:cs typeface="+mj-cs"/>
        </a:defRPr>
      </a:lvl1pPr>
    </p:titleStyle>
    <p:bodyStyle>
      <a:lvl1pPr marL="373318" indent="-373318" algn="l" defTabSz="995514" rtl="0" eaLnBrk="1" latinLnBrk="1" hangingPunct="1">
        <a:spcBef>
          <a:spcPct val="20000"/>
        </a:spcBef>
        <a:buFont typeface="Arial" pitchFamily="34" charset="0"/>
        <a:buChar char="•"/>
        <a:defRPr sz="3500" kern="1200">
          <a:solidFill>
            <a:schemeClr val="tx1"/>
          </a:solidFill>
          <a:latin typeface="+mn-lt"/>
          <a:ea typeface="+mn-ea"/>
          <a:cs typeface="+mn-cs"/>
        </a:defRPr>
      </a:lvl1pPr>
      <a:lvl2pPr marL="808856" indent="-311099" algn="l" defTabSz="995514" rtl="0" eaLnBrk="1" latinLnBrk="1" hangingPunct="1">
        <a:spcBef>
          <a:spcPct val="20000"/>
        </a:spcBef>
        <a:buFont typeface="Arial" pitchFamily="34" charset="0"/>
        <a:buChar char="–"/>
        <a:defRPr sz="3000" kern="1200">
          <a:solidFill>
            <a:schemeClr val="tx1"/>
          </a:solidFill>
          <a:latin typeface="+mn-lt"/>
          <a:ea typeface="+mn-ea"/>
          <a:cs typeface="+mn-cs"/>
        </a:defRPr>
      </a:lvl2pPr>
      <a:lvl3pPr marL="1244393" indent="-248879" algn="l" defTabSz="995514" rtl="0" eaLnBrk="1" latinLnBrk="1" hangingPunct="1">
        <a:spcBef>
          <a:spcPct val="20000"/>
        </a:spcBef>
        <a:buFont typeface="Arial" pitchFamily="34" charset="0"/>
        <a:buChar char="•"/>
        <a:defRPr sz="2600" kern="1200">
          <a:solidFill>
            <a:schemeClr val="tx1"/>
          </a:solidFill>
          <a:latin typeface="+mn-lt"/>
          <a:ea typeface="+mn-ea"/>
          <a:cs typeface="+mn-cs"/>
        </a:defRPr>
      </a:lvl3pPr>
      <a:lvl4pPr marL="1742150" indent="-248879" algn="l" defTabSz="995514" rtl="0" eaLnBrk="1" latinLnBrk="1" hangingPunct="1">
        <a:spcBef>
          <a:spcPct val="20000"/>
        </a:spcBef>
        <a:buFont typeface="Arial" pitchFamily="34" charset="0"/>
        <a:buChar char="–"/>
        <a:defRPr sz="2200" kern="1200">
          <a:solidFill>
            <a:schemeClr val="tx1"/>
          </a:solidFill>
          <a:latin typeface="+mn-lt"/>
          <a:ea typeface="+mn-ea"/>
          <a:cs typeface="+mn-cs"/>
        </a:defRPr>
      </a:lvl4pPr>
      <a:lvl5pPr marL="2239908" indent="-248879" algn="l" defTabSz="995514" rtl="0" eaLnBrk="1" latinLnBrk="1" hangingPunct="1">
        <a:spcBef>
          <a:spcPct val="20000"/>
        </a:spcBef>
        <a:buFont typeface="Arial" pitchFamily="34" charset="0"/>
        <a:buChar char="»"/>
        <a:defRPr sz="2200" kern="1200">
          <a:solidFill>
            <a:schemeClr val="tx1"/>
          </a:solidFill>
          <a:latin typeface="+mn-lt"/>
          <a:ea typeface="+mn-ea"/>
          <a:cs typeface="+mn-cs"/>
        </a:defRPr>
      </a:lvl5pPr>
      <a:lvl6pPr marL="2737665" indent="-248879" algn="l" defTabSz="995514" rtl="0" eaLnBrk="1" latinLnBrk="1" hangingPunct="1">
        <a:spcBef>
          <a:spcPct val="20000"/>
        </a:spcBef>
        <a:buFont typeface="Arial" pitchFamily="34" charset="0"/>
        <a:buChar char="•"/>
        <a:defRPr sz="2200" kern="1200">
          <a:solidFill>
            <a:schemeClr val="tx1"/>
          </a:solidFill>
          <a:latin typeface="+mn-lt"/>
          <a:ea typeface="+mn-ea"/>
          <a:cs typeface="+mn-cs"/>
        </a:defRPr>
      </a:lvl6pPr>
      <a:lvl7pPr marL="3235422" indent="-248879" algn="l" defTabSz="995514" rtl="0" eaLnBrk="1" latinLnBrk="1" hangingPunct="1">
        <a:spcBef>
          <a:spcPct val="20000"/>
        </a:spcBef>
        <a:buFont typeface="Arial" pitchFamily="34" charset="0"/>
        <a:buChar char="•"/>
        <a:defRPr sz="2200" kern="1200">
          <a:solidFill>
            <a:schemeClr val="tx1"/>
          </a:solidFill>
          <a:latin typeface="+mn-lt"/>
          <a:ea typeface="+mn-ea"/>
          <a:cs typeface="+mn-cs"/>
        </a:defRPr>
      </a:lvl7pPr>
      <a:lvl8pPr marL="3733179" indent="-248879" algn="l" defTabSz="995514" rtl="0" eaLnBrk="1" latinLnBrk="1" hangingPunct="1">
        <a:spcBef>
          <a:spcPct val="20000"/>
        </a:spcBef>
        <a:buFont typeface="Arial" pitchFamily="34" charset="0"/>
        <a:buChar char="•"/>
        <a:defRPr sz="2200" kern="1200">
          <a:solidFill>
            <a:schemeClr val="tx1"/>
          </a:solidFill>
          <a:latin typeface="+mn-lt"/>
          <a:ea typeface="+mn-ea"/>
          <a:cs typeface="+mn-cs"/>
        </a:defRPr>
      </a:lvl8pPr>
      <a:lvl9pPr marL="4230936" indent="-248879" algn="l" defTabSz="995514" rtl="0" eaLnBrk="1" latinLnBrk="1" hangingPunct="1">
        <a:spcBef>
          <a:spcPct val="20000"/>
        </a:spcBef>
        <a:buFont typeface="Arial" pitchFamily="34" charset="0"/>
        <a:buChar char="•"/>
        <a:defRPr sz="2200" kern="1200">
          <a:solidFill>
            <a:schemeClr val="tx1"/>
          </a:solidFill>
          <a:latin typeface="+mn-lt"/>
          <a:ea typeface="+mn-ea"/>
          <a:cs typeface="+mn-cs"/>
        </a:defRPr>
      </a:lvl9pPr>
    </p:bodyStyle>
    <p:otherStyle>
      <a:defPPr>
        <a:defRPr lang="ko-KR"/>
      </a:defPPr>
      <a:lvl1pPr marL="0" algn="l" defTabSz="995514" rtl="0" eaLnBrk="1" latinLnBrk="1" hangingPunct="1">
        <a:defRPr sz="2100" kern="1200">
          <a:solidFill>
            <a:schemeClr val="tx1"/>
          </a:solidFill>
          <a:latin typeface="+mn-lt"/>
          <a:ea typeface="+mn-ea"/>
          <a:cs typeface="+mn-cs"/>
        </a:defRPr>
      </a:lvl1pPr>
      <a:lvl2pPr marL="497757" algn="l" defTabSz="995514" rtl="0" eaLnBrk="1" latinLnBrk="1" hangingPunct="1">
        <a:defRPr sz="2100" kern="1200">
          <a:solidFill>
            <a:schemeClr val="tx1"/>
          </a:solidFill>
          <a:latin typeface="+mn-lt"/>
          <a:ea typeface="+mn-ea"/>
          <a:cs typeface="+mn-cs"/>
        </a:defRPr>
      </a:lvl2pPr>
      <a:lvl3pPr marL="995514" algn="l" defTabSz="995514" rtl="0" eaLnBrk="1" latinLnBrk="1" hangingPunct="1">
        <a:defRPr sz="2100" kern="1200">
          <a:solidFill>
            <a:schemeClr val="tx1"/>
          </a:solidFill>
          <a:latin typeface="+mn-lt"/>
          <a:ea typeface="+mn-ea"/>
          <a:cs typeface="+mn-cs"/>
        </a:defRPr>
      </a:lvl3pPr>
      <a:lvl4pPr marL="1493271" algn="l" defTabSz="995514" rtl="0" eaLnBrk="1" latinLnBrk="1" hangingPunct="1">
        <a:defRPr sz="2100" kern="1200">
          <a:solidFill>
            <a:schemeClr val="tx1"/>
          </a:solidFill>
          <a:latin typeface="+mn-lt"/>
          <a:ea typeface="+mn-ea"/>
          <a:cs typeface="+mn-cs"/>
        </a:defRPr>
      </a:lvl4pPr>
      <a:lvl5pPr marL="1991029" algn="l" defTabSz="995514" rtl="0" eaLnBrk="1" latinLnBrk="1" hangingPunct="1">
        <a:defRPr sz="2100" kern="1200">
          <a:solidFill>
            <a:schemeClr val="tx1"/>
          </a:solidFill>
          <a:latin typeface="+mn-lt"/>
          <a:ea typeface="+mn-ea"/>
          <a:cs typeface="+mn-cs"/>
        </a:defRPr>
      </a:lvl5pPr>
      <a:lvl6pPr marL="2488786" algn="l" defTabSz="995514" rtl="0" eaLnBrk="1" latinLnBrk="1" hangingPunct="1">
        <a:defRPr sz="2100" kern="1200">
          <a:solidFill>
            <a:schemeClr val="tx1"/>
          </a:solidFill>
          <a:latin typeface="+mn-lt"/>
          <a:ea typeface="+mn-ea"/>
          <a:cs typeface="+mn-cs"/>
        </a:defRPr>
      </a:lvl6pPr>
      <a:lvl7pPr marL="2986543" algn="l" defTabSz="995514" rtl="0" eaLnBrk="1" latinLnBrk="1" hangingPunct="1">
        <a:defRPr sz="2100" kern="1200">
          <a:solidFill>
            <a:schemeClr val="tx1"/>
          </a:solidFill>
          <a:latin typeface="+mn-lt"/>
          <a:ea typeface="+mn-ea"/>
          <a:cs typeface="+mn-cs"/>
        </a:defRPr>
      </a:lvl7pPr>
      <a:lvl8pPr marL="3484301" algn="l" defTabSz="995514" rtl="0" eaLnBrk="1" latinLnBrk="1" hangingPunct="1">
        <a:defRPr sz="2100" kern="1200">
          <a:solidFill>
            <a:schemeClr val="tx1"/>
          </a:solidFill>
          <a:latin typeface="+mn-lt"/>
          <a:ea typeface="+mn-ea"/>
          <a:cs typeface="+mn-cs"/>
        </a:defRPr>
      </a:lvl8pPr>
      <a:lvl9pPr marL="3982058" algn="l" defTabSz="995514" rtl="0" eaLnBrk="1" latinLnBrk="1" hangingPunct="1">
        <a:defRPr sz="2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33.png"/><Relationship Id="rId5" Type="http://schemas.openxmlformats.org/officeDocument/2006/relationships/image" Target="../media/image30.pn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28.png"/><Relationship Id="rId7"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image" Target="../media/image30.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33.png"/><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41.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image" Target="../media/image44.jpg"/><Relationship Id="rId5" Type="http://schemas.openxmlformats.org/officeDocument/2006/relationships/image" Target="../media/image43.png"/><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21.png"/><Relationship Id="rId7"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46.png"/><Relationship Id="rId11" Type="http://schemas.openxmlformats.org/officeDocument/2006/relationships/image" Target="../media/image51.jpeg"/><Relationship Id="rId5" Type="http://schemas.openxmlformats.org/officeDocument/2006/relationships/image" Target="../media/image45.png"/><Relationship Id="rId10" Type="http://schemas.openxmlformats.org/officeDocument/2006/relationships/image" Target="../media/image50.png"/><Relationship Id="rId4" Type="http://schemas.openxmlformats.org/officeDocument/2006/relationships/image" Target="../media/image42.png"/><Relationship Id="rId9"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45.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52.JP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54.png"/><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5.jpeg"/><Relationship Id="rId7" Type="http://schemas.openxmlformats.org/officeDocument/2006/relationships/image" Target="../media/image58.jpe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57.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3.xml"/><Relationship Id="rId5" Type="http://schemas.openxmlformats.org/officeDocument/2006/relationships/image" Target="../media/image60.jpe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hyperlink" Target="https://www.youtube.com/watch?v=wm-GTdhF0f0&amp;t=649s"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61.png"/><Relationship Id="rId5" Type="http://schemas.openxmlformats.org/officeDocument/2006/relationships/hyperlink" Target="https://www.youtube.com/hashtag/%EB%B2%8C%EA%B1%B0%EB%B2%97%EC%9D%80%EC%84%B8%EA%B3%84%EC%82%AC" TargetMode="Externa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xml"/><Relationship Id="rId5" Type="http://schemas.openxmlformats.org/officeDocument/2006/relationships/image" Target="../media/image62.jpeg"/><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63.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3.xml"/><Relationship Id="rId5" Type="http://schemas.openxmlformats.org/officeDocument/2006/relationships/image" Target="../media/image48.pn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image" Target="../media/image70.jpeg"/><Relationship Id="rId5" Type="http://schemas.openxmlformats.org/officeDocument/2006/relationships/image" Target="../media/image69.png"/><Relationship Id="rId4" Type="http://schemas.openxmlformats.org/officeDocument/2006/relationships/image" Target="../media/image68.png"/></Relationships>
</file>

<file path=ppt/slides/_rels/slide2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3.xml"/><Relationship Id="rId5" Type="http://schemas.openxmlformats.org/officeDocument/2006/relationships/image" Target="../media/image46.png"/><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image" Target="../media/image72.png"/><Relationship Id="rId5" Type="http://schemas.openxmlformats.org/officeDocument/2006/relationships/hyperlink" Target="https://www.youtube.com/hashtag/%EC%95%8C%EC%93%B8%EB%B2%94%EC%9E%A12" TargetMode="Externa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74.jpeg"/><Relationship Id="rId2" Type="http://schemas.openxmlformats.org/officeDocument/2006/relationships/notesSlide" Target="../notesSlides/notesSlide31.xml"/><Relationship Id="rId1" Type="http://schemas.openxmlformats.org/officeDocument/2006/relationships/slideLayout" Target="../slideLayouts/slideLayout3.xml"/><Relationship Id="rId6" Type="http://schemas.openxmlformats.org/officeDocument/2006/relationships/image" Target="../media/image73.png"/><Relationship Id="rId5" Type="http://schemas.openxmlformats.org/officeDocument/2006/relationships/hyperlink" Target="https://archives.kdemo.or.kr/contents/view/297" TargetMode="External"/><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77.png"/><Relationship Id="rId2" Type="http://schemas.openxmlformats.org/officeDocument/2006/relationships/notesSlide" Target="../notesSlides/notesSlide32.xml"/><Relationship Id="rId1" Type="http://schemas.openxmlformats.org/officeDocument/2006/relationships/slideLayout" Target="../slideLayouts/slideLayout3.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3.xml"/><Relationship Id="rId5" Type="http://schemas.openxmlformats.org/officeDocument/2006/relationships/image" Target="../media/image49.png"/><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3.xml"/><Relationship Id="rId5" Type="http://schemas.openxmlformats.org/officeDocument/2006/relationships/image" Target="../media/image78.jpg"/><Relationship Id="rId4" Type="http://schemas.openxmlformats.org/officeDocument/2006/relationships/image" Target="../media/image22.png"/></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3.xml"/><Relationship Id="rId6" Type="http://schemas.microsoft.com/office/2007/relationships/hdphoto" Target="../media/hdphoto1.wdp"/><Relationship Id="rId5" Type="http://schemas.openxmlformats.org/officeDocument/2006/relationships/image" Target="../media/image79.png"/><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3.xml"/><Relationship Id="rId6" Type="http://schemas.microsoft.com/office/2007/relationships/hdphoto" Target="../media/hdphoto2.wdp"/><Relationship Id="rId5" Type="http://schemas.openxmlformats.org/officeDocument/2006/relationships/image" Target="../media/image80.png"/><Relationship Id="rId4" Type="http://schemas.openxmlformats.org/officeDocument/2006/relationships/image" Target="../media/image22.png"/></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3.xml"/><Relationship Id="rId6" Type="http://schemas.microsoft.com/office/2007/relationships/hdphoto" Target="../media/hdphoto3.wdp"/><Relationship Id="rId5" Type="http://schemas.openxmlformats.org/officeDocument/2006/relationships/image" Target="../media/image81.png"/><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8.xml"/><Relationship Id="rId1" Type="http://schemas.openxmlformats.org/officeDocument/2006/relationships/slideLayout" Target="../slideLayouts/slideLayout3.xml"/><Relationship Id="rId5" Type="http://schemas.openxmlformats.org/officeDocument/2006/relationships/image" Target="../media/image82.png"/><Relationship Id="rId4" Type="http://schemas.openxmlformats.org/officeDocument/2006/relationships/image" Target="../media/image22.png"/></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9.xml"/><Relationship Id="rId1" Type="http://schemas.openxmlformats.org/officeDocument/2006/relationships/slideLayout" Target="../slideLayouts/slideLayout3.xml"/><Relationship Id="rId5" Type="http://schemas.openxmlformats.org/officeDocument/2006/relationships/image" Target="../media/image50.png"/><Relationship Id="rId4" Type="http://schemas.openxmlformats.org/officeDocument/2006/relationships/image" Target="../media/image22.png"/></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0.xml"/><Relationship Id="rId1" Type="http://schemas.openxmlformats.org/officeDocument/2006/relationships/slideLayout" Target="../slideLayouts/slideLayout3.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22.png"/></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1.xml"/><Relationship Id="rId1" Type="http://schemas.openxmlformats.org/officeDocument/2006/relationships/slideLayout" Target="../slideLayouts/slideLayout3.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22.png"/></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3.xml"/><Relationship Id="rId5" Type="http://schemas.openxmlformats.org/officeDocument/2006/relationships/image" Target="../media/image87.png"/><Relationship Id="rId4" Type="http://schemas.openxmlformats.org/officeDocument/2006/relationships/image" Target="../media/image22.png"/></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3.xm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44.xml.rels><?xml version="1.0" encoding="UTF-8" standalone="yes"?>
<Relationships xmlns="http://schemas.openxmlformats.org/package/2006/relationships"><Relationship Id="rId8" Type="http://schemas.openxmlformats.org/officeDocument/2006/relationships/hyperlink" Target="https://www.youtube.com/watch?v=meiU6TxysCg&amp;t=0s" TargetMode="External"/><Relationship Id="rId3" Type="http://schemas.openxmlformats.org/officeDocument/2006/relationships/slideLayout" Target="../slideLayouts/slideLayout2.xml"/><Relationship Id="rId7" Type="http://schemas.openxmlformats.org/officeDocument/2006/relationships/image" Target="../media/image90.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88.png"/><Relationship Id="rId7" Type="http://schemas.openxmlformats.org/officeDocument/2006/relationships/image" Target="../media/image93.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89.png"/></Relationships>
</file>

<file path=ppt/slides/_rels/slide4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89.png"/></Relationships>
</file>

<file path=ppt/slides/_rels/slide4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4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102.png"/></Relationships>
</file>

<file path=ppt/slides/_rels/slide49.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49.xml"/><Relationship Id="rId1" Type="http://schemas.openxmlformats.org/officeDocument/2006/relationships/slideLayout" Target="../slideLayouts/slideLayout3.xml"/><Relationship Id="rId4" Type="http://schemas.openxmlformats.org/officeDocument/2006/relationships/image" Target="../media/image104.jp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제목 4"/>
          <p:cNvSpPr>
            <a:spLocks noGrp="1"/>
          </p:cNvSpPr>
          <p:nvPr>
            <p:ph type="ctrTitle"/>
          </p:nvPr>
        </p:nvSpPr>
        <p:spPr>
          <a:xfrm>
            <a:off x="1818308" y="2480977"/>
            <a:ext cx="7056783" cy="2871294"/>
          </a:xfrm>
          <a:effectLst/>
        </p:spPr>
        <p:txBody>
          <a:bodyPr>
            <a:noAutofit/>
          </a:bodyPr>
          <a:lstStyle/>
          <a:p>
            <a:r>
              <a:rPr lang="ko-KR" altLang="en-US" dirty="0" smtClean="0">
                <a:ln>
                  <a:solidFill>
                    <a:schemeClr val="accent1">
                      <a:shade val="50000"/>
                      <a:alpha val="0"/>
                    </a:schemeClr>
                  </a:solidFill>
                </a:ln>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rPr>
              <a:t>역사 속의 노동인권</a:t>
            </a:r>
            <a:r>
              <a:rPr lang="en-US" altLang="ko-KR" dirty="0" smtClean="0">
                <a:ln>
                  <a:solidFill>
                    <a:schemeClr val="accent1">
                      <a:shade val="50000"/>
                      <a:alpha val="0"/>
                    </a:schemeClr>
                  </a:solidFill>
                </a:ln>
                <a:latin typeface="HY헤드라인M" panose="02030600000101010101" pitchFamily="18" charset="-127"/>
                <a:ea typeface="HY헤드라인M" panose="02030600000101010101" pitchFamily="18" charset="-127"/>
              </a:rPr>
              <a:t/>
            </a:r>
            <a:br>
              <a:rPr lang="en-US" altLang="ko-KR" dirty="0" smtClean="0">
                <a:ln>
                  <a:solidFill>
                    <a:schemeClr val="accent1">
                      <a:shade val="50000"/>
                      <a:alpha val="0"/>
                    </a:schemeClr>
                  </a:solidFill>
                </a:ln>
                <a:latin typeface="HY헤드라인M" panose="02030600000101010101" pitchFamily="18" charset="-127"/>
                <a:ea typeface="HY헤드라인M" panose="02030600000101010101" pitchFamily="18" charset="-127"/>
              </a:rPr>
            </a:br>
            <a:endParaRPr lang="ko-KR" altLang="en-US" dirty="0">
              <a:ln>
                <a:solidFill>
                  <a:schemeClr val="accent1">
                    <a:shade val="50000"/>
                    <a:alpha val="0"/>
                  </a:schemeClr>
                </a:solidFill>
              </a:ln>
              <a:latin typeface="HY헤드라인M" panose="02030600000101010101" pitchFamily="18" charset="-127"/>
              <a:ea typeface="HY헤드라인M" panose="02030600000101010101" pitchFamily="18" charset="-127"/>
            </a:endParaRPr>
          </a:p>
        </p:txBody>
      </p:sp>
      <p:sp>
        <p:nvSpPr>
          <p:cNvPr id="11" name="제목 4"/>
          <p:cNvSpPr txBox="1">
            <a:spLocks/>
          </p:cNvSpPr>
          <p:nvPr/>
        </p:nvSpPr>
        <p:spPr>
          <a:xfrm>
            <a:off x="2982993" y="3860776"/>
            <a:ext cx="4727411" cy="717354"/>
          </a:xfrm>
          <a:prstGeom prst="rect">
            <a:avLst/>
          </a:prstGeom>
          <a:ln w="9525">
            <a:noFill/>
          </a:ln>
        </p:spPr>
        <p:txBody>
          <a:bodyPr vert="horz" wrap="square" lIns="100817" tIns="50408" rIns="100817" bIns="50408" rtlCol="0" anchor="ctr">
            <a:spAutoFit/>
          </a:bodyPr>
          <a:lstStyle/>
          <a:p>
            <a:pPr algn="ctr" defTabSz="1008126">
              <a:defRPr/>
            </a:pPr>
            <a:r>
              <a:rPr lang="ko-KR" altLang="en-US" sz="4000" b="1" dirty="0" smtClean="0">
                <a:ln w="17780" cmpd="sng">
                  <a:noFill/>
                  <a:prstDash val="solid"/>
                  <a:miter lim="800000"/>
                </a:ln>
                <a:solidFill>
                  <a:srgbClr val="9E692E"/>
                </a:solidFill>
                <a:latin typeface="HY헤드라인M" panose="02030600000101010101" pitchFamily="18" charset="-127"/>
                <a:ea typeface="HY헤드라인M" panose="02030600000101010101" pitchFamily="18" charset="-127"/>
                <a:cs typeface="Arial" pitchFamily="34" charset="0"/>
              </a:rPr>
              <a:t>노동 인권의 이해</a:t>
            </a:r>
            <a:endParaRPr lang="ko-KR" altLang="en-US" sz="4000" b="1" dirty="0">
              <a:ln w="17780" cmpd="sng">
                <a:noFill/>
                <a:prstDash val="solid"/>
                <a:miter lim="800000"/>
              </a:ln>
              <a:solidFill>
                <a:srgbClr val="9E692E"/>
              </a:solidFill>
              <a:latin typeface="HY헤드라인M" panose="02030600000101010101" pitchFamily="18" charset="-127"/>
              <a:ea typeface="HY헤드라인M" panose="02030600000101010101" pitchFamily="18" charset="-127"/>
              <a:cs typeface="Arial" pitchFamily="34" charset="0"/>
            </a:endParaRPr>
          </a:p>
        </p:txBody>
      </p:sp>
      <p:pic>
        <p:nvPicPr>
          <p:cNvPr id="4" name="Picture 3" descr="D:\01.프로젝트-SUM\[프로젝트]취업지원센터\18.표준교안ppt제작\png저장\01-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2993" y="6443803"/>
            <a:ext cx="3663028" cy="904983"/>
          </a:xfrm>
          <a:prstGeom prst="rect">
            <a:avLst/>
          </a:prstGeom>
          <a:noFill/>
          <a:extLst>
            <a:ext uri="{909E8E84-426E-40DD-AFC4-6F175D3DCCD1}">
              <a14:hiddenFill xmlns:a14="http://schemas.microsoft.com/office/drawing/2010/main">
                <a:solidFill>
                  <a:srgbClr val="FFFFFF"/>
                </a:solidFill>
              </a14:hiddenFill>
            </a:ext>
          </a:extLst>
        </p:spPr>
      </p:pic>
      <p:sp>
        <p:nvSpPr>
          <p:cNvPr id="6" name="제목 4"/>
          <p:cNvSpPr txBox="1">
            <a:spLocks/>
          </p:cNvSpPr>
          <p:nvPr/>
        </p:nvSpPr>
        <p:spPr>
          <a:xfrm>
            <a:off x="3017506" y="4866563"/>
            <a:ext cx="4727411" cy="576867"/>
          </a:xfrm>
          <a:prstGeom prst="rect">
            <a:avLst/>
          </a:prstGeom>
          <a:ln w="9525">
            <a:noFill/>
          </a:ln>
        </p:spPr>
        <p:txBody>
          <a:bodyPr vert="horz" wrap="square" lIns="100817" tIns="50408" rIns="100817" bIns="50408" rtlCol="0" anchor="ctr">
            <a:spAutoFit/>
          </a:bodyPr>
          <a:lstStyle/>
          <a:p>
            <a:pPr algn="ctr" defTabSz="1008126">
              <a:defRPr/>
            </a:pPr>
            <a:r>
              <a:rPr lang="ko-KR" altLang="en-US" sz="3087" b="1" dirty="0" smtClean="0">
                <a:ln w="17780" cmpd="sng">
                  <a:noFill/>
                  <a:prstDash val="solid"/>
                  <a:miter lim="800000"/>
                </a:ln>
                <a:solidFill>
                  <a:srgbClr val="9E692E"/>
                </a:solidFill>
                <a:latin typeface="HY헤드라인M" panose="02030600000101010101" pitchFamily="18" charset="-127"/>
                <a:ea typeface="HY헤드라인M" panose="02030600000101010101" pitchFamily="18" charset="-127"/>
                <a:cs typeface="Arial" pitchFamily="34" charset="0"/>
              </a:rPr>
              <a:t>강사 </a:t>
            </a:r>
            <a:r>
              <a:rPr lang="en-US" altLang="ko-KR" sz="3087" b="1" dirty="0" smtClean="0">
                <a:ln w="17780" cmpd="sng">
                  <a:noFill/>
                  <a:prstDash val="solid"/>
                  <a:miter lim="800000"/>
                </a:ln>
                <a:solidFill>
                  <a:srgbClr val="9E692E"/>
                </a:solidFill>
                <a:latin typeface="HY헤드라인M" panose="02030600000101010101" pitchFamily="18" charset="-127"/>
                <a:ea typeface="HY헤드라인M" panose="02030600000101010101" pitchFamily="18" charset="-127"/>
                <a:cs typeface="Arial" pitchFamily="34" charset="0"/>
              </a:rPr>
              <a:t>000</a:t>
            </a:r>
            <a:endParaRPr lang="ko-KR" altLang="en-US" sz="3087" b="1" dirty="0">
              <a:ln w="17780" cmpd="sng">
                <a:noFill/>
                <a:prstDash val="solid"/>
                <a:miter lim="800000"/>
              </a:ln>
              <a:solidFill>
                <a:srgbClr val="9E692E"/>
              </a:solidFill>
              <a:latin typeface="HY헤드라인M" panose="02030600000101010101" pitchFamily="18" charset="-127"/>
              <a:ea typeface="HY헤드라인M" panose="02030600000101010101" pitchFamily="18" charset="-127"/>
              <a:cs typeface="Arial" pitchFamily="34" charset="0"/>
            </a:endParaRPr>
          </a:p>
        </p:txBody>
      </p:sp>
      <p:sp>
        <p:nvSpPr>
          <p:cNvPr id="7" name="제목 4"/>
          <p:cNvSpPr txBox="1">
            <a:spLocks/>
          </p:cNvSpPr>
          <p:nvPr/>
        </p:nvSpPr>
        <p:spPr>
          <a:xfrm>
            <a:off x="1818308" y="2136226"/>
            <a:ext cx="5688632" cy="576867"/>
          </a:xfrm>
          <a:prstGeom prst="rect">
            <a:avLst/>
          </a:prstGeom>
          <a:ln w="9525">
            <a:noFill/>
          </a:ln>
        </p:spPr>
        <p:txBody>
          <a:bodyPr vert="horz" wrap="square" lIns="100817" tIns="50408" rIns="100817" bIns="50408" rtlCol="0" anchor="ctr">
            <a:spAutoFit/>
          </a:bodyPr>
          <a:lstStyle/>
          <a:p>
            <a:pPr defTabSz="1008126">
              <a:defRPr/>
            </a:pPr>
            <a:r>
              <a:rPr lang="en-US" altLang="ko-KR"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2025</a:t>
            </a:r>
            <a:r>
              <a:rPr lang="ko-KR" altLang="en-US"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년 </a:t>
            </a:r>
            <a:r>
              <a:rPr lang="en-US" altLang="ko-KR"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1</a:t>
            </a:r>
            <a:r>
              <a:rPr lang="ko-KR" altLang="en-US"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학년 </a:t>
            </a:r>
            <a:r>
              <a:rPr lang="en-US" altLang="ko-KR"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2</a:t>
            </a:r>
            <a:r>
              <a:rPr lang="ko-KR" altLang="en-US"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학기 </a:t>
            </a:r>
            <a:r>
              <a:rPr lang="en-US" altLang="ko-KR"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1</a:t>
            </a:r>
            <a:r>
              <a:rPr lang="ko-KR" altLang="en-US" sz="3087" b="1" dirty="0" smtClean="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rPr>
              <a:t>차시</a:t>
            </a:r>
            <a:endParaRPr lang="ko-KR" altLang="en-US" sz="3087" b="1" dirty="0">
              <a:ln w="17780" cmpd="sng">
                <a:noFill/>
                <a:prstDash val="solid"/>
                <a:miter lim="800000"/>
              </a:ln>
              <a:solidFill>
                <a:srgbClr val="007E39"/>
              </a:solidFill>
              <a:latin typeface="HY헤드라인M" panose="02030600000101010101" pitchFamily="18" charset="-127"/>
              <a:ea typeface="HY헤드라인M" panose="02030600000101010101" pitchFamily="18" charset="-127"/>
              <a:cs typeface="Arial" pitchFamily="34" charset="0"/>
            </a:endParaRPr>
          </a:p>
        </p:txBody>
      </p:sp>
    </p:spTree>
    <p:extLst>
      <p:ext uri="{BB962C8B-B14F-4D97-AF65-F5344CB8AC3E}">
        <p14:creationId xmlns:p14="http://schemas.microsoft.com/office/powerpoint/2010/main" val="42894945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descr="D:\01.프로젝트-SUM\[프로젝트]취업지원센터\18.표준교안ppt제작\png저장\1-2_1차시\0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2212" y="829446"/>
            <a:ext cx="4608576" cy="3870960"/>
          </a:xfrm>
          <a:prstGeom prst="rect">
            <a:avLst/>
          </a:prstGeom>
          <a:noFill/>
          <a:extLst>
            <a:ext uri="{909E8E84-426E-40DD-AFC4-6F175D3DCCD1}">
              <a14:hiddenFill xmlns:a14="http://schemas.microsoft.com/office/drawing/2010/main">
                <a:solidFill>
                  <a:srgbClr val="FFFFFF"/>
                </a:solidFill>
              </a14:hiddenFill>
            </a:ext>
          </a:extLst>
        </p:spPr>
      </p:pic>
      <p:sp>
        <p:nvSpPr>
          <p:cNvPr id="5" name="직사각형 4"/>
          <p:cNvSpPr/>
          <p:nvPr/>
        </p:nvSpPr>
        <p:spPr>
          <a:xfrm>
            <a:off x="899412" y="3950531"/>
            <a:ext cx="2110488" cy="669848"/>
          </a:xfrm>
          <a:prstGeom prst="rect">
            <a:avLst/>
          </a:prstGeom>
          <a:solidFill>
            <a:srgbClr val="915120"/>
          </a:solidFill>
        </p:spPr>
        <p:txBody>
          <a:bodyPr wrap="square" lIns="99482" tIns="49745" rIns="99482" bIns="49745">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lgn="ctr"/>
            <a:r>
              <a:rPr lang="ko-KR" altLang="en-US" sz="3700" spc="-149" dirty="0">
                <a:solidFill>
                  <a:schemeClr val="bg1"/>
                </a:solidFill>
                <a:latin typeface="HY헤드라인M" panose="02030600000101010101" pitchFamily="18" charset="-127"/>
                <a:ea typeface="HY헤드라인M" panose="02030600000101010101" pitchFamily="18" charset="-127"/>
              </a:rPr>
              <a:t>학습목표</a:t>
            </a:r>
          </a:p>
        </p:txBody>
      </p:sp>
      <p:sp>
        <p:nvSpPr>
          <p:cNvPr id="6" name="TextBox 10"/>
          <p:cNvSpPr txBox="1"/>
          <p:nvPr/>
        </p:nvSpPr>
        <p:spPr>
          <a:xfrm>
            <a:off x="687310" y="4891968"/>
            <a:ext cx="8633484" cy="959156"/>
          </a:xfrm>
          <a:prstGeom prst="rect">
            <a:avLst/>
          </a:prstGeom>
          <a:noFill/>
        </p:spPr>
        <p:txBody>
          <a:bodyPr wrap="none" lIns="91360" tIns="45680" rIns="91360" bIns="45680"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marL="514346" indent="-395651">
              <a:spcAft>
                <a:spcPts val="1000"/>
              </a:spcAft>
              <a:buFont typeface="+mj-lt"/>
              <a:buAutoNum type="arabicPeriod"/>
            </a:pPr>
            <a:r>
              <a:rPr lang="ko-KR" altLang="en-US" sz="2400" spc="-149" dirty="0">
                <a:latin typeface="HY헤드라인M" panose="02030600000101010101" pitchFamily="18" charset="-127"/>
                <a:ea typeface="HY헤드라인M" panose="02030600000101010101" pitchFamily="18" charset="-127"/>
              </a:rPr>
              <a:t>사건을 통한 </a:t>
            </a:r>
            <a:r>
              <a:rPr lang="ko-KR" altLang="en-US" sz="2400" spc="-149" dirty="0" smtClean="0">
                <a:latin typeface="HY헤드라인M" panose="02030600000101010101" pitchFamily="18" charset="-127"/>
                <a:ea typeface="HY헤드라인M" panose="02030600000101010101" pitchFamily="18" charset="-127"/>
              </a:rPr>
              <a:t>노동 인권의 형성과정을 </a:t>
            </a:r>
            <a:r>
              <a:rPr lang="ko-KR" altLang="en-US" sz="2400" spc="-149" dirty="0">
                <a:latin typeface="HY헤드라인M" panose="02030600000101010101" pitchFamily="18" charset="-127"/>
                <a:ea typeface="HY헤드라인M" panose="02030600000101010101" pitchFamily="18" charset="-127"/>
              </a:rPr>
              <a:t>이해하고 설명할 수 있다</a:t>
            </a:r>
            <a:r>
              <a:rPr lang="en-US" altLang="ko-KR" sz="2400" spc="-149" dirty="0">
                <a:latin typeface="HY헤드라인M" panose="02030600000101010101" pitchFamily="18" charset="-127"/>
                <a:ea typeface="HY헤드라인M" panose="02030600000101010101" pitchFamily="18" charset="-127"/>
              </a:rPr>
              <a:t>.</a:t>
            </a:r>
          </a:p>
          <a:p>
            <a:pPr marL="514346" indent="-395651">
              <a:spcAft>
                <a:spcPts val="1000"/>
              </a:spcAft>
              <a:buFont typeface="+mj-lt"/>
              <a:buAutoNum type="arabicPeriod"/>
            </a:pPr>
            <a:r>
              <a:rPr lang="ko-KR" altLang="en-US" sz="2400" spc="-149" dirty="0" smtClean="0">
                <a:latin typeface="HY헤드라인M" panose="02030600000101010101" pitchFamily="18" charset="-127"/>
                <a:ea typeface="HY헤드라인M" panose="02030600000101010101" pitchFamily="18" charset="-127"/>
              </a:rPr>
              <a:t>노동법의 등장 과정을 이해하고 </a:t>
            </a:r>
            <a:r>
              <a:rPr lang="ko-KR" altLang="en-US" sz="2400" spc="-149" dirty="0">
                <a:latin typeface="HY헤드라인M" panose="02030600000101010101" pitchFamily="18" charset="-127"/>
                <a:ea typeface="HY헤드라인M" panose="02030600000101010101" pitchFamily="18" charset="-127"/>
              </a:rPr>
              <a:t>설명할 수 있다</a:t>
            </a:r>
            <a:r>
              <a:rPr lang="en-US" altLang="ko-KR" sz="2400" spc="-149" dirty="0">
                <a:latin typeface="HY헤드라인M" panose="02030600000101010101" pitchFamily="18" charset="-127"/>
                <a:ea typeface="HY헤드라인M" panose="02030600000101010101" pitchFamily="18" charset="-127"/>
              </a:rPr>
              <a:t>.</a:t>
            </a:r>
            <a:endParaRPr lang="ko-KR" altLang="en-US" sz="2400" spc="-149" dirty="0">
              <a:latin typeface="HY헤드라인M" panose="02030600000101010101" pitchFamily="18" charset="-127"/>
              <a:ea typeface="HY헤드라인M" panose="02030600000101010101" pitchFamily="18" charset="-127"/>
            </a:endParaRPr>
          </a:p>
        </p:txBody>
      </p:sp>
      <p:sp>
        <p:nvSpPr>
          <p:cNvPr id="7" name="TextBox 11"/>
          <p:cNvSpPr txBox="1"/>
          <p:nvPr/>
        </p:nvSpPr>
        <p:spPr>
          <a:xfrm>
            <a:off x="776982" y="2330142"/>
            <a:ext cx="4974277" cy="830916"/>
          </a:xfrm>
          <a:prstGeom prst="rect">
            <a:avLst/>
          </a:prstGeom>
          <a:noFill/>
        </p:spPr>
        <p:txBody>
          <a:bodyPr wrap="none" lIns="91360" tIns="45680" rIns="91360" bIns="45680"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300"/>
              </a:spcAft>
            </a:pPr>
            <a:r>
              <a:rPr lang="ko-KR" altLang="en-US" sz="4800" b="1" spc="-350" dirty="0" smtClean="0">
                <a:latin typeface="HY헤드라인M" panose="02030600000101010101" pitchFamily="18" charset="-127"/>
                <a:ea typeface="HY헤드라인M" panose="02030600000101010101" pitchFamily="18" charset="-127"/>
              </a:rPr>
              <a:t>역사 속의 노동인권</a:t>
            </a:r>
            <a:endParaRPr lang="ko-KR" altLang="en-US" sz="4800" b="1" spc="-350" dirty="0">
              <a:latin typeface="HY헤드라인M" panose="02030600000101010101" pitchFamily="18" charset="-127"/>
              <a:ea typeface="HY헤드라인M" panose="02030600000101010101" pitchFamily="18" charset="-127"/>
            </a:endParaRPr>
          </a:p>
        </p:txBody>
      </p:sp>
      <p:sp>
        <p:nvSpPr>
          <p:cNvPr id="8" name="TextBox 13"/>
          <p:cNvSpPr txBox="1"/>
          <p:nvPr/>
        </p:nvSpPr>
        <p:spPr>
          <a:xfrm>
            <a:off x="786505" y="1887823"/>
            <a:ext cx="3351718" cy="538528"/>
          </a:xfrm>
          <a:prstGeom prst="rect">
            <a:avLst/>
          </a:prstGeom>
          <a:noFill/>
        </p:spPr>
        <p:txBody>
          <a:bodyPr wrap="none" lIns="91360" tIns="45680" rIns="91360" bIns="45680" rtlCol="0">
            <a:spAutoFit/>
          </a:bodyPr>
          <a:lstStyle>
            <a:defPPr>
              <a:defRPr lang="ko-KR"/>
            </a:defPPr>
            <a:lvl1pPr marL="0" algn="l" defTabSz="995690" rtl="0" eaLnBrk="1" latinLnBrk="1" hangingPunct="1">
              <a:defRPr sz="2000" kern="1200">
                <a:solidFill>
                  <a:schemeClr val="tx1"/>
                </a:solidFill>
                <a:latin typeface="+mn-lt"/>
                <a:ea typeface="+mn-ea"/>
                <a:cs typeface="+mn-cs"/>
              </a:defRPr>
            </a:lvl1pPr>
            <a:lvl2pPr marL="497845" algn="l" defTabSz="995690" rtl="0" eaLnBrk="1" latinLnBrk="1" hangingPunct="1">
              <a:defRPr sz="2000" kern="1200">
                <a:solidFill>
                  <a:schemeClr val="tx1"/>
                </a:solidFill>
                <a:latin typeface="+mn-lt"/>
                <a:ea typeface="+mn-ea"/>
                <a:cs typeface="+mn-cs"/>
              </a:defRPr>
            </a:lvl2pPr>
            <a:lvl3pPr marL="995690" algn="l" defTabSz="995690" rtl="0" eaLnBrk="1" latinLnBrk="1" hangingPunct="1">
              <a:defRPr sz="2000" kern="1200">
                <a:solidFill>
                  <a:schemeClr val="tx1"/>
                </a:solidFill>
                <a:latin typeface="+mn-lt"/>
                <a:ea typeface="+mn-ea"/>
                <a:cs typeface="+mn-cs"/>
              </a:defRPr>
            </a:lvl3pPr>
            <a:lvl4pPr marL="1493535" algn="l" defTabSz="995690" rtl="0" eaLnBrk="1" latinLnBrk="1" hangingPunct="1">
              <a:defRPr sz="2000" kern="1200">
                <a:solidFill>
                  <a:schemeClr val="tx1"/>
                </a:solidFill>
                <a:latin typeface="+mn-lt"/>
                <a:ea typeface="+mn-ea"/>
                <a:cs typeface="+mn-cs"/>
              </a:defRPr>
            </a:lvl4pPr>
            <a:lvl5pPr marL="1991380" algn="l" defTabSz="995690" rtl="0" eaLnBrk="1" latinLnBrk="1" hangingPunct="1">
              <a:defRPr sz="2000" kern="1200">
                <a:solidFill>
                  <a:schemeClr val="tx1"/>
                </a:solidFill>
                <a:latin typeface="+mn-lt"/>
                <a:ea typeface="+mn-ea"/>
                <a:cs typeface="+mn-cs"/>
              </a:defRPr>
            </a:lvl5pPr>
            <a:lvl6pPr marL="2489225" algn="l" defTabSz="995690" rtl="0" eaLnBrk="1" latinLnBrk="1" hangingPunct="1">
              <a:defRPr sz="2000" kern="1200">
                <a:solidFill>
                  <a:schemeClr val="tx1"/>
                </a:solidFill>
                <a:latin typeface="+mn-lt"/>
                <a:ea typeface="+mn-ea"/>
                <a:cs typeface="+mn-cs"/>
              </a:defRPr>
            </a:lvl6pPr>
            <a:lvl7pPr marL="2987070" algn="l" defTabSz="995690" rtl="0" eaLnBrk="1" latinLnBrk="1" hangingPunct="1">
              <a:defRPr sz="2000" kern="1200">
                <a:solidFill>
                  <a:schemeClr val="tx1"/>
                </a:solidFill>
                <a:latin typeface="+mn-lt"/>
                <a:ea typeface="+mn-ea"/>
                <a:cs typeface="+mn-cs"/>
              </a:defRPr>
            </a:lvl7pPr>
            <a:lvl8pPr marL="3484916" algn="l" defTabSz="995690" rtl="0" eaLnBrk="1" latinLnBrk="1" hangingPunct="1">
              <a:defRPr sz="2000" kern="1200">
                <a:solidFill>
                  <a:schemeClr val="tx1"/>
                </a:solidFill>
                <a:latin typeface="+mn-lt"/>
                <a:ea typeface="+mn-ea"/>
                <a:cs typeface="+mn-cs"/>
              </a:defRPr>
            </a:lvl8pPr>
            <a:lvl9pPr marL="3982761" algn="l" defTabSz="995690" rtl="0" eaLnBrk="1" latinLnBrk="1" hangingPunct="1">
              <a:defRPr sz="2000" kern="1200">
                <a:solidFill>
                  <a:schemeClr val="tx1"/>
                </a:solidFill>
                <a:latin typeface="+mn-lt"/>
                <a:ea typeface="+mn-ea"/>
                <a:cs typeface="+mn-cs"/>
              </a:defRPr>
            </a:lvl9pPr>
          </a:lstStyle>
          <a:p>
            <a:pPr>
              <a:spcAft>
                <a:spcPts val="300"/>
              </a:spcAft>
            </a:pPr>
            <a:r>
              <a:rPr lang="en-US" altLang="ko-KR" sz="2900" spc="-180" dirty="0">
                <a:solidFill>
                  <a:srgbClr val="6F6F6F"/>
                </a:solidFill>
                <a:latin typeface="HY헤드라인M" panose="02030600000101010101" pitchFamily="18" charset="-127"/>
                <a:ea typeface="HY헤드라인M" panose="02030600000101010101" pitchFamily="18" charset="-127"/>
              </a:rPr>
              <a:t>1</a:t>
            </a:r>
            <a:r>
              <a:rPr lang="ko-KR" altLang="en-US" sz="2900" spc="-180" dirty="0">
                <a:solidFill>
                  <a:srgbClr val="6F6F6F"/>
                </a:solidFill>
                <a:latin typeface="HY헤드라인M" panose="02030600000101010101" pitchFamily="18" charset="-127"/>
                <a:ea typeface="HY헤드라인M" panose="02030600000101010101" pitchFamily="18" charset="-127"/>
              </a:rPr>
              <a:t>학년 </a:t>
            </a:r>
            <a:r>
              <a:rPr lang="en-US" altLang="ko-KR" sz="2900" spc="-180" dirty="0">
                <a:solidFill>
                  <a:srgbClr val="6F6F6F"/>
                </a:solidFill>
                <a:latin typeface="HY헤드라인M" panose="02030600000101010101" pitchFamily="18" charset="-127"/>
                <a:ea typeface="HY헤드라인M" panose="02030600000101010101" pitchFamily="18" charset="-127"/>
              </a:rPr>
              <a:t>2</a:t>
            </a:r>
            <a:r>
              <a:rPr lang="ko-KR" altLang="en-US" sz="2900" spc="-180" dirty="0">
                <a:solidFill>
                  <a:srgbClr val="6F6F6F"/>
                </a:solidFill>
                <a:latin typeface="HY헤드라인M" panose="02030600000101010101" pitchFamily="18" charset="-127"/>
                <a:ea typeface="HY헤드라인M" panose="02030600000101010101" pitchFamily="18" charset="-127"/>
              </a:rPr>
              <a:t>학기 </a:t>
            </a:r>
            <a:r>
              <a:rPr lang="en-US" altLang="ko-KR" sz="2900" spc="-180" dirty="0">
                <a:solidFill>
                  <a:srgbClr val="6F6F6F"/>
                </a:solidFill>
                <a:latin typeface="HY헤드라인M" panose="02030600000101010101" pitchFamily="18" charset="-127"/>
                <a:ea typeface="HY헤드라인M" panose="02030600000101010101" pitchFamily="18" charset="-127"/>
              </a:rPr>
              <a:t>- 1</a:t>
            </a:r>
            <a:r>
              <a:rPr lang="ko-KR" altLang="en-US" sz="2900" spc="-180" dirty="0" err="1">
                <a:solidFill>
                  <a:srgbClr val="6F6F6F"/>
                </a:solidFill>
                <a:latin typeface="HY헤드라인M" panose="02030600000101010101" pitchFamily="18" charset="-127"/>
                <a:ea typeface="HY헤드라인M" panose="02030600000101010101" pitchFamily="18" charset="-127"/>
              </a:rPr>
              <a:t>차시</a:t>
            </a:r>
            <a:endParaRPr lang="ko-KR" altLang="en-US" sz="2900" spc="-180" dirty="0">
              <a:solidFill>
                <a:srgbClr val="6F6F6F"/>
              </a:solidFill>
              <a:latin typeface="HY헤드라인M" panose="02030600000101010101" pitchFamily="18" charset="-127"/>
              <a:ea typeface="HY헤드라인M" panose="02030600000101010101" pitchFamily="18" charset="-127"/>
            </a:endParaRPr>
          </a:p>
        </p:txBody>
      </p:sp>
      <p:sp>
        <p:nvSpPr>
          <p:cNvPr id="2" name="직사각형 1"/>
          <p:cNvSpPr/>
          <p:nvPr/>
        </p:nvSpPr>
        <p:spPr>
          <a:xfrm>
            <a:off x="0" y="6806554"/>
            <a:ext cx="756296" cy="756296"/>
          </a:xfrm>
          <a:prstGeom prst="rect">
            <a:avLst/>
          </a:prstGeom>
          <a:solidFill>
            <a:srgbClr val="E9CFBD"/>
          </a:solidFill>
          <a:ln>
            <a:noFill/>
          </a:ln>
        </p:spPr>
        <p:style>
          <a:lnRef idx="2">
            <a:schemeClr val="accent1">
              <a:shade val="50000"/>
            </a:schemeClr>
          </a:lnRef>
          <a:fillRef idx="1">
            <a:schemeClr val="accent1"/>
          </a:fillRef>
          <a:effectRef idx="0">
            <a:schemeClr val="accent1"/>
          </a:effectRef>
          <a:fontRef idx="minor">
            <a:schemeClr val="lt1"/>
          </a:fontRef>
        </p:style>
        <p:txBody>
          <a:bodyPr lIns="91360" tIns="45680" rIns="91360" bIns="45680" rtlCol="0" anchor="ctr"/>
          <a:lstStyle/>
          <a:p>
            <a:pPr algn="ctr"/>
            <a:endParaRPr lang="ko-KR" altLang="en-US">
              <a:latin typeface="HY헤드라인M" panose="02030600000101010101" pitchFamily="18" charset="-127"/>
              <a:ea typeface="HY헤드라인M" panose="02030600000101010101" pitchFamily="18" charset="-127"/>
            </a:endParaRPr>
          </a:p>
        </p:txBody>
      </p:sp>
      <p:sp>
        <p:nvSpPr>
          <p:cNvPr id="13" name="직사각형 12"/>
          <p:cNvSpPr/>
          <p:nvPr/>
        </p:nvSpPr>
        <p:spPr>
          <a:xfrm>
            <a:off x="9940279" y="0"/>
            <a:ext cx="756296" cy="756296"/>
          </a:xfrm>
          <a:prstGeom prst="rect">
            <a:avLst/>
          </a:prstGeom>
          <a:solidFill>
            <a:srgbClr val="E9CFBD"/>
          </a:solidFill>
          <a:ln>
            <a:noFill/>
          </a:ln>
        </p:spPr>
        <p:style>
          <a:lnRef idx="2">
            <a:schemeClr val="accent1">
              <a:shade val="50000"/>
            </a:schemeClr>
          </a:lnRef>
          <a:fillRef idx="1">
            <a:schemeClr val="accent1"/>
          </a:fillRef>
          <a:effectRef idx="0">
            <a:schemeClr val="accent1"/>
          </a:effectRef>
          <a:fontRef idx="minor">
            <a:schemeClr val="lt1"/>
          </a:fontRef>
        </p:style>
        <p:txBody>
          <a:bodyPr lIns="91360" tIns="45680" rIns="91360" bIns="45680" rtlCol="0" anchor="ctr"/>
          <a:lstStyle/>
          <a:p>
            <a:pPr algn="ctr"/>
            <a:endParaRPr lang="ko-KR" altLang="en-US">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5487616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476863" y="505301"/>
            <a:ext cx="3972081" cy="673950"/>
          </a:xfrm>
          <a:prstGeom prst="rect">
            <a:avLst/>
          </a:prstGeom>
          <a:noFill/>
        </p:spPr>
        <p:txBody>
          <a:bodyPr wrap="none" lIns="91360" tIns="45680" rIns="91360" bIns="45680" rtlCol="0">
            <a:spAutoFit/>
          </a:bodyPr>
          <a:lstStyle/>
          <a:p>
            <a:pPr marL="118696" algn="ctr">
              <a:lnSpc>
                <a:spcPct val="90000"/>
              </a:lnSpc>
            </a:pPr>
            <a:r>
              <a:rPr lang="ko-KR" altLang="en-US" sz="4200" spc="-400">
                <a:solidFill>
                  <a:schemeClr val="bg1"/>
                </a:solidFill>
                <a:latin typeface="HY헤드라인M" panose="02030600000101010101" pitchFamily="18" charset="-127"/>
                <a:ea typeface="HY헤드라인M" panose="02030600000101010101" pitchFamily="18" charset="-127"/>
              </a:rPr>
              <a:t>영화 제목 맞추기</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grpSp>
        <p:nvGrpSpPr>
          <p:cNvPr id="33" name="그룹 32">
            <a:extLst>
              <a:ext uri="{FF2B5EF4-FFF2-40B4-BE49-F238E27FC236}">
                <a16:creationId xmlns:a16="http://schemas.microsoft.com/office/drawing/2014/main" id="{2F2AF0D5-A4D8-CA1B-07A8-AC79FB49D19A}"/>
              </a:ext>
            </a:extLst>
          </p:cNvPr>
          <p:cNvGrpSpPr/>
          <p:nvPr/>
        </p:nvGrpSpPr>
        <p:grpSpPr>
          <a:xfrm>
            <a:off x="1163519" y="2556495"/>
            <a:ext cx="8366360" cy="4021646"/>
            <a:chOff x="1486746" y="1448573"/>
            <a:chExt cx="15312222" cy="7774374"/>
          </a:xfrm>
        </p:grpSpPr>
        <p:pic>
          <p:nvPicPr>
            <p:cNvPr id="34" name="Object 5">
              <a:extLst>
                <a:ext uri="{FF2B5EF4-FFF2-40B4-BE49-F238E27FC236}">
                  <a16:creationId xmlns:a16="http://schemas.microsoft.com/office/drawing/2014/main" id="{71A72869-9F69-9D48-196C-A151FE29F999}"/>
                </a:ext>
              </a:extLst>
            </p:cNvPr>
            <p:cNvPicPr>
              <a:picLocks noChangeAspect="1"/>
            </p:cNvPicPr>
            <p:nvPr/>
          </p:nvPicPr>
          <p:blipFill>
            <a:blip r:embed="rId5" cstate="print"/>
            <a:stretch>
              <a:fillRect/>
            </a:stretch>
          </p:blipFill>
          <p:spPr>
            <a:xfrm>
              <a:off x="1486746" y="1448573"/>
              <a:ext cx="15312222" cy="7774374"/>
            </a:xfrm>
            <a:prstGeom prst="rect">
              <a:avLst/>
            </a:prstGeom>
          </p:spPr>
        </p:pic>
      </p:grpSp>
      <p:grpSp>
        <p:nvGrpSpPr>
          <p:cNvPr id="29" name="그룹 28">
            <a:extLst>
              <a:ext uri="{FF2B5EF4-FFF2-40B4-BE49-F238E27FC236}">
                <a16:creationId xmlns:a16="http://schemas.microsoft.com/office/drawing/2014/main" id="{9145C8F4-BBEF-C0B3-C791-4DD6E6691678}"/>
              </a:ext>
            </a:extLst>
          </p:cNvPr>
          <p:cNvGrpSpPr/>
          <p:nvPr/>
        </p:nvGrpSpPr>
        <p:grpSpPr>
          <a:xfrm>
            <a:off x="1163525" y="2124452"/>
            <a:ext cx="8366361" cy="567753"/>
            <a:chOff x="3522629" y="1448573"/>
            <a:chExt cx="13276339" cy="567753"/>
          </a:xfrm>
        </p:grpSpPr>
        <p:pic>
          <p:nvPicPr>
            <p:cNvPr id="32" name="Object 8">
              <a:extLst>
                <a:ext uri="{FF2B5EF4-FFF2-40B4-BE49-F238E27FC236}">
                  <a16:creationId xmlns:a16="http://schemas.microsoft.com/office/drawing/2014/main" id="{A0F39083-DB70-34B3-ED75-50961F64B622}"/>
                </a:ext>
              </a:extLst>
            </p:cNvPr>
            <p:cNvPicPr>
              <a:picLocks noChangeAspect="1"/>
            </p:cNvPicPr>
            <p:nvPr/>
          </p:nvPicPr>
          <p:blipFill>
            <a:blip r:embed="rId6" cstate="print"/>
            <a:stretch>
              <a:fillRect/>
            </a:stretch>
          </p:blipFill>
          <p:spPr>
            <a:xfrm>
              <a:off x="3522629" y="1448573"/>
              <a:ext cx="13276339" cy="567753"/>
            </a:xfrm>
            <a:prstGeom prst="rect">
              <a:avLst/>
            </a:prstGeom>
          </p:spPr>
        </p:pic>
      </p:grpSp>
      <p:grpSp>
        <p:nvGrpSpPr>
          <p:cNvPr id="35" name="그룹 34">
            <a:extLst>
              <a:ext uri="{FF2B5EF4-FFF2-40B4-BE49-F238E27FC236}">
                <a16:creationId xmlns:a16="http://schemas.microsoft.com/office/drawing/2014/main" id="{8E8459A5-B887-3798-C4C5-61DECEA4D744}"/>
              </a:ext>
            </a:extLst>
          </p:cNvPr>
          <p:cNvGrpSpPr/>
          <p:nvPr/>
        </p:nvGrpSpPr>
        <p:grpSpPr>
          <a:xfrm>
            <a:off x="152276" y="1266842"/>
            <a:ext cx="3180202" cy="2579306"/>
            <a:chOff x="-187363" y="-467169"/>
            <a:chExt cx="5134560" cy="5134560"/>
          </a:xfrm>
        </p:grpSpPr>
        <p:pic>
          <p:nvPicPr>
            <p:cNvPr id="40" name="Object 11">
              <a:extLst>
                <a:ext uri="{FF2B5EF4-FFF2-40B4-BE49-F238E27FC236}">
                  <a16:creationId xmlns:a16="http://schemas.microsoft.com/office/drawing/2014/main" id="{9B4AF4CE-5E8B-E22B-163D-896771ED030F}"/>
                </a:ext>
              </a:extLst>
            </p:cNvPr>
            <p:cNvPicPr>
              <a:picLocks noChangeAspect="1"/>
            </p:cNvPicPr>
            <p:nvPr/>
          </p:nvPicPr>
          <p:blipFill>
            <a:blip r:embed="rId7" cstate="print"/>
            <a:stretch>
              <a:fillRect/>
            </a:stretch>
          </p:blipFill>
          <p:spPr>
            <a:xfrm>
              <a:off x="-187363" y="-467169"/>
              <a:ext cx="5134560" cy="5134560"/>
            </a:xfrm>
            <a:prstGeom prst="rect">
              <a:avLst/>
            </a:prstGeom>
          </p:spPr>
        </p:pic>
        <p:pic>
          <p:nvPicPr>
            <p:cNvPr id="41" name="Object 12">
              <a:extLst>
                <a:ext uri="{FF2B5EF4-FFF2-40B4-BE49-F238E27FC236}">
                  <a16:creationId xmlns:a16="http://schemas.microsoft.com/office/drawing/2014/main" id="{4248A0D1-E17E-D927-73AC-FAF6C5D1835F}"/>
                </a:ext>
              </a:extLst>
            </p:cNvPr>
            <p:cNvPicPr>
              <a:picLocks noChangeAspect="1"/>
            </p:cNvPicPr>
            <p:nvPr/>
          </p:nvPicPr>
          <p:blipFill>
            <a:blip r:embed="rId8" cstate="print"/>
            <a:stretch>
              <a:fillRect/>
            </a:stretch>
          </p:blipFill>
          <p:spPr>
            <a:xfrm>
              <a:off x="1012492" y="732686"/>
              <a:ext cx="2567280" cy="2567280"/>
            </a:xfrm>
            <a:prstGeom prst="rect">
              <a:avLst/>
            </a:prstGeom>
          </p:spPr>
        </p:pic>
      </p:grpSp>
      <p:sp>
        <p:nvSpPr>
          <p:cNvPr id="38" name="Object 19">
            <a:extLst>
              <a:ext uri="{FF2B5EF4-FFF2-40B4-BE49-F238E27FC236}">
                <a16:creationId xmlns:a16="http://schemas.microsoft.com/office/drawing/2014/main" id="{848D01A5-2D58-227D-6980-6315688DBD58}"/>
              </a:ext>
            </a:extLst>
          </p:cNvPr>
          <p:cNvSpPr txBox="1"/>
          <p:nvPr/>
        </p:nvSpPr>
        <p:spPr>
          <a:xfrm>
            <a:off x="1109458" y="2132832"/>
            <a:ext cx="1185315" cy="1015664"/>
          </a:xfrm>
          <a:prstGeom prst="rect">
            <a:avLst/>
          </a:prstGeom>
          <a:noFill/>
        </p:spPr>
        <p:txBody>
          <a:bodyPr wrap="square" lIns="91360" tIns="45680" rIns="91360" bIns="4568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0" kern="0" spc="-100" dirty="0">
                <a:solidFill>
                  <a:srgbClr val="000000"/>
                </a:solidFill>
                <a:latin typeface="HY헤드라인M" panose="02030600000101010101" pitchFamily="18" charset="-127"/>
                <a:ea typeface="HY헤드라인M" panose="02030600000101010101" pitchFamily="18" charset="-127"/>
                <a:cs typeface="Jalnan OTF" pitchFamily="34" charset="0"/>
              </a:rPr>
              <a:t>01</a:t>
            </a:r>
            <a:endParaRPr lang="en-US" sz="1000" dirty="0">
              <a:latin typeface="HY헤드라인M" panose="02030600000101010101" pitchFamily="18" charset="-127"/>
              <a:ea typeface="HY헤드라인M" panose="02030600000101010101" pitchFamily="18" charset="-127"/>
            </a:endParaRPr>
          </a:p>
        </p:txBody>
      </p:sp>
      <p:sp>
        <p:nvSpPr>
          <p:cNvPr id="42" name="Object 21">
            <a:extLst>
              <a:ext uri="{FF2B5EF4-FFF2-40B4-BE49-F238E27FC236}">
                <a16:creationId xmlns:a16="http://schemas.microsoft.com/office/drawing/2014/main" id="{7E982553-CFEF-767E-3352-5871AADB3395}"/>
              </a:ext>
            </a:extLst>
          </p:cNvPr>
          <p:cNvSpPr txBox="1"/>
          <p:nvPr/>
        </p:nvSpPr>
        <p:spPr>
          <a:xfrm>
            <a:off x="1498665" y="3717568"/>
            <a:ext cx="7646013" cy="1862048"/>
          </a:xfrm>
          <a:prstGeom prst="rect">
            <a:avLst/>
          </a:prstGeom>
          <a:noFill/>
        </p:spPr>
        <p:txBody>
          <a:bodyPr wrap="square" lIns="91360" tIns="45680" rIns="91360" bIns="4568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ko-KR" altLang="en-US" sz="11500" kern="0" spc="-500">
                <a:solidFill>
                  <a:srgbClr val="000000"/>
                </a:solidFill>
                <a:latin typeface="HY헤드라인M" panose="02030600000101010101" pitchFamily="18" charset="-127"/>
                <a:ea typeface="HY헤드라인M" panose="02030600000101010101" pitchFamily="18" charset="-127"/>
                <a:cs typeface="Jalnan OTF" pitchFamily="34" charset="0"/>
              </a:rPr>
              <a:t>ㄱㅎㅈㅇ</a:t>
            </a:r>
            <a:endParaRPr lang="en-US" sz="1100" dirty="0">
              <a:latin typeface="HY헤드라인M" panose="02030600000101010101" pitchFamily="18" charset="-127"/>
              <a:ea typeface="HY헤드라인M" panose="02030600000101010101" pitchFamily="18" charset="-127"/>
            </a:endParaRPr>
          </a:p>
        </p:txBody>
      </p:sp>
      <p:grpSp>
        <p:nvGrpSpPr>
          <p:cNvPr id="44" name="그룹 43">
            <a:extLst>
              <a:ext uri="{FF2B5EF4-FFF2-40B4-BE49-F238E27FC236}">
                <a16:creationId xmlns:a16="http://schemas.microsoft.com/office/drawing/2014/main" id="{335BFE72-7F43-A390-5F50-9315BE46616D}"/>
              </a:ext>
            </a:extLst>
          </p:cNvPr>
          <p:cNvGrpSpPr/>
          <p:nvPr/>
        </p:nvGrpSpPr>
        <p:grpSpPr>
          <a:xfrm>
            <a:off x="1990217" y="1980187"/>
            <a:ext cx="289694" cy="289694"/>
            <a:chOff x="3018321" y="1000227"/>
            <a:chExt cx="289694" cy="289694"/>
          </a:xfrm>
        </p:grpSpPr>
        <p:pic>
          <p:nvPicPr>
            <p:cNvPr id="46" name="Object 15">
              <a:extLst>
                <a:ext uri="{FF2B5EF4-FFF2-40B4-BE49-F238E27FC236}">
                  <a16:creationId xmlns:a16="http://schemas.microsoft.com/office/drawing/2014/main" id="{C6F386BD-64AD-3884-75D1-E8EF15B396BD}"/>
                </a:ext>
              </a:extLst>
            </p:cNvPr>
            <p:cNvPicPr>
              <a:picLocks noChangeAspect="1"/>
            </p:cNvPicPr>
            <p:nvPr/>
          </p:nvPicPr>
          <p:blipFill>
            <a:blip r:embed="rId9" cstate="print"/>
            <a:stretch>
              <a:fillRect/>
            </a:stretch>
          </p:blipFill>
          <p:spPr>
            <a:xfrm>
              <a:off x="3018321" y="1000227"/>
              <a:ext cx="289694" cy="289694"/>
            </a:xfrm>
            <a:prstGeom prst="rect">
              <a:avLst/>
            </a:prstGeom>
          </p:spPr>
        </p:pic>
      </p:grpSp>
    </p:spTree>
    <p:extLst>
      <p:ext uri="{BB962C8B-B14F-4D97-AF65-F5344CB8AC3E}">
        <p14:creationId xmlns:p14="http://schemas.microsoft.com/office/powerpoint/2010/main" val="16405134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01" name="그룹 1001"/>
          <p:cNvGrpSpPr/>
          <p:nvPr/>
        </p:nvGrpSpPr>
        <p:grpSpPr>
          <a:xfrm>
            <a:off x="5" y="0"/>
            <a:ext cx="10692063" cy="7561263"/>
            <a:chOff x="0" y="0"/>
            <a:chExt cx="18285714" cy="10285714"/>
          </a:xfrm>
        </p:grpSpPr>
        <p:pic>
          <p:nvPicPr>
            <p:cNvPr id="3" name="Object 2"/>
            <p:cNvPicPr>
              <a:picLocks noChangeAspect="1"/>
            </p:cNvPicPr>
            <p:nvPr/>
          </p:nvPicPr>
          <p:blipFill>
            <a:blip r:embed="rId3" cstate="print"/>
            <a:stretch>
              <a:fillRect/>
            </a:stretch>
          </p:blipFill>
          <p:spPr>
            <a:xfrm>
              <a:off x="0" y="0"/>
              <a:ext cx="18285714" cy="10285714"/>
            </a:xfrm>
            <a:prstGeom prst="rect">
              <a:avLst/>
            </a:prstGeom>
          </p:spPr>
        </p:pic>
      </p:grpSp>
      <p:grpSp>
        <p:nvGrpSpPr>
          <p:cNvPr id="1002" name="그룹 1002"/>
          <p:cNvGrpSpPr/>
          <p:nvPr/>
        </p:nvGrpSpPr>
        <p:grpSpPr>
          <a:xfrm>
            <a:off x="869334" y="1620127"/>
            <a:ext cx="8953396" cy="4545849"/>
            <a:chOff x="1486746" y="1448573"/>
            <a:chExt cx="15312222" cy="7774374"/>
          </a:xfrm>
        </p:grpSpPr>
        <p:pic>
          <p:nvPicPr>
            <p:cNvPr id="6" name="Object 5"/>
            <p:cNvPicPr>
              <a:picLocks noChangeAspect="1"/>
            </p:cNvPicPr>
            <p:nvPr/>
          </p:nvPicPr>
          <p:blipFill>
            <a:blip r:embed="rId4" cstate="print"/>
            <a:stretch>
              <a:fillRect/>
            </a:stretch>
          </p:blipFill>
          <p:spPr>
            <a:xfrm>
              <a:off x="1486746" y="1448573"/>
              <a:ext cx="15312222" cy="7774374"/>
            </a:xfrm>
            <a:prstGeom prst="rect">
              <a:avLst/>
            </a:prstGeom>
          </p:spPr>
        </p:pic>
      </p:grpSp>
      <p:grpSp>
        <p:nvGrpSpPr>
          <p:cNvPr id="1003" name="그룹 1003"/>
          <p:cNvGrpSpPr/>
          <p:nvPr/>
        </p:nvGrpSpPr>
        <p:grpSpPr>
          <a:xfrm>
            <a:off x="869334" y="1620125"/>
            <a:ext cx="8953396" cy="331978"/>
            <a:chOff x="1486746" y="1448573"/>
            <a:chExt cx="15312222" cy="567753"/>
          </a:xfrm>
        </p:grpSpPr>
        <p:pic>
          <p:nvPicPr>
            <p:cNvPr id="9" name="Object 8"/>
            <p:cNvPicPr>
              <a:picLocks noChangeAspect="1"/>
            </p:cNvPicPr>
            <p:nvPr/>
          </p:nvPicPr>
          <p:blipFill>
            <a:blip r:embed="rId5" cstate="print"/>
            <a:stretch>
              <a:fillRect/>
            </a:stretch>
          </p:blipFill>
          <p:spPr>
            <a:xfrm>
              <a:off x="1486746" y="1448573"/>
              <a:ext cx="15312222" cy="567753"/>
            </a:xfrm>
            <a:prstGeom prst="rect">
              <a:avLst/>
            </a:prstGeom>
          </p:spPr>
        </p:pic>
      </p:grpSp>
      <p:sp>
        <p:nvSpPr>
          <p:cNvPr id="11" name="Object 11"/>
          <p:cNvSpPr txBox="1"/>
          <p:nvPr/>
        </p:nvSpPr>
        <p:spPr>
          <a:xfrm>
            <a:off x="1493178" y="2219030"/>
            <a:ext cx="1953535" cy="553917"/>
          </a:xfrm>
          <a:prstGeom prst="rect">
            <a:avLst/>
          </a:prstGeom>
          <a:noFill/>
        </p:spPr>
        <p:txBody>
          <a:bodyPr wrap="square" lIns="91360" tIns="45680" rIns="91360" bIns="45680" rtlCol="0" anchor="t">
            <a:spAutoFit/>
          </a:bodyPr>
          <a:lstStyle/>
          <a:p>
            <a:r>
              <a:rPr lang="en-US" sz="3000" kern="0" spc="-58" dirty="0">
                <a:solidFill>
                  <a:srgbClr val="000000"/>
                </a:solidFill>
                <a:latin typeface="HY헤드라인M" panose="02030600000101010101" pitchFamily="18" charset="-127"/>
                <a:ea typeface="HY헤드라인M" panose="02030600000101010101" pitchFamily="18" charset="-127"/>
                <a:cs typeface="Jalnan OTF" pitchFamily="34" charset="0"/>
              </a:rPr>
              <a:t>정답</a:t>
            </a:r>
            <a:endParaRPr lang="en-US" sz="1100" dirty="0">
              <a:latin typeface="HY헤드라인M" panose="02030600000101010101" pitchFamily="18" charset="-127"/>
              <a:ea typeface="HY헤드라인M" panose="02030600000101010101" pitchFamily="18" charset="-127"/>
            </a:endParaRPr>
          </a:p>
        </p:txBody>
      </p:sp>
      <p:sp>
        <p:nvSpPr>
          <p:cNvPr id="12" name="Object 12"/>
          <p:cNvSpPr txBox="1"/>
          <p:nvPr/>
        </p:nvSpPr>
        <p:spPr>
          <a:xfrm>
            <a:off x="88634" y="2998637"/>
            <a:ext cx="10342266" cy="1569645"/>
          </a:xfrm>
          <a:prstGeom prst="rect">
            <a:avLst/>
          </a:prstGeom>
          <a:noFill/>
        </p:spPr>
        <p:txBody>
          <a:bodyPr wrap="square" lIns="91360" tIns="45680" rIns="91360" bIns="45680" rtlCol="0" anchor="t">
            <a:spAutoFit/>
          </a:bodyPr>
          <a:lstStyle/>
          <a:p>
            <a:pPr algn="ctr"/>
            <a:r>
              <a:rPr lang="ko-KR" altLang="en-US" sz="9600" kern="0" spc="-292" dirty="0">
                <a:solidFill>
                  <a:srgbClr val="000000"/>
                </a:solidFill>
                <a:latin typeface="HY헤드라인M" panose="02030600000101010101" pitchFamily="18" charset="-127"/>
                <a:ea typeface="HY헤드라인M" panose="02030600000101010101" pitchFamily="18" charset="-127"/>
              </a:rPr>
              <a:t>극한직업</a:t>
            </a:r>
            <a:endParaRPr lang="en-US" sz="1000" dirty="0">
              <a:latin typeface="HY헤드라인M" panose="02030600000101010101" pitchFamily="18" charset="-127"/>
              <a:ea typeface="HY헤드라인M" panose="02030600000101010101" pitchFamily="18" charset="-127"/>
            </a:endParaRPr>
          </a:p>
        </p:txBody>
      </p:sp>
      <p:grpSp>
        <p:nvGrpSpPr>
          <p:cNvPr id="2" name="그룹 1">
            <a:extLst>
              <a:ext uri="{FF2B5EF4-FFF2-40B4-BE49-F238E27FC236}">
                <a16:creationId xmlns:a16="http://schemas.microsoft.com/office/drawing/2014/main" id="{2483721C-3AEF-4153-17F3-7A094699EAEF}"/>
              </a:ext>
            </a:extLst>
          </p:cNvPr>
          <p:cNvGrpSpPr/>
          <p:nvPr/>
        </p:nvGrpSpPr>
        <p:grpSpPr>
          <a:xfrm>
            <a:off x="8206210" y="3334460"/>
            <a:ext cx="2485859" cy="3955375"/>
            <a:chOff x="13566237" y="4685990"/>
            <a:chExt cx="3531557" cy="5174444"/>
          </a:xfrm>
        </p:grpSpPr>
        <p:pic>
          <p:nvPicPr>
            <p:cNvPr id="4" name="Object 13">
              <a:extLst>
                <a:ext uri="{FF2B5EF4-FFF2-40B4-BE49-F238E27FC236}">
                  <a16:creationId xmlns:a16="http://schemas.microsoft.com/office/drawing/2014/main" id="{EB3028A1-910E-D8BC-EB2B-C3DF9061B786}"/>
                </a:ext>
              </a:extLst>
            </p:cNvPr>
            <p:cNvPicPr>
              <a:picLocks noChangeAspect="1"/>
            </p:cNvPicPr>
            <p:nvPr/>
          </p:nvPicPr>
          <p:blipFill>
            <a:blip r:embed="rId6" cstate="print"/>
            <a:stretch>
              <a:fillRect/>
            </a:stretch>
          </p:blipFill>
          <p:spPr>
            <a:xfrm>
              <a:off x="13566237" y="4685990"/>
              <a:ext cx="3531557" cy="5174444"/>
            </a:xfrm>
            <a:prstGeom prst="rect">
              <a:avLst/>
            </a:prstGeom>
          </p:spPr>
        </p:pic>
      </p:grpSp>
      <p:pic>
        <p:nvPicPr>
          <p:cNvPr id="1028" name="Picture 4" descr="영화 극한직업, 흥행 성공의 이유는? : 네이버 블로그"/>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28933" y="1975709"/>
            <a:ext cx="5595813" cy="41339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476863" y="505301"/>
            <a:ext cx="3972081" cy="673950"/>
          </a:xfrm>
          <a:prstGeom prst="rect">
            <a:avLst/>
          </a:prstGeom>
          <a:noFill/>
        </p:spPr>
        <p:txBody>
          <a:bodyPr wrap="none" lIns="91360" tIns="45680" rIns="91360" bIns="45680" rtlCol="0">
            <a:spAutoFit/>
          </a:bodyPr>
          <a:lstStyle/>
          <a:p>
            <a:pPr marL="118696" algn="ctr">
              <a:lnSpc>
                <a:spcPct val="90000"/>
              </a:lnSpc>
            </a:pPr>
            <a:r>
              <a:rPr lang="ko-KR" altLang="en-US" sz="4200" spc="-400">
                <a:solidFill>
                  <a:schemeClr val="bg1"/>
                </a:solidFill>
                <a:latin typeface="HY헤드라인M" panose="02030600000101010101" pitchFamily="18" charset="-127"/>
                <a:ea typeface="HY헤드라인M" panose="02030600000101010101" pitchFamily="18" charset="-127"/>
              </a:rPr>
              <a:t>영화 제목 맞추기</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grpSp>
        <p:nvGrpSpPr>
          <p:cNvPr id="33" name="그룹 32">
            <a:extLst>
              <a:ext uri="{FF2B5EF4-FFF2-40B4-BE49-F238E27FC236}">
                <a16:creationId xmlns:a16="http://schemas.microsoft.com/office/drawing/2014/main" id="{2F2AF0D5-A4D8-CA1B-07A8-AC79FB49D19A}"/>
              </a:ext>
            </a:extLst>
          </p:cNvPr>
          <p:cNvGrpSpPr/>
          <p:nvPr/>
        </p:nvGrpSpPr>
        <p:grpSpPr>
          <a:xfrm>
            <a:off x="1163519" y="2556495"/>
            <a:ext cx="8366360" cy="4021646"/>
            <a:chOff x="1486746" y="1448573"/>
            <a:chExt cx="15312222" cy="7774374"/>
          </a:xfrm>
        </p:grpSpPr>
        <p:pic>
          <p:nvPicPr>
            <p:cNvPr id="34" name="Object 5">
              <a:extLst>
                <a:ext uri="{FF2B5EF4-FFF2-40B4-BE49-F238E27FC236}">
                  <a16:creationId xmlns:a16="http://schemas.microsoft.com/office/drawing/2014/main" id="{71A72869-9F69-9D48-196C-A151FE29F999}"/>
                </a:ext>
              </a:extLst>
            </p:cNvPr>
            <p:cNvPicPr>
              <a:picLocks noChangeAspect="1"/>
            </p:cNvPicPr>
            <p:nvPr/>
          </p:nvPicPr>
          <p:blipFill>
            <a:blip r:embed="rId5" cstate="print"/>
            <a:stretch>
              <a:fillRect/>
            </a:stretch>
          </p:blipFill>
          <p:spPr>
            <a:xfrm>
              <a:off x="1486746" y="1448573"/>
              <a:ext cx="15312222" cy="7774374"/>
            </a:xfrm>
            <a:prstGeom prst="rect">
              <a:avLst/>
            </a:prstGeom>
          </p:spPr>
        </p:pic>
      </p:grpSp>
      <p:grpSp>
        <p:nvGrpSpPr>
          <p:cNvPr id="29" name="그룹 28">
            <a:extLst>
              <a:ext uri="{FF2B5EF4-FFF2-40B4-BE49-F238E27FC236}">
                <a16:creationId xmlns:a16="http://schemas.microsoft.com/office/drawing/2014/main" id="{9145C8F4-BBEF-C0B3-C791-4DD6E6691678}"/>
              </a:ext>
            </a:extLst>
          </p:cNvPr>
          <p:cNvGrpSpPr/>
          <p:nvPr/>
        </p:nvGrpSpPr>
        <p:grpSpPr>
          <a:xfrm>
            <a:off x="1163525" y="2124452"/>
            <a:ext cx="8366361" cy="567753"/>
            <a:chOff x="3522629" y="1448573"/>
            <a:chExt cx="13276339" cy="567753"/>
          </a:xfrm>
        </p:grpSpPr>
        <p:pic>
          <p:nvPicPr>
            <p:cNvPr id="32" name="Object 8">
              <a:extLst>
                <a:ext uri="{FF2B5EF4-FFF2-40B4-BE49-F238E27FC236}">
                  <a16:creationId xmlns:a16="http://schemas.microsoft.com/office/drawing/2014/main" id="{A0F39083-DB70-34B3-ED75-50961F64B622}"/>
                </a:ext>
              </a:extLst>
            </p:cNvPr>
            <p:cNvPicPr>
              <a:picLocks noChangeAspect="1"/>
            </p:cNvPicPr>
            <p:nvPr/>
          </p:nvPicPr>
          <p:blipFill>
            <a:blip r:embed="rId6" cstate="print"/>
            <a:stretch>
              <a:fillRect/>
            </a:stretch>
          </p:blipFill>
          <p:spPr>
            <a:xfrm>
              <a:off x="3522629" y="1448573"/>
              <a:ext cx="13276339" cy="567753"/>
            </a:xfrm>
            <a:prstGeom prst="rect">
              <a:avLst/>
            </a:prstGeom>
          </p:spPr>
        </p:pic>
      </p:grpSp>
      <p:grpSp>
        <p:nvGrpSpPr>
          <p:cNvPr id="35" name="그룹 34">
            <a:extLst>
              <a:ext uri="{FF2B5EF4-FFF2-40B4-BE49-F238E27FC236}">
                <a16:creationId xmlns:a16="http://schemas.microsoft.com/office/drawing/2014/main" id="{8E8459A5-B887-3798-C4C5-61DECEA4D744}"/>
              </a:ext>
            </a:extLst>
          </p:cNvPr>
          <p:cNvGrpSpPr/>
          <p:nvPr/>
        </p:nvGrpSpPr>
        <p:grpSpPr>
          <a:xfrm>
            <a:off x="152276" y="1266842"/>
            <a:ext cx="3180202" cy="2579306"/>
            <a:chOff x="-187363" y="-467169"/>
            <a:chExt cx="5134560" cy="5134560"/>
          </a:xfrm>
        </p:grpSpPr>
        <p:pic>
          <p:nvPicPr>
            <p:cNvPr id="40" name="Object 11">
              <a:extLst>
                <a:ext uri="{FF2B5EF4-FFF2-40B4-BE49-F238E27FC236}">
                  <a16:creationId xmlns:a16="http://schemas.microsoft.com/office/drawing/2014/main" id="{9B4AF4CE-5E8B-E22B-163D-896771ED030F}"/>
                </a:ext>
              </a:extLst>
            </p:cNvPr>
            <p:cNvPicPr>
              <a:picLocks noChangeAspect="1"/>
            </p:cNvPicPr>
            <p:nvPr/>
          </p:nvPicPr>
          <p:blipFill>
            <a:blip r:embed="rId7" cstate="print"/>
            <a:stretch>
              <a:fillRect/>
            </a:stretch>
          </p:blipFill>
          <p:spPr>
            <a:xfrm>
              <a:off x="-187363" y="-467169"/>
              <a:ext cx="5134560" cy="5134560"/>
            </a:xfrm>
            <a:prstGeom prst="rect">
              <a:avLst/>
            </a:prstGeom>
          </p:spPr>
        </p:pic>
        <p:pic>
          <p:nvPicPr>
            <p:cNvPr id="41" name="Object 12">
              <a:extLst>
                <a:ext uri="{FF2B5EF4-FFF2-40B4-BE49-F238E27FC236}">
                  <a16:creationId xmlns:a16="http://schemas.microsoft.com/office/drawing/2014/main" id="{4248A0D1-E17E-D927-73AC-FAF6C5D1835F}"/>
                </a:ext>
              </a:extLst>
            </p:cNvPr>
            <p:cNvPicPr>
              <a:picLocks noChangeAspect="1"/>
            </p:cNvPicPr>
            <p:nvPr/>
          </p:nvPicPr>
          <p:blipFill>
            <a:blip r:embed="rId8" cstate="print"/>
            <a:stretch>
              <a:fillRect/>
            </a:stretch>
          </p:blipFill>
          <p:spPr>
            <a:xfrm>
              <a:off x="1012492" y="732686"/>
              <a:ext cx="2567280" cy="2567280"/>
            </a:xfrm>
            <a:prstGeom prst="rect">
              <a:avLst/>
            </a:prstGeom>
          </p:spPr>
        </p:pic>
      </p:grpSp>
      <p:sp>
        <p:nvSpPr>
          <p:cNvPr id="38" name="Object 19">
            <a:extLst>
              <a:ext uri="{FF2B5EF4-FFF2-40B4-BE49-F238E27FC236}">
                <a16:creationId xmlns:a16="http://schemas.microsoft.com/office/drawing/2014/main" id="{848D01A5-2D58-227D-6980-6315688DBD58}"/>
              </a:ext>
            </a:extLst>
          </p:cNvPr>
          <p:cNvSpPr txBox="1"/>
          <p:nvPr/>
        </p:nvSpPr>
        <p:spPr>
          <a:xfrm>
            <a:off x="1109458" y="2132832"/>
            <a:ext cx="1185315" cy="1015664"/>
          </a:xfrm>
          <a:prstGeom prst="rect">
            <a:avLst/>
          </a:prstGeom>
          <a:noFill/>
        </p:spPr>
        <p:txBody>
          <a:bodyPr wrap="square" lIns="91360" tIns="45680" rIns="91360" bIns="4568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0" kern="0" spc="-100" dirty="0">
                <a:solidFill>
                  <a:srgbClr val="000000"/>
                </a:solidFill>
                <a:latin typeface="HY헤드라인M" panose="02030600000101010101" pitchFamily="18" charset="-127"/>
                <a:ea typeface="HY헤드라인M" panose="02030600000101010101" pitchFamily="18" charset="-127"/>
                <a:cs typeface="Jalnan OTF" pitchFamily="34" charset="0"/>
              </a:rPr>
              <a:t>02</a:t>
            </a:r>
            <a:endParaRPr lang="en-US" sz="1000" dirty="0">
              <a:latin typeface="HY헤드라인M" panose="02030600000101010101" pitchFamily="18" charset="-127"/>
              <a:ea typeface="HY헤드라인M" panose="02030600000101010101" pitchFamily="18" charset="-127"/>
            </a:endParaRPr>
          </a:p>
        </p:txBody>
      </p:sp>
      <p:sp>
        <p:nvSpPr>
          <p:cNvPr id="42" name="Object 21">
            <a:extLst>
              <a:ext uri="{FF2B5EF4-FFF2-40B4-BE49-F238E27FC236}">
                <a16:creationId xmlns:a16="http://schemas.microsoft.com/office/drawing/2014/main" id="{7E982553-CFEF-767E-3352-5871AADB3395}"/>
              </a:ext>
            </a:extLst>
          </p:cNvPr>
          <p:cNvSpPr txBox="1"/>
          <p:nvPr/>
        </p:nvSpPr>
        <p:spPr>
          <a:xfrm>
            <a:off x="1498665" y="3717568"/>
            <a:ext cx="7646013" cy="1862048"/>
          </a:xfrm>
          <a:prstGeom prst="rect">
            <a:avLst/>
          </a:prstGeom>
          <a:noFill/>
        </p:spPr>
        <p:txBody>
          <a:bodyPr wrap="square" lIns="91360" tIns="45680" rIns="91360" bIns="4568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ko-KR" altLang="en-US" sz="11500" kern="0" spc="-500" dirty="0" err="1">
                <a:solidFill>
                  <a:srgbClr val="000000"/>
                </a:solidFill>
                <a:latin typeface="HY헤드라인M" panose="02030600000101010101" pitchFamily="18" charset="-127"/>
                <a:ea typeface="HY헤드라인M" panose="02030600000101010101" pitchFamily="18" charset="-127"/>
                <a:cs typeface="Jalnan OTF" pitchFamily="34" charset="0"/>
              </a:rPr>
              <a:t>ㅌㅅㅇㅈㅅ</a:t>
            </a:r>
            <a:endParaRPr lang="en-US" sz="1100" dirty="0">
              <a:latin typeface="HY헤드라인M" panose="02030600000101010101" pitchFamily="18" charset="-127"/>
              <a:ea typeface="HY헤드라인M" panose="02030600000101010101" pitchFamily="18" charset="-127"/>
            </a:endParaRPr>
          </a:p>
        </p:txBody>
      </p:sp>
      <p:grpSp>
        <p:nvGrpSpPr>
          <p:cNvPr id="44" name="그룹 43">
            <a:extLst>
              <a:ext uri="{FF2B5EF4-FFF2-40B4-BE49-F238E27FC236}">
                <a16:creationId xmlns:a16="http://schemas.microsoft.com/office/drawing/2014/main" id="{335BFE72-7F43-A390-5F50-9315BE46616D}"/>
              </a:ext>
            </a:extLst>
          </p:cNvPr>
          <p:cNvGrpSpPr/>
          <p:nvPr/>
        </p:nvGrpSpPr>
        <p:grpSpPr>
          <a:xfrm>
            <a:off x="1990217" y="1980187"/>
            <a:ext cx="289694" cy="289694"/>
            <a:chOff x="3018321" y="1000227"/>
            <a:chExt cx="289694" cy="289694"/>
          </a:xfrm>
        </p:grpSpPr>
        <p:pic>
          <p:nvPicPr>
            <p:cNvPr id="46" name="Object 15">
              <a:extLst>
                <a:ext uri="{FF2B5EF4-FFF2-40B4-BE49-F238E27FC236}">
                  <a16:creationId xmlns:a16="http://schemas.microsoft.com/office/drawing/2014/main" id="{C6F386BD-64AD-3884-75D1-E8EF15B396BD}"/>
                </a:ext>
              </a:extLst>
            </p:cNvPr>
            <p:cNvPicPr>
              <a:picLocks noChangeAspect="1"/>
            </p:cNvPicPr>
            <p:nvPr/>
          </p:nvPicPr>
          <p:blipFill>
            <a:blip r:embed="rId9" cstate="print"/>
            <a:stretch>
              <a:fillRect/>
            </a:stretch>
          </p:blipFill>
          <p:spPr>
            <a:xfrm>
              <a:off x="3018321" y="1000227"/>
              <a:ext cx="289694" cy="289694"/>
            </a:xfrm>
            <a:prstGeom prst="rect">
              <a:avLst/>
            </a:prstGeom>
          </p:spPr>
        </p:pic>
      </p:grpSp>
    </p:spTree>
    <p:extLst>
      <p:ext uri="{BB962C8B-B14F-4D97-AF65-F5344CB8AC3E}">
        <p14:creationId xmlns:p14="http://schemas.microsoft.com/office/powerpoint/2010/main" val="1291221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01" name="그룹 1001"/>
          <p:cNvGrpSpPr/>
          <p:nvPr/>
        </p:nvGrpSpPr>
        <p:grpSpPr>
          <a:xfrm>
            <a:off x="5" y="0"/>
            <a:ext cx="10692063" cy="7561263"/>
            <a:chOff x="0" y="0"/>
            <a:chExt cx="18285714" cy="10285714"/>
          </a:xfrm>
        </p:grpSpPr>
        <p:pic>
          <p:nvPicPr>
            <p:cNvPr id="3" name="Object 2"/>
            <p:cNvPicPr>
              <a:picLocks noChangeAspect="1"/>
            </p:cNvPicPr>
            <p:nvPr/>
          </p:nvPicPr>
          <p:blipFill>
            <a:blip r:embed="rId3" cstate="print"/>
            <a:stretch>
              <a:fillRect/>
            </a:stretch>
          </p:blipFill>
          <p:spPr>
            <a:xfrm>
              <a:off x="0" y="0"/>
              <a:ext cx="18285714" cy="10285714"/>
            </a:xfrm>
            <a:prstGeom prst="rect">
              <a:avLst/>
            </a:prstGeom>
          </p:spPr>
        </p:pic>
      </p:grpSp>
      <p:grpSp>
        <p:nvGrpSpPr>
          <p:cNvPr id="1002" name="그룹 1002"/>
          <p:cNvGrpSpPr/>
          <p:nvPr/>
        </p:nvGrpSpPr>
        <p:grpSpPr>
          <a:xfrm>
            <a:off x="869334" y="1620127"/>
            <a:ext cx="8953396" cy="4545849"/>
            <a:chOff x="1486746" y="1448573"/>
            <a:chExt cx="15312222" cy="7774374"/>
          </a:xfrm>
        </p:grpSpPr>
        <p:pic>
          <p:nvPicPr>
            <p:cNvPr id="6" name="Object 5"/>
            <p:cNvPicPr>
              <a:picLocks noChangeAspect="1"/>
            </p:cNvPicPr>
            <p:nvPr/>
          </p:nvPicPr>
          <p:blipFill>
            <a:blip r:embed="rId4" cstate="print"/>
            <a:stretch>
              <a:fillRect/>
            </a:stretch>
          </p:blipFill>
          <p:spPr>
            <a:xfrm>
              <a:off x="1486746" y="1448573"/>
              <a:ext cx="15312222" cy="7774374"/>
            </a:xfrm>
            <a:prstGeom prst="rect">
              <a:avLst/>
            </a:prstGeom>
          </p:spPr>
        </p:pic>
      </p:grpSp>
      <p:grpSp>
        <p:nvGrpSpPr>
          <p:cNvPr id="1003" name="그룹 1003"/>
          <p:cNvGrpSpPr/>
          <p:nvPr/>
        </p:nvGrpSpPr>
        <p:grpSpPr>
          <a:xfrm>
            <a:off x="869334" y="1620125"/>
            <a:ext cx="8953396" cy="331978"/>
            <a:chOff x="1486746" y="1448573"/>
            <a:chExt cx="15312222" cy="567753"/>
          </a:xfrm>
        </p:grpSpPr>
        <p:pic>
          <p:nvPicPr>
            <p:cNvPr id="9" name="Object 8"/>
            <p:cNvPicPr>
              <a:picLocks noChangeAspect="1"/>
            </p:cNvPicPr>
            <p:nvPr/>
          </p:nvPicPr>
          <p:blipFill>
            <a:blip r:embed="rId5" cstate="print"/>
            <a:stretch>
              <a:fillRect/>
            </a:stretch>
          </p:blipFill>
          <p:spPr>
            <a:xfrm>
              <a:off x="1486746" y="1448573"/>
              <a:ext cx="15312222" cy="567753"/>
            </a:xfrm>
            <a:prstGeom prst="rect">
              <a:avLst/>
            </a:prstGeom>
          </p:spPr>
        </p:pic>
      </p:grpSp>
      <p:sp>
        <p:nvSpPr>
          <p:cNvPr id="11" name="Object 11"/>
          <p:cNvSpPr txBox="1"/>
          <p:nvPr/>
        </p:nvSpPr>
        <p:spPr>
          <a:xfrm>
            <a:off x="1493178" y="2219030"/>
            <a:ext cx="1953535" cy="553917"/>
          </a:xfrm>
          <a:prstGeom prst="rect">
            <a:avLst/>
          </a:prstGeom>
          <a:noFill/>
        </p:spPr>
        <p:txBody>
          <a:bodyPr wrap="square" lIns="91360" tIns="45680" rIns="91360" bIns="45680" rtlCol="0" anchor="t">
            <a:spAutoFit/>
          </a:bodyPr>
          <a:lstStyle/>
          <a:p>
            <a:r>
              <a:rPr lang="en-US" sz="3000" kern="0" spc="-58" dirty="0">
                <a:solidFill>
                  <a:srgbClr val="000000"/>
                </a:solidFill>
                <a:latin typeface="HY헤드라인M" panose="02030600000101010101" pitchFamily="18" charset="-127"/>
                <a:ea typeface="HY헤드라인M" panose="02030600000101010101" pitchFamily="18" charset="-127"/>
                <a:cs typeface="Jalnan OTF" pitchFamily="34" charset="0"/>
              </a:rPr>
              <a:t>정답</a:t>
            </a:r>
            <a:endParaRPr lang="en-US" sz="1100" dirty="0">
              <a:latin typeface="HY헤드라인M" panose="02030600000101010101" pitchFamily="18" charset="-127"/>
              <a:ea typeface="HY헤드라인M" panose="02030600000101010101" pitchFamily="18" charset="-127"/>
            </a:endParaRPr>
          </a:p>
        </p:txBody>
      </p:sp>
      <p:sp>
        <p:nvSpPr>
          <p:cNvPr id="12" name="Object 12"/>
          <p:cNvSpPr txBox="1"/>
          <p:nvPr/>
        </p:nvSpPr>
        <p:spPr>
          <a:xfrm>
            <a:off x="88634" y="2998637"/>
            <a:ext cx="10342266" cy="1569645"/>
          </a:xfrm>
          <a:prstGeom prst="rect">
            <a:avLst/>
          </a:prstGeom>
          <a:noFill/>
        </p:spPr>
        <p:txBody>
          <a:bodyPr wrap="square" lIns="91360" tIns="45680" rIns="91360" bIns="45680" rtlCol="0" anchor="t">
            <a:spAutoFit/>
          </a:bodyPr>
          <a:lstStyle/>
          <a:p>
            <a:pPr algn="ctr"/>
            <a:r>
              <a:rPr lang="ko-KR" altLang="en-US" sz="9600" kern="0" spc="-292">
                <a:solidFill>
                  <a:srgbClr val="000000"/>
                </a:solidFill>
                <a:latin typeface="HY헤드라인M" panose="02030600000101010101" pitchFamily="18" charset="-127"/>
                <a:ea typeface="HY헤드라인M" panose="02030600000101010101" pitchFamily="18" charset="-127"/>
              </a:rPr>
              <a:t>택시운전사</a:t>
            </a:r>
            <a:endParaRPr lang="en-US" sz="1000" dirty="0">
              <a:latin typeface="HY헤드라인M" panose="02030600000101010101" pitchFamily="18" charset="-127"/>
              <a:ea typeface="HY헤드라인M" panose="02030600000101010101" pitchFamily="18" charset="-127"/>
            </a:endParaRPr>
          </a:p>
        </p:txBody>
      </p:sp>
      <p:grpSp>
        <p:nvGrpSpPr>
          <p:cNvPr id="1004" name="그룹 1004"/>
          <p:cNvGrpSpPr/>
          <p:nvPr/>
        </p:nvGrpSpPr>
        <p:grpSpPr>
          <a:xfrm>
            <a:off x="7526051" y="4380506"/>
            <a:ext cx="3035430" cy="2659483"/>
            <a:chOff x="12633544" y="5142857"/>
            <a:chExt cx="5191235" cy="4548284"/>
          </a:xfrm>
        </p:grpSpPr>
        <p:pic>
          <p:nvPicPr>
            <p:cNvPr id="14" name="Object 13"/>
            <p:cNvPicPr>
              <a:picLocks noChangeAspect="1"/>
            </p:cNvPicPr>
            <p:nvPr/>
          </p:nvPicPr>
          <p:blipFill>
            <a:blip r:embed="rId6" cstate="print"/>
            <a:stretch>
              <a:fillRect/>
            </a:stretch>
          </p:blipFill>
          <p:spPr>
            <a:xfrm>
              <a:off x="12633544" y="5142857"/>
              <a:ext cx="5191235" cy="4548284"/>
            </a:xfrm>
            <a:prstGeom prst="rect">
              <a:avLst/>
            </a:prstGeom>
          </p:spPr>
        </p:pic>
      </p:grpSp>
      <p:pic>
        <p:nvPicPr>
          <p:cNvPr id="2050" name="Picture 2" descr="택시운전사 포스터 속 장면이 영화에 나오지 않은 이유 | 중앙일보"/>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0448" y="2239522"/>
            <a:ext cx="6523746" cy="3413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99589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476863" y="505301"/>
            <a:ext cx="3972081" cy="673950"/>
          </a:xfrm>
          <a:prstGeom prst="rect">
            <a:avLst/>
          </a:prstGeom>
          <a:noFill/>
        </p:spPr>
        <p:txBody>
          <a:bodyPr wrap="none" lIns="91360" tIns="45680" rIns="91360" bIns="45680" rtlCol="0">
            <a:spAutoFit/>
          </a:bodyPr>
          <a:lstStyle/>
          <a:p>
            <a:pPr marL="118696" algn="ctr">
              <a:lnSpc>
                <a:spcPct val="90000"/>
              </a:lnSpc>
            </a:pPr>
            <a:r>
              <a:rPr lang="ko-KR" altLang="en-US" sz="4200" spc="-400">
                <a:solidFill>
                  <a:schemeClr val="bg1"/>
                </a:solidFill>
                <a:latin typeface="HY헤드라인M" panose="02030600000101010101" pitchFamily="18" charset="-127"/>
                <a:ea typeface="HY헤드라인M" panose="02030600000101010101" pitchFamily="18" charset="-127"/>
              </a:rPr>
              <a:t>영화 제목 맞추기</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grpSp>
        <p:nvGrpSpPr>
          <p:cNvPr id="33" name="그룹 32">
            <a:extLst>
              <a:ext uri="{FF2B5EF4-FFF2-40B4-BE49-F238E27FC236}">
                <a16:creationId xmlns:a16="http://schemas.microsoft.com/office/drawing/2014/main" id="{2F2AF0D5-A4D8-CA1B-07A8-AC79FB49D19A}"/>
              </a:ext>
            </a:extLst>
          </p:cNvPr>
          <p:cNvGrpSpPr/>
          <p:nvPr/>
        </p:nvGrpSpPr>
        <p:grpSpPr>
          <a:xfrm>
            <a:off x="1163519" y="2556495"/>
            <a:ext cx="8366360" cy="4021646"/>
            <a:chOff x="1486746" y="1448573"/>
            <a:chExt cx="15312222" cy="7774374"/>
          </a:xfrm>
        </p:grpSpPr>
        <p:pic>
          <p:nvPicPr>
            <p:cNvPr id="34" name="Object 5">
              <a:extLst>
                <a:ext uri="{FF2B5EF4-FFF2-40B4-BE49-F238E27FC236}">
                  <a16:creationId xmlns:a16="http://schemas.microsoft.com/office/drawing/2014/main" id="{71A72869-9F69-9D48-196C-A151FE29F999}"/>
                </a:ext>
              </a:extLst>
            </p:cNvPr>
            <p:cNvPicPr>
              <a:picLocks noChangeAspect="1"/>
            </p:cNvPicPr>
            <p:nvPr/>
          </p:nvPicPr>
          <p:blipFill>
            <a:blip r:embed="rId5" cstate="print"/>
            <a:stretch>
              <a:fillRect/>
            </a:stretch>
          </p:blipFill>
          <p:spPr>
            <a:xfrm>
              <a:off x="1486746" y="1448573"/>
              <a:ext cx="15312222" cy="7774374"/>
            </a:xfrm>
            <a:prstGeom prst="rect">
              <a:avLst/>
            </a:prstGeom>
          </p:spPr>
        </p:pic>
      </p:grpSp>
      <p:grpSp>
        <p:nvGrpSpPr>
          <p:cNvPr id="29" name="그룹 28">
            <a:extLst>
              <a:ext uri="{FF2B5EF4-FFF2-40B4-BE49-F238E27FC236}">
                <a16:creationId xmlns:a16="http://schemas.microsoft.com/office/drawing/2014/main" id="{9145C8F4-BBEF-C0B3-C791-4DD6E6691678}"/>
              </a:ext>
            </a:extLst>
          </p:cNvPr>
          <p:cNvGrpSpPr/>
          <p:nvPr/>
        </p:nvGrpSpPr>
        <p:grpSpPr>
          <a:xfrm>
            <a:off x="1163525" y="2124452"/>
            <a:ext cx="8366361" cy="567753"/>
            <a:chOff x="3522629" y="1448573"/>
            <a:chExt cx="13276339" cy="567753"/>
          </a:xfrm>
        </p:grpSpPr>
        <p:pic>
          <p:nvPicPr>
            <p:cNvPr id="32" name="Object 8">
              <a:extLst>
                <a:ext uri="{FF2B5EF4-FFF2-40B4-BE49-F238E27FC236}">
                  <a16:creationId xmlns:a16="http://schemas.microsoft.com/office/drawing/2014/main" id="{A0F39083-DB70-34B3-ED75-50961F64B622}"/>
                </a:ext>
              </a:extLst>
            </p:cNvPr>
            <p:cNvPicPr>
              <a:picLocks noChangeAspect="1"/>
            </p:cNvPicPr>
            <p:nvPr/>
          </p:nvPicPr>
          <p:blipFill>
            <a:blip r:embed="rId6" cstate="print"/>
            <a:stretch>
              <a:fillRect/>
            </a:stretch>
          </p:blipFill>
          <p:spPr>
            <a:xfrm>
              <a:off x="3522629" y="1448573"/>
              <a:ext cx="13276339" cy="567753"/>
            </a:xfrm>
            <a:prstGeom prst="rect">
              <a:avLst/>
            </a:prstGeom>
          </p:spPr>
        </p:pic>
      </p:grpSp>
      <p:grpSp>
        <p:nvGrpSpPr>
          <p:cNvPr id="35" name="그룹 34">
            <a:extLst>
              <a:ext uri="{FF2B5EF4-FFF2-40B4-BE49-F238E27FC236}">
                <a16:creationId xmlns:a16="http://schemas.microsoft.com/office/drawing/2014/main" id="{8E8459A5-B887-3798-C4C5-61DECEA4D744}"/>
              </a:ext>
            </a:extLst>
          </p:cNvPr>
          <p:cNvGrpSpPr/>
          <p:nvPr/>
        </p:nvGrpSpPr>
        <p:grpSpPr>
          <a:xfrm>
            <a:off x="152276" y="1266842"/>
            <a:ext cx="3180202" cy="2579306"/>
            <a:chOff x="-187363" y="-467169"/>
            <a:chExt cx="5134560" cy="5134560"/>
          </a:xfrm>
        </p:grpSpPr>
        <p:pic>
          <p:nvPicPr>
            <p:cNvPr id="40" name="Object 11">
              <a:extLst>
                <a:ext uri="{FF2B5EF4-FFF2-40B4-BE49-F238E27FC236}">
                  <a16:creationId xmlns:a16="http://schemas.microsoft.com/office/drawing/2014/main" id="{9B4AF4CE-5E8B-E22B-163D-896771ED030F}"/>
                </a:ext>
              </a:extLst>
            </p:cNvPr>
            <p:cNvPicPr>
              <a:picLocks noChangeAspect="1"/>
            </p:cNvPicPr>
            <p:nvPr/>
          </p:nvPicPr>
          <p:blipFill>
            <a:blip r:embed="rId7" cstate="print"/>
            <a:stretch>
              <a:fillRect/>
            </a:stretch>
          </p:blipFill>
          <p:spPr>
            <a:xfrm>
              <a:off x="-187363" y="-467169"/>
              <a:ext cx="5134560" cy="5134560"/>
            </a:xfrm>
            <a:prstGeom prst="rect">
              <a:avLst/>
            </a:prstGeom>
          </p:spPr>
        </p:pic>
        <p:pic>
          <p:nvPicPr>
            <p:cNvPr id="41" name="Object 12">
              <a:extLst>
                <a:ext uri="{FF2B5EF4-FFF2-40B4-BE49-F238E27FC236}">
                  <a16:creationId xmlns:a16="http://schemas.microsoft.com/office/drawing/2014/main" id="{4248A0D1-E17E-D927-73AC-FAF6C5D1835F}"/>
                </a:ext>
              </a:extLst>
            </p:cNvPr>
            <p:cNvPicPr>
              <a:picLocks noChangeAspect="1"/>
            </p:cNvPicPr>
            <p:nvPr/>
          </p:nvPicPr>
          <p:blipFill>
            <a:blip r:embed="rId8" cstate="print"/>
            <a:stretch>
              <a:fillRect/>
            </a:stretch>
          </p:blipFill>
          <p:spPr>
            <a:xfrm>
              <a:off x="1012492" y="732686"/>
              <a:ext cx="2567280" cy="2567280"/>
            </a:xfrm>
            <a:prstGeom prst="rect">
              <a:avLst/>
            </a:prstGeom>
          </p:spPr>
        </p:pic>
      </p:grpSp>
      <p:sp>
        <p:nvSpPr>
          <p:cNvPr id="38" name="Object 19">
            <a:extLst>
              <a:ext uri="{FF2B5EF4-FFF2-40B4-BE49-F238E27FC236}">
                <a16:creationId xmlns:a16="http://schemas.microsoft.com/office/drawing/2014/main" id="{848D01A5-2D58-227D-6980-6315688DBD58}"/>
              </a:ext>
            </a:extLst>
          </p:cNvPr>
          <p:cNvSpPr txBox="1"/>
          <p:nvPr/>
        </p:nvSpPr>
        <p:spPr>
          <a:xfrm>
            <a:off x="1109458" y="2132832"/>
            <a:ext cx="1185315" cy="1015664"/>
          </a:xfrm>
          <a:prstGeom prst="rect">
            <a:avLst/>
          </a:prstGeom>
          <a:noFill/>
        </p:spPr>
        <p:txBody>
          <a:bodyPr wrap="square" lIns="91360" tIns="45680" rIns="91360" bIns="4568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0" kern="0" spc="-100" dirty="0">
                <a:solidFill>
                  <a:srgbClr val="000000"/>
                </a:solidFill>
                <a:latin typeface="HY헤드라인M" panose="02030600000101010101" pitchFamily="18" charset="-127"/>
                <a:ea typeface="HY헤드라인M" panose="02030600000101010101" pitchFamily="18" charset="-127"/>
                <a:cs typeface="Jalnan OTF" pitchFamily="34" charset="0"/>
              </a:rPr>
              <a:t>03</a:t>
            </a:r>
            <a:endParaRPr lang="en-US" sz="1000" dirty="0">
              <a:latin typeface="HY헤드라인M" panose="02030600000101010101" pitchFamily="18" charset="-127"/>
              <a:ea typeface="HY헤드라인M" panose="02030600000101010101" pitchFamily="18" charset="-127"/>
            </a:endParaRPr>
          </a:p>
        </p:txBody>
      </p:sp>
      <p:sp>
        <p:nvSpPr>
          <p:cNvPr id="42" name="Object 21">
            <a:extLst>
              <a:ext uri="{FF2B5EF4-FFF2-40B4-BE49-F238E27FC236}">
                <a16:creationId xmlns:a16="http://schemas.microsoft.com/office/drawing/2014/main" id="{7E982553-CFEF-767E-3352-5871AADB3395}"/>
              </a:ext>
            </a:extLst>
          </p:cNvPr>
          <p:cNvSpPr txBox="1"/>
          <p:nvPr/>
        </p:nvSpPr>
        <p:spPr>
          <a:xfrm>
            <a:off x="1498665" y="3717568"/>
            <a:ext cx="7646013" cy="1862048"/>
          </a:xfrm>
          <a:prstGeom prst="rect">
            <a:avLst/>
          </a:prstGeom>
          <a:noFill/>
        </p:spPr>
        <p:txBody>
          <a:bodyPr wrap="square" lIns="91360" tIns="45680" rIns="91360" bIns="4568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ko-KR" altLang="en-US" sz="11500" kern="0" spc="-500" dirty="0" err="1" smtClean="0">
                <a:solidFill>
                  <a:srgbClr val="000000"/>
                </a:solidFill>
                <a:latin typeface="HY헤드라인M" panose="02030600000101010101" pitchFamily="18" charset="-127"/>
                <a:ea typeface="HY헤드라인M" panose="02030600000101010101" pitchFamily="18" charset="-127"/>
                <a:cs typeface="Jalnan OTF" pitchFamily="34" charset="0"/>
              </a:rPr>
              <a:t>ㄱㅈㅅㅈ</a:t>
            </a:r>
            <a:endParaRPr lang="en-US" sz="1100" dirty="0">
              <a:latin typeface="HY헤드라인M" panose="02030600000101010101" pitchFamily="18" charset="-127"/>
              <a:ea typeface="HY헤드라인M" panose="02030600000101010101" pitchFamily="18" charset="-127"/>
            </a:endParaRPr>
          </a:p>
        </p:txBody>
      </p:sp>
      <p:grpSp>
        <p:nvGrpSpPr>
          <p:cNvPr id="44" name="그룹 43">
            <a:extLst>
              <a:ext uri="{FF2B5EF4-FFF2-40B4-BE49-F238E27FC236}">
                <a16:creationId xmlns:a16="http://schemas.microsoft.com/office/drawing/2014/main" id="{335BFE72-7F43-A390-5F50-9315BE46616D}"/>
              </a:ext>
            </a:extLst>
          </p:cNvPr>
          <p:cNvGrpSpPr/>
          <p:nvPr/>
        </p:nvGrpSpPr>
        <p:grpSpPr>
          <a:xfrm>
            <a:off x="1990217" y="1980187"/>
            <a:ext cx="289694" cy="289694"/>
            <a:chOff x="3018321" y="1000227"/>
            <a:chExt cx="289694" cy="289694"/>
          </a:xfrm>
        </p:grpSpPr>
        <p:pic>
          <p:nvPicPr>
            <p:cNvPr id="46" name="Object 15">
              <a:extLst>
                <a:ext uri="{FF2B5EF4-FFF2-40B4-BE49-F238E27FC236}">
                  <a16:creationId xmlns:a16="http://schemas.microsoft.com/office/drawing/2014/main" id="{C6F386BD-64AD-3884-75D1-E8EF15B396BD}"/>
                </a:ext>
              </a:extLst>
            </p:cNvPr>
            <p:cNvPicPr>
              <a:picLocks noChangeAspect="1"/>
            </p:cNvPicPr>
            <p:nvPr/>
          </p:nvPicPr>
          <p:blipFill>
            <a:blip r:embed="rId9" cstate="print"/>
            <a:stretch>
              <a:fillRect/>
            </a:stretch>
          </p:blipFill>
          <p:spPr>
            <a:xfrm>
              <a:off x="3018321" y="1000227"/>
              <a:ext cx="289694" cy="289694"/>
            </a:xfrm>
            <a:prstGeom prst="rect">
              <a:avLst/>
            </a:prstGeom>
          </p:spPr>
        </p:pic>
      </p:grpSp>
    </p:spTree>
    <p:extLst>
      <p:ext uri="{BB962C8B-B14F-4D97-AF65-F5344CB8AC3E}">
        <p14:creationId xmlns:p14="http://schemas.microsoft.com/office/powerpoint/2010/main" val="40525847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01" name="그룹 1001"/>
          <p:cNvGrpSpPr/>
          <p:nvPr/>
        </p:nvGrpSpPr>
        <p:grpSpPr>
          <a:xfrm>
            <a:off x="5" y="0"/>
            <a:ext cx="10692063" cy="7561263"/>
            <a:chOff x="0" y="0"/>
            <a:chExt cx="18285714" cy="10285714"/>
          </a:xfrm>
        </p:grpSpPr>
        <p:pic>
          <p:nvPicPr>
            <p:cNvPr id="3" name="Object 2"/>
            <p:cNvPicPr>
              <a:picLocks noChangeAspect="1"/>
            </p:cNvPicPr>
            <p:nvPr/>
          </p:nvPicPr>
          <p:blipFill>
            <a:blip r:embed="rId3" cstate="print"/>
            <a:stretch>
              <a:fillRect/>
            </a:stretch>
          </p:blipFill>
          <p:spPr>
            <a:xfrm>
              <a:off x="0" y="0"/>
              <a:ext cx="18285714" cy="10285714"/>
            </a:xfrm>
            <a:prstGeom prst="rect">
              <a:avLst/>
            </a:prstGeom>
          </p:spPr>
        </p:pic>
      </p:grpSp>
      <p:grpSp>
        <p:nvGrpSpPr>
          <p:cNvPr id="1002" name="그룹 1002"/>
          <p:cNvGrpSpPr/>
          <p:nvPr/>
        </p:nvGrpSpPr>
        <p:grpSpPr>
          <a:xfrm>
            <a:off x="869334" y="1620127"/>
            <a:ext cx="8953396" cy="4545849"/>
            <a:chOff x="1486746" y="1448573"/>
            <a:chExt cx="15312222" cy="7774374"/>
          </a:xfrm>
        </p:grpSpPr>
        <p:pic>
          <p:nvPicPr>
            <p:cNvPr id="6" name="Object 5"/>
            <p:cNvPicPr>
              <a:picLocks noChangeAspect="1"/>
            </p:cNvPicPr>
            <p:nvPr/>
          </p:nvPicPr>
          <p:blipFill>
            <a:blip r:embed="rId4" cstate="print"/>
            <a:stretch>
              <a:fillRect/>
            </a:stretch>
          </p:blipFill>
          <p:spPr>
            <a:xfrm>
              <a:off x="1486746" y="1448573"/>
              <a:ext cx="15312222" cy="7774374"/>
            </a:xfrm>
            <a:prstGeom prst="rect">
              <a:avLst/>
            </a:prstGeom>
          </p:spPr>
        </p:pic>
      </p:grpSp>
      <p:grpSp>
        <p:nvGrpSpPr>
          <p:cNvPr id="1003" name="그룹 1003"/>
          <p:cNvGrpSpPr/>
          <p:nvPr/>
        </p:nvGrpSpPr>
        <p:grpSpPr>
          <a:xfrm>
            <a:off x="869334" y="1620125"/>
            <a:ext cx="8953396" cy="331978"/>
            <a:chOff x="1486746" y="1448573"/>
            <a:chExt cx="15312222" cy="567753"/>
          </a:xfrm>
        </p:grpSpPr>
        <p:pic>
          <p:nvPicPr>
            <p:cNvPr id="9" name="Object 8"/>
            <p:cNvPicPr>
              <a:picLocks noChangeAspect="1"/>
            </p:cNvPicPr>
            <p:nvPr/>
          </p:nvPicPr>
          <p:blipFill>
            <a:blip r:embed="rId5" cstate="print"/>
            <a:stretch>
              <a:fillRect/>
            </a:stretch>
          </p:blipFill>
          <p:spPr>
            <a:xfrm>
              <a:off x="1486746" y="1448573"/>
              <a:ext cx="15312222" cy="567753"/>
            </a:xfrm>
            <a:prstGeom prst="rect">
              <a:avLst/>
            </a:prstGeom>
          </p:spPr>
        </p:pic>
      </p:grpSp>
      <p:sp>
        <p:nvSpPr>
          <p:cNvPr id="11" name="Object 11"/>
          <p:cNvSpPr txBox="1"/>
          <p:nvPr/>
        </p:nvSpPr>
        <p:spPr>
          <a:xfrm>
            <a:off x="1493178" y="2219030"/>
            <a:ext cx="1953535" cy="553917"/>
          </a:xfrm>
          <a:prstGeom prst="rect">
            <a:avLst/>
          </a:prstGeom>
          <a:noFill/>
        </p:spPr>
        <p:txBody>
          <a:bodyPr wrap="square" lIns="91360" tIns="45680" rIns="91360" bIns="45680" rtlCol="0" anchor="t">
            <a:spAutoFit/>
          </a:bodyPr>
          <a:lstStyle/>
          <a:p>
            <a:r>
              <a:rPr lang="en-US" sz="3000" kern="0" spc="-58" dirty="0">
                <a:solidFill>
                  <a:srgbClr val="000000"/>
                </a:solidFill>
                <a:latin typeface="HY헤드라인M" panose="02030600000101010101" pitchFamily="18" charset="-127"/>
                <a:ea typeface="HY헤드라인M" panose="02030600000101010101" pitchFamily="18" charset="-127"/>
                <a:cs typeface="Jalnan OTF" pitchFamily="34" charset="0"/>
              </a:rPr>
              <a:t>정답</a:t>
            </a:r>
            <a:endParaRPr lang="en-US" sz="1100" dirty="0">
              <a:latin typeface="HY헤드라인M" panose="02030600000101010101" pitchFamily="18" charset="-127"/>
              <a:ea typeface="HY헤드라인M" panose="02030600000101010101" pitchFamily="18" charset="-127"/>
            </a:endParaRPr>
          </a:p>
        </p:txBody>
      </p:sp>
      <p:sp>
        <p:nvSpPr>
          <p:cNvPr id="12" name="Object 12"/>
          <p:cNvSpPr txBox="1"/>
          <p:nvPr/>
        </p:nvSpPr>
        <p:spPr>
          <a:xfrm>
            <a:off x="88634" y="2998637"/>
            <a:ext cx="10342266" cy="1569580"/>
          </a:xfrm>
          <a:prstGeom prst="rect">
            <a:avLst/>
          </a:prstGeom>
          <a:noFill/>
        </p:spPr>
        <p:txBody>
          <a:bodyPr wrap="square" lIns="91360" tIns="45680" rIns="91360" bIns="45680" rtlCol="0" anchor="t">
            <a:spAutoFit/>
          </a:bodyPr>
          <a:lstStyle/>
          <a:p>
            <a:pPr algn="ctr"/>
            <a:r>
              <a:rPr lang="ko-KR" altLang="en-US" sz="9600" kern="0" spc="-292" dirty="0" smtClean="0">
                <a:solidFill>
                  <a:srgbClr val="000000"/>
                </a:solidFill>
                <a:latin typeface="HY헤드라인M" panose="02030600000101010101" pitchFamily="18" charset="-127"/>
                <a:ea typeface="HY헤드라인M" panose="02030600000101010101" pitchFamily="18" charset="-127"/>
              </a:rPr>
              <a:t>국제시장</a:t>
            </a:r>
            <a:endParaRPr lang="en-US" sz="1000" dirty="0">
              <a:latin typeface="HY헤드라인M" panose="02030600000101010101" pitchFamily="18" charset="-127"/>
              <a:ea typeface="HY헤드라인M" panose="02030600000101010101" pitchFamily="18" charset="-127"/>
            </a:endParaRPr>
          </a:p>
        </p:txBody>
      </p:sp>
      <p:grpSp>
        <p:nvGrpSpPr>
          <p:cNvPr id="2" name="그룹 1">
            <a:extLst>
              <a:ext uri="{FF2B5EF4-FFF2-40B4-BE49-F238E27FC236}">
                <a16:creationId xmlns:a16="http://schemas.microsoft.com/office/drawing/2014/main" id="{48B98421-B67D-2309-9D2D-56DF922D6150}"/>
              </a:ext>
            </a:extLst>
          </p:cNvPr>
          <p:cNvGrpSpPr/>
          <p:nvPr/>
        </p:nvGrpSpPr>
        <p:grpSpPr>
          <a:xfrm>
            <a:off x="3315629" y="4942912"/>
            <a:ext cx="2138008" cy="2233252"/>
            <a:chOff x="5434413" y="6773833"/>
            <a:chExt cx="4088879" cy="4105300"/>
          </a:xfrm>
        </p:grpSpPr>
        <p:pic>
          <p:nvPicPr>
            <p:cNvPr id="7" name="Object 13">
              <a:extLst>
                <a:ext uri="{FF2B5EF4-FFF2-40B4-BE49-F238E27FC236}">
                  <a16:creationId xmlns:a16="http://schemas.microsoft.com/office/drawing/2014/main" id="{B149F697-7283-DBCF-F3FC-AA8E45FC6842}"/>
                </a:ext>
              </a:extLst>
            </p:cNvPr>
            <p:cNvPicPr>
              <a:picLocks noChangeAspect="1"/>
            </p:cNvPicPr>
            <p:nvPr/>
          </p:nvPicPr>
          <p:blipFill>
            <a:blip r:embed="rId6" cstate="print"/>
            <a:stretch>
              <a:fillRect/>
            </a:stretch>
          </p:blipFill>
          <p:spPr>
            <a:xfrm>
              <a:off x="5434413" y="6773833"/>
              <a:ext cx="4088879" cy="4105300"/>
            </a:xfrm>
            <a:prstGeom prst="rect">
              <a:avLst/>
            </a:prstGeom>
          </p:spPr>
        </p:pic>
      </p:grpSp>
      <p:grpSp>
        <p:nvGrpSpPr>
          <p:cNvPr id="4" name="그룹 3">
            <a:extLst>
              <a:ext uri="{FF2B5EF4-FFF2-40B4-BE49-F238E27FC236}">
                <a16:creationId xmlns:a16="http://schemas.microsoft.com/office/drawing/2014/main" id="{E7651E60-2DFE-4B81-697A-5F53BD738484}"/>
              </a:ext>
            </a:extLst>
          </p:cNvPr>
          <p:cNvGrpSpPr/>
          <p:nvPr/>
        </p:nvGrpSpPr>
        <p:grpSpPr>
          <a:xfrm>
            <a:off x="5519914" y="4922831"/>
            <a:ext cx="2271525" cy="2273425"/>
            <a:chOff x="8802961" y="6701463"/>
            <a:chExt cx="4344229" cy="4179148"/>
          </a:xfrm>
        </p:grpSpPr>
        <p:pic>
          <p:nvPicPr>
            <p:cNvPr id="5" name="Object 16">
              <a:extLst>
                <a:ext uri="{FF2B5EF4-FFF2-40B4-BE49-F238E27FC236}">
                  <a16:creationId xmlns:a16="http://schemas.microsoft.com/office/drawing/2014/main" id="{15CFCC56-47F1-1ED4-9242-5BE25B84A117}"/>
                </a:ext>
              </a:extLst>
            </p:cNvPr>
            <p:cNvPicPr>
              <a:picLocks noChangeAspect="1"/>
            </p:cNvPicPr>
            <p:nvPr/>
          </p:nvPicPr>
          <p:blipFill>
            <a:blip r:embed="rId7" cstate="print"/>
            <a:stretch>
              <a:fillRect/>
            </a:stretch>
          </p:blipFill>
          <p:spPr>
            <a:xfrm>
              <a:off x="8802961" y="6701463"/>
              <a:ext cx="4344229" cy="4179148"/>
            </a:xfrm>
            <a:prstGeom prst="rect">
              <a:avLst/>
            </a:prstGeom>
          </p:spPr>
        </p:pic>
      </p:grpSp>
      <p:pic>
        <p:nvPicPr>
          <p:cNvPr id="3074" name="Picture 2" descr="영화]-국제시장 리뷰"/>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40057" y="1952103"/>
            <a:ext cx="6334125" cy="3009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64464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476863" y="505301"/>
            <a:ext cx="3972081" cy="673950"/>
          </a:xfrm>
          <a:prstGeom prst="rect">
            <a:avLst/>
          </a:prstGeom>
          <a:noFill/>
        </p:spPr>
        <p:txBody>
          <a:bodyPr wrap="none" lIns="91360" tIns="45680" rIns="91360" bIns="45680" rtlCol="0">
            <a:spAutoFit/>
          </a:bodyPr>
          <a:lstStyle/>
          <a:p>
            <a:pPr marL="118696" algn="ctr">
              <a:lnSpc>
                <a:spcPct val="90000"/>
              </a:lnSpc>
            </a:pPr>
            <a:r>
              <a:rPr lang="ko-KR" altLang="en-US" sz="4200" spc="-400">
                <a:solidFill>
                  <a:schemeClr val="bg1"/>
                </a:solidFill>
                <a:latin typeface="HY헤드라인M" panose="02030600000101010101" pitchFamily="18" charset="-127"/>
                <a:ea typeface="HY헤드라인M" panose="02030600000101010101" pitchFamily="18" charset="-127"/>
              </a:rPr>
              <a:t>영화 제목 맞추기</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grpSp>
        <p:nvGrpSpPr>
          <p:cNvPr id="33" name="그룹 32">
            <a:extLst>
              <a:ext uri="{FF2B5EF4-FFF2-40B4-BE49-F238E27FC236}">
                <a16:creationId xmlns:a16="http://schemas.microsoft.com/office/drawing/2014/main" id="{2F2AF0D5-A4D8-CA1B-07A8-AC79FB49D19A}"/>
              </a:ext>
            </a:extLst>
          </p:cNvPr>
          <p:cNvGrpSpPr/>
          <p:nvPr/>
        </p:nvGrpSpPr>
        <p:grpSpPr>
          <a:xfrm>
            <a:off x="1163519" y="2556495"/>
            <a:ext cx="8366360" cy="4021646"/>
            <a:chOff x="1486746" y="1448573"/>
            <a:chExt cx="15312222" cy="7774374"/>
          </a:xfrm>
        </p:grpSpPr>
        <p:pic>
          <p:nvPicPr>
            <p:cNvPr id="34" name="Object 5">
              <a:extLst>
                <a:ext uri="{FF2B5EF4-FFF2-40B4-BE49-F238E27FC236}">
                  <a16:creationId xmlns:a16="http://schemas.microsoft.com/office/drawing/2014/main" id="{71A72869-9F69-9D48-196C-A151FE29F999}"/>
                </a:ext>
              </a:extLst>
            </p:cNvPr>
            <p:cNvPicPr>
              <a:picLocks noChangeAspect="1"/>
            </p:cNvPicPr>
            <p:nvPr/>
          </p:nvPicPr>
          <p:blipFill>
            <a:blip r:embed="rId5" cstate="print"/>
            <a:stretch>
              <a:fillRect/>
            </a:stretch>
          </p:blipFill>
          <p:spPr>
            <a:xfrm>
              <a:off x="1486746" y="1448573"/>
              <a:ext cx="15312222" cy="7774374"/>
            </a:xfrm>
            <a:prstGeom prst="rect">
              <a:avLst/>
            </a:prstGeom>
          </p:spPr>
        </p:pic>
      </p:grpSp>
      <p:grpSp>
        <p:nvGrpSpPr>
          <p:cNvPr id="29" name="그룹 28">
            <a:extLst>
              <a:ext uri="{FF2B5EF4-FFF2-40B4-BE49-F238E27FC236}">
                <a16:creationId xmlns:a16="http://schemas.microsoft.com/office/drawing/2014/main" id="{9145C8F4-BBEF-C0B3-C791-4DD6E6691678}"/>
              </a:ext>
            </a:extLst>
          </p:cNvPr>
          <p:cNvGrpSpPr/>
          <p:nvPr/>
        </p:nvGrpSpPr>
        <p:grpSpPr>
          <a:xfrm>
            <a:off x="1163525" y="2124452"/>
            <a:ext cx="8366361" cy="567753"/>
            <a:chOff x="3522629" y="1448573"/>
            <a:chExt cx="13276339" cy="567753"/>
          </a:xfrm>
        </p:grpSpPr>
        <p:pic>
          <p:nvPicPr>
            <p:cNvPr id="32" name="Object 8">
              <a:extLst>
                <a:ext uri="{FF2B5EF4-FFF2-40B4-BE49-F238E27FC236}">
                  <a16:creationId xmlns:a16="http://schemas.microsoft.com/office/drawing/2014/main" id="{A0F39083-DB70-34B3-ED75-50961F64B622}"/>
                </a:ext>
              </a:extLst>
            </p:cNvPr>
            <p:cNvPicPr>
              <a:picLocks noChangeAspect="1"/>
            </p:cNvPicPr>
            <p:nvPr/>
          </p:nvPicPr>
          <p:blipFill>
            <a:blip r:embed="rId6" cstate="print"/>
            <a:stretch>
              <a:fillRect/>
            </a:stretch>
          </p:blipFill>
          <p:spPr>
            <a:xfrm>
              <a:off x="3522629" y="1448573"/>
              <a:ext cx="13276339" cy="567753"/>
            </a:xfrm>
            <a:prstGeom prst="rect">
              <a:avLst/>
            </a:prstGeom>
          </p:spPr>
        </p:pic>
      </p:grpSp>
      <p:grpSp>
        <p:nvGrpSpPr>
          <p:cNvPr id="35" name="그룹 34">
            <a:extLst>
              <a:ext uri="{FF2B5EF4-FFF2-40B4-BE49-F238E27FC236}">
                <a16:creationId xmlns:a16="http://schemas.microsoft.com/office/drawing/2014/main" id="{8E8459A5-B887-3798-C4C5-61DECEA4D744}"/>
              </a:ext>
            </a:extLst>
          </p:cNvPr>
          <p:cNvGrpSpPr/>
          <p:nvPr/>
        </p:nvGrpSpPr>
        <p:grpSpPr>
          <a:xfrm>
            <a:off x="152276" y="1266842"/>
            <a:ext cx="3180202" cy="2579306"/>
            <a:chOff x="-187363" y="-467169"/>
            <a:chExt cx="5134560" cy="5134560"/>
          </a:xfrm>
        </p:grpSpPr>
        <p:pic>
          <p:nvPicPr>
            <p:cNvPr id="40" name="Object 11">
              <a:extLst>
                <a:ext uri="{FF2B5EF4-FFF2-40B4-BE49-F238E27FC236}">
                  <a16:creationId xmlns:a16="http://schemas.microsoft.com/office/drawing/2014/main" id="{9B4AF4CE-5E8B-E22B-163D-896771ED030F}"/>
                </a:ext>
              </a:extLst>
            </p:cNvPr>
            <p:cNvPicPr>
              <a:picLocks noChangeAspect="1"/>
            </p:cNvPicPr>
            <p:nvPr/>
          </p:nvPicPr>
          <p:blipFill>
            <a:blip r:embed="rId7" cstate="print"/>
            <a:stretch>
              <a:fillRect/>
            </a:stretch>
          </p:blipFill>
          <p:spPr>
            <a:xfrm>
              <a:off x="-187363" y="-467169"/>
              <a:ext cx="5134560" cy="5134560"/>
            </a:xfrm>
            <a:prstGeom prst="rect">
              <a:avLst/>
            </a:prstGeom>
          </p:spPr>
        </p:pic>
        <p:pic>
          <p:nvPicPr>
            <p:cNvPr id="41" name="Object 12">
              <a:extLst>
                <a:ext uri="{FF2B5EF4-FFF2-40B4-BE49-F238E27FC236}">
                  <a16:creationId xmlns:a16="http://schemas.microsoft.com/office/drawing/2014/main" id="{4248A0D1-E17E-D927-73AC-FAF6C5D1835F}"/>
                </a:ext>
              </a:extLst>
            </p:cNvPr>
            <p:cNvPicPr>
              <a:picLocks noChangeAspect="1"/>
            </p:cNvPicPr>
            <p:nvPr/>
          </p:nvPicPr>
          <p:blipFill>
            <a:blip r:embed="rId8" cstate="print"/>
            <a:stretch>
              <a:fillRect/>
            </a:stretch>
          </p:blipFill>
          <p:spPr>
            <a:xfrm>
              <a:off x="1012492" y="732686"/>
              <a:ext cx="2567280" cy="2567280"/>
            </a:xfrm>
            <a:prstGeom prst="rect">
              <a:avLst/>
            </a:prstGeom>
          </p:spPr>
        </p:pic>
      </p:grpSp>
      <p:sp>
        <p:nvSpPr>
          <p:cNvPr id="38" name="Object 19">
            <a:extLst>
              <a:ext uri="{FF2B5EF4-FFF2-40B4-BE49-F238E27FC236}">
                <a16:creationId xmlns:a16="http://schemas.microsoft.com/office/drawing/2014/main" id="{848D01A5-2D58-227D-6980-6315688DBD58}"/>
              </a:ext>
            </a:extLst>
          </p:cNvPr>
          <p:cNvSpPr txBox="1"/>
          <p:nvPr/>
        </p:nvSpPr>
        <p:spPr>
          <a:xfrm>
            <a:off x="1109458" y="2132873"/>
            <a:ext cx="1185315" cy="1015582"/>
          </a:xfrm>
          <a:prstGeom prst="rect">
            <a:avLst/>
          </a:prstGeom>
          <a:noFill/>
        </p:spPr>
        <p:txBody>
          <a:bodyPr wrap="square" lIns="91360" tIns="45680" rIns="91360" bIns="4568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0" kern="0" spc="-100" dirty="0" smtClean="0">
                <a:solidFill>
                  <a:srgbClr val="000000"/>
                </a:solidFill>
                <a:latin typeface="HY헤드라인M" panose="02030600000101010101" pitchFamily="18" charset="-127"/>
                <a:ea typeface="HY헤드라인M" panose="02030600000101010101" pitchFamily="18" charset="-127"/>
                <a:cs typeface="Jalnan OTF" pitchFamily="34" charset="0"/>
              </a:rPr>
              <a:t>04</a:t>
            </a:r>
            <a:endParaRPr lang="en-US" sz="1000" dirty="0">
              <a:latin typeface="HY헤드라인M" panose="02030600000101010101" pitchFamily="18" charset="-127"/>
              <a:ea typeface="HY헤드라인M" panose="02030600000101010101" pitchFamily="18" charset="-127"/>
            </a:endParaRPr>
          </a:p>
        </p:txBody>
      </p:sp>
      <p:sp>
        <p:nvSpPr>
          <p:cNvPr id="42" name="Object 21">
            <a:extLst>
              <a:ext uri="{FF2B5EF4-FFF2-40B4-BE49-F238E27FC236}">
                <a16:creationId xmlns:a16="http://schemas.microsoft.com/office/drawing/2014/main" id="{7E982553-CFEF-767E-3352-5871AADB3395}"/>
              </a:ext>
            </a:extLst>
          </p:cNvPr>
          <p:cNvSpPr txBox="1"/>
          <p:nvPr/>
        </p:nvSpPr>
        <p:spPr>
          <a:xfrm>
            <a:off x="1498665" y="3990408"/>
            <a:ext cx="7646013" cy="1107915"/>
          </a:xfrm>
          <a:prstGeom prst="rect">
            <a:avLst/>
          </a:prstGeom>
          <a:noFill/>
        </p:spPr>
        <p:txBody>
          <a:bodyPr wrap="square" lIns="91360" tIns="45680" rIns="91360" bIns="4568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ko-KR" altLang="en-US" sz="6600" kern="0" spc="-500" dirty="0">
                <a:solidFill>
                  <a:srgbClr val="000000"/>
                </a:solidFill>
                <a:latin typeface="HY헤드라인M" panose="02030600000101010101" pitchFamily="18" charset="-127"/>
                <a:ea typeface="HY헤드라인M" panose="02030600000101010101" pitchFamily="18" charset="-127"/>
                <a:cs typeface="Jalnan OTF" pitchFamily="34" charset="0"/>
              </a:rPr>
              <a:t>숫자로 된 </a:t>
            </a:r>
            <a:r>
              <a:rPr lang="ko-KR" altLang="en-US" sz="6600" kern="0" spc="-500" dirty="0" smtClean="0">
                <a:solidFill>
                  <a:srgbClr val="000000"/>
                </a:solidFill>
                <a:latin typeface="HY헤드라인M" panose="02030600000101010101" pitchFamily="18" charset="-127"/>
                <a:ea typeface="HY헤드라인M" panose="02030600000101010101" pitchFamily="18" charset="-127"/>
                <a:cs typeface="Jalnan OTF" pitchFamily="34" charset="0"/>
              </a:rPr>
              <a:t>한국영화</a:t>
            </a:r>
            <a:endParaRPr lang="en-US" sz="700" dirty="0">
              <a:latin typeface="HY헤드라인M" panose="02030600000101010101" pitchFamily="18" charset="-127"/>
              <a:ea typeface="HY헤드라인M" panose="02030600000101010101" pitchFamily="18" charset="-127"/>
            </a:endParaRPr>
          </a:p>
        </p:txBody>
      </p:sp>
      <p:grpSp>
        <p:nvGrpSpPr>
          <p:cNvPr id="44" name="그룹 43">
            <a:extLst>
              <a:ext uri="{FF2B5EF4-FFF2-40B4-BE49-F238E27FC236}">
                <a16:creationId xmlns:a16="http://schemas.microsoft.com/office/drawing/2014/main" id="{335BFE72-7F43-A390-5F50-9315BE46616D}"/>
              </a:ext>
            </a:extLst>
          </p:cNvPr>
          <p:cNvGrpSpPr/>
          <p:nvPr/>
        </p:nvGrpSpPr>
        <p:grpSpPr>
          <a:xfrm>
            <a:off x="1990217" y="1980187"/>
            <a:ext cx="289694" cy="289694"/>
            <a:chOff x="3018321" y="1000227"/>
            <a:chExt cx="289694" cy="289694"/>
          </a:xfrm>
        </p:grpSpPr>
        <p:pic>
          <p:nvPicPr>
            <p:cNvPr id="46" name="Object 15">
              <a:extLst>
                <a:ext uri="{FF2B5EF4-FFF2-40B4-BE49-F238E27FC236}">
                  <a16:creationId xmlns:a16="http://schemas.microsoft.com/office/drawing/2014/main" id="{C6F386BD-64AD-3884-75D1-E8EF15B396BD}"/>
                </a:ext>
              </a:extLst>
            </p:cNvPr>
            <p:cNvPicPr>
              <a:picLocks noChangeAspect="1"/>
            </p:cNvPicPr>
            <p:nvPr/>
          </p:nvPicPr>
          <p:blipFill>
            <a:blip r:embed="rId9" cstate="print"/>
            <a:stretch>
              <a:fillRect/>
            </a:stretch>
          </p:blipFill>
          <p:spPr>
            <a:xfrm>
              <a:off x="3018321" y="1000227"/>
              <a:ext cx="289694" cy="289694"/>
            </a:xfrm>
            <a:prstGeom prst="rect">
              <a:avLst/>
            </a:prstGeom>
          </p:spPr>
        </p:pic>
      </p:grpSp>
    </p:spTree>
    <p:extLst>
      <p:ext uri="{BB962C8B-B14F-4D97-AF65-F5344CB8AC3E}">
        <p14:creationId xmlns:p14="http://schemas.microsoft.com/office/powerpoint/2010/main" val="23719100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01" name="그룹 1001"/>
          <p:cNvGrpSpPr/>
          <p:nvPr/>
        </p:nvGrpSpPr>
        <p:grpSpPr>
          <a:xfrm>
            <a:off x="5" y="0"/>
            <a:ext cx="10692063" cy="7561263"/>
            <a:chOff x="0" y="0"/>
            <a:chExt cx="18285714" cy="10285714"/>
          </a:xfrm>
        </p:grpSpPr>
        <p:pic>
          <p:nvPicPr>
            <p:cNvPr id="3" name="Object 2"/>
            <p:cNvPicPr>
              <a:picLocks noChangeAspect="1"/>
            </p:cNvPicPr>
            <p:nvPr/>
          </p:nvPicPr>
          <p:blipFill>
            <a:blip r:embed="rId3" cstate="print"/>
            <a:stretch>
              <a:fillRect/>
            </a:stretch>
          </p:blipFill>
          <p:spPr>
            <a:xfrm>
              <a:off x="0" y="0"/>
              <a:ext cx="18285714" cy="10285714"/>
            </a:xfrm>
            <a:prstGeom prst="rect">
              <a:avLst/>
            </a:prstGeom>
          </p:spPr>
        </p:pic>
      </p:grpSp>
      <p:grpSp>
        <p:nvGrpSpPr>
          <p:cNvPr id="1002" name="그룹 1002"/>
          <p:cNvGrpSpPr/>
          <p:nvPr/>
        </p:nvGrpSpPr>
        <p:grpSpPr>
          <a:xfrm>
            <a:off x="869334" y="1620127"/>
            <a:ext cx="8953396" cy="4545849"/>
            <a:chOff x="1486746" y="1448573"/>
            <a:chExt cx="15312222" cy="7774374"/>
          </a:xfrm>
        </p:grpSpPr>
        <p:pic>
          <p:nvPicPr>
            <p:cNvPr id="6" name="Object 5"/>
            <p:cNvPicPr>
              <a:picLocks noChangeAspect="1"/>
            </p:cNvPicPr>
            <p:nvPr/>
          </p:nvPicPr>
          <p:blipFill>
            <a:blip r:embed="rId4" cstate="print"/>
            <a:stretch>
              <a:fillRect/>
            </a:stretch>
          </p:blipFill>
          <p:spPr>
            <a:xfrm>
              <a:off x="1486746" y="1448573"/>
              <a:ext cx="15312222" cy="7774374"/>
            </a:xfrm>
            <a:prstGeom prst="rect">
              <a:avLst/>
            </a:prstGeom>
          </p:spPr>
        </p:pic>
      </p:grpSp>
      <p:grpSp>
        <p:nvGrpSpPr>
          <p:cNvPr id="1003" name="그룹 1003"/>
          <p:cNvGrpSpPr/>
          <p:nvPr/>
        </p:nvGrpSpPr>
        <p:grpSpPr>
          <a:xfrm>
            <a:off x="869334" y="1620125"/>
            <a:ext cx="8953396" cy="331978"/>
            <a:chOff x="1486746" y="1448573"/>
            <a:chExt cx="15312222" cy="567753"/>
          </a:xfrm>
        </p:grpSpPr>
        <p:pic>
          <p:nvPicPr>
            <p:cNvPr id="9" name="Object 8"/>
            <p:cNvPicPr>
              <a:picLocks noChangeAspect="1"/>
            </p:cNvPicPr>
            <p:nvPr/>
          </p:nvPicPr>
          <p:blipFill>
            <a:blip r:embed="rId5" cstate="print"/>
            <a:stretch>
              <a:fillRect/>
            </a:stretch>
          </p:blipFill>
          <p:spPr>
            <a:xfrm>
              <a:off x="1486746" y="1448573"/>
              <a:ext cx="15312222" cy="567753"/>
            </a:xfrm>
            <a:prstGeom prst="rect">
              <a:avLst/>
            </a:prstGeom>
          </p:spPr>
        </p:pic>
      </p:grpSp>
      <p:sp>
        <p:nvSpPr>
          <p:cNvPr id="11" name="Object 11"/>
          <p:cNvSpPr txBox="1"/>
          <p:nvPr/>
        </p:nvSpPr>
        <p:spPr>
          <a:xfrm>
            <a:off x="1493178" y="2219030"/>
            <a:ext cx="1953535" cy="553917"/>
          </a:xfrm>
          <a:prstGeom prst="rect">
            <a:avLst/>
          </a:prstGeom>
          <a:noFill/>
        </p:spPr>
        <p:txBody>
          <a:bodyPr wrap="square" lIns="91360" tIns="45680" rIns="91360" bIns="45680" rtlCol="0" anchor="t">
            <a:spAutoFit/>
          </a:bodyPr>
          <a:lstStyle/>
          <a:p>
            <a:r>
              <a:rPr lang="en-US" sz="3000" kern="0" spc="-58" dirty="0">
                <a:solidFill>
                  <a:srgbClr val="000000"/>
                </a:solidFill>
                <a:latin typeface="HY헤드라인M" panose="02030600000101010101" pitchFamily="18" charset="-127"/>
                <a:ea typeface="HY헤드라인M" panose="02030600000101010101" pitchFamily="18" charset="-127"/>
                <a:cs typeface="Jalnan OTF" pitchFamily="34" charset="0"/>
              </a:rPr>
              <a:t>정답</a:t>
            </a:r>
            <a:endParaRPr lang="en-US" sz="1100" dirty="0">
              <a:latin typeface="HY헤드라인M" panose="02030600000101010101" pitchFamily="18" charset="-127"/>
              <a:ea typeface="HY헤드라인M" panose="02030600000101010101" pitchFamily="18" charset="-127"/>
            </a:endParaRPr>
          </a:p>
        </p:txBody>
      </p:sp>
      <p:sp>
        <p:nvSpPr>
          <p:cNvPr id="12" name="Object 12"/>
          <p:cNvSpPr txBox="1"/>
          <p:nvPr/>
        </p:nvSpPr>
        <p:spPr>
          <a:xfrm>
            <a:off x="88634" y="2998637"/>
            <a:ext cx="10342266" cy="1569645"/>
          </a:xfrm>
          <a:prstGeom prst="rect">
            <a:avLst/>
          </a:prstGeom>
          <a:noFill/>
        </p:spPr>
        <p:txBody>
          <a:bodyPr wrap="square" lIns="91360" tIns="45680" rIns="91360" bIns="45680" rtlCol="0" anchor="t">
            <a:spAutoFit/>
          </a:bodyPr>
          <a:lstStyle/>
          <a:p>
            <a:pPr algn="ctr"/>
            <a:r>
              <a:rPr lang="en-US" altLang="ko-KR" sz="9600" kern="0" spc="-292" dirty="0">
                <a:solidFill>
                  <a:srgbClr val="000000"/>
                </a:solidFill>
                <a:latin typeface="HY헤드라인M" panose="02030600000101010101" pitchFamily="18" charset="-127"/>
                <a:ea typeface="HY헤드라인M" panose="02030600000101010101" pitchFamily="18" charset="-127"/>
              </a:rPr>
              <a:t>1987</a:t>
            </a:r>
            <a:endParaRPr lang="en-US" sz="1000" dirty="0">
              <a:latin typeface="HY헤드라인M" panose="02030600000101010101" pitchFamily="18" charset="-127"/>
              <a:ea typeface="HY헤드라인M" panose="02030600000101010101" pitchFamily="18" charset="-127"/>
            </a:endParaRPr>
          </a:p>
        </p:txBody>
      </p:sp>
      <p:grpSp>
        <p:nvGrpSpPr>
          <p:cNvPr id="1004" name="그룹 1004"/>
          <p:cNvGrpSpPr/>
          <p:nvPr/>
        </p:nvGrpSpPr>
        <p:grpSpPr>
          <a:xfrm>
            <a:off x="7526051" y="4380506"/>
            <a:ext cx="3035430" cy="2659483"/>
            <a:chOff x="12633544" y="5142857"/>
            <a:chExt cx="5191235" cy="4548284"/>
          </a:xfrm>
        </p:grpSpPr>
        <p:pic>
          <p:nvPicPr>
            <p:cNvPr id="14" name="Object 13"/>
            <p:cNvPicPr>
              <a:picLocks noChangeAspect="1"/>
            </p:cNvPicPr>
            <p:nvPr/>
          </p:nvPicPr>
          <p:blipFill>
            <a:blip r:embed="rId6" cstate="print"/>
            <a:stretch>
              <a:fillRect/>
            </a:stretch>
          </p:blipFill>
          <p:spPr>
            <a:xfrm>
              <a:off x="12633544" y="5142857"/>
              <a:ext cx="5191235" cy="4548284"/>
            </a:xfrm>
            <a:prstGeom prst="rect">
              <a:avLst/>
            </a:prstGeom>
          </p:spPr>
        </p:pic>
      </p:grpSp>
      <p:pic>
        <p:nvPicPr>
          <p:cNvPr id="4098" name="Picture 2" descr="관객을 뜨겁게 울린 영화1987 현대인들에게 메시지를 전하다? - 문화&amp;라이프 - 대한민국청소년기자단"/>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72176" y="2154415"/>
            <a:ext cx="4903093" cy="375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54761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그림 3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0672" y="1936798"/>
            <a:ext cx="7708874" cy="4958839"/>
          </a:xfrm>
          <a:prstGeom prst="rect">
            <a:avLst/>
          </a:prstGeom>
        </p:spPr>
      </p:pic>
      <p:grpSp>
        <p:nvGrpSpPr>
          <p:cNvPr id="2" name="그룹 1">
            <a:extLst>
              <a:ext uri="{FF2B5EF4-FFF2-40B4-BE49-F238E27FC236}">
                <a16:creationId xmlns:a16="http://schemas.microsoft.com/office/drawing/2014/main" id="{07C21BEE-7096-41CA-9ED3-1D0F8DDAAC4E}"/>
              </a:ext>
            </a:extLst>
          </p:cNvPr>
          <p:cNvGrpSpPr/>
          <p:nvPr/>
        </p:nvGrpSpPr>
        <p:grpSpPr>
          <a:xfrm>
            <a:off x="0" y="3051825"/>
            <a:ext cx="10693400" cy="745455"/>
            <a:chOff x="0" y="3051819"/>
            <a:chExt cx="10693400" cy="745455"/>
          </a:xfrm>
        </p:grpSpPr>
        <p:sp>
          <p:nvSpPr>
            <p:cNvPr id="18" name="직사각형 17"/>
            <p:cNvSpPr/>
            <p:nvPr/>
          </p:nvSpPr>
          <p:spPr>
            <a:xfrm>
              <a:off x="0" y="3100910"/>
              <a:ext cx="10693400" cy="648072"/>
            </a:xfrm>
            <a:prstGeom prst="rect">
              <a:avLst/>
            </a:prstGeom>
            <a:solidFill>
              <a:srgbClr val="78421A">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HY헤드라인M" panose="02030600000101010101" pitchFamily="18" charset="-127"/>
                <a:ea typeface="HY헤드라인M" panose="02030600000101010101" pitchFamily="18" charset="-127"/>
              </a:endParaRPr>
            </a:p>
          </p:txBody>
        </p:sp>
        <p:sp>
          <p:nvSpPr>
            <p:cNvPr id="7" name="TextBox 6"/>
            <p:cNvSpPr txBox="1"/>
            <p:nvPr/>
          </p:nvSpPr>
          <p:spPr>
            <a:xfrm>
              <a:off x="4093989" y="3132558"/>
              <a:ext cx="3195747" cy="584775"/>
            </a:xfrm>
            <a:prstGeom prst="rect">
              <a:avLst/>
            </a:prstGeom>
            <a:noFill/>
          </p:spPr>
          <p:txBody>
            <a:bodyPr wrap="none" rtlCol="0">
              <a:spAutoFit/>
            </a:bodyPr>
            <a:lstStyle/>
            <a:p>
              <a:pPr marL="118696">
                <a:spcAft>
                  <a:spcPts val="1800"/>
                </a:spcAft>
              </a:pPr>
              <a:r>
                <a:rPr lang="ko-KR" altLang="en-US" sz="3200" spc="-220" dirty="0">
                  <a:solidFill>
                    <a:schemeClr val="bg1"/>
                  </a:solidFill>
                  <a:latin typeface="HY헤드라인M" panose="02030600000101010101" pitchFamily="18" charset="-127"/>
                  <a:ea typeface="HY헤드라인M" panose="02030600000101010101" pitchFamily="18" charset="-127"/>
                </a:rPr>
                <a:t>광주 민주화 운동</a:t>
              </a:r>
            </a:p>
          </p:txBody>
        </p:sp>
        <p:sp>
          <p:nvSpPr>
            <p:cNvPr id="19" name="타원 18"/>
            <p:cNvSpPr/>
            <p:nvPr/>
          </p:nvSpPr>
          <p:spPr>
            <a:xfrm>
              <a:off x="3377109" y="3051819"/>
              <a:ext cx="745455" cy="745455"/>
            </a:xfrm>
            <a:prstGeom prst="ellipse">
              <a:avLst/>
            </a:prstGeom>
            <a:solidFill>
              <a:srgbClr val="575757"/>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72000" rIns="0" bIns="0" rtlCol="0" anchor="ctr"/>
            <a:lstStyle/>
            <a:p>
              <a:pPr algn="ctr"/>
              <a:r>
                <a:rPr lang="en-US" altLang="ko-KR" sz="4100" dirty="0">
                  <a:latin typeface="HY헤드라인M" panose="02030600000101010101" pitchFamily="18" charset="-127"/>
                  <a:ea typeface="HY헤드라인M" panose="02030600000101010101" pitchFamily="18" charset="-127"/>
                </a:rPr>
                <a:t>1</a:t>
              </a:r>
              <a:endParaRPr lang="ko-KR" altLang="en-US" sz="4100" dirty="0">
                <a:latin typeface="HY헤드라인M" panose="02030600000101010101" pitchFamily="18" charset="-127"/>
                <a:ea typeface="HY헤드라인M" panose="02030600000101010101" pitchFamily="18" charset="-127"/>
              </a:endParaRPr>
            </a:p>
          </p:txBody>
        </p:sp>
      </p:grpSp>
      <p:grpSp>
        <p:nvGrpSpPr>
          <p:cNvPr id="3" name="그룹 2">
            <a:extLst>
              <a:ext uri="{FF2B5EF4-FFF2-40B4-BE49-F238E27FC236}">
                <a16:creationId xmlns:a16="http://schemas.microsoft.com/office/drawing/2014/main" id="{4986B654-8BB1-4487-AAB0-6D38E0A28D6F}"/>
              </a:ext>
            </a:extLst>
          </p:cNvPr>
          <p:cNvGrpSpPr/>
          <p:nvPr/>
        </p:nvGrpSpPr>
        <p:grpSpPr>
          <a:xfrm>
            <a:off x="0" y="4019578"/>
            <a:ext cx="10693400" cy="745455"/>
            <a:chOff x="0" y="4019572"/>
            <a:chExt cx="10693400" cy="745455"/>
          </a:xfrm>
        </p:grpSpPr>
        <p:sp>
          <p:nvSpPr>
            <p:cNvPr id="23" name="직사각형 22"/>
            <p:cNvSpPr/>
            <p:nvPr/>
          </p:nvSpPr>
          <p:spPr>
            <a:xfrm>
              <a:off x="0" y="4068663"/>
              <a:ext cx="10693400" cy="648072"/>
            </a:xfrm>
            <a:prstGeom prst="rect">
              <a:avLst/>
            </a:prstGeom>
            <a:solidFill>
              <a:srgbClr val="78421A">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HY헤드라인M" panose="02030600000101010101" pitchFamily="18" charset="-127"/>
                <a:ea typeface="HY헤드라인M" panose="02030600000101010101" pitchFamily="18" charset="-127"/>
              </a:endParaRPr>
            </a:p>
          </p:txBody>
        </p:sp>
        <p:sp>
          <p:nvSpPr>
            <p:cNvPr id="24" name="TextBox 23"/>
            <p:cNvSpPr txBox="1"/>
            <p:nvPr/>
          </p:nvSpPr>
          <p:spPr>
            <a:xfrm>
              <a:off x="4093989" y="4100311"/>
              <a:ext cx="3643305" cy="584775"/>
            </a:xfrm>
            <a:prstGeom prst="rect">
              <a:avLst/>
            </a:prstGeom>
            <a:noFill/>
          </p:spPr>
          <p:txBody>
            <a:bodyPr wrap="none" rtlCol="0">
              <a:spAutoFit/>
            </a:bodyPr>
            <a:lstStyle/>
            <a:p>
              <a:pPr marL="118696">
                <a:spcAft>
                  <a:spcPts val="1800"/>
                </a:spcAft>
              </a:pPr>
              <a:r>
                <a:rPr lang="en-US" altLang="ko-KR" sz="3200" spc="-220" dirty="0">
                  <a:solidFill>
                    <a:schemeClr val="bg1"/>
                  </a:solidFill>
                  <a:latin typeface="HY헤드라인M" panose="02030600000101010101" pitchFamily="18" charset="-127"/>
                  <a:ea typeface="HY헤드라인M" panose="02030600000101010101" pitchFamily="18" charset="-127"/>
                </a:rPr>
                <a:t>1987 </a:t>
              </a:r>
              <a:r>
                <a:rPr lang="ko-KR" altLang="en-US" sz="3200" spc="-220" dirty="0">
                  <a:solidFill>
                    <a:schemeClr val="bg1"/>
                  </a:solidFill>
                  <a:latin typeface="HY헤드라인M" panose="02030600000101010101" pitchFamily="18" charset="-127"/>
                  <a:ea typeface="HY헤드라인M" panose="02030600000101010101" pitchFamily="18" charset="-127"/>
                </a:rPr>
                <a:t>노동자 </a:t>
              </a:r>
              <a:r>
                <a:rPr lang="ko-KR" altLang="en-US" sz="3200" spc="-220" dirty="0" err="1">
                  <a:solidFill>
                    <a:schemeClr val="bg1"/>
                  </a:solidFill>
                  <a:latin typeface="HY헤드라인M" panose="02030600000101010101" pitchFamily="18" charset="-127"/>
                  <a:ea typeface="HY헤드라인M" panose="02030600000101010101" pitchFamily="18" charset="-127"/>
                </a:rPr>
                <a:t>대투쟁</a:t>
              </a:r>
              <a:endParaRPr lang="ko-KR" altLang="en-US" sz="3200" spc="-220" dirty="0">
                <a:solidFill>
                  <a:schemeClr val="bg1"/>
                </a:solidFill>
                <a:latin typeface="HY헤드라인M" panose="02030600000101010101" pitchFamily="18" charset="-127"/>
                <a:ea typeface="HY헤드라인M" panose="02030600000101010101" pitchFamily="18" charset="-127"/>
              </a:endParaRPr>
            </a:p>
          </p:txBody>
        </p:sp>
        <p:sp>
          <p:nvSpPr>
            <p:cNvPr id="25" name="타원 24"/>
            <p:cNvSpPr/>
            <p:nvPr/>
          </p:nvSpPr>
          <p:spPr>
            <a:xfrm>
              <a:off x="3377109" y="4019572"/>
              <a:ext cx="745455" cy="745455"/>
            </a:xfrm>
            <a:prstGeom prst="ellipse">
              <a:avLst/>
            </a:prstGeom>
            <a:solidFill>
              <a:srgbClr val="575757"/>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72000" rIns="0" bIns="0" rtlCol="0" anchor="ctr"/>
            <a:lstStyle/>
            <a:p>
              <a:pPr algn="ctr"/>
              <a:r>
                <a:rPr lang="en-US" altLang="ko-KR" sz="4100" dirty="0">
                  <a:latin typeface="HY헤드라인M" panose="02030600000101010101" pitchFamily="18" charset="-127"/>
                  <a:ea typeface="HY헤드라인M" panose="02030600000101010101" pitchFamily="18" charset="-127"/>
                </a:rPr>
                <a:t>2</a:t>
              </a:r>
              <a:endParaRPr lang="ko-KR" altLang="en-US" sz="4100" dirty="0">
                <a:latin typeface="HY헤드라인M" panose="02030600000101010101" pitchFamily="18" charset="-127"/>
                <a:ea typeface="HY헤드라인M" panose="02030600000101010101" pitchFamily="18" charset="-127"/>
              </a:endParaRPr>
            </a:p>
          </p:txBody>
        </p:sp>
      </p:grpSp>
      <p:grpSp>
        <p:nvGrpSpPr>
          <p:cNvPr id="4" name="그룹 3">
            <a:extLst>
              <a:ext uri="{FF2B5EF4-FFF2-40B4-BE49-F238E27FC236}">
                <a16:creationId xmlns:a16="http://schemas.microsoft.com/office/drawing/2014/main" id="{12A304F0-10EC-44C8-989C-133366686DB8}"/>
              </a:ext>
            </a:extLst>
          </p:cNvPr>
          <p:cNvGrpSpPr/>
          <p:nvPr/>
        </p:nvGrpSpPr>
        <p:grpSpPr>
          <a:xfrm>
            <a:off x="0" y="5027689"/>
            <a:ext cx="10693400" cy="745455"/>
            <a:chOff x="0" y="5027684"/>
            <a:chExt cx="10693400" cy="745455"/>
          </a:xfrm>
        </p:grpSpPr>
        <p:sp>
          <p:nvSpPr>
            <p:cNvPr id="26" name="직사각형 25"/>
            <p:cNvSpPr/>
            <p:nvPr/>
          </p:nvSpPr>
          <p:spPr>
            <a:xfrm>
              <a:off x="0" y="5076775"/>
              <a:ext cx="10693400" cy="648072"/>
            </a:xfrm>
            <a:prstGeom prst="rect">
              <a:avLst/>
            </a:prstGeom>
            <a:solidFill>
              <a:srgbClr val="78421A">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HY헤드라인M" panose="02030600000101010101" pitchFamily="18" charset="-127"/>
                <a:ea typeface="HY헤드라인M" panose="02030600000101010101" pitchFamily="18" charset="-127"/>
              </a:endParaRPr>
            </a:p>
          </p:txBody>
        </p:sp>
        <p:sp>
          <p:nvSpPr>
            <p:cNvPr id="27" name="TextBox 26"/>
            <p:cNvSpPr txBox="1"/>
            <p:nvPr/>
          </p:nvSpPr>
          <p:spPr>
            <a:xfrm>
              <a:off x="4093989" y="5108423"/>
              <a:ext cx="3369192" cy="584775"/>
            </a:xfrm>
            <a:prstGeom prst="rect">
              <a:avLst/>
            </a:prstGeom>
            <a:noFill/>
          </p:spPr>
          <p:txBody>
            <a:bodyPr wrap="none" rtlCol="0">
              <a:spAutoFit/>
            </a:bodyPr>
            <a:lstStyle/>
            <a:p>
              <a:pPr marL="118696">
                <a:spcAft>
                  <a:spcPts val="1800"/>
                </a:spcAft>
              </a:pPr>
              <a:r>
                <a:rPr lang="ko-KR" altLang="en-US" sz="3200" spc="-220" dirty="0">
                  <a:solidFill>
                    <a:schemeClr val="bg1"/>
                  </a:solidFill>
                  <a:latin typeface="HY헤드라인M" panose="02030600000101010101" pitchFamily="18" charset="-127"/>
                  <a:ea typeface="HY헤드라인M" panose="02030600000101010101" pitchFamily="18" charset="-127"/>
                </a:rPr>
                <a:t>영화 </a:t>
              </a:r>
              <a:r>
                <a:rPr lang="en-US" altLang="ko-KR" sz="3200" spc="-220" dirty="0">
                  <a:solidFill>
                    <a:schemeClr val="bg1"/>
                  </a:solidFill>
                  <a:latin typeface="HY헤드라인M" panose="02030600000101010101" pitchFamily="18" charset="-127"/>
                  <a:ea typeface="HY헤드라인M" panose="02030600000101010101" pitchFamily="18" charset="-127"/>
                </a:rPr>
                <a:t>1987 </a:t>
              </a:r>
              <a:r>
                <a:rPr lang="ko-KR" altLang="en-US" sz="3200" spc="-220" dirty="0">
                  <a:solidFill>
                    <a:schemeClr val="bg1"/>
                  </a:solidFill>
                  <a:latin typeface="HY헤드라인M" panose="02030600000101010101" pitchFamily="18" charset="-127"/>
                  <a:ea typeface="HY헤드라인M" panose="02030600000101010101" pitchFamily="18" charset="-127"/>
                </a:rPr>
                <a:t>한 장면</a:t>
              </a:r>
            </a:p>
          </p:txBody>
        </p:sp>
        <p:sp>
          <p:nvSpPr>
            <p:cNvPr id="28" name="타원 27"/>
            <p:cNvSpPr/>
            <p:nvPr/>
          </p:nvSpPr>
          <p:spPr>
            <a:xfrm>
              <a:off x="3377109" y="5027684"/>
              <a:ext cx="745455" cy="745455"/>
            </a:xfrm>
            <a:prstGeom prst="ellipse">
              <a:avLst/>
            </a:prstGeom>
            <a:solidFill>
              <a:srgbClr val="575757"/>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72000" rIns="0" bIns="0" rtlCol="0" anchor="ctr"/>
            <a:lstStyle/>
            <a:p>
              <a:pPr algn="ctr"/>
              <a:r>
                <a:rPr lang="en-US" altLang="ko-KR" sz="4100" dirty="0">
                  <a:latin typeface="HY헤드라인M" panose="02030600000101010101" pitchFamily="18" charset="-127"/>
                  <a:ea typeface="HY헤드라인M" panose="02030600000101010101" pitchFamily="18" charset="-127"/>
                </a:rPr>
                <a:t>3</a:t>
              </a:r>
              <a:endParaRPr lang="ko-KR" altLang="en-US" sz="4100" dirty="0">
                <a:latin typeface="HY헤드라인M" panose="02030600000101010101" pitchFamily="18" charset="-127"/>
                <a:ea typeface="HY헤드라인M" panose="02030600000101010101" pitchFamily="18" charset="-127"/>
              </a:endParaRPr>
            </a:p>
          </p:txBody>
        </p:sp>
      </p:grpSp>
      <p:pic>
        <p:nvPicPr>
          <p:cNvPr id="6148" name="Picture 4" descr="D:\01.프로젝트-SUM\[프로젝트]취업지원센터\18.표준교안ppt제작\png저장\1-2_1차시\03-4.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9641"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236432" y="217557"/>
            <a:ext cx="4106732"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이 사진은</a:t>
            </a:r>
          </a:p>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어떤 사진일까요</a:t>
            </a:r>
            <a:r>
              <a:rPr lang="en-US" altLang="ko-KR" sz="4200" spc="-400" dirty="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59439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nodeType="clickEffect">
                                  <p:stCondLst>
                                    <p:cond delay="0"/>
                                  </p:stCondLst>
                                  <p:childTnLst>
                                    <p:animEffect transition="out" filter="fade">
                                      <p:cBhvr>
                                        <p:cTn id="21" dur="1000" tmFilter="0, 0; .2, .5; .8, .5; 1, 0"/>
                                        <p:tgtEl>
                                          <p:spTgt spid="3"/>
                                        </p:tgtEl>
                                      </p:cBhvr>
                                    </p:animEffect>
                                    <p:animScale>
                                      <p:cBhvr>
                                        <p:cTn id="22" dur="50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그림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6430" y="1223097"/>
            <a:ext cx="4111370" cy="5885940"/>
          </a:xfrm>
          <a:prstGeom prst="rect">
            <a:avLst/>
          </a:prstGeom>
        </p:spPr>
      </p:pic>
      <p:pic>
        <p:nvPicPr>
          <p:cNvPr id="6148" name="Picture 4" descr="D:\01.프로젝트-SUM\[프로젝트]취업지원센터\18.표준교안ppt제작\png저장\1-2_1차시\03-4.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D:\01.프로젝트-SUM\[프로젝트]취업지원센터\18.표준교안ppt제작\png저장\1-2_1차시\03-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2341955" y="217557"/>
            <a:ext cx="5895684"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en-US" altLang="ko-KR" sz="4200" spc="-400" dirty="0">
                <a:solidFill>
                  <a:schemeClr val="bg1"/>
                </a:solidFill>
                <a:latin typeface="HY헤드라인M" panose="02030600000101010101" pitchFamily="18" charset="-127"/>
                <a:ea typeface="HY헤드라인M" panose="02030600000101010101" pitchFamily="18" charset="-127"/>
              </a:rPr>
              <a:t>1987 </a:t>
            </a:r>
            <a:r>
              <a:rPr lang="ko-KR" altLang="en-US" sz="4200" spc="-400" dirty="0">
                <a:solidFill>
                  <a:schemeClr val="bg1"/>
                </a:solidFill>
                <a:latin typeface="HY헤드라인M" panose="02030600000101010101" pitchFamily="18" charset="-127"/>
                <a:ea typeface="HY헤드라인M" panose="02030600000101010101" pitchFamily="18" charset="-127"/>
              </a:rPr>
              <a:t>노동자 </a:t>
            </a:r>
            <a:r>
              <a:rPr lang="ko-KR" altLang="en-US" sz="4200" spc="-400" dirty="0" err="1">
                <a:solidFill>
                  <a:schemeClr val="bg1"/>
                </a:solidFill>
                <a:latin typeface="HY헤드라인M" panose="02030600000101010101" pitchFamily="18" charset="-127"/>
                <a:ea typeface="HY헤드라인M" panose="02030600000101010101" pitchFamily="18" charset="-127"/>
              </a:rPr>
              <a:t>대투쟁</a:t>
            </a:r>
            <a:r>
              <a:rPr lang="ko-KR" altLang="en-US" sz="4200" spc="-400" dirty="0">
                <a:solidFill>
                  <a:schemeClr val="bg1"/>
                </a:solidFill>
                <a:latin typeface="HY헤드라인M" panose="02030600000101010101" pitchFamily="18" charset="-127"/>
                <a:ea typeface="HY헤드라인M" panose="02030600000101010101" pitchFamily="18" charset="-127"/>
              </a:rPr>
              <a:t> 시기 </a:t>
            </a:r>
          </a:p>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그들이 원했던 것은</a:t>
            </a:r>
            <a:r>
              <a:rPr lang="en-US" altLang="ko-KR" sz="4200" spc="-400" dirty="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20" name="직사각형 19"/>
          <p:cNvSpPr/>
          <p:nvPr/>
        </p:nvSpPr>
        <p:spPr>
          <a:xfrm>
            <a:off x="5437757" y="1805328"/>
            <a:ext cx="4153918" cy="542925"/>
          </a:xfrm>
          <a:prstGeom prst="rect">
            <a:avLst/>
          </a:prstGeom>
          <a:solidFill>
            <a:srgbClr val="DEA627"/>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1. </a:t>
            </a:r>
            <a:r>
              <a:rPr lang="ko-KR" altLang="en-US" sz="2400" spc="-120" dirty="0">
                <a:latin typeface="HY헤드라인M" panose="02030600000101010101" pitchFamily="18" charset="-127"/>
                <a:ea typeface="HY헤드라인M" panose="02030600000101010101" pitchFamily="18" charset="-127"/>
              </a:rPr>
              <a:t>두발 자유</a:t>
            </a:r>
          </a:p>
        </p:txBody>
      </p:sp>
      <p:sp>
        <p:nvSpPr>
          <p:cNvPr id="21" name="직사각형 20"/>
          <p:cNvSpPr/>
          <p:nvPr/>
        </p:nvSpPr>
        <p:spPr>
          <a:xfrm>
            <a:off x="5437757" y="2400423"/>
            <a:ext cx="4153918" cy="542925"/>
          </a:xfrm>
          <a:prstGeom prst="rect">
            <a:avLst/>
          </a:prstGeom>
          <a:solidFill>
            <a:srgbClr val="9BB531"/>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2. </a:t>
            </a:r>
            <a:r>
              <a:rPr lang="ko-KR" altLang="en-US" sz="2400" spc="-120" dirty="0">
                <a:latin typeface="HY헤드라인M" panose="02030600000101010101" pitchFamily="18" charset="-127"/>
                <a:ea typeface="HY헤드라인M" panose="02030600000101010101" pitchFamily="18" charset="-127"/>
              </a:rPr>
              <a:t>복장 자유</a:t>
            </a:r>
          </a:p>
        </p:txBody>
      </p:sp>
      <p:sp>
        <p:nvSpPr>
          <p:cNvPr id="22" name="직사각형 21"/>
          <p:cNvSpPr/>
          <p:nvPr/>
        </p:nvSpPr>
        <p:spPr>
          <a:xfrm>
            <a:off x="5437757" y="2995521"/>
            <a:ext cx="4153918" cy="542925"/>
          </a:xfrm>
          <a:prstGeom prst="rect">
            <a:avLst/>
          </a:prstGeom>
          <a:solidFill>
            <a:srgbClr val="DEA627"/>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3. </a:t>
            </a:r>
            <a:r>
              <a:rPr lang="ko-KR" altLang="en-US" sz="2400" spc="-120" dirty="0">
                <a:latin typeface="HY헤드라인M" panose="02030600000101010101" pitchFamily="18" charset="-127"/>
                <a:ea typeface="HY헤드라인M" panose="02030600000101010101" pitchFamily="18" charset="-127"/>
              </a:rPr>
              <a:t>임금 인상</a:t>
            </a:r>
          </a:p>
        </p:txBody>
      </p:sp>
      <p:sp>
        <p:nvSpPr>
          <p:cNvPr id="29" name="직사각형 28"/>
          <p:cNvSpPr/>
          <p:nvPr/>
        </p:nvSpPr>
        <p:spPr>
          <a:xfrm>
            <a:off x="5437757" y="3590624"/>
            <a:ext cx="4153918" cy="542925"/>
          </a:xfrm>
          <a:prstGeom prst="rect">
            <a:avLst/>
          </a:prstGeom>
          <a:solidFill>
            <a:srgbClr val="9BB531"/>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4. </a:t>
            </a:r>
            <a:r>
              <a:rPr lang="ko-KR" altLang="en-US" sz="2400" spc="-120" dirty="0">
                <a:latin typeface="HY헤드라인M" panose="02030600000101010101" pitchFamily="18" charset="-127"/>
                <a:ea typeface="HY헤드라인M" panose="02030600000101010101" pitchFamily="18" charset="-127"/>
              </a:rPr>
              <a:t>명찰 차별금지</a:t>
            </a:r>
          </a:p>
        </p:txBody>
      </p:sp>
      <p:sp>
        <p:nvSpPr>
          <p:cNvPr id="32" name="직사각형 31"/>
          <p:cNvSpPr/>
          <p:nvPr/>
        </p:nvSpPr>
        <p:spPr>
          <a:xfrm>
            <a:off x="5437757" y="4185719"/>
            <a:ext cx="4153918" cy="542925"/>
          </a:xfrm>
          <a:prstGeom prst="rect">
            <a:avLst/>
          </a:prstGeom>
          <a:solidFill>
            <a:srgbClr val="DEA627"/>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5. </a:t>
            </a:r>
            <a:r>
              <a:rPr lang="ko-KR" altLang="en-US" sz="2400" spc="-120" dirty="0">
                <a:latin typeface="HY헤드라인M" panose="02030600000101010101" pitchFamily="18" charset="-127"/>
                <a:ea typeface="HY헤드라인M" panose="02030600000101010101" pitchFamily="18" charset="-127"/>
              </a:rPr>
              <a:t>간이 세면대 설치</a:t>
            </a:r>
          </a:p>
        </p:txBody>
      </p:sp>
      <p:sp>
        <p:nvSpPr>
          <p:cNvPr id="33" name="직사각형 32"/>
          <p:cNvSpPr/>
          <p:nvPr/>
        </p:nvSpPr>
        <p:spPr>
          <a:xfrm>
            <a:off x="5437757" y="4780818"/>
            <a:ext cx="4153918" cy="542925"/>
          </a:xfrm>
          <a:prstGeom prst="rect">
            <a:avLst/>
          </a:prstGeom>
          <a:solidFill>
            <a:srgbClr val="9BB531"/>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6. </a:t>
            </a:r>
            <a:r>
              <a:rPr lang="ko-KR" altLang="en-US" sz="2400" spc="-120" dirty="0">
                <a:latin typeface="HY헤드라인M" panose="02030600000101010101" pitchFamily="18" charset="-127"/>
                <a:ea typeface="HY헤드라인M" panose="02030600000101010101" pitchFamily="18" charset="-127"/>
              </a:rPr>
              <a:t>동일한 통근버스 이용</a:t>
            </a:r>
          </a:p>
        </p:txBody>
      </p:sp>
      <p:sp>
        <p:nvSpPr>
          <p:cNvPr id="34" name="직사각형 33"/>
          <p:cNvSpPr/>
          <p:nvPr/>
        </p:nvSpPr>
        <p:spPr>
          <a:xfrm>
            <a:off x="5437757" y="5375920"/>
            <a:ext cx="4153918" cy="542925"/>
          </a:xfrm>
          <a:prstGeom prst="rect">
            <a:avLst/>
          </a:prstGeom>
          <a:solidFill>
            <a:srgbClr val="DEA627"/>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7. </a:t>
            </a:r>
            <a:r>
              <a:rPr lang="ko-KR" altLang="en-US" sz="2400" spc="-120" dirty="0" err="1">
                <a:latin typeface="HY헤드라인M" panose="02030600000101010101" pitchFamily="18" charset="-127"/>
                <a:ea typeface="HY헤드라인M" panose="02030600000101010101" pitchFamily="18" charset="-127"/>
              </a:rPr>
              <a:t>빨간날</a:t>
            </a:r>
            <a:r>
              <a:rPr lang="ko-KR" altLang="en-US" sz="2400" spc="-120" dirty="0">
                <a:latin typeface="HY헤드라인M" panose="02030600000101010101" pitchFamily="18" charset="-127"/>
                <a:ea typeface="HY헤드라인M" panose="02030600000101010101" pitchFamily="18" charset="-127"/>
              </a:rPr>
              <a:t> 쉬자</a:t>
            </a:r>
          </a:p>
        </p:txBody>
      </p:sp>
      <p:sp>
        <p:nvSpPr>
          <p:cNvPr id="35" name="직사각형 34"/>
          <p:cNvSpPr/>
          <p:nvPr/>
        </p:nvSpPr>
        <p:spPr>
          <a:xfrm>
            <a:off x="5437757" y="5971016"/>
            <a:ext cx="4153918" cy="542925"/>
          </a:xfrm>
          <a:prstGeom prst="rect">
            <a:avLst/>
          </a:prstGeom>
          <a:solidFill>
            <a:srgbClr val="9BB531"/>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8. </a:t>
            </a:r>
            <a:r>
              <a:rPr lang="ko-KR" altLang="en-US" sz="2400" spc="-120" dirty="0">
                <a:latin typeface="HY헤드라인M" panose="02030600000101010101" pitchFamily="18" charset="-127"/>
                <a:ea typeface="HY헤드라인M" panose="02030600000101010101" pitchFamily="18" charset="-127"/>
              </a:rPr>
              <a:t>시간 외 노동수당 지급</a:t>
            </a:r>
          </a:p>
        </p:txBody>
      </p:sp>
      <p:sp>
        <p:nvSpPr>
          <p:cNvPr id="36" name="직사각형 35"/>
          <p:cNvSpPr/>
          <p:nvPr/>
        </p:nvSpPr>
        <p:spPr>
          <a:xfrm>
            <a:off x="5437757" y="6566112"/>
            <a:ext cx="4153918" cy="542925"/>
          </a:xfrm>
          <a:prstGeom prst="rect">
            <a:avLst/>
          </a:prstGeom>
          <a:solidFill>
            <a:srgbClr val="DEA627"/>
          </a:solidFill>
          <a:ln>
            <a:noFill/>
          </a:ln>
        </p:spPr>
        <p:style>
          <a:lnRef idx="2">
            <a:schemeClr val="accent1">
              <a:shade val="50000"/>
            </a:schemeClr>
          </a:lnRef>
          <a:fillRef idx="1">
            <a:schemeClr val="accent1"/>
          </a:fillRef>
          <a:effectRef idx="0">
            <a:schemeClr val="accent1"/>
          </a:effectRef>
          <a:fontRef idx="minor">
            <a:schemeClr val="lt1"/>
          </a:fontRef>
        </p:style>
        <p:txBody>
          <a:bodyPr lIns="323715" tIns="0" rIns="0" bIns="0" rtlCol="0" anchor="ctr"/>
          <a:lstStyle/>
          <a:p>
            <a:r>
              <a:rPr lang="en-US" altLang="ko-KR" sz="2400" spc="-120" dirty="0">
                <a:latin typeface="HY헤드라인M" panose="02030600000101010101" pitchFamily="18" charset="-127"/>
                <a:ea typeface="HY헤드라인M" panose="02030600000101010101" pitchFamily="18" charset="-127"/>
              </a:rPr>
              <a:t>9. </a:t>
            </a:r>
            <a:r>
              <a:rPr lang="ko-KR" altLang="en-US" sz="2400" spc="-120" dirty="0">
                <a:latin typeface="HY헤드라인M" panose="02030600000101010101" pitchFamily="18" charset="-127"/>
                <a:ea typeface="HY헤드라인M" panose="02030600000101010101" pitchFamily="18" charset="-127"/>
              </a:rPr>
              <a:t>불량도시락 거부</a:t>
            </a:r>
          </a:p>
        </p:txBody>
      </p:sp>
    </p:spTree>
    <p:extLst>
      <p:ext uri="{BB962C8B-B14F-4D97-AF65-F5344CB8AC3E}">
        <p14:creationId xmlns:p14="http://schemas.microsoft.com/office/powerpoint/2010/main" val="2833430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fade">
                                      <p:cBhvr>
                                        <p:cTn id="27" dur="500"/>
                                        <p:tgtEl>
                                          <p:spTgt spid="3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3"/>
                                        </p:tgtEl>
                                        <p:attrNameLst>
                                          <p:attrName>style.visibility</p:attrName>
                                        </p:attrNameLst>
                                      </p:cBhvr>
                                      <p:to>
                                        <p:strVal val="visible"/>
                                      </p:to>
                                    </p:set>
                                    <p:animEffect transition="in" filter="fade">
                                      <p:cBhvr>
                                        <p:cTn id="32" dur="500"/>
                                        <p:tgtEl>
                                          <p:spTgt spid="3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fade">
                                      <p:cBhvr>
                                        <p:cTn id="37" dur="500"/>
                                        <p:tgtEl>
                                          <p:spTgt spid="3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500"/>
                                        <p:tgtEl>
                                          <p:spTgt spid="3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6"/>
                                        </p:tgtEl>
                                        <p:attrNameLst>
                                          <p:attrName>style.visibility</p:attrName>
                                        </p:attrNameLst>
                                      </p:cBhvr>
                                      <p:to>
                                        <p:strVal val="visible"/>
                                      </p:to>
                                    </p:set>
                                    <p:animEffect transition="in" filter="fade">
                                      <p:cBhvr>
                                        <p:cTn id="4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9" grpId="0" animBg="1"/>
      <p:bldP spid="32" grpId="0" animBg="1"/>
      <p:bldP spid="33" grpId="0" animBg="1"/>
      <p:bldP spid="34" grpId="0" animBg="1"/>
      <p:bldP spid="35" grpId="0" animBg="1"/>
      <p:bldP spid="3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41" y="545781"/>
            <a:ext cx="3125759" cy="673982"/>
          </a:xfrm>
          <a:prstGeom prst="rect">
            <a:avLst/>
          </a:prstGeom>
          <a:noFill/>
        </p:spPr>
        <p:txBody>
          <a:bodyPr wrap="none" lIns="91392" tIns="45696" rIns="91392" bIns="45696" rtlCol="0">
            <a:spAutoFit/>
          </a:bodyPr>
          <a:lstStyle/>
          <a:p>
            <a:pPr marL="118737" algn="ctr" defTabSz="995163">
              <a:lnSpc>
                <a:spcPct val="90000"/>
              </a:lnSpc>
            </a:pPr>
            <a:r>
              <a:rPr lang="ko-KR" altLang="en-US" sz="4200" spc="-400" dirty="0">
                <a:solidFill>
                  <a:prstClr val="white"/>
                </a:solidFill>
                <a:latin typeface="HY헤드라인M" panose="02030600000101010101" pitchFamily="18" charset="-127"/>
                <a:ea typeface="HY헤드라인M" panose="02030600000101010101" pitchFamily="18" charset="-127"/>
              </a:rPr>
              <a:t>  노동의 역사</a:t>
            </a: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99328" y="1936364"/>
            <a:ext cx="3957840" cy="4902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7030887" y="6864504"/>
            <a:ext cx="3115746" cy="320750"/>
          </a:xfrm>
          <a:prstGeom prst="rect">
            <a:avLst/>
          </a:prstGeom>
          <a:noFill/>
        </p:spPr>
        <p:txBody>
          <a:bodyPr wrap="square" lIns="104287" tIns="52144" rIns="104287" bIns="52144" rtlCol="0">
            <a:spAutoFit/>
          </a:bodyPr>
          <a:lstStyle/>
          <a:p>
            <a:pPr defTabSz="1042504"/>
            <a:r>
              <a:rPr lang="ko-KR" altLang="en-US" sz="1400" dirty="0">
                <a:solidFill>
                  <a:prstClr val="black"/>
                </a:solidFill>
                <a:latin typeface="HY헤드라인M" panose="02030600000101010101" pitchFamily="18" charset="-127"/>
                <a:ea typeface="HY헤드라인M" panose="02030600000101010101" pitchFamily="18" charset="-127"/>
              </a:rPr>
              <a:t>출처</a:t>
            </a:r>
            <a:r>
              <a:rPr lang="en-US" altLang="ko-KR" sz="1400" dirty="0">
                <a:solidFill>
                  <a:prstClr val="black"/>
                </a:solidFill>
                <a:latin typeface="HY헤드라인M" panose="02030600000101010101" pitchFamily="18" charset="-127"/>
                <a:ea typeface="HY헤드라인M" panose="02030600000101010101" pitchFamily="18" charset="-127"/>
              </a:rPr>
              <a:t>; </a:t>
            </a:r>
            <a:r>
              <a:rPr lang="ko-KR" altLang="en-US" sz="1400" dirty="0" err="1">
                <a:solidFill>
                  <a:prstClr val="black"/>
                </a:solidFill>
                <a:latin typeface="HY헤드라인M" panose="02030600000101010101" pitchFamily="18" charset="-127"/>
                <a:ea typeface="HY헤드라인M" panose="02030600000101010101" pitchFamily="18" charset="-127"/>
              </a:rPr>
              <a:t>부산노동사</a:t>
            </a:r>
            <a:r>
              <a:rPr lang="en-US" altLang="ko-KR" sz="1400" dirty="0">
                <a:solidFill>
                  <a:prstClr val="black"/>
                </a:solidFill>
                <a:latin typeface="HY헤드라인M" panose="02030600000101010101" pitchFamily="18" charset="-127"/>
                <a:ea typeface="HY헤드라인M" panose="02030600000101010101" pitchFamily="18" charset="-127"/>
              </a:rPr>
              <a:t>100</a:t>
            </a:r>
            <a:r>
              <a:rPr lang="ko-KR" altLang="en-US" sz="1400" dirty="0">
                <a:solidFill>
                  <a:prstClr val="black"/>
                </a:solidFill>
                <a:latin typeface="HY헤드라인M" panose="02030600000101010101" pitchFamily="18" charset="-127"/>
                <a:ea typeface="HY헤드라인M" panose="02030600000101010101" pitchFamily="18" charset="-127"/>
              </a:rPr>
              <a:t>년</a:t>
            </a:r>
          </a:p>
        </p:txBody>
      </p:sp>
      <p:pic>
        <p:nvPicPr>
          <p:cNvPr id="4" name="그림 3">
            <a:extLst>
              <a:ext uri="{FF2B5EF4-FFF2-40B4-BE49-F238E27FC236}">
                <a16:creationId xmlns:a16="http://schemas.microsoft.com/office/drawing/2014/main" id="{591276B8-B247-1403-0844-DE6A082347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98663" y="1936365"/>
            <a:ext cx="3719612" cy="4902978"/>
          </a:xfrm>
          <a:prstGeom prst="rect">
            <a:avLst/>
          </a:prstGeom>
        </p:spPr>
      </p:pic>
    </p:spTree>
    <p:extLst>
      <p:ext uri="{BB962C8B-B14F-4D97-AF65-F5344CB8AC3E}">
        <p14:creationId xmlns:p14="http://schemas.microsoft.com/office/powerpoint/2010/main" val="2892441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75" y="545783"/>
            <a:ext cx="312569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노동의 </a:t>
            </a:r>
            <a:r>
              <a:rPr lang="ko-KR" altLang="en-US" sz="4200" spc="-400" dirty="0">
                <a:solidFill>
                  <a:schemeClr val="bg1"/>
                </a:solidFill>
                <a:latin typeface="HY헤드라인M" panose="02030600000101010101" pitchFamily="18" charset="-127"/>
                <a:ea typeface="HY헤드라인M" panose="02030600000101010101" pitchFamily="18" charset="-127"/>
              </a:rPr>
              <a:t>역사</a:t>
            </a:r>
          </a:p>
        </p:txBody>
      </p:sp>
      <p:sp>
        <p:nvSpPr>
          <p:cNvPr id="2" name="TextBox 1"/>
          <p:cNvSpPr txBox="1"/>
          <p:nvPr/>
        </p:nvSpPr>
        <p:spPr>
          <a:xfrm>
            <a:off x="1366668" y="2390296"/>
            <a:ext cx="1826141"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아동노동</a:t>
            </a:r>
            <a:endParaRPr lang="en-US" altLang="ko-KR" sz="3200" b="1" dirty="0" smtClean="0">
              <a:latin typeface="HY헤드라인M" panose="02030600000101010101" pitchFamily="18" charset="-127"/>
              <a:ea typeface="HY헤드라인M" panose="02030600000101010101" pitchFamily="18" charset="-127"/>
            </a:endParaRPr>
          </a:p>
        </p:txBody>
      </p:sp>
      <p:sp>
        <p:nvSpPr>
          <p:cNvPr id="65" name="TextBox 64"/>
          <p:cNvSpPr txBox="1"/>
          <p:nvPr/>
        </p:nvSpPr>
        <p:spPr>
          <a:xfrm>
            <a:off x="1254651" y="4663368"/>
            <a:ext cx="1826141"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산업재해</a:t>
            </a:r>
            <a:endParaRPr lang="en-US" altLang="ko-KR" sz="3200" b="1" dirty="0" smtClean="0">
              <a:latin typeface="HY헤드라인M" panose="02030600000101010101" pitchFamily="18" charset="-127"/>
              <a:ea typeface="HY헤드라인M" panose="02030600000101010101" pitchFamily="18" charset="-127"/>
            </a:endParaRPr>
          </a:p>
        </p:txBody>
      </p:sp>
      <p:sp>
        <p:nvSpPr>
          <p:cNvPr id="94" name="TextBox 93"/>
          <p:cNvSpPr txBox="1"/>
          <p:nvPr/>
        </p:nvSpPr>
        <p:spPr>
          <a:xfrm>
            <a:off x="1665020" y="5732346"/>
            <a:ext cx="1415772"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노동절</a:t>
            </a:r>
            <a:endParaRPr lang="en-US" altLang="ko-KR" sz="3200" b="1" dirty="0" smtClean="0">
              <a:latin typeface="HY헤드라인M" panose="02030600000101010101" pitchFamily="18" charset="-127"/>
              <a:ea typeface="HY헤드라인M" panose="02030600000101010101" pitchFamily="18" charset="-127"/>
            </a:endParaRPr>
          </a:p>
        </p:txBody>
      </p:sp>
      <p:sp>
        <p:nvSpPr>
          <p:cNvPr id="95" name="TextBox 94"/>
          <p:cNvSpPr txBox="1"/>
          <p:nvPr/>
        </p:nvSpPr>
        <p:spPr>
          <a:xfrm>
            <a:off x="5850756" y="2390296"/>
            <a:ext cx="2236510"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근로기준법</a:t>
            </a:r>
            <a:endParaRPr lang="en-US" altLang="ko-KR" sz="3200" b="1" dirty="0" smtClean="0">
              <a:latin typeface="HY헤드라인M" panose="02030600000101010101" pitchFamily="18" charset="-127"/>
              <a:ea typeface="HY헤드라인M" panose="02030600000101010101" pitchFamily="18" charset="-127"/>
            </a:endParaRPr>
          </a:p>
        </p:txBody>
      </p:sp>
      <p:sp>
        <p:nvSpPr>
          <p:cNvPr id="96" name="TextBox 95"/>
          <p:cNvSpPr txBox="1"/>
          <p:nvPr/>
        </p:nvSpPr>
        <p:spPr>
          <a:xfrm>
            <a:off x="5248460" y="3986458"/>
            <a:ext cx="3057247"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중대재해처벌법</a:t>
            </a:r>
            <a:endParaRPr lang="en-US" altLang="ko-KR" sz="3200" b="1" dirty="0" smtClean="0">
              <a:latin typeface="HY헤드라인M" panose="02030600000101010101" pitchFamily="18" charset="-127"/>
              <a:ea typeface="HY헤드라인M" panose="02030600000101010101" pitchFamily="18" charset="-127"/>
            </a:endParaRPr>
          </a:p>
        </p:txBody>
      </p:sp>
      <p:pic>
        <p:nvPicPr>
          <p:cNvPr id="98" name="Picture 8" descr="D:\01.프로젝트-SUM\[프로젝트]취업지원센터\18.표준교안ppt제작\png저장\1-2_1차시\11-6.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92809" y="2161476"/>
            <a:ext cx="1536192" cy="1042416"/>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5" descr="D:\01.프로젝트-SUM\[프로젝트]취업지원센터\18.표준교안ppt제작\png저장\1-2_1차시\11-3.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62745" y="3345622"/>
            <a:ext cx="1536192" cy="1042416"/>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4" descr="D:\01.프로젝트-SUM\[프로젝트]취업지원센터\18.표준교안ppt제작\png저장\1-2_1차시\11-2.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92809" y="5631296"/>
            <a:ext cx="1565657" cy="1042416"/>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7" descr="D:\01.프로젝트-SUM\[프로젝트]취업지원센터\18.표준교안ppt제작\png저장\1-2_1차시\11-5.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82928" y="2016789"/>
            <a:ext cx="1536192" cy="1331793"/>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6" descr="D:\01.프로젝트-SUM\[프로젝트]취업지원센터\18.표준교안ppt제작\png저장\1-2_1차시\11-4.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36839" y="3819220"/>
            <a:ext cx="1536192" cy="104241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5946418" y="5671346"/>
            <a:ext cx="2236510" cy="584775"/>
          </a:xfrm>
          <a:prstGeom prst="rect">
            <a:avLst/>
          </a:prstGeom>
          <a:noFill/>
        </p:spPr>
        <p:txBody>
          <a:bodyPr wrap="none" rtlCol="0">
            <a:spAutoFit/>
          </a:bodyPr>
          <a:lstStyle/>
          <a:p>
            <a:r>
              <a:rPr lang="ko-KR" altLang="en-US" sz="3200" b="1" smtClean="0">
                <a:latin typeface="HY헤드라인M" panose="02030600000101010101" pitchFamily="18" charset="-127"/>
                <a:ea typeface="HY헤드라인M" panose="02030600000101010101" pitchFamily="18" charset="-127"/>
              </a:rPr>
              <a:t>작업중지권</a:t>
            </a:r>
            <a:endParaRPr lang="en-US" altLang="ko-KR" sz="3200" b="1" dirty="0" smtClean="0">
              <a:latin typeface="HY헤드라인M" panose="02030600000101010101" pitchFamily="18" charset="-127"/>
              <a:ea typeface="HY헤드라인M" panose="02030600000101010101" pitchFamily="18" charset="-127"/>
            </a:endParaRPr>
          </a:p>
        </p:txBody>
      </p:sp>
      <p:pic>
        <p:nvPicPr>
          <p:cNvPr id="3076" name="Picture 4" descr="개정된 산업안전보건법! '작업중지권' 꼭 알아두세요. : 네이버 블로그"/>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82928" y="5028874"/>
            <a:ext cx="1714721" cy="1714721"/>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p:cNvSpPr txBox="1"/>
          <p:nvPr/>
        </p:nvSpPr>
        <p:spPr>
          <a:xfrm>
            <a:off x="1665020" y="3526832"/>
            <a:ext cx="1415772"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공장법</a:t>
            </a:r>
            <a:endParaRPr lang="en-US" altLang="ko-KR" sz="3200" b="1" dirty="0" smtClean="0">
              <a:latin typeface="HY헤드라인M" panose="02030600000101010101" pitchFamily="18" charset="-127"/>
              <a:ea typeface="HY헤드라인M" panose="02030600000101010101" pitchFamily="18" charset="-127"/>
            </a:endParaRPr>
          </a:p>
        </p:txBody>
      </p:sp>
      <p:pic>
        <p:nvPicPr>
          <p:cNvPr id="19" name="Picture 2" descr="https://newsimg.sedaily.com/2017/08/29/1OJXTNHFRS_7.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192809" y="4481120"/>
            <a:ext cx="1562743" cy="1041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8542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75" y="545783"/>
            <a:ext cx="312569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노동의 역사</a:t>
            </a:r>
          </a:p>
        </p:txBody>
      </p:sp>
      <p:sp>
        <p:nvSpPr>
          <p:cNvPr id="2" name="TextBox 1"/>
          <p:cNvSpPr txBox="1"/>
          <p:nvPr/>
        </p:nvSpPr>
        <p:spPr>
          <a:xfrm>
            <a:off x="2250356" y="3548403"/>
            <a:ext cx="1826141"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아동노동</a:t>
            </a:r>
            <a:endParaRPr lang="en-US" altLang="ko-KR" sz="3200" b="1" dirty="0" smtClean="0">
              <a:latin typeface="HY헤드라인M" panose="02030600000101010101" pitchFamily="18" charset="-127"/>
              <a:ea typeface="HY헤드라인M" panose="02030600000101010101" pitchFamily="18" charset="-127"/>
            </a:endParaRPr>
          </a:p>
        </p:txBody>
      </p:sp>
      <p:pic>
        <p:nvPicPr>
          <p:cNvPr id="98" name="Picture 8" descr="D:\01.프로젝트-SUM\[프로젝트]취업지원센터\18.표준교안ppt제작\png저장\1-2_1차시\11-6.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31037" y="2556494"/>
            <a:ext cx="4647067" cy="3153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7014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4098846" y="217557"/>
            <a:ext cx="2381901"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아동노동</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15" name="그림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9619" y="1970911"/>
            <a:ext cx="7774611" cy="4386017"/>
          </a:xfrm>
          <a:prstGeom prst="rect">
            <a:avLst/>
          </a:prstGeom>
        </p:spPr>
      </p:pic>
      <p:grpSp>
        <p:nvGrpSpPr>
          <p:cNvPr id="17" name="그룹 16"/>
          <p:cNvGrpSpPr/>
          <p:nvPr/>
        </p:nvGrpSpPr>
        <p:grpSpPr>
          <a:xfrm>
            <a:off x="4194572" y="6732964"/>
            <a:ext cx="6502004" cy="829891"/>
            <a:chOff x="2485430" y="4952999"/>
            <a:chExt cx="6502003" cy="906339"/>
          </a:xfrm>
          <a:solidFill>
            <a:srgbClr val="575757"/>
          </a:solidFill>
        </p:grpSpPr>
        <p:sp>
          <p:nvSpPr>
            <p:cNvPr id="20" name="직사각형 19"/>
            <p:cNvSpPr/>
            <p:nvPr/>
          </p:nvSpPr>
          <p:spPr>
            <a:xfrm>
              <a:off x="3301605" y="4952999"/>
              <a:ext cx="5685828" cy="9063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0" tIns="72000" rIns="252000" bIns="0" rtlCol="0" anchor="ctr"/>
            <a:lstStyle/>
            <a:p>
              <a:pPr algn="ctr"/>
              <a:r>
                <a:rPr lang="ko-KR" altLang="en-US" sz="2900" spc="-279" dirty="0">
                  <a:latin typeface="HY헤드라인M" panose="02030600000101010101" pitchFamily="18" charset="-127"/>
                  <a:ea typeface="HY헤드라인M" panose="02030600000101010101" pitchFamily="18" charset="-127"/>
                </a:rPr>
                <a:t>이 아이들은 몇 살일까요</a:t>
              </a:r>
              <a:r>
                <a:rPr lang="en-US" altLang="ko-KR" sz="2900" spc="-279" dirty="0">
                  <a:latin typeface="HY헤드라인M" panose="02030600000101010101" pitchFamily="18" charset="-127"/>
                  <a:ea typeface="HY헤드라인M" panose="02030600000101010101" pitchFamily="18" charset="-127"/>
                </a:rPr>
                <a:t>?</a:t>
              </a:r>
              <a:endParaRPr lang="ko-KR" altLang="en-US" sz="2900" spc="-279" dirty="0">
                <a:latin typeface="HY헤드라인M" panose="02030600000101010101" pitchFamily="18" charset="-127"/>
                <a:ea typeface="HY헤드라인M" panose="02030600000101010101" pitchFamily="18" charset="-127"/>
              </a:endParaRPr>
            </a:p>
          </p:txBody>
        </p:sp>
        <p:sp>
          <p:nvSpPr>
            <p:cNvPr id="21" name="직각 삼각형 20"/>
            <p:cNvSpPr/>
            <p:nvPr/>
          </p:nvSpPr>
          <p:spPr>
            <a:xfrm flipH="1">
              <a:off x="2485430" y="4953000"/>
              <a:ext cx="816174" cy="906338"/>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HY헤드라인M" panose="02030600000101010101" pitchFamily="18" charset="-127"/>
                <a:ea typeface="HY헤드라인M" panose="02030600000101010101" pitchFamily="18" charset="-127"/>
              </a:endParaRPr>
            </a:p>
          </p:txBody>
        </p:sp>
      </p:grpSp>
    </p:spTree>
    <p:extLst>
      <p:ext uri="{BB962C8B-B14F-4D97-AF65-F5344CB8AC3E}">
        <p14:creationId xmlns:p14="http://schemas.microsoft.com/office/powerpoint/2010/main" val="1011591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그림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282" y="1700784"/>
            <a:ext cx="4616327" cy="4616327"/>
          </a:xfrm>
          <a:prstGeom prst="rect">
            <a:avLst/>
          </a:prstGeom>
        </p:spPr>
      </p:pic>
      <p:pic>
        <p:nvPicPr>
          <p:cNvPr id="6148" name="Picture 4" descr="D:\01.프로젝트-SUM\[프로젝트]취업지원센터\18.표준교안ppt제작\png저장\1-2_1차시\03-4.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그룹 16"/>
          <p:cNvGrpSpPr/>
          <p:nvPr/>
        </p:nvGrpSpPr>
        <p:grpSpPr>
          <a:xfrm>
            <a:off x="4194572" y="6732964"/>
            <a:ext cx="6502004" cy="829891"/>
            <a:chOff x="2485430" y="4952999"/>
            <a:chExt cx="6502003" cy="906339"/>
          </a:xfrm>
          <a:solidFill>
            <a:srgbClr val="575757"/>
          </a:solidFill>
        </p:grpSpPr>
        <p:sp>
          <p:nvSpPr>
            <p:cNvPr id="20" name="직사각형 19"/>
            <p:cNvSpPr/>
            <p:nvPr/>
          </p:nvSpPr>
          <p:spPr>
            <a:xfrm>
              <a:off x="3301605" y="4952999"/>
              <a:ext cx="5685828" cy="9063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0" tIns="72000" rIns="252000" bIns="0" rtlCol="0" anchor="ctr"/>
            <a:lstStyle/>
            <a:p>
              <a:pPr algn="ctr"/>
              <a:r>
                <a:rPr lang="ko-KR" altLang="en-US" sz="2900" spc="-279" dirty="0">
                  <a:latin typeface="HY헤드라인M" panose="02030600000101010101" pitchFamily="18" charset="-127"/>
                  <a:ea typeface="HY헤드라인M" panose="02030600000101010101" pitchFamily="18" charset="-127"/>
                </a:rPr>
                <a:t>이 아이는 몇 살일까요</a:t>
              </a:r>
              <a:r>
                <a:rPr lang="en-US" altLang="ko-KR" sz="2900" spc="-279" dirty="0">
                  <a:latin typeface="HY헤드라인M" panose="02030600000101010101" pitchFamily="18" charset="-127"/>
                  <a:ea typeface="HY헤드라인M" panose="02030600000101010101" pitchFamily="18" charset="-127"/>
                </a:rPr>
                <a:t>?</a:t>
              </a:r>
              <a:endParaRPr lang="ko-KR" altLang="en-US" sz="2900" spc="-279" dirty="0">
                <a:latin typeface="HY헤드라인M" panose="02030600000101010101" pitchFamily="18" charset="-127"/>
                <a:ea typeface="HY헤드라인M" panose="02030600000101010101" pitchFamily="18" charset="-127"/>
              </a:endParaRPr>
            </a:p>
          </p:txBody>
        </p:sp>
        <p:sp>
          <p:nvSpPr>
            <p:cNvPr id="21" name="직각 삼각형 20"/>
            <p:cNvSpPr/>
            <p:nvPr/>
          </p:nvSpPr>
          <p:spPr>
            <a:xfrm flipH="1">
              <a:off x="2485430" y="4953000"/>
              <a:ext cx="816174" cy="906338"/>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HY헤드라인M" panose="02030600000101010101" pitchFamily="18" charset="-127"/>
                <a:ea typeface="HY헤드라인M" panose="02030600000101010101" pitchFamily="18" charset="-127"/>
              </a:endParaRPr>
            </a:p>
          </p:txBody>
        </p:sp>
      </p:grpSp>
      <p:sp>
        <p:nvSpPr>
          <p:cNvPr id="13" name="TextBox 12"/>
          <p:cNvSpPr txBox="1"/>
          <p:nvPr/>
        </p:nvSpPr>
        <p:spPr>
          <a:xfrm>
            <a:off x="4092179" y="173430"/>
            <a:ext cx="2381901" cy="673950"/>
          </a:xfrm>
          <a:prstGeom prst="rect">
            <a:avLst/>
          </a:prstGeom>
          <a:noFill/>
        </p:spPr>
        <p:txBody>
          <a:bodyPr wrap="none" lIns="91360" tIns="45680" rIns="91360" bIns="45680" rtlCol="0">
            <a:spAutoFit/>
          </a:bodyPr>
          <a:lstStyle/>
          <a:p>
            <a:pPr marL="118696" algn="ctr">
              <a:lnSpc>
                <a:spcPct val="90000"/>
              </a:lnSpc>
            </a:pPr>
            <a:r>
              <a:rPr lang="ko-KR" altLang="en-US" sz="4200" spc="-400">
                <a:solidFill>
                  <a:schemeClr val="bg1"/>
                </a:solidFill>
                <a:latin typeface="HY헤드라인M" panose="02030600000101010101" pitchFamily="18" charset="-127"/>
                <a:ea typeface="HY헤드라인M" panose="02030600000101010101" pitchFamily="18" charset="-127"/>
              </a:rPr>
              <a:t> </a:t>
            </a:r>
            <a:r>
              <a:rPr lang="ko-KR" altLang="en-US" sz="4200" spc="-400" smtClean="0">
                <a:solidFill>
                  <a:schemeClr val="bg1"/>
                </a:solidFill>
                <a:latin typeface="HY헤드라인M" panose="02030600000101010101" pitchFamily="18" charset="-127"/>
                <a:ea typeface="HY헤드라인M" panose="02030600000101010101" pitchFamily="18" charset="-127"/>
              </a:rPr>
              <a:t>아동노동</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2" name="그림 1"/>
          <p:cNvPicPr>
            <a:picLocks noChangeAspect="1"/>
          </p:cNvPicPr>
          <p:nvPr/>
        </p:nvPicPr>
        <p:blipFill>
          <a:blip r:embed="rId6"/>
          <a:stretch>
            <a:fillRect/>
          </a:stretch>
        </p:blipFill>
        <p:spPr>
          <a:xfrm>
            <a:off x="5729425" y="1806840"/>
            <a:ext cx="4248472" cy="4418411"/>
          </a:xfrm>
          <a:prstGeom prst="rect">
            <a:avLst/>
          </a:prstGeom>
        </p:spPr>
      </p:pic>
    </p:spTree>
    <p:extLst>
      <p:ext uri="{BB962C8B-B14F-4D97-AF65-F5344CB8AC3E}">
        <p14:creationId xmlns:p14="http://schemas.microsoft.com/office/powerpoint/2010/main" val="256626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6">
            <a:extLst>
              <a:ext uri="{FF2B5EF4-FFF2-40B4-BE49-F238E27FC236}">
                <a16:creationId xmlns:a16="http://schemas.microsoft.com/office/drawing/2014/main" id="{8814C28B-2D8F-4CCB-B26B-2BE6A5280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4692" y="1064399"/>
            <a:ext cx="2767704" cy="369211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01.프로젝트-SUM\[프로젝트]취업지원센터\18.표준교안ppt제작\png저장\1-2_1차시\03-4.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2" name="그림 1"/>
          <p:cNvPicPr>
            <a:picLocks noChangeAspect="1"/>
          </p:cNvPicPr>
          <p:nvPr/>
        </p:nvPicPr>
        <p:blipFill>
          <a:blip r:embed="rId5"/>
          <a:stretch>
            <a:fillRect/>
          </a:stretch>
        </p:blipFill>
        <p:spPr>
          <a:xfrm>
            <a:off x="805919" y="1598029"/>
            <a:ext cx="4435590" cy="3261243"/>
          </a:xfrm>
          <a:prstGeom prst="rect">
            <a:avLst/>
          </a:prstGeom>
        </p:spPr>
      </p:pic>
      <p:pic>
        <p:nvPicPr>
          <p:cNvPr id="6150" name="Picture 6"/>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3834908" y="541954"/>
            <a:ext cx="343988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지금도 여전한</a:t>
            </a:r>
            <a:r>
              <a:rPr lang="en-US" altLang="ko-KR" sz="4200" spc="-400" dirty="0" smtClean="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15" name="Picture 10" descr="Bangladesh Child Labor">
            <a:extLst>
              <a:ext uri="{FF2B5EF4-FFF2-40B4-BE49-F238E27FC236}">
                <a16:creationId xmlns:a16="http://schemas.microsoft.com/office/drawing/2014/main" id="{8CCDA19F-BCC0-4C61-BEF9-B987F23C103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5920" y="4463374"/>
            <a:ext cx="4397516" cy="270560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사진=뉴시스 제공."/>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48594" y="4422652"/>
            <a:ext cx="4252396" cy="2834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00408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4296502" y="396255"/>
            <a:ext cx="2381901"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해야할 일</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4" name="직사각형 3"/>
          <p:cNvSpPr/>
          <p:nvPr/>
        </p:nvSpPr>
        <p:spPr>
          <a:xfrm>
            <a:off x="810196" y="1700784"/>
            <a:ext cx="9217024" cy="523220"/>
          </a:xfrm>
          <a:prstGeom prst="rect">
            <a:avLst/>
          </a:prstGeom>
        </p:spPr>
        <p:txBody>
          <a:bodyPr wrap="square">
            <a:spAutoFit/>
          </a:bodyPr>
          <a:lstStyle/>
          <a:p>
            <a:r>
              <a:rPr lang="ko-KR" altLang="en-US" sz="2800" b="1" dirty="0">
                <a:solidFill>
                  <a:srgbClr val="009B39"/>
                </a:solidFill>
                <a:latin typeface="HY헤드라인M" panose="02030600000101010101" pitchFamily="18" charset="-127"/>
                <a:ea typeface="HY헤드라인M" panose="02030600000101010101" pitchFamily="18" charset="-127"/>
              </a:rPr>
              <a:t> “나는 무엇을 할 수 </a:t>
            </a:r>
            <a:r>
              <a:rPr lang="ko-KR" altLang="en-US" sz="2800" b="1" dirty="0" smtClean="0">
                <a:solidFill>
                  <a:srgbClr val="009B39"/>
                </a:solidFill>
                <a:latin typeface="HY헤드라인M" panose="02030600000101010101" pitchFamily="18" charset="-127"/>
                <a:ea typeface="HY헤드라인M" panose="02030600000101010101" pitchFamily="18" charset="-127"/>
              </a:rPr>
              <a:t>있을까</a:t>
            </a:r>
            <a:r>
              <a:rPr lang="en-US" altLang="ko-KR" dirty="0" smtClean="0">
                <a:solidFill>
                  <a:srgbClr val="373737"/>
                </a:solidFill>
                <a:latin typeface="HY헤드라인M" panose="02030600000101010101" pitchFamily="18" charset="-127"/>
                <a:ea typeface="HY헤드라인M" panose="02030600000101010101" pitchFamily="18" charset="-127"/>
              </a:rPr>
              <a:t>.</a:t>
            </a:r>
            <a:r>
              <a:rPr lang="en-US" altLang="ko-KR" dirty="0">
                <a:solidFill>
                  <a:srgbClr val="373737"/>
                </a:solidFill>
                <a:latin typeface="HY헤드라인M" panose="02030600000101010101" pitchFamily="18" charset="-127"/>
                <a:ea typeface="HY헤드라인M" panose="02030600000101010101" pitchFamily="18" charset="-127"/>
              </a:rPr>
              <a:t> </a:t>
            </a:r>
            <a:endParaRPr lang="ko-KR" altLang="en-US" dirty="0">
              <a:latin typeface="HY헤드라인M" panose="02030600000101010101" pitchFamily="18" charset="-127"/>
              <a:ea typeface="HY헤드라인M" panose="02030600000101010101" pitchFamily="18" charset="-127"/>
            </a:endParaRPr>
          </a:p>
        </p:txBody>
      </p:sp>
      <p:sp>
        <p:nvSpPr>
          <p:cNvPr id="7" name="직사각형 6"/>
          <p:cNvSpPr/>
          <p:nvPr/>
        </p:nvSpPr>
        <p:spPr>
          <a:xfrm>
            <a:off x="530279" y="2362112"/>
            <a:ext cx="7912766" cy="1384995"/>
          </a:xfrm>
          <a:prstGeom prst="rect">
            <a:avLst/>
          </a:prstGeom>
          <a:solidFill>
            <a:schemeClr val="tx2">
              <a:lumMod val="20000"/>
              <a:lumOff val="80000"/>
            </a:schemeClr>
          </a:solidFill>
        </p:spPr>
        <p:txBody>
          <a:bodyPr wrap="square">
            <a:spAutoFit/>
          </a:bodyPr>
          <a:lstStyle/>
          <a:p>
            <a:r>
              <a:rPr lang="en-US" altLang="ko-KR" dirty="0" smtClean="0">
                <a:latin typeface="HY헤드라인M" panose="02030600000101010101" pitchFamily="18" charset="-127"/>
                <a:ea typeface="HY헤드라인M" panose="02030600000101010101" pitchFamily="18" charset="-127"/>
              </a:rPr>
              <a:t>*</a:t>
            </a:r>
            <a:r>
              <a:rPr lang="en-US" altLang="ko-KR" dirty="0">
                <a:latin typeface="HY헤드라인M" panose="02030600000101010101" pitchFamily="18" charset="-127"/>
                <a:ea typeface="HY헤드라인M" panose="02030600000101010101" pitchFamily="18" charset="-127"/>
              </a:rPr>
              <a:t> </a:t>
            </a:r>
            <a:r>
              <a:rPr lang="ko-KR" altLang="en-US" dirty="0" smtClean="0">
                <a:solidFill>
                  <a:srgbClr val="373737"/>
                </a:solidFill>
                <a:latin typeface="HY헤드라인M" panose="02030600000101010101" pitchFamily="18" charset="-127"/>
                <a:ea typeface="HY헤드라인M" panose="02030600000101010101" pitchFamily="18" charset="-127"/>
              </a:rPr>
              <a:t>아동 </a:t>
            </a:r>
            <a:r>
              <a:rPr lang="ko-KR" altLang="en-US" dirty="0">
                <a:solidFill>
                  <a:srgbClr val="373737"/>
                </a:solidFill>
                <a:latin typeface="HY헤드라인M" panose="02030600000101010101" pitchFamily="18" charset="-127"/>
                <a:ea typeface="HY헤드라인M" panose="02030600000101010101" pitchFamily="18" charset="-127"/>
              </a:rPr>
              <a:t>노동으로 만들어진 제품을 구매할 </a:t>
            </a:r>
            <a:r>
              <a:rPr lang="ko-KR" altLang="en-US" dirty="0" smtClean="0">
                <a:solidFill>
                  <a:srgbClr val="373737"/>
                </a:solidFill>
                <a:latin typeface="HY헤드라인M" panose="02030600000101010101" pitchFamily="18" charset="-127"/>
                <a:ea typeface="HY헤드라인M" panose="02030600000101010101" pitchFamily="18" charset="-127"/>
              </a:rPr>
              <a:t>때</a:t>
            </a:r>
            <a:r>
              <a:rPr lang="en-US" altLang="ko-KR" dirty="0" smtClean="0">
                <a:solidFill>
                  <a:srgbClr val="373737"/>
                </a:solidFill>
                <a:latin typeface="HY헤드라인M" panose="02030600000101010101" pitchFamily="18" charset="-127"/>
                <a:ea typeface="HY헤드라인M" panose="02030600000101010101" pitchFamily="18" charset="-127"/>
              </a:rPr>
              <a:t>,</a:t>
            </a:r>
            <a:r>
              <a:rPr lang="ko-KR" altLang="en-US" dirty="0" smtClean="0">
                <a:solidFill>
                  <a:srgbClr val="373737"/>
                </a:solidFill>
                <a:latin typeface="HY헤드라인M" panose="02030600000101010101" pitchFamily="18" charset="-127"/>
                <a:ea typeface="HY헤드라인M" panose="02030600000101010101" pitchFamily="18" charset="-127"/>
              </a:rPr>
              <a:t> 우리가 </a:t>
            </a:r>
            <a:r>
              <a:rPr lang="ko-KR" altLang="en-US" dirty="0">
                <a:solidFill>
                  <a:srgbClr val="373737"/>
                </a:solidFill>
                <a:latin typeface="HY헤드라인M" panose="02030600000101010101" pitchFamily="18" charset="-127"/>
                <a:ea typeface="HY헤드라인M" panose="02030600000101010101" pitchFamily="18" charset="-127"/>
              </a:rPr>
              <a:t>먹는 음식과 입는 옷이 학교도 가지 못한 채 노동을 </a:t>
            </a:r>
            <a:r>
              <a:rPr lang="ko-KR" altLang="en-US" dirty="0" err="1">
                <a:solidFill>
                  <a:srgbClr val="373737"/>
                </a:solidFill>
                <a:latin typeface="HY헤드라인M" panose="02030600000101010101" pitchFamily="18" charset="-127"/>
                <a:ea typeface="HY헤드라인M" panose="02030600000101010101" pitchFamily="18" charset="-127"/>
              </a:rPr>
              <a:t>강요받는</a:t>
            </a:r>
            <a:r>
              <a:rPr lang="ko-KR" altLang="en-US" dirty="0">
                <a:solidFill>
                  <a:srgbClr val="373737"/>
                </a:solidFill>
                <a:latin typeface="HY헤드라인M" panose="02030600000101010101" pitchFamily="18" charset="-127"/>
                <a:ea typeface="HY헤드라인M" panose="02030600000101010101" pitchFamily="18" charset="-127"/>
              </a:rPr>
              <a:t> 아이들의 희생으로 만들어졌다는 것을 알면서도 이를 소비한다면</a:t>
            </a:r>
            <a:r>
              <a:rPr lang="en-US" altLang="ko-KR" dirty="0">
                <a:solidFill>
                  <a:srgbClr val="373737"/>
                </a:solidFill>
                <a:latin typeface="HY헤드라인M" panose="02030600000101010101" pitchFamily="18" charset="-127"/>
                <a:ea typeface="HY헤드라인M" panose="02030600000101010101" pitchFamily="18" charset="-127"/>
              </a:rPr>
              <a:t>, </a:t>
            </a:r>
            <a:r>
              <a:rPr lang="ko-KR" altLang="en-US" dirty="0">
                <a:solidFill>
                  <a:srgbClr val="373737"/>
                </a:solidFill>
                <a:latin typeface="HY헤드라인M" panose="02030600000101010101" pitchFamily="18" charset="-127"/>
                <a:ea typeface="HY헤드라인M" panose="02030600000101010101" pitchFamily="18" charset="-127"/>
              </a:rPr>
              <a:t>이는 우리의 양심을 저버리는 일입니다</a:t>
            </a:r>
            <a:r>
              <a:rPr lang="en-US" altLang="ko-KR" dirty="0">
                <a:solidFill>
                  <a:srgbClr val="373737"/>
                </a:solidFill>
                <a:latin typeface="HY헤드라인M" panose="02030600000101010101" pitchFamily="18" charset="-127"/>
                <a:ea typeface="HY헤드라인M" panose="02030600000101010101" pitchFamily="18" charset="-127"/>
              </a:rPr>
              <a:t>. </a:t>
            </a:r>
            <a:endParaRPr lang="ko-KR" altLang="en-US" dirty="0">
              <a:latin typeface="HY헤드라인M" panose="02030600000101010101" pitchFamily="18" charset="-127"/>
              <a:ea typeface="HY헤드라인M" panose="02030600000101010101" pitchFamily="18" charset="-127"/>
            </a:endParaRPr>
          </a:p>
        </p:txBody>
      </p:sp>
      <p:sp>
        <p:nvSpPr>
          <p:cNvPr id="3" name="직사각형 2"/>
          <p:cNvSpPr/>
          <p:nvPr/>
        </p:nvSpPr>
        <p:spPr>
          <a:xfrm>
            <a:off x="4914652" y="3393873"/>
            <a:ext cx="5346700" cy="1061829"/>
          </a:xfrm>
          <a:prstGeom prst="rect">
            <a:avLst/>
          </a:prstGeom>
          <a:solidFill>
            <a:schemeClr val="accent4">
              <a:lumMod val="20000"/>
              <a:lumOff val="80000"/>
            </a:schemeClr>
          </a:solidFill>
        </p:spPr>
        <p:txBody>
          <a:bodyPr>
            <a:spAutoFit/>
          </a:bodyPr>
          <a:lstStyle/>
          <a:p>
            <a:r>
              <a:rPr lang="en-US" altLang="ko-KR" dirty="0" smtClean="0">
                <a:solidFill>
                  <a:srgbClr val="373737"/>
                </a:solidFill>
                <a:latin typeface="HY헤드라인M" panose="02030600000101010101" pitchFamily="18" charset="-127"/>
                <a:ea typeface="HY헤드라인M" panose="02030600000101010101" pitchFamily="18" charset="-127"/>
              </a:rPr>
              <a:t>*</a:t>
            </a:r>
            <a:r>
              <a:rPr lang="ko-KR" altLang="en-US" dirty="0">
                <a:solidFill>
                  <a:srgbClr val="373737"/>
                </a:solidFill>
                <a:latin typeface="HY헤드라인M" panose="02030600000101010101" pitchFamily="18" charset="-127"/>
                <a:ea typeface="HY헤드라인M" panose="02030600000101010101" pitchFamily="18" charset="-127"/>
              </a:rPr>
              <a:t>우리가 구매하는 제품의 생산과정을 살피는 것이 바로 이러한 해악에 동참하지 않는 첫걸음입니다</a:t>
            </a:r>
            <a:r>
              <a:rPr lang="en-US" altLang="ko-KR" dirty="0">
                <a:solidFill>
                  <a:srgbClr val="373737"/>
                </a:solidFill>
                <a:latin typeface="HY헤드라인M" panose="02030600000101010101" pitchFamily="18" charset="-127"/>
                <a:ea typeface="HY헤드라인M" panose="02030600000101010101" pitchFamily="18" charset="-127"/>
              </a:rPr>
              <a:t>. </a:t>
            </a:r>
            <a:endParaRPr lang="ko-KR" altLang="en-US" dirty="0">
              <a:latin typeface="HY헤드라인M" panose="02030600000101010101" pitchFamily="18" charset="-127"/>
              <a:ea typeface="HY헤드라인M" panose="02030600000101010101" pitchFamily="18" charset="-127"/>
            </a:endParaRPr>
          </a:p>
        </p:txBody>
      </p:sp>
      <p:sp>
        <p:nvSpPr>
          <p:cNvPr id="5" name="직사각형 4"/>
          <p:cNvSpPr/>
          <p:nvPr/>
        </p:nvSpPr>
        <p:spPr>
          <a:xfrm>
            <a:off x="522164" y="4468969"/>
            <a:ext cx="6768752" cy="1384995"/>
          </a:xfrm>
          <a:prstGeom prst="rect">
            <a:avLst/>
          </a:prstGeom>
          <a:solidFill>
            <a:schemeClr val="accent6">
              <a:lumMod val="20000"/>
              <a:lumOff val="80000"/>
            </a:schemeClr>
          </a:solidFill>
        </p:spPr>
        <p:txBody>
          <a:bodyPr wrap="square">
            <a:spAutoFit/>
          </a:bodyPr>
          <a:lstStyle/>
          <a:p>
            <a:r>
              <a:rPr lang="en-US" altLang="ko-KR" dirty="0" smtClean="0">
                <a:solidFill>
                  <a:srgbClr val="373737"/>
                </a:solidFill>
                <a:latin typeface="HY헤드라인M" panose="02030600000101010101" pitchFamily="18" charset="-127"/>
                <a:ea typeface="HY헤드라인M" panose="02030600000101010101" pitchFamily="18" charset="-127"/>
              </a:rPr>
              <a:t>*</a:t>
            </a:r>
            <a:r>
              <a:rPr lang="ko-KR" altLang="en-US" dirty="0">
                <a:solidFill>
                  <a:srgbClr val="373737"/>
                </a:solidFill>
                <a:latin typeface="HY헤드라인M" panose="02030600000101010101" pitchFamily="18" charset="-127"/>
                <a:ea typeface="HY헤드라인M" panose="02030600000101010101" pitchFamily="18" charset="-127"/>
              </a:rPr>
              <a:t>혹자는 개인의 힘으로는 한계가 있다고 생각할 수 있습니다</a:t>
            </a:r>
            <a:r>
              <a:rPr lang="en-US" altLang="ko-KR" dirty="0">
                <a:solidFill>
                  <a:srgbClr val="373737"/>
                </a:solidFill>
                <a:latin typeface="HY헤드라인M" panose="02030600000101010101" pitchFamily="18" charset="-127"/>
                <a:ea typeface="HY헤드라인M" panose="02030600000101010101" pitchFamily="18" charset="-127"/>
              </a:rPr>
              <a:t>. </a:t>
            </a:r>
            <a:r>
              <a:rPr lang="ko-KR" altLang="en-US" dirty="0">
                <a:solidFill>
                  <a:srgbClr val="373737"/>
                </a:solidFill>
                <a:latin typeface="HY헤드라인M" panose="02030600000101010101" pitchFamily="18" charset="-127"/>
                <a:ea typeface="HY헤드라인M" panose="02030600000101010101" pitchFamily="18" charset="-127"/>
              </a:rPr>
              <a:t>맞는 말입니다</a:t>
            </a:r>
            <a:r>
              <a:rPr lang="en-US" altLang="ko-KR" dirty="0">
                <a:solidFill>
                  <a:srgbClr val="373737"/>
                </a:solidFill>
                <a:latin typeface="HY헤드라인M" panose="02030600000101010101" pitchFamily="18" charset="-127"/>
                <a:ea typeface="HY헤드라인M" panose="02030600000101010101" pitchFamily="18" charset="-127"/>
              </a:rPr>
              <a:t>. </a:t>
            </a:r>
            <a:r>
              <a:rPr lang="ko-KR" altLang="en-US" dirty="0">
                <a:solidFill>
                  <a:srgbClr val="373737"/>
                </a:solidFill>
                <a:latin typeface="HY헤드라인M" panose="02030600000101010101" pitchFamily="18" charset="-127"/>
                <a:ea typeface="HY헤드라인M" panose="02030600000101010101" pitchFamily="18" charset="-127"/>
              </a:rPr>
              <a:t>하지만 한 방울의 물이 모여 바다를 이루듯</a:t>
            </a:r>
            <a:r>
              <a:rPr lang="en-US" altLang="ko-KR" dirty="0">
                <a:solidFill>
                  <a:srgbClr val="373737"/>
                </a:solidFill>
                <a:latin typeface="HY헤드라인M" panose="02030600000101010101" pitchFamily="18" charset="-127"/>
                <a:ea typeface="HY헤드라인M" panose="02030600000101010101" pitchFamily="18" charset="-127"/>
              </a:rPr>
              <a:t>, </a:t>
            </a:r>
            <a:r>
              <a:rPr lang="ko-KR" altLang="en-US" dirty="0">
                <a:solidFill>
                  <a:srgbClr val="373737"/>
                </a:solidFill>
                <a:latin typeface="HY헤드라인M" panose="02030600000101010101" pitchFamily="18" charset="-127"/>
                <a:ea typeface="HY헤드라인M" panose="02030600000101010101" pitchFamily="18" charset="-127"/>
              </a:rPr>
              <a:t>우리 각자의 작은 노력이 모이면 큰 변화를 만들 수 있습니다</a:t>
            </a:r>
            <a:r>
              <a:rPr lang="en-US" altLang="ko-KR" dirty="0">
                <a:solidFill>
                  <a:srgbClr val="373737"/>
                </a:solidFill>
                <a:latin typeface="HY헤드라인M" panose="02030600000101010101" pitchFamily="18" charset="-127"/>
                <a:ea typeface="HY헤드라인M" panose="02030600000101010101" pitchFamily="18" charset="-127"/>
              </a:rPr>
              <a:t>. </a:t>
            </a:r>
          </a:p>
        </p:txBody>
      </p:sp>
      <p:sp>
        <p:nvSpPr>
          <p:cNvPr id="6" name="직사각형 5"/>
          <p:cNvSpPr/>
          <p:nvPr/>
        </p:nvSpPr>
        <p:spPr>
          <a:xfrm>
            <a:off x="2034332" y="5867231"/>
            <a:ext cx="8227020" cy="1384995"/>
          </a:xfrm>
          <a:prstGeom prst="rect">
            <a:avLst/>
          </a:prstGeom>
          <a:solidFill>
            <a:schemeClr val="accent3">
              <a:lumMod val="40000"/>
              <a:lumOff val="60000"/>
            </a:schemeClr>
          </a:solidFill>
        </p:spPr>
        <p:txBody>
          <a:bodyPr wrap="square">
            <a:spAutoFit/>
          </a:bodyPr>
          <a:lstStyle/>
          <a:p>
            <a:r>
              <a:rPr lang="en-US" altLang="ko-KR" dirty="0">
                <a:solidFill>
                  <a:srgbClr val="373737"/>
                </a:solidFill>
                <a:latin typeface="HY헤드라인M" panose="02030600000101010101" pitchFamily="18" charset="-127"/>
                <a:ea typeface="HY헤드라인M" panose="02030600000101010101" pitchFamily="18" charset="-127"/>
              </a:rPr>
              <a:t>*</a:t>
            </a:r>
            <a:r>
              <a:rPr lang="ko-KR" altLang="en-US" dirty="0">
                <a:solidFill>
                  <a:srgbClr val="373737"/>
                </a:solidFill>
                <a:latin typeface="HY헤드라인M" panose="02030600000101010101" pitchFamily="18" charset="-127"/>
                <a:ea typeface="HY헤드라인M" panose="02030600000101010101" pitchFamily="18" charset="-127"/>
              </a:rPr>
              <a:t>아동 노동을 금지하고 이를 엄격히 준수하는 기업에 투자를 늘림으로써 의미 있는 변화를 이끌어낼 수 있습니다</a:t>
            </a:r>
            <a:r>
              <a:rPr lang="en-US" altLang="ko-KR" dirty="0">
                <a:solidFill>
                  <a:srgbClr val="373737"/>
                </a:solidFill>
                <a:latin typeface="HY헤드라인M" panose="02030600000101010101" pitchFamily="18" charset="-127"/>
                <a:ea typeface="HY헤드라인M" panose="02030600000101010101" pitchFamily="18" charset="-127"/>
              </a:rPr>
              <a:t>. </a:t>
            </a:r>
            <a:r>
              <a:rPr lang="ko-KR" altLang="en-US" dirty="0">
                <a:solidFill>
                  <a:srgbClr val="373737"/>
                </a:solidFill>
                <a:latin typeface="HY헤드라인M" panose="02030600000101010101" pitchFamily="18" charset="-127"/>
                <a:ea typeface="HY헤드라인M" panose="02030600000101010101" pitchFamily="18" charset="-127"/>
              </a:rPr>
              <a:t>많은 국가와 국제기구들이 이미 아동 노동 근절을 위한 법과 지침을 마련했지만</a:t>
            </a:r>
            <a:r>
              <a:rPr lang="en-US" altLang="ko-KR" dirty="0">
                <a:solidFill>
                  <a:srgbClr val="373737"/>
                </a:solidFill>
                <a:latin typeface="HY헤드라인M" panose="02030600000101010101" pitchFamily="18" charset="-127"/>
                <a:ea typeface="HY헤드라인M" panose="02030600000101010101" pitchFamily="18" charset="-127"/>
              </a:rPr>
              <a:t>, </a:t>
            </a:r>
            <a:r>
              <a:rPr lang="ko-KR" altLang="en-US" dirty="0">
                <a:solidFill>
                  <a:srgbClr val="373737"/>
                </a:solidFill>
                <a:latin typeface="HY헤드라인M" panose="02030600000101010101" pitchFamily="18" charset="-127"/>
                <a:ea typeface="HY헤드라인M" panose="02030600000101010101" pitchFamily="18" charset="-127"/>
              </a:rPr>
              <a:t>더 많은 관심이 필요합니다</a:t>
            </a:r>
            <a:r>
              <a:rPr lang="en-US" altLang="ko-KR" dirty="0">
                <a:solidFill>
                  <a:srgbClr val="373737"/>
                </a:solidFill>
                <a:latin typeface="HY헤드라인M" panose="02030600000101010101" pitchFamily="18" charset="-127"/>
                <a:ea typeface="HY헤드라인M" panose="02030600000101010101" pitchFamily="18" charset="-127"/>
              </a:rPr>
              <a:t>. </a:t>
            </a:r>
            <a:endParaRPr lang="ko-KR" altLang="en-US" dirty="0">
              <a:latin typeface="HY헤드라인M" panose="02030600000101010101" pitchFamily="18" charset="-127"/>
              <a:ea typeface="HY헤드라인M" panose="02030600000101010101" pitchFamily="18" charset="-127"/>
            </a:endParaRPr>
          </a:p>
        </p:txBody>
      </p:sp>
      <p:sp>
        <p:nvSpPr>
          <p:cNvPr id="8" name="모서리가 둥근 직사각형 7"/>
          <p:cNvSpPr/>
          <p:nvPr/>
        </p:nvSpPr>
        <p:spPr>
          <a:xfrm>
            <a:off x="2755999" y="2422646"/>
            <a:ext cx="5184576" cy="3431318"/>
          </a:xfrm>
          <a:prstGeom prst="roundRect">
            <a:avLst/>
          </a:prstGeom>
          <a:solidFill>
            <a:srgbClr val="F4FE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ko-KR" altLang="en-US" sz="3600" dirty="0" smtClean="0">
                <a:solidFill>
                  <a:srgbClr val="915120"/>
                </a:solidFill>
                <a:latin typeface="HY헤드라인M" panose="02030600000101010101" pitchFamily="18" charset="-127"/>
                <a:ea typeface="HY헤드라인M" panose="02030600000101010101" pitchFamily="18" charset="-127"/>
              </a:rPr>
              <a:t>또 무엇을 해야할 까요</a:t>
            </a:r>
            <a:r>
              <a:rPr lang="en-US" altLang="ko-KR" sz="3600" dirty="0" smtClean="0">
                <a:solidFill>
                  <a:srgbClr val="915120"/>
                </a:solidFill>
                <a:latin typeface="HY헤드라인M" panose="02030600000101010101" pitchFamily="18" charset="-127"/>
                <a:ea typeface="HY헤드라인M" panose="02030600000101010101" pitchFamily="18" charset="-127"/>
              </a:rPr>
              <a:t>?</a:t>
            </a:r>
            <a:endParaRPr lang="ko-KR" altLang="en-US" sz="3600" dirty="0">
              <a:solidFill>
                <a:srgbClr val="915120"/>
              </a:solidFill>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060757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250"/>
                                        <p:tgtEl>
                                          <p:spTgt spid="8"/>
                                        </p:tgtEl>
                                      </p:cBhvr>
                                    </p:animEffect>
                                    <p:anim calcmode="lin" valueType="num">
                                      <p:cBhvr>
                                        <p:cTn id="24" dur="1250" fill="hold"/>
                                        <p:tgtEl>
                                          <p:spTgt spid="8"/>
                                        </p:tgtEl>
                                        <p:attrNameLst>
                                          <p:attrName>ppt_x</p:attrName>
                                        </p:attrNameLst>
                                      </p:cBhvr>
                                      <p:tavLst>
                                        <p:tav tm="0">
                                          <p:val>
                                            <p:strVal val="#ppt_x"/>
                                          </p:val>
                                        </p:tav>
                                        <p:tav tm="100000">
                                          <p:val>
                                            <p:strVal val="#ppt_x"/>
                                          </p:val>
                                        </p:tav>
                                      </p:tavLst>
                                    </p:anim>
                                    <p:anim calcmode="lin" valueType="num">
                                      <p:cBhvr>
                                        <p:cTn id="25" dur="1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5" grpId="0" animBg="1"/>
      <p:bldP spid="6"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4211708" y="545783"/>
            <a:ext cx="2022829"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공장법</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65" name="TextBox 64"/>
          <p:cNvSpPr txBox="1"/>
          <p:nvPr/>
        </p:nvSpPr>
        <p:spPr>
          <a:xfrm>
            <a:off x="1002295" y="2381295"/>
            <a:ext cx="2954655" cy="1323439"/>
          </a:xfrm>
          <a:prstGeom prst="rect">
            <a:avLst/>
          </a:prstGeom>
          <a:noFill/>
        </p:spPr>
        <p:txBody>
          <a:bodyPr wrap="none" rtlCol="0">
            <a:spAutoFit/>
          </a:bodyPr>
          <a:lstStyle/>
          <a:p>
            <a:pPr algn="r"/>
            <a:r>
              <a:rPr lang="ko-KR" altLang="en-US" sz="3200" b="1" dirty="0" smtClean="0">
                <a:latin typeface="HY헤드라인M" panose="02030600000101010101" pitchFamily="18" charset="-127"/>
                <a:ea typeface="HY헤드라인M" panose="02030600000101010101" pitchFamily="18" charset="-127"/>
              </a:rPr>
              <a:t>공장법</a:t>
            </a:r>
            <a:endParaRPr lang="en-US" altLang="ko-KR" sz="3200" b="1" dirty="0" smtClean="0">
              <a:latin typeface="HY헤드라인M" panose="02030600000101010101" pitchFamily="18" charset="-127"/>
              <a:ea typeface="HY헤드라인M" panose="02030600000101010101" pitchFamily="18" charset="-127"/>
            </a:endParaRPr>
          </a:p>
          <a:p>
            <a:pPr algn="r"/>
            <a:r>
              <a:rPr lang="ko-KR" altLang="en-US" sz="2400" dirty="0" smtClean="0">
                <a:latin typeface="HY헤드라인M" panose="02030600000101010101" pitchFamily="18" charset="-127"/>
                <a:ea typeface="HY헤드라인M" panose="02030600000101010101" pitchFamily="18" charset="-127"/>
              </a:rPr>
              <a:t>아동의 고용 규제를 </a:t>
            </a:r>
            <a:endParaRPr lang="en-US" altLang="ko-KR" sz="2400" dirty="0" smtClean="0">
              <a:latin typeface="HY헤드라인M" panose="02030600000101010101" pitchFamily="18" charset="-127"/>
              <a:ea typeface="HY헤드라인M" panose="02030600000101010101" pitchFamily="18" charset="-127"/>
            </a:endParaRPr>
          </a:p>
          <a:p>
            <a:pPr algn="r"/>
            <a:r>
              <a:rPr lang="ko-KR" altLang="en-US" sz="2400" dirty="0" smtClean="0">
                <a:latin typeface="HY헤드라인M" panose="02030600000101010101" pitchFamily="18" charset="-127"/>
                <a:ea typeface="HY헤드라인M" panose="02030600000101010101" pitchFamily="18" charset="-127"/>
              </a:rPr>
              <a:t>위해 제정</a:t>
            </a:r>
            <a:endParaRPr lang="en-US" altLang="ko-KR" sz="2400" dirty="0" smtClean="0">
              <a:latin typeface="HY헤드라인M" panose="02030600000101010101" pitchFamily="18" charset="-127"/>
              <a:ea typeface="HY헤드라인M" panose="02030600000101010101" pitchFamily="18" charset="-127"/>
            </a:endParaRPr>
          </a:p>
        </p:txBody>
      </p:sp>
      <p:pic>
        <p:nvPicPr>
          <p:cNvPr id="2050" name="Picture 2" descr="https://newsimg.sedaily.com/2017/08/29/1OJXTNHFRS_7.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8548" y="2412479"/>
            <a:ext cx="5143500" cy="3429001"/>
          </a:xfrm>
          <a:prstGeom prst="rect">
            <a:avLst/>
          </a:prstGeom>
          <a:noFill/>
          <a:extLst>
            <a:ext uri="{909E8E84-426E-40DD-AFC4-6F175D3DCCD1}">
              <a14:hiddenFill xmlns:a14="http://schemas.microsoft.com/office/drawing/2010/main">
                <a:solidFill>
                  <a:srgbClr val="FFFFFF"/>
                </a:solidFill>
              </a14:hiddenFill>
            </a:ext>
          </a:extLst>
        </p:spPr>
      </p:pic>
      <p:sp>
        <p:nvSpPr>
          <p:cNvPr id="2" name="직사각형 1"/>
          <p:cNvSpPr/>
          <p:nvPr/>
        </p:nvSpPr>
        <p:spPr>
          <a:xfrm>
            <a:off x="3978548" y="5860607"/>
            <a:ext cx="5346700" cy="246221"/>
          </a:xfrm>
          <a:prstGeom prst="rect">
            <a:avLst/>
          </a:prstGeom>
        </p:spPr>
        <p:txBody>
          <a:bodyPr>
            <a:spAutoFit/>
          </a:bodyPr>
          <a:lstStyle/>
          <a:p>
            <a:r>
              <a:rPr lang="ko-KR" altLang="en-US" sz="1000" dirty="0" smtClean="0">
                <a:latin typeface="HY헤드라인M" panose="02030600000101010101" pitchFamily="18" charset="-127"/>
                <a:ea typeface="HY헤드라인M" panose="02030600000101010101" pitchFamily="18" charset="-127"/>
              </a:rPr>
              <a:t>사진출처 https</a:t>
            </a:r>
            <a:r>
              <a:rPr lang="ko-KR" altLang="en-US" sz="1000" dirty="0">
                <a:latin typeface="HY헤드라인M" panose="02030600000101010101" pitchFamily="18" charset="-127"/>
                <a:ea typeface="HY헤드라인M" panose="02030600000101010101" pitchFamily="18" charset="-127"/>
              </a:rPr>
              <a:t>://www.sedaily.com/NewsView/1OJXTNHFRS</a:t>
            </a:r>
          </a:p>
        </p:txBody>
      </p:sp>
      <p:sp>
        <p:nvSpPr>
          <p:cNvPr id="3" name="TextBox 2"/>
          <p:cNvSpPr txBox="1"/>
          <p:nvPr/>
        </p:nvSpPr>
        <p:spPr>
          <a:xfrm>
            <a:off x="1412633" y="4028521"/>
            <a:ext cx="2502608" cy="415498"/>
          </a:xfrm>
          <a:prstGeom prst="rect">
            <a:avLst/>
          </a:prstGeom>
          <a:noFill/>
        </p:spPr>
        <p:txBody>
          <a:bodyPr wrap="none" rtlCol="0">
            <a:spAutoFit/>
          </a:bodyPr>
          <a:lstStyle/>
          <a:p>
            <a:r>
              <a:rPr lang="en-US" altLang="ko-KR" b="1" dirty="0" smtClean="0">
                <a:solidFill>
                  <a:srgbClr val="915120"/>
                </a:solidFill>
                <a:latin typeface="HY헤드라인M" panose="02030600000101010101" pitchFamily="18" charset="-127"/>
                <a:ea typeface="HY헤드라인M" panose="02030600000101010101" pitchFamily="18" charset="-127"/>
              </a:rPr>
              <a:t>9</a:t>
            </a:r>
            <a:r>
              <a:rPr lang="ko-KR" altLang="en-US" b="1" dirty="0" smtClean="0">
                <a:solidFill>
                  <a:srgbClr val="915120"/>
                </a:solidFill>
                <a:latin typeface="HY헤드라인M" panose="02030600000101010101" pitchFamily="18" charset="-127"/>
                <a:ea typeface="HY헤드라인M" panose="02030600000101010101" pitchFamily="18" charset="-127"/>
              </a:rPr>
              <a:t>세 미만 노동 금지</a:t>
            </a:r>
            <a:endParaRPr lang="en-US" altLang="ko-KR" b="1" dirty="0" smtClean="0">
              <a:solidFill>
                <a:srgbClr val="915120"/>
              </a:solidFill>
              <a:latin typeface="HY헤드라인M" panose="02030600000101010101" pitchFamily="18" charset="-127"/>
              <a:ea typeface="HY헤드라인M" panose="02030600000101010101" pitchFamily="18" charset="-127"/>
            </a:endParaRPr>
          </a:p>
        </p:txBody>
      </p:sp>
      <p:sp>
        <p:nvSpPr>
          <p:cNvPr id="9" name="TextBox 8"/>
          <p:cNvSpPr txBox="1"/>
          <p:nvPr/>
        </p:nvSpPr>
        <p:spPr>
          <a:xfrm>
            <a:off x="1534759" y="4597716"/>
            <a:ext cx="2292615" cy="415498"/>
          </a:xfrm>
          <a:prstGeom prst="rect">
            <a:avLst/>
          </a:prstGeom>
          <a:noFill/>
        </p:spPr>
        <p:txBody>
          <a:bodyPr wrap="none" rtlCol="0">
            <a:spAutoFit/>
          </a:bodyPr>
          <a:lstStyle/>
          <a:p>
            <a:r>
              <a:rPr lang="en-US" altLang="ko-KR" b="1" dirty="0" smtClean="0">
                <a:solidFill>
                  <a:srgbClr val="915120"/>
                </a:solidFill>
                <a:latin typeface="HY헤드라인M" panose="02030600000101010101" pitchFamily="18" charset="-127"/>
                <a:ea typeface="HY헤드라인M" panose="02030600000101010101" pitchFamily="18" charset="-127"/>
              </a:rPr>
              <a:t>9-12</a:t>
            </a:r>
            <a:r>
              <a:rPr lang="ko-KR" altLang="en-US" b="1" dirty="0" smtClean="0">
                <a:solidFill>
                  <a:srgbClr val="915120"/>
                </a:solidFill>
                <a:latin typeface="HY헤드라인M" panose="02030600000101010101" pitchFamily="18" charset="-127"/>
                <a:ea typeface="HY헤드라인M" panose="02030600000101010101" pitchFamily="18" charset="-127"/>
              </a:rPr>
              <a:t>세      </a:t>
            </a:r>
            <a:r>
              <a:rPr lang="en-US" altLang="ko-KR" b="1" dirty="0" smtClean="0">
                <a:solidFill>
                  <a:srgbClr val="915120"/>
                </a:solidFill>
                <a:latin typeface="HY헤드라인M" panose="02030600000101010101" pitchFamily="18" charset="-127"/>
                <a:ea typeface="HY헤드라인M" panose="02030600000101010101" pitchFamily="18" charset="-127"/>
              </a:rPr>
              <a:t>8</a:t>
            </a:r>
            <a:r>
              <a:rPr lang="ko-KR" altLang="en-US" b="1" dirty="0" smtClean="0">
                <a:solidFill>
                  <a:srgbClr val="915120"/>
                </a:solidFill>
                <a:latin typeface="HY헤드라인M" panose="02030600000101010101" pitchFamily="18" charset="-127"/>
                <a:ea typeface="HY헤드라인M" panose="02030600000101010101" pitchFamily="18" charset="-127"/>
              </a:rPr>
              <a:t>시간</a:t>
            </a:r>
            <a:endParaRPr lang="ko-KR" altLang="en-US" b="1" dirty="0">
              <a:solidFill>
                <a:srgbClr val="915120"/>
              </a:solidFill>
              <a:latin typeface="HY헤드라인M" panose="02030600000101010101" pitchFamily="18" charset="-127"/>
              <a:ea typeface="HY헤드라인M" panose="02030600000101010101" pitchFamily="18" charset="-127"/>
            </a:endParaRPr>
          </a:p>
        </p:txBody>
      </p:sp>
      <p:sp>
        <p:nvSpPr>
          <p:cNvPr id="10" name="TextBox 9"/>
          <p:cNvSpPr txBox="1"/>
          <p:nvPr/>
        </p:nvSpPr>
        <p:spPr>
          <a:xfrm>
            <a:off x="1412633" y="5166911"/>
            <a:ext cx="2414444" cy="415498"/>
          </a:xfrm>
          <a:prstGeom prst="rect">
            <a:avLst/>
          </a:prstGeom>
          <a:noFill/>
        </p:spPr>
        <p:txBody>
          <a:bodyPr wrap="none" rtlCol="0">
            <a:spAutoFit/>
          </a:bodyPr>
          <a:lstStyle/>
          <a:p>
            <a:r>
              <a:rPr lang="en-US" altLang="ko-KR" b="1" dirty="0" smtClean="0">
                <a:solidFill>
                  <a:srgbClr val="915120"/>
                </a:solidFill>
                <a:latin typeface="HY헤드라인M" panose="02030600000101010101" pitchFamily="18" charset="-127"/>
                <a:ea typeface="HY헤드라인M" panose="02030600000101010101" pitchFamily="18" charset="-127"/>
              </a:rPr>
              <a:t>13-17</a:t>
            </a:r>
            <a:r>
              <a:rPr lang="ko-KR" altLang="en-US" b="1" dirty="0" smtClean="0">
                <a:solidFill>
                  <a:srgbClr val="915120"/>
                </a:solidFill>
                <a:latin typeface="HY헤드라인M" panose="02030600000101010101" pitchFamily="18" charset="-127"/>
                <a:ea typeface="HY헤드라인M" panose="02030600000101010101" pitchFamily="18" charset="-127"/>
              </a:rPr>
              <a:t>세    </a:t>
            </a:r>
            <a:r>
              <a:rPr lang="en-US" altLang="ko-KR" b="1" dirty="0" smtClean="0">
                <a:solidFill>
                  <a:srgbClr val="915120"/>
                </a:solidFill>
                <a:latin typeface="HY헤드라인M" panose="02030600000101010101" pitchFamily="18" charset="-127"/>
                <a:ea typeface="HY헤드라인M" panose="02030600000101010101" pitchFamily="18" charset="-127"/>
              </a:rPr>
              <a:t>12</a:t>
            </a:r>
            <a:r>
              <a:rPr lang="ko-KR" altLang="en-US" b="1" dirty="0" smtClean="0">
                <a:solidFill>
                  <a:srgbClr val="915120"/>
                </a:solidFill>
                <a:latin typeface="HY헤드라인M" panose="02030600000101010101" pitchFamily="18" charset="-127"/>
                <a:ea typeface="HY헤드라인M" panose="02030600000101010101" pitchFamily="18" charset="-127"/>
              </a:rPr>
              <a:t>시간</a:t>
            </a:r>
            <a:endParaRPr lang="ko-KR" altLang="en-US" b="1" dirty="0">
              <a:solidFill>
                <a:srgbClr val="915120"/>
              </a:solidFill>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184267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811759" y="545783"/>
            <a:ext cx="2822726"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제주고딕OTF" pitchFamily="50" charset="-127"/>
                <a:ea typeface="제주고딕OTF" pitchFamily="50" charset="-127"/>
              </a:rPr>
              <a:t>  노동의 역사</a:t>
            </a:r>
          </a:p>
        </p:txBody>
      </p:sp>
      <p:sp>
        <p:nvSpPr>
          <p:cNvPr id="4" name="TextBox 3"/>
          <p:cNvSpPr txBox="1"/>
          <p:nvPr/>
        </p:nvSpPr>
        <p:spPr>
          <a:xfrm>
            <a:off x="590336" y="7237015"/>
            <a:ext cx="9872767" cy="523220"/>
          </a:xfrm>
          <a:prstGeom prst="rect">
            <a:avLst/>
          </a:prstGeom>
          <a:noFill/>
        </p:spPr>
        <p:txBody>
          <a:bodyPr wrap="none" rtlCol="0">
            <a:spAutoFit/>
          </a:bodyPr>
          <a:lstStyle/>
          <a:p>
            <a:r>
              <a:rPr lang="ko-KR" altLang="en-US" sz="1400" dirty="0" smtClean="0"/>
              <a:t>출처 </a:t>
            </a:r>
            <a:r>
              <a:rPr lang="ko-KR" altLang="en-US" sz="1400" b="1" dirty="0"/>
              <a:t>노동자의 삶이 개선되다</a:t>
            </a:r>
            <a:r>
              <a:rPr lang="en-US" altLang="ko-KR" sz="1400" b="1" dirty="0"/>
              <a:t>! </a:t>
            </a:r>
            <a:r>
              <a:rPr lang="ko-KR" altLang="en-US" sz="1400" b="1" dirty="0"/>
              <a:t>영국의 </a:t>
            </a:r>
            <a:r>
              <a:rPr lang="en-US" altLang="ko-KR" sz="1400" b="1" dirty="0"/>
              <a:t>'</a:t>
            </a:r>
            <a:r>
              <a:rPr lang="ko-KR" altLang="en-US" sz="1400" b="1" dirty="0"/>
              <a:t>공장법</a:t>
            </a:r>
            <a:r>
              <a:rPr lang="en-US" altLang="ko-KR" sz="1400" b="1" dirty="0"/>
              <a:t>' </a:t>
            </a:r>
            <a:r>
              <a:rPr lang="ko-KR" altLang="en-US" sz="1400" b="1" dirty="0"/>
              <a:t>개정부터 노동 조합 결성까지</a:t>
            </a:r>
            <a:r>
              <a:rPr lang="en-US" altLang="ko-KR" sz="1400" b="1" dirty="0"/>
              <a:t>! </a:t>
            </a:r>
            <a:r>
              <a:rPr lang="en-US" altLang="ko-KR" sz="1400" b="1" dirty="0">
                <a:hlinkClick r:id="rId5"/>
              </a:rPr>
              <a:t>#</a:t>
            </a:r>
            <a:r>
              <a:rPr lang="ko-KR" altLang="en-US" sz="1400" b="1" dirty="0" err="1">
                <a:hlinkClick r:id="rId5"/>
              </a:rPr>
              <a:t>벌거벗은세계사</a:t>
            </a:r>
            <a:r>
              <a:rPr lang="ko-KR" altLang="en-US" sz="1400" b="1" dirty="0"/>
              <a:t> </a:t>
            </a:r>
            <a:r>
              <a:rPr lang="en-US" altLang="ko-KR" sz="1400" b="1" dirty="0"/>
              <a:t>EP.47 | </a:t>
            </a:r>
            <a:r>
              <a:rPr lang="en-US" altLang="ko-KR" sz="1400" b="1" dirty="0" err="1"/>
              <a:t>tvN</a:t>
            </a:r>
            <a:r>
              <a:rPr lang="en-US" altLang="ko-KR" sz="1400" b="1" dirty="0"/>
              <a:t> 220517 </a:t>
            </a:r>
            <a:r>
              <a:rPr lang="ko-KR" altLang="en-US" sz="1400" b="1" dirty="0"/>
              <a:t>방송</a:t>
            </a:r>
          </a:p>
          <a:p>
            <a:endParaRPr lang="ko-KR" altLang="en-US" sz="1400" dirty="0"/>
          </a:p>
        </p:txBody>
      </p:sp>
      <p:pic>
        <p:nvPicPr>
          <p:cNvPr id="2" name="그림 1"/>
          <p:cNvPicPr>
            <a:picLocks noChangeAspect="1"/>
          </p:cNvPicPr>
          <p:nvPr/>
        </p:nvPicPr>
        <p:blipFill>
          <a:blip r:embed="rId6"/>
          <a:stretch>
            <a:fillRect/>
          </a:stretch>
        </p:blipFill>
        <p:spPr>
          <a:xfrm>
            <a:off x="842889" y="1338209"/>
            <a:ext cx="9007621" cy="4884843"/>
          </a:xfrm>
          <a:prstGeom prst="rect">
            <a:avLst/>
          </a:prstGeom>
        </p:spPr>
      </p:pic>
      <p:sp>
        <p:nvSpPr>
          <p:cNvPr id="5" name="직사각형 4"/>
          <p:cNvSpPr/>
          <p:nvPr/>
        </p:nvSpPr>
        <p:spPr>
          <a:xfrm>
            <a:off x="590336" y="6660951"/>
            <a:ext cx="9724915" cy="415498"/>
          </a:xfrm>
          <a:prstGeom prst="rect">
            <a:avLst/>
          </a:prstGeom>
        </p:spPr>
        <p:txBody>
          <a:bodyPr wrap="square">
            <a:spAutoFit/>
          </a:bodyPr>
          <a:lstStyle/>
          <a:p>
            <a:r>
              <a:rPr lang="ko-KR" altLang="en-US" dirty="0">
                <a:hlinkClick r:id="rId7"/>
              </a:rPr>
              <a:t>https://</a:t>
            </a:r>
            <a:r>
              <a:rPr lang="ko-KR" altLang="en-US" dirty="0" smtClean="0">
                <a:hlinkClick r:id="rId7"/>
              </a:rPr>
              <a:t>www.youtube.com/watch?v=wm-GTdhF0f0&amp;t=649s</a:t>
            </a:r>
            <a:r>
              <a:rPr lang="ko-KR" altLang="en-US" dirty="0" smtClean="0"/>
              <a:t> </a:t>
            </a:r>
            <a:r>
              <a:rPr lang="en-US" altLang="ko-KR" dirty="0" smtClean="0"/>
              <a:t>(8’21”-10’58”</a:t>
            </a:r>
            <a:r>
              <a:rPr lang="ko-KR" altLang="en-US" dirty="0"/>
              <a:t> </a:t>
            </a:r>
            <a:r>
              <a:rPr lang="ko-KR" altLang="en-US" dirty="0" smtClean="0"/>
              <a:t>부분</a:t>
            </a:r>
            <a:r>
              <a:rPr lang="en-US" altLang="ko-KR" dirty="0" smtClean="0"/>
              <a:t>)</a:t>
            </a:r>
            <a:endParaRPr lang="ko-KR" altLang="en-US" dirty="0"/>
          </a:p>
        </p:txBody>
      </p:sp>
    </p:spTree>
    <p:extLst>
      <p:ext uri="{BB962C8B-B14F-4D97-AF65-F5344CB8AC3E}">
        <p14:creationId xmlns:p14="http://schemas.microsoft.com/office/powerpoint/2010/main" val="134676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75" y="545783"/>
            <a:ext cx="312569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노동의 역사</a:t>
            </a:r>
          </a:p>
        </p:txBody>
      </p:sp>
      <p:sp>
        <p:nvSpPr>
          <p:cNvPr id="94" name="TextBox 93"/>
          <p:cNvSpPr txBox="1"/>
          <p:nvPr/>
        </p:nvSpPr>
        <p:spPr>
          <a:xfrm>
            <a:off x="1962324" y="4140671"/>
            <a:ext cx="1415772"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노동절</a:t>
            </a:r>
            <a:endParaRPr lang="en-US" altLang="ko-KR" sz="3200" b="1" dirty="0" smtClean="0">
              <a:latin typeface="HY헤드라인M" panose="02030600000101010101" pitchFamily="18" charset="-127"/>
              <a:ea typeface="HY헤드라인M" panose="02030600000101010101" pitchFamily="18" charset="-127"/>
            </a:endParaRPr>
          </a:p>
        </p:txBody>
      </p:sp>
      <p:pic>
        <p:nvPicPr>
          <p:cNvPr id="1026" name="Picture 2" descr="올해 메이데이는 130주년이 아니라 134주년이다 &lt; 기고 &lt; 시선 &lt; 기사본문 - 라이프인"/>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18508" y="2248157"/>
            <a:ext cx="5715000" cy="39624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500955" y="6237245"/>
            <a:ext cx="1832553" cy="307777"/>
          </a:xfrm>
          <a:prstGeom prst="rect">
            <a:avLst/>
          </a:prstGeom>
          <a:noFill/>
        </p:spPr>
        <p:txBody>
          <a:bodyPr wrap="none" rtlCol="0">
            <a:spAutoFit/>
          </a:bodyPr>
          <a:lstStyle/>
          <a:p>
            <a:r>
              <a:rPr lang="en-US" altLang="ko-KR" sz="1400" dirty="0" smtClean="0"/>
              <a:t>[</a:t>
            </a:r>
            <a:r>
              <a:rPr lang="ko-KR" altLang="en-US" sz="1400" dirty="0" err="1" smtClean="0"/>
              <a:t>그림출처</a:t>
            </a:r>
            <a:r>
              <a:rPr lang="en-US" altLang="ko-KR" sz="1400" dirty="0" smtClean="0"/>
              <a:t>: </a:t>
            </a:r>
            <a:r>
              <a:rPr lang="ko-KR" altLang="en-US" sz="1400" dirty="0" smtClean="0"/>
              <a:t>위키백과</a:t>
            </a:r>
            <a:r>
              <a:rPr lang="en-US" altLang="ko-KR" sz="1400" dirty="0" smtClean="0"/>
              <a:t>]</a:t>
            </a:r>
            <a:endParaRPr lang="ko-KR" altLang="en-US" sz="1400" dirty="0"/>
          </a:p>
        </p:txBody>
      </p:sp>
    </p:spTree>
    <p:extLst>
      <p:ext uri="{BB962C8B-B14F-4D97-AF65-F5344CB8AC3E}">
        <p14:creationId xmlns:p14="http://schemas.microsoft.com/office/powerpoint/2010/main" val="5837176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4098850" y="217557"/>
            <a:ext cx="2381901"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노동절의</a:t>
            </a:r>
          </a:p>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의미 알기</a:t>
            </a:r>
          </a:p>
        </p:txBody>
      </p:sp>
      <p:pic>
        <p:nvPicPr>
          <p:cNvPr id="6" name="[교사•청소년상담자용 노동인권지도 시리즈1 EP.07] 노동인권의 역사">
            <a:hlinkClick r:id="" action="ppaction://media"/>
            <a:extLst>
              <a:ext uri="{FF2B5EF4-FFF2-40B4-BE49-F238E27FC236}">
                <a16:creationId xmlns:a16="http://schemas.microsoft.com/office/drawing/2014/main" id="{51BB261A-8D67-A059-00B5-7345BF662FFA}"/>
              </a:ext>
            </a:extLst>
          </p:cNvPr>
          <p:cNvPicPr>
            <a:picLocks noChangeAspect="1"/>
          </p:cNvPicPr>
          <p:nvPr>
            <a:videoFile r:link="rId1"/>
            <p:extLst>
              <p:ext uri="{DAA4B4D4-6D71-4841-9C94-3DE7FCFB9230}">
                <p14:media xmlns:p14="http://schemas.microsoft.com/office/powerpoint/2010/main" r:embed="rId2">
                  <p14:trim st="64512" end="346085"/>
                </p14:media>
              </p:ext>
            </p:extLst>
          </p:nvPr>
        </p:nvPicPr>
        <p:blipFill>
          <a:blip r:embed="rId7"/>
          <a:stretch>
            <a:fillRect/>
          </a:stretch>
        </p:blipFill>
        <p:spPr>
          <a:xfrm>
            <a:off x="717293" y="1836415"/>
            <a:ext cx="9145016" cy="4824536"/>
          </a:xfrm>
          <a:prstGeom prst="rect">
            <a:avLst/>
          </a:prstGeom>
        </p:spPr>
      </p:pic>
    </p:spTree>
    <p:extLst>
      <p:ext uri="{BB962C8B-B14F-4D97-AF65-F5344CB8AC3E}">
        <p14:creationId xmlns:p14="http://schemas.microsoft.com/office/powerpoint/2010/main" val="353063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p:cTn id="12"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4098850" y="217557"/>
            <a:ext cx="2381901"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노동절의</a:t>
            </a:r>
          </a:p>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의미 알기</a:t>
            </a:r>
          </a:p>
        </p:txBody>
      </p:sp>
      <p:pic>
        <p:nvPicPr>
          <p:cNvPr id="2050" name="Picture 2" descr="https://t1.daumcdn.net/cafeattach/ZaxV/602ae53ad9fb4e096d7365283ebba983508b479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180" y="2261997"/>
            <a:ext cx="7483811" cy="367887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www.korea.kr/newsWeb/resources/temp/images/000189/198819011_4258083970922305_3431756298397059265_n.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82605" y="194680"/>
            <a:ext cx="5893266" cy="7366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43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75" y="545783"/>
            <a:ext cx="312569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노동의 역사</a:t>
            </a:r>
          </a:p>
        </p:txBody>
      </p:sp>
      <p:sp>
        <p:nvSpPr>
          <p:cNvPr id="95" name="TextBox 94"/>
          <p:cNvSpPr txBox="1"/>
          <p:nvPr/>
        </p:nvSpPr>
        <p:spPr>
          <a:xfrm>
            <a:off x="2034332" y="3636615"/>
            <a:ext cx="2236510"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근로기준법</a:t>
            </a:r>
            <a:endParaRPr lang="en-US" altLang="ko-KR" sz="3200" b="1" dirty="0" smtClean="0">
              <a:latin typeface="HY헤드라인M" panose="02030600000101010101" pitchFamily="18" charset="-127"/>
              <a:ea typeface="HY헤드라인M" panose="02030600000101010101" pitchFamily="18" charset="-127"/>
            </a:endParaRPr>
          </a:p>
        </p:txBody>
      </p:sp>
      <p:pic>
        <p:nvPicPr>
          <p:cNvPr id="101" name="Picture 7" descr="D:\01.프로젝트-SUM\[프로젝트]취업지원센터\18.표준교안ppt제작\png저장\1-2_1차시\11-5.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46697" y="2246567"/>
            <a:ext cx="3955132" cy="374441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118471" y="6300911"/>
            <a:ext cx="1832553" cy="307777"/>
          </a:xfrm>
          <a:prstGeom prst="rect">
            <a:avLst/>
          </a:prstGeom>
          <a:noFill/>
        </p:spPr>
        <p:txBody>
          <a:bodyPr wrap="none" rtlCol="0">
            <a:spAutoFit/>
          </a:bodyPr>
          <a:lstStyle/>
          <a:p>
            <a:r>
              <a:rPr lang="en-US" altLang="ko-KR" sz="1400" dirty="0" smtClean="0"/>
              <a:t>[</a:t>
            </a:r>
            <a:r>
              <a:rPr lang="ko-KR" altLang="en-US" sz="1400" dirty="0" err="1" smtClean="0"/>
              <a:t>그림출처</a:t>
            </a:r>
            <a:r>
              <a:rPr lang="en-US" altLang="ko-KR" sz="1400" dirty="0" smtClean="0"/>
              <a:t>: </a:t>
            </a:r>
            <a:r>
              <a:rPr lang="ko-KR" altLang="en-US" sz="1400" dirty="0" smtClean="0"/>
              <a:t>위키백과</a:t>
            </a:r>
            <a:r>
              <a:rPr lang="en-US" altLang="ko-KR" sz="1400" dirty="0" smtClean="0"/>
              <a:t>]</a:t>
            </a:r>
            <a:endParaRPr lang="ko-KR" altLang="en-US" sz="1400" dirty="0"/>
          </a:p>
        </p:txBody>
      </p:sp>
    </p:spTree>
    <p:extLst>
      <p:ext uri="{BB962C8B-B14F-4D97-AF65-F5344CB8AC3E}">
        <p14:creationId xmlns:p14="http://schemas.microsoft.com/office/powerpoint/2010/main" val="69696131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그림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0304" y="1557916"/>
            <a:ext cx="4005580" cy="5340773"/>
          </a:xfrm>
          <a:prstGeom prst="rect">
            <a:avLst/>
          </a:prstGeom>
        </p:spPr>
      </p:pic>
      <p:pic>
        <p:nvPicPr>
          <p:cNvPr id="6148" name="Picture 4" descr="D:\01.프로젝트-SUM\[프로젝트]취업지원센터\18.표준교안ppt제작\png저장\1-2_1차시\03-4.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715910" y="160519"/>
            <a:ext cx="3003770" cy="1255601"/>
          </a:xfrm>
          <a:prstGeom prst="rect">
            <a:avLst/>
          </a:prstGeom>
          <a:noFill/>
        </p:spPr>
        <p:txBody>
          <a:bodyPr wrap="none" lIns="91312" tIns="45657" rIns="91312" bIns="45657" rtlCol="0">
            <a:spAutoFit/>
          </a:bodyPr>
          <a:lstStyle/>
          <a:p>
            <a:pPr marL="118633" algn="ctr" defTabSz="994284">
              <a:lnSpc>
                <a:spcPct val="90000"/>
              </a:lnSpc>
            </a:pPr>
            <a:r>
              <a:rPr lang="ko-KR" altLang="en-US" sz="4200" spc="-400" dirty="0">
                <a:solidFill>
                  <a:prstClr val="white"/>
                </a:solidFill>
                <a:latin typeface="HY헤드라인M" panose="02030600000101010101" pitchFamily="18" charset="-127"/>
                <a:ea typeface="HY헤드라인M" panose="02030600000101010101" pitchFamily="18" charset="-127"/>
              </a:rPr>
              <a:t> 이 사람은</a:t>
            </a:r>
          </a:p>
          <a:p>
            <a:pPr marL="118633" algn="ctr" defTabSz="994284">
              <a:lnSpc>
                <a:spcPct val="90000"/>
              </a:lnSpc>
            </a:pPr>
            <a:r>
              <a:rPr lang="ko-KR" altLang="en-US" sz="4200" spc="-400" dirty="0">
                <a:solidFill>
                  <a:prstClr val="white"/>
                </a:solidFill>
                <a:latin typeface="HY헤드라인M" panose="02030600000101010101" pitchFamily="18" charset="-127"/>
                <a:ea typeface="HY헤드라인M" panose="02030600000101010101" pitchFamily="18" charset="-127"/>
              </a:rPr>
              <a:t>누구일까요</a:t>
            </a:r>
            <a:r>
              <a:rPr lang="en-US" altLang="ko-KR" sz="4200" spc="-400" dirty="0">
                <a:solidFill>
                  <a:prstClr val="white"/>
                </a:solidFill>
                <a:latin typeface="HY헤드라인M" panose="02030600000101010101" pitchFamily="18" charset="-127"/>
                <a:ea typeface="HY헤드라인M" panose="02030600000101010101" pitchFamily="18" charset="-127"/>
              </a:rPr>
              <a:t>?</a:t>
            </a:r>
            <a:endParaRPr lang="ko-KR" altLang="en-US" sz="4200" spc="-400" dirty="0">
              <a:solidFill>
                <a:prstClr val="white"/>
              </a:solidFill>
              <a:latin typeface="HY헤드라인M" panose="02030600000101010101" pitchFamily="18" charset="-127"/>
              <a:ea typeface="HY헤드라인M" panose="02030600000101010101" pitchFamily="18" charset="-127"/>
            </a:endParaRPr>
          </a:p>
        </p:txBody>
      </p:sp>
      <p:sp>
        <p:nvSpPr>
          <p:cNvPr id="2" name="TextBox 1"/>
          <p:cNvSpPr txBox="1"/>
          <p:nvPr/>
        </p:nvSpPr>
        <p:spPr>
          <a:xfrm>
            <a:off x="5130677" y="3123151"/>
            <a:ext cx="4694788" cy="1167043"/>
          </a:xfrm>
          <a:prstGeom prst="rect">
            <a:avLst/>
          </a:prstGeom>
          <a:noFill/>
        </p:spPr>
        <p:txBody>
          <a:bodyPr wrap="square" lIns="104196" tIns="52098" rIns="104196" bIns="52098" rtlCol="0">
            <a:spAutoFit/>
          </a:bodyPr>
          <a:lstStyle/>
          <a:p>
            <a:pPr defTabSz="1041952"/>
            <a:r>
              <a:rPr lang="ko-KR" altLang="en-US" sz="2300" dirty="0">
                <a:solidFill>
                  <a:prstClr val="black"/>
                </a:solidFill>
                <a:latin typeface="HY헤드라인M" panose="02030600000101010101" pitchFamily="18" charset="-127"/>
                <a:ea typeface="HY헤드라인M" panose="02030600000101010101" pitchFamily="18" charset="-127"/>
              </a:rPr>
              <a:t>평화시장에서 노동자들의 열악한 한경에 </a:t>
            </a:r>
            <a:r>
              <a:rPr lang="ko-KR" altLang="en-US" sz="2300" dirty="0" smtClean="0">
                <a:solidFill>
                  <a:prstClr val="black"/>
                </a:solidFill>
                <a:latin typeface="HY헤드라인M" panose="02030600000101010101" pitchFamily="18" charset="-127"/>
                <a:ea typeface="HY헤드라인M" panose="02030600000101010101" pitchFamily="18" charset="-127"/>
              </a:rPr>
              <a:t>맞서</a:t>
            </a:r>
            <a:r>
              <a:rPr lang="en-US" altLang="ko-KR" sz="2300" dirty="0" smtClean="0">
                <a:solidFill>
                  <a:prstClr val="black"/>
                </a:solidFill>
                <a:latin typeface="HY헤드라인M" panose="02030600000101010101" pitchFamily="18" charset="-127"/>
                <a:ea typeface="HY헤드라인M" panose="02030600000101010101" pitchFamily="18" charset="-127"/>
              </a:rPr>
              <a:t>‘</a:t>
            </a:r>
            <a:r>
              <a:rPr lang="ko-KR" altLang="en-US" sz="2300" dirty="0" err="1">
                <a:solidFill>
                  <a:prstClr val="black"/>
                </a:solidFill>
                <a:latin typeface="HY헤드라인M" panose="02030600000101010101" pitchFamily="18" charset="-127"/>
                <a:ea typeface="HY헤드라인M" panose="02030600000101010101" pitchFamily="18" charset="-127"/>
              </a:rPr>
              <a:t>바보회</a:t>
            </a:r>
            <a:r>
              <a:rPr lang="en-US" altLang="ko-KR" sz="2300" dirty="0">
                <a:solidFill>
                  <a:prstClr val="black"/>
                </a:solidFill>
                <a:latin typeface="HY헤드라인M" panose="02030600000101010101" pitchFamily="18" charset="-127"/>
                <a:ea typeface="HY헤드라인M" panose="02030600000101010101" pitchFamily="18" charset="-127"/>
              </a:rPr>
              <a:t>’</a:t>
            </a:r>
            <a:r>
              <a:rPr lang="ko-KR" altLang="en-US" sz="2300" dirty="0">
                <a:solidFill>
                  <a:prstClr val="black"/>
                </a:solidFill>
                <a:latin typeface="HY헤드라인M" panose="02030600000101010101" pitchFamily="18" charset="-127"/>
                <a:ea typeface="HY헤드라인M" panose="02030600000101010101" pitchFamily="18" charset="-127"/>
              </a:rPr>
              <a:t>를 조직합니다</a:t>
            </a:r>
          </a:p>
        </p:txBody>
      </p:sp>
      <p:sp>
        <p:nvSpPr>
          <p:cNvPr id="3" name="TextBox 2"/>
          <p:cNvSpPr txBox="1"/>
          <p:nvPr/>
        </p:nvSpPr>
        <p:spPr>
          <a:xfrm>
            <a:off x="5130676" y="1895609"/>
            <a:ext cx="4637237" cy="1167043"/>
          </a:xfrm>
          <a:prstGeom prst="rect">
            <a:avLst/>
          </a:prstGeom>
          <a:noFill/>
        </p:spPr>
        <p:txBody>
          <a:bodyPr wrap="square" lIns="104196" tIns="52098" rIns="104196" bIns="52098" rtlCol="0">
            <a:spAutoFit/>
          </a:bodyPr>
          <a:lstStyle/>
          <a:p>
            <a:pPr defTabSz="1041952"/>
            <a:r>
              <a:rPr lang="en-US" altLang="ko-KR" sz="2300" dirty="0">
                <a:solidFill>
                  <a:prstClr val="black"/>
                </a:solidFill>
                <a:latin typeface="HY헤드라인M" panose="02030600000101010101" pitchFamily="18" charset="-127"/>
                <a:ea typeface="HY헤드라인M" panose="02030600000101010101" pitchFamily="18" charset="-127"/>
              </a:rPr>
              <a:t>1960</a:t>
            </a:r>
            <a:r>
              <a:rPr lang="ko-KR" altLang="en-US" sz="2300" dirty="0">
                <a:solidFill>
                  <a:prstClr val="black"/>
                </a:solidFill>
                <a:latin typeface="HY헤드라인M" panose="02030600000101010101" pitchFamily="18" charset="-127"/>
                <a:ea typeface="HY헤드라인M" panose="02030600000101010101" pitchFamily="18" charset="-127"/>
              </a:rPr>
              <a:t>년대 평화시장 봉제공장의 재봉사</a:t>
            </a:r>
            <a:r>
              <a:rPr lang="en-US" altLang="ko-KR" sz="2300" dirty="0">
                <a:solidFill>
                  <a:prstClr val="black"/>
                </a:solidFill>
                <a:latin typeface="HY헤드라인M" panose="02030600000101010101" pitchFamily="18" charset="-127"/>
                <a:ea typeface="HY헤드라인M" panose="02030600000101010101" pitchFamily="18" charset="-127"/>
              </a:rPr>
              <a:t>,</a:t>
            </a:r>
            <a:r>
              <a:rPr lang="ko-KR" altLang="en-US" sz="2300" dirty="0">
                <a:solidFill>
                  <a:prstClr val="black"/>
                </a:solidFill>
                <a:latin typeface="HY헤드라인M" panose="02030600000101010101" pitchFamily="18" charset="-127"/>
                <a:ea typeface="HY헤드라인M" panose="02030600000101010101" pitchFamily="18" charset="-127"/>
              </a:rPr>
              <a:t>일하며 노동자의 권리를 쟁취시킨 인물입니다</a:t>
            </a:r>
          </a:p>
        </p:txBody>
      </p:sp>
      <p:sp>
        <p:nvSpPr>
          <p:cNvPr id="4" name="TextBox 3"/>
          <p:cNvSpPr txBox="1"/>
          <p:nvPr/>
        </p:nvSpPr>
        <p:spPr>
          <a:xfrm>
            <a:off x="5130677" y="4303063"/>
            <a:ext cx="4600796" cy="1136265"/>
          </a:xfrm>
          <a:prstGeom prst="rect">
            <a:avLst/>
          </a:prstGeom>
          <a:noFill/>
        </p:spPr>
        <p:txBody>
          <a:bodyPr wrap="square" lIns="104196" tIns="52098" rIns="104196" bIns="52098" rtlCol="0">
            <a:spAutoFit/>
          </a:bodyPr>
          <a:lstStyle/>
          <a:p>
            <a:pPr defTabSz="1041952"/>
            <a:r>
              <a:rPr lang="en-US" altLang="ko-KR" sz="2300" dirty="0">
                <a:solidFill>
                  <a:prstClr val="black"/>
                </a:solidFill>
                <a:latin typeface="HY헤드라인M" panose="02030600000101010101" pitchFamily="18" charset="-127"/>
                <a:ea typeface="HY헤드라인M" panose="02030600000101010101" pitchFamily="18" charset="-127"/>
              </a:rPr>
              <a:t>1970</a:t>
            </a:r>
            <a:r>
              <a:rPr lang="ko-KR" altLang="en-US" sz="2300" dirty="0">
                <a:solidFill>
                  <a:prstClr val="black"/>
                </a:solidFill>
                <a:latin typeface="HY헤드라인M" panose="02030600000101010101" pitchFamily="18" charset="-127"/>
                <a:ea typeface="HY헤드라인M" panose="02030600000101010101" pitchFamily="18" charset="-127"/>
              </a:rPr>
              <a:t>년 </a:t>
            </a:r>
            <a:r>
              <a:rPr lang="ko-KR" altLang="en-US" sz="2300" dirty="0" smtClean="0">
                <a:solidFill>
                  <a:prstClr val="black"/>
                </a:solidFill>
                <a:latin typeface="HY헤드라인M" panose="02030600000101010101" pitchFamily="18" charset="-127"/>
                <a:ea typeface="HY헤드라인M" panose="02030600000101010101" pitchFamily="18" charset="-127"/>
              </a:rPr>
              <a:t>근로기준법을 </a:t>
            </a:r>
            <a:r>
              <a:rPr lang="ko-KR" altLang="en-US" sz="2300" dirty="0">
                <a:solidFill>
                  <a:prstClr val="black"/>
                </a:solidFill>
                <a:latin typeface="HY헤드라인M" panose="02030600000101010101" pitchFamily="18" charset="-127"/>
                <a:ea typeface="HY헤드라인M" panose="02030600000101010101" pitchFamily="18" charset="-127"/>
              </a:rPr>
              <a:t>준수하라고 외치며 죽음으로 맞섰습니다</a:t>
            </a:r>
            <a:r>
              <a:rPr lang="en-US" altLang="ko-KR" sz="2300" dirty="0">
                <a:solidFill>
                  <a:prstClr val="black"/>
                </a:solidFill>
                <a:latin typeface="HY헤드라인M" panose="02030600000101010101" pitchFamily="18" charset="-127"/>
                <a:ea typeface="HY헤드라인M" panose="02030600000101010101" pitchFamily="18" charset="-127"/>
              </a:rPr>
              <a:t>.</a:t>
            </a:r>
            <a:r>
              <a:rPr lang="en-US" altLang="ko-KR" dirty="0">
                <a:solidFill>
                  <a:prstClr val="black"/>
                </a:solidFill>
                <a:latin typeface="HY헤드라인M" panose="02030600000101010101" pitchFamily="18" charset="-127"/>
                <a:ea typeface="HY헤드라인M" panose="02030600000101010101" pitchFamily="18" charset="-127"/>
              </a:rPr>
              <a:t/>
            </a:r>
            <a:br>
              <a:rPr lang="en-US" altLang="ko-KR" dirty="0">
                <a:solidFill>
                  <a:prstClr val="black"/>
                </a:solidFill>
                <a:latin typeface="HY헤드라인M" panose="02030600000101010101" pitchFamily="18" charset="-127"/>
                <a:ea typeface="HY헤드라인M" panose="02030600000101010101" pitchFamily="18" charset="-127"/>
              </a:rPr>
            </a:br>
            <a:endParaRPr lang="ko-KR" altLang="en-US" dirty="0">
              <a:solidFill>
                <a:prstClr val="black"/>
              </a:solidFill>
              <a:latin typeface="HY헤드라인M" panose="02030600000101010101" pitchFamily="18" charset="-127"/>
              <a:ea typeface="HY헤드라인M" panose="02030600000101010101" pitchFamily="18" charset="-127"/>
            </a:endParaRPr>
          </a:p>
        </p:txBody>
      </p:sp>
      <p:sp>
        <p:nvSpPr>
          <p:cNvPr id="5" name="TextBox 4"/>
          <p:cNvSpPr txBox="1"/>
          <p:nvPr/>
        </p:nvSpPr>
        <p:spPr>
          <a:xfrm>
            <a:off x="5188415" y="5199779"/>
            <a:ext cx="4694789" cy="813100"/>
          </a:xfrm>
          <a:prstGeom prst="rect">
            <a:avLst/>
          </a:prstGeom>
          <a:noFill/>
        </p:spPr>
        <p:txBody>
          <a:bodyPr wrap="square" lIns="104196" tIns="52098" rIns="104196" bIns="52098" rtlCol="0">
            <a:spAutoFit/>
          </a:bodyPr>
          <a:lstStyle/>
          <a:p>
            <a:pPr defTabSz="1041952"/>
            <a:r>
              <a:rPr lang="ko-KR" altLang="en-US" sz="2300" dirty="0">
                <a:solidFill>
                  <a:prstClr val="black"/>
                </a:solidFill>
                <a:latin typeface="HY헤드라인M" panose="02030600000101010101" pitchFamily="18" charset="-127"/>
                <a:ea typeface="HY헤드라인M" panose="02030600000101010101" pitchFamily="18" charset="-127"/>
              </a:rPr>
              <a:t>아름다운 청년 </a:t>
            </a:r>
            <a:r>
              <a:rPr lang="en-US" altLang="ko-KR" sz="2300" dirty="0">
                <a:solidFill>
                  <a:prstClr val="black"/>
                </a:solidFill>
                <a:latin typeface="HY헤드라인M" panose="02030600000101010101" pitchFamily="18" charset="-127"/>
                <a:ea typeface="HY헤드라인M" panose="02030600000101010101" pitchFamily="18" charset="-127"/>
              </a:rPr>
              <a:t>000 </a:t>
            </a:r>
            <a:r>
              <a:rPr lang="ko-KR" altLang="en-US" sz="2300" dirty="0">
                <a:solidFill>
                  <a:prstClr val="black"/>
                </a:solidFill>
                <a:latin typeface="HY헤드라인M" panose="02030600000101010101" pitchFamily="18" charset="-127"/>
                <a:ea typeface="HY헤드라인M" panose="02030600000101010101" pitchFamily="18" charset="-127"/>
              </a:rPr>
              <a:t>영화로도 만들어 졌습니다</a:t>
            </a:r>
          </a:p>
        </p:txBody>
      </p:sp>
      <p:sp>
        <p:nvSpPr>
          <p:cNvPr id="12" name="TextBox 11"/>
          <p:cNvSpPr txBox="1"/>
          <p:nvPr/>
        </p:nvSpPr>
        <p:spPr>
          <a:xfrm>
            <a:off x="6456623" y="6116367"/>
            <a:ext cx="2526823" cy="782322"/>
          </a:xfrm>
          <a:prstGeom prst="rect">
            <a:avLst/>
          </a:prstGeom>
          <a:noFill/>
          <a:ln>
            <a:noFill/>
          </a:ln>
        </p:spPr>
        <p:txBody>
          <a:bodyPr wrap="square" lIns="104196" tIns="52098" rIns="104196" bIns="52098" rtlCol="0" anchor="b">
            <a:spAutoFit/>
          </a:bodyPr>
          <a:lstStyle/>
          <a:p>
            <a:pPr algn="ctr" defTabSz="1041952"/>
            <a:r>
              <a:rPr lang="ko-KR" altLang="en-US" sz="4400" dirty="0">
                <a:solidFill>
                  <a:prstClr val="black"/>
                </a:solidFill>
                <a:latin typeface="HY헤드라인M" panose="02030600000101010101" pitchFamily="18" charset="-127"/>
                <a:ea typeface="HY헤드라인M" panose="02030600000101010101" pitchFamily="18" charset="-127"/>
              </a:rPr>
              <a:t> 전태일</a:t>
            </a:r>
          </a:p>
        </p:txBody>
      </p:sp>
    </p:spTree>
    <p:extLst>
      <p:ext uri="{BB962C8B-B14F-4D97-AF65-F5344CB8AC3E}">
        <p14:creationId xmlns:p14="http://schemas.microsoft.com/office/powerpoint/2010/main" val="1990046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6" presetClass="entr" presetSubtype="0" fill="hold" grpId="0" nodeType="clickEffect">
                                  <p:stCondLst>
                                    <p:cond delay="0"/>
                                  </p:stCondLst>
                                  <p:iterate type="lt">
                                    <p:tmPct val="10000"/>
                                  </p:iterate>
                                  <p:childTnLst>
                                    <p:set>
                                      <p:cBhvr>
                                        <p:cTn id="30" dur="1" fill="hold">
                                          <p:stCondLst>
                                            <p:cond delay="0"/>
                                          </p:stCondLst>
                                        </p:cTn>
                                        <p:tgtEl>
                                          <p:spTgt spid="12"/>
                                        </p:tgtEl>
                                        <p:attrNameLst>
                                          <p:attrName>style.visibility</p:attrName>
                                        </p:attrNameLst>
                                      </p:cBhvr>
                                      <p:to>
                                        <p:strVal val="visible"/>
                                      </p:to>
                                    </p:set>
                                    <p:anim by="(-#ppt_w*2)" calcmode="lin" valueType="num">
                                      <p:cBhvr rctx="PPT">
                                        <p:cTn id="31" dur="500" autoRev="1" fill="hold">
                                          <p:stCondLst>
                                            <p:cond delay="0"/>
                                          </p:stCondLst>
                                        </p:cTn>
                                        <p:tgtEl>
                                          <p:spTgt spid="12"/>
                                        </p:tgtEl>
                                        <p:attrNameLst>
                                          <p:attrName>ppt_w</p:attrName>
                                        </p:attrNameLst>
                                      </p:cBhvr>
                                    </p:anim>
                                    <p:anim by="(#ppt_w*0.50)" calcmode="lin" valueType="num">
                                      <p:cBhvr>
                                        <p:cTn id="32" dur="500" decel="50000" autoRev="1" fill="hold">
                                          <p:stCondLst>
                                            <p:cond delay="0"/>
                                          </p:stCondLst>
                                        </p:cTn>
                                        <p:tgtEl>
                                          <p:spTgt spid="12"/>
                                        </p:tgtEl>
                                        <p:attrNameLst>
                                          <p:attrName>ppt_x</p:attrName>
                                        </p:attrNameLst>
                                      </p:cBhvr>
                                    </p:anim>
                                    <p:anim from="(-#ppt_h/2)" to="(#ppt_y)" calcmode="lin" valueType="num">
                                      <p:cBhvr>
                                        <p:cTn id="33" dur="1000" fill="hold">
                                          <p:stCondLst>
                                            <p:cond delay="0"/>
                                          </p:stCondLst>
                                        </p:cTn>
                                        <p:tgtEl>
                                          <p:spTgt spid="12"/>
                                        </p:tgtEl>
                                        <p:attrNameLst>
                                          <p:attrName>ppt_y</p:attrName>
                                        </p:attrNameLst>
                                      </p:cBhvr>
                                    </p:anim>
                                    <p:animRot by="21600000">
                                      <p:cBhvr>
                                        <p:cTn id="34" dur="1000" fill="hold">
                                          <p:stCondLst>
                                            <p:cond delay="0"/>
                                          </p:stCondLst>
                                        </p:cTn>
                                        <p:tgtEl>
                                          <p:spTgt spid="1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그림 1">
            <a:extLst>
              <a:ext uri="{FF2B5EF4-FFF2-40B4-BE49-F238E27FC236}">
                <a16:creationId xmlns:a16="http://schemas.microsoft.com/office/drawing/2014/main" id="{25D460C1-B97E-42F9-ACAE-C1242BDCEA86}"/>
              </a:ext>
            </a:extLst>
          </p:cNvPr>
          <p:cNvPicPr>
            <a:picLocks noChangeAspect="1"/>
          </p:cNvPicPr>
          <p:nvPr/>
        </p:nvPicPr>
        <p:blipFill>
          <a:blip r:embed="rId3"/>
          <a:stretch>
            <a:fillRect/>
          </a:stretch>
        </p:blipFill>
        <p:spPr>
          <a:xfrm>
            <a:off x="1076996" y="956133"/>
            <a:ext cx="4238624" cy="5486400"/>
          </a:xfrm>
          <a:prstGeom prst="rect">
            <a:avLst/>
          </a:prstGeom>
        </p:spPr>
      </p:pic>
      <p:pic>
        <p:nvPicPr>
          <p:cNvPr id="3" name="그림 2">
            <a:extLst>
              <a:ext uri="{FF2B5EF4-FFF2-40B4-BE49-F238E27FC236}">
                <a16:creationId xmlns:a16="http://schemas.microsoft.com/office/drawing/2014/main" id="{758C4B68-3A39-4678-9BC8-974AD0F1B3B3}"/>
              </a:ext>
            </a:extLst>
          </p:cNvPr>
          <p:cNvPicPr>
            <a:picLocks noChangeAspect="1"/>
          </p:cNvPicPr>
          <p:nvPr/>
        </p:nvPicPr>
        <p:blipFill>
          <a:blip r:embed="rId4"/>
          <a:stretch>
            <a:fillRect/>
          </a:stretch>
        </p:blipFill>
        <p:spPr>
          <a:xfrm>
            <a:off x="1036066" y="926383"/>
            <a:ext cx="4320480" cy="5545900"/>
          </a:xfrm>
          <a:prstGeom prst="rect">
            <a:avLst/>
          </a:prstGeom>
        </p:spPr>
      </p:pic>
      <p:pic>
        <p:nvPicPr>
          <p:cNvPr id="4" name="그림 3">
            <a:extLst>
              <a:ext uri="{FF2B5EF4-FFF2-40B4-BE49-F238E27FC236}">
                <a16:creationId xmlns:a16="http://schemas.microsoft.com/office/drawing/2014/main" id="{ABD7F456-172D-4375-90A8-F7D3C1FE3650}"/>
              </a:ext>
            </a:extLst>
          </p:cNvPr>
          <p:cNvPicPr>
            <a:picLocks noChangeAspect="1"/>
          </p:cNvPicPr>
          <p:nvPr/>
        </p:nvPicPr>
        <p:blipFill>
          <a:blip r:embed="rId5"/>
          <a:stretch>
            <a:fillRect/>
          </a:stretch>
        </p:blipFill>
        <p:spPr>
          <a:xfrm>
            <a:off x="5397474" y="926384"/>
            <a:ext cx="4125690" cy="5540897"/>
          </a:xfrm>
          <a:prstGeom prst="rect">
            <a:avLst/>
          </a:prstGeom>
        </p:spPr>
      </p:pic>
      <p:pic>
        <p:nvPicPr>
          <p:cNvPr id="5" name="Picture 2" descr="1970년 10월 7일자 &lt;경향신문&gt; 보도.">
            <a:extLst>
              <a:ext uri="{FF2B5EF4-FFF2-40B4-BE49-F238E27FC236}">
                <a16:creationId xmlns:a16="http://schemas.microsoft.com/office/drawing/2014/main" id="{712DAAD2-96A3-48EB-AC90-37A61497CA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70235" y="811897"/>
            <a:ext cx="8208913" cy="56752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1485292-FF4A-4AA6-95C2-F6374472E76B}"/>
              </a:ext>
            </a:extLst>
          </p:cNvPr>
          <p:cNvSpPr txBox="1"/>
          <p:nvPr/>
        </p:nvSpPr>
        <p:spPr>
          <a:xfrm>
            <a:off x="2466383" y="449845"/>
            <a:ext cx="5760641" cy="461584"/>
          </a:xfrm>
          <a:prstGeom prst="rect">
            <a:avLst/>
          </a:prstGeom>
          <a:solidFill>
            <a:schemeClr val="tx2">
              <a:lumMod val="20000"/>
              <a:lumOff val="80000"/>
            </a:schemeClr>
          </a:solidFill>
        </p:spPr>
        <p:txBody>
          <a:bodyPr wrap="square" lIns="91360" tIns="45680" rIns="91360" bIns="45680" rtlCol="0">
            <a:spAutoFit/>
          </a:bodyPr>
          <a:lstStyle/>
          <a:p>
            <a:pPr algn="ctr"/>
            <a:r>
              <a:rPr lang="en-US" altLang="ko-KR" sz="2400" b="1" dirty="0">
                <a:latin typeface="HY헤드라인M" panose="02030600000101010101" pitchFamily="18" charset="-127"/>
                <a:ea typeface="HY헤드라인M" panose="02030600000101010101" pitchFamily="18" charset="-127"/>
              </a:rPr>
              <a:t>1960~70</a:t>
            </a:r>
            <a:r>
              <a:rPr lang="ko-KR" altLang="en-US" sz="2400" b="1" dirty="0">
                <a:latin typeface="HY헤드라인M" panose="02030600000101010101" pitchFamily="18" charset="-127"/>
                <a:ea typeface="HY헤드라인M" panose="02030600000101010101" pitchFamily="18" charset="-127"/>
              </a:rPr>
              <a:t>년대</a:t>
            </a:r>
            <a:r>
              <a:rPr lang="en-US" altLang="ko-KR" sz="2400" b="1" dirty="0">
                <a:latin typeface="HY헤드라인M" panose="02030600000101010101" pitchFamily="18" charset="-127"/>
                <a:ea typeface="HY헤드라인M" panose="02030600000101010101" pitchFamily="18" charset="-127"/>
              </a:rPr>
              <a:t> </a:t>
            </a:r>
            <a:r>
              <a:rPr lang="ko-KR" altLang="en-US" sz="2400" b="1" dirty="0">
                <a:latin typeface="HY헤드라인M" panose="02030600000101010101" pitchFamily="18" charset="-127"/>
                <a:ea typeface="HY헤드라인M" panose="02030600000101010101" pitchFamily="18" charset="-127"/>
              </a:rPr>
              <a:t>당시의 평화시장 노동실태</a:t>
            </a:r>
          </a:p>
        </p:txBody>
      </p:sp>
      <p:sp>
        <p:nvSpPr>
          <p:cNvPr id="7" name="TextBox 6">
            <a:extLst>
              <a:ext uri="{FF2B5EF4-FFF2-40B4-BE49-F238E27FC236}">
                <a16:creationId xmlns:a16="http://schemas.microsoft.com/office/drawing/2014/main" id="{793E9304-69A7-4E40-9B6B-942145316986}"/>
              </a:ext>
            </a:extLst>
          </p:cNvPr>
          <p:cNvSpPr txBox="1"/>
          <p:nvPr/>
        </p:nvSpPr>
        <p:spPr>
          <a:xfrm>
            <a:off x="1076993" y="6795675"/>
            <a:ext cx="8014122" cy="415418"/>
          </a:xfrm>
          <a:prstGeom prst="rect">
            <a:avLst/>
          </a:prstGeom>
          <a:noFill/>
        </p:spPr>
        <p:txBody>
          <a:bodyPr wrap="square" lIns="91360" tIns="45680" rIns="91360" bIns="45680" rtlCol="0">
            <a:spAutoFit/>
          </a:bodyPr>
          <a:lstStyle/>
          <a:p>
            <a:r>
              <a:rPr lang="ko-KR" altLang="en-US" dirty="0">
                <a:latin typeface="HY헤드라인M" panose="02030600000101010101" pitchFamily="18" charset="-127"/>
                <a:ea typeface="HY헤드라인M" panose="02030600000101010101" pitchFamily="18" charset="-127"/>
              </a:rPr>
              <a:t>출처</a:t>
            </a:r>
            <a:r>
              <a:rPr lang="en-US" altLang="ko-KR" dirty="0">
                <a:latin typeface="HY헤드라인M" panose="02030600000101010101" pitchFamily="18" charset="-127"/>
                <a:ea typeface="HY헤드라인M" panose="02030600000101010101" pitchFamily="18" charset="-127"/>
              </a:rPr>
              <a:t>: </a:t>
            </a:r>
            <a:r>
              <a:rPr lang="ko-KR" altLang="en-US" dirty="0">
                <a:latin typeface="HY헤드라인M" panose="02030600000101010101" pitchFamily="18" charset="-127"/>
                <a:ea typeface="HY헤드라인M" panose="02030600000101010101" pitchFamily="18" charset="-127"/>
              </a:rPr>
              <a:t>전태일 재단</a:t>
            </a:r>
            <a:r>
              <a:rPr lang="en-US" altLang="ko-KR" dirty="0">
                <a:latin typeface="HY헤드라인M" panose="02030600000101010101" pitchFamily="18" charset="-127"/>
                <a:ea typeface="HY헤드라인M" panose="02030600000101010101" pitchFamily="18" charset="-127"/>
              </a:rPr>
              <a:t>, </a:t>
            </a:r>
            <a:r>
              <a:rPr lang="ko-KR" altLang="en-US" dirty="0">
                <a:latin typeface="HY헤드라인M" panose="02030600000101010101" pitchFamily="18" charset="-127"/>
                <a:ea typeface="HY헤드라인M" panose="02030600000101010101" pitchFamily="18" charset="-127"/>
              </a:rPr>
              <a:t>경향신문</a:t>
            </a:r>
            <a:r>
              <a:rPr lang="en-US" altLang="ko-KR" dirty="0">
                <a:latin typeface="HY헤드라인M" panose="02030600000101010101" pitchFamily="18" charset="-127"/>
                <a:ea typeface="HY헤드라인M" panose="02030600000101010101" pitchFamily="18" charset="-127"/>
              </a:rPr>
              <a:t>(1970.10. 7.)</a:t>
            </a:r>
            <a:endParaRPr lang="ko-KR" altLang="en-US"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3961723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직사각형 8"/>
          <p:cNvSpPr/>
          <p:nvPr/>
        </p:nvSpPr>
        <p:spPr>
          <a:xfrm>
            <a:off x="2538388" y="7165007"/>
            <a:ext cx="7134227" cy="261610"/>
          </a:xfrm>
          <a:prstGeom prst="rect">
            <a:avLst/>
          </a:prstGeom>
        </p:spPr>
        <p:txBody>
          <a:bodyPr wrap="square">
            <a:spAutoFit/>
          </a:bodyPr>
          <a:lstStyle/>
          <a:p>
            <a:r>
              <a:rPr lang="en-US" altLang="ko-KR" sz="1100" b="1" dirty="0">
                <a:solidFill>
                  <a:srgbClr val="0F0F0F"/>
                </a:solidFill>
                <a:latin typeface="Roboto"/>
              </a:rPr>
              <a:t>50</a:t>
            </a:r>
            <a:r>
              <a:rPr lang="ko-KR" altLang="en-US" sz="1100" b="1" dirty="0">
                <a:solidFill>
                  <a:srgbClr val="0F0F0F"/>
                </a:solidFill>
                <a:latin typeface="Roboto"/>
              </a:rPr>
              <a:t>년 간의 </a:t>
            </a:r>
            <a:r>
              <a:rPr lang="en-US" altLang="ko-KR" sz="1100" b="1" dirty="0">
                <a:solidFill>
                  <a:srgbClr val="0F0F0F"/>
                </a:solidFill>
                <a:latin typeface="Roboto"/>
              </a:rPr>
              <a:t>'</a:t>
            </a:r>
            <a:r>
              <a:rPr lang="ko-KR" altLang="en-US" sz="1100" b="1" dirty="0">
                <a:solidFill>
                  <a:srgbClr val="0F0F0F"/>
                </a:solidFill>
                <a:latin typeface="Roboto"/>
              </a:rPr>
              <a:t>외침</a:t>
            </a:r>
            <a:r>
              <a:rPr lang="en-US" altLang="ko-KR" sz="1100" b="1" dirty="0">
                <a:solidFill>
                  <a:srgbClr val="0F0F0F"/>
                </a:solidFill>
                <a:latin typeface="Roboto"/>
              </a:rPr>
              <a:t>'…</a:t>
            </a:r>
            <a:r>
              <a:rPr lang="ko-KR" altLang="en-US" sz="1100" b="1" dirty="0">
                <a:solidFill>
                  <a:srgbClr val="0F0F0F"/>
                </a:solidFill>
                <a:latin typeface="Roboto"/>
              </a:rPr>
              <a:t>전태일이 꿈꾸던 세상</a:t>
            </a:r>
            <a:r>
              <a:rPr lang="en-US" altLang="ko-KR" sz="1100" b="1" dirty="0">
                <a:solidFill>
                  <a:srgbClr val="0F0F0F"/>
                </a:solidFill>
                <a:latin typeface="Roboto"/>
              </a:rPr>
              <a:t>, </a:t>
            </a:r>
            <a:r>
              <a:rPr lang="ko-KR" altLang="en-US" sz="1100" b="1" dirty="0">
                <a:solidFill>
                  <a:srgbClr val="0F0F0F"/>
                </a:solidFill>
                <a:latin typeface="Roboto"/>
              </a:rPr>
              <a:t>지금은</a:t>
            </a:r>
            <a:r>
              <a:rPr lang="en-US" altLang="ko-KR" sz="1100" b="1" dirty="0">
                <a:solidFill>
                  <a:srgbClr val="0F0F0F"/>
                </a:solidFill>
                <a:latin typeface="Roboto"/>
              </a:rPr>
              <a:t>? (2020.11.12/</a:t>
            </a:r>
            <a:r>
              <a:rPr lang="ko-KR" altLang="en-US" sz="1100" b="1" dirty="0">
                <a:solidFill>
                  <a:srgbClr val="0F0F0F"/>
                </a:solidFill>
                <a:latin typeface="Roboto"/>
              </a:rPr>
              <a:t>뉴스데스크</a:t>
            </a:r>
            <a:r>
              <a:rPr lang="en-US" altLang="ko-KR" sz="1100" b="1" dirty="0">
                <a:solidFill>
                  <a:srgbClr val="0F0F0F"/>
                </a:solidFill>
                <a:latin typeface="Roboto"/>
              </a:rPr>
              <a:t>/MBC)</a:t>
            </a:r>
            <a:endParaRPr lang="en-US" altLang="ko-KR" sz="1100" b="1" i="0" dirty="0">
              <a:solidFill>
                <a:srgbClr val="0F0F0F"/>
              </a:solidFill>
              <a:effectLst/>
              <a:latin typeface="Roboto"/>
            </a:endParaRPr>
          </a:p>
        </p:txBody>
      </p:sp>
      <p:sp>
        <p:nvSpPr>
          <p:cNvPr id="3" name="직사각형 2"/>
          <p:cNvSpPr/>
          <p:nvPr/>
        </p:nvSpPr>
        <p:spPr>
          <a:xfrm>
            <a:off x="542416" y="6678739"/>
            <a:ext cx="9412796" cy="415498"/>
          </a:xfrm>
          <a:prstGeom prst="rect">
            <a:avLst/>
          </a:prstGeom>
        </p:spPr>
        <p:txBody>
          <a:bodyPr wrap="square">
            <a:spAutoFit/>
          </a:bodyPr>
          <a:lstStyle/>
          <a:p>
            <a:r>
              <a:rPr lang="ko-KR" altLang="en-US" dirty="0"/>
              <a:t>https://www.youtube.com/watch?v=JaZ8LJMKmNo</a:t>
            </a:r>
          </a:p>
        </p:txBody>
      </p:sp>
      <p:pic>
        <p:nvPicPr>
          <p:cNvPr id="4" name="그림 3"/>
          <p:cNvPicPr>
            <a:picLocks noChangeAspect="1"/>
          </p:cNvPicPr>
          <p:nvPr/>
        </p:nvPicPr>
        <p:blipFill>
          <a:blip r:embed="rId3"/>
          <a:stretch>
            <a:fillRect/>
          </a:stretch>
        </p:blipFill>
        <p:spPr>
          <a:xfrm>
            <a:off x="823838" y="1349640"/>
            <a:ext cx="9045724" cy="4861981"/>
          </a:xfrm>
          <a:prstGeom prst="rect">
            <a:avLst/>
          </a:prstGeom>
        </p:spPr>
      </p:pic>
    </p:spTree>
    <p:extLst>
      <p:ext uri="{BB962C8B-B14F-4D97-AF65-F5344CB8AC3E}">
        <p14:creationId xmlns:p14="http://schemas.microsoft.com/office/powerpoint/2010/main" val="42073918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75" y="545783"/>
            <a:ext cx="312569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노동의 역사</a:t>
            </a:r>
          </a:p>
        </p:txBody>
      </p:sp>
      <p:sp>
        <p:nvSpPr>
          <p:cNvPr id="65" name="TextBox 64"/>
          <p:cNvSpPr txBox="1"/>
          <p:nvPr/>
        </p:nvSpPr>
        <p:spPr>
          <a:xfrm>
            <a:off x="810196" y="3689082"/>
            <a:ext cx="4320480" cy="584775"/>
          </a:xfrm>
          <a:prstGeom prst="rect">
            <a:avLst/>
          </a:prstGeom>
          <a:noFill/>
        </p:spPr>
        <p:txBody>
          <a:bodyPr wrap="square" rtlCol="0">
            <a:spAutoFit/>
          </a:bodyPr>
          <a:lstStyle/>
          <a:p>
            <a:r>
              <a:rPr lang="ko-KR" altLang="en-US" sz="3200" b="1" dirty="0" smtClean="0">
                <a:latin typeface="HY헤드라인M" panose="02030600000101010101" pitchFamily="18" charset="-127"/>
                <a:ea typeface="HY헤드라인M" panose="02030600000101010101" pitchFamily="18" charset="-127"/>
              </a:rPr>
              <a:t>산업재해</a:t>
            </a:r>
            <a:r>
              <a:rPr lang="en-US" altLang="ko-KR" sz="3200" b="1" dirty="0" smtClean="0">
                <a:latin typeface="HY헤드라인M" panose="02030600000101010101" pitchFamily="18" charset="-127"/>
                <a:ea typeface="HY헤드라인M" panose="02030600000101010101" pitchFamily="18" charset="-127"/>
              </a:rPr>
              <a:t>-</a:t>
            </a:r>
            <a:r>
              <a:rPr lang="ko-KR" altLang="en-US" sz="3200" b="1" dirty="0" smtClean="0">
                <a:latin typeface="HY헤드라인M" panose="02030600000101010101" pitchFamily="18" charset="-127"/>
                <a:ea typeface="HY헤드라인M" panose="02030600000101010101" pitchFamily="18" charset="-127"/>
              </a:rPr>
              <a:t>직업병</a:t>
            </a:r>
            <a:endParaRPr lang="en-US" altLang="ko-KR" sz="3200" b="1" dirty="0" smtClean="0">
              <a:latin typeface="HY헤드라인M" panose="02030600000101010101" pitchFamily="18" charset="-127"/>
              <a:ea typeface="HY헤드라인M" panose="02030600000101010101" pitchFamily="18" charset="-127"/>
            </a:endParaRPr>
          </a:p>
        </p:txBody>
      </p:sp>
      <p:pic>
        <p:nvPicPr>
          <p:cNvPr id="99" name="Picture 5" descr="D:\01.프로젝트-SUM\[프로젝트]취업지원센터\18.표준교안ppt제작\png저장\1-2_1차시\11-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0974" y="2844527"/>
            <a:ext cx="4180050" cy="2836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860999" y="5868863"/>
            <a:ext cx="1832553" cy="307777"/>
          </a:xfrm>
          <a:prstGeom prst="rect">
            <a:avLst/>
          </a:prstGeom>
          <a:noFill/>
        </p:spPr>
        <p:txBody>
          <a:bodyPr wrap="none" rtlCol="0">
            <a:spAutoFit/>
          </a:bodyPr>
          <a:lstStyle/>
          <a:p>
            <a:r>
              <a:rPr lang="en-US" altLang="ko-KR" sz="1400" dirty="0" smtClean="0">
                <a:latin typeface="HY헤드라인M" panose="02030600000101010101" pitchFamily="18" charset="-127"/>
                <a:ea typeface="HY헤드라인M" panose="02030600000101010101" pitchFamily="18" charset="-127"/>
              </a:rPr>
              <a:t>[</a:t>
            </a:r>
            <a:r>
              <a:rPr lang="ko-KR" altLang="en-US" sz="1400" dirty="0" err="1" smtClean="0">
                <a:latin typeface="HY헤드라인M" panose="02030600000101010101" pitchFamily="18" charset="-127"/>
                <a:ea typeface="HY헤드라인M" panose="02030600000101010101" pitchFamily="18" charset="-127"/>
              </a:rPr>
              <a:t>그림출처</a:t>
            </a:r>
            <a:r>
              <a:rPr lang="en-US" altLang="ko-KR" sz="1400" dirty="0" smtClean="0">
                <a:latin typeface="HY헤드라인M" panose="02030600000101010101" pitchFamily="18" charset="-127"/>
                <a:ea typeface="HY헤드라인M" panose="02030600000101010101" pitchFamily="18" charset="-127"/>
              </a:rPr>
              <a:t>: </a:t>
            </a:r>
            <a:r>
              <a:rPr lang="ko-KR" altLang="en-US" sz="1400" dirty="0" smtClean="0">
                <a:latin typeface="HY헤드라인M" panose="02030600000101010101" pitchFamily="18" charset="-127"/>
                <a:ea typeface="HY헤드라인M" panose="02030600000101010101" pitchFamily="18" charset="-127"/>
              </a:rPr>
              <a:t>위키백과</a:t>
            </a:r>
            <a:r>
              <a:rPr lang="en-US" altLang="ko-KR" sz="1400" dirty="0" smtClean="0">
                <a:latin typeface="HY헤드라인M" panose="02030600000101010101" pitchFamily="18" charset="-127"/>
                <a:ea typeface="HY헤드라인M" panose="02030600000101010101" pitchFamily="18" charset="-127"/>
              </a:rPr>
              <a:t>]</a:t>
            </a:r>
            <a:endParaRPr lang="ko-KR" altLang="en-US" sz="1400"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17669979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706114" y="217557"/>
            <a:ext cx="3167372"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제주고딕OTF" pitchFamily="50" charset="-127"/>
                <a:ea typeface="제주고딕OTF" pitchFamily="50" charset="-127"/>
              </a:rPr>
              <a:t>  </a:t>
            </a:r>
            <a:r>
              <a:rPr lang="ko-KR" altLang="en-US" sz="4200" spc="-400" dirty="0" smtClean="0">
                <a:solidFill>
                  <a:schemeClr val="bg1"/>
                </a:solidFill>
                <a:latin typeface="제주고딕OTF" pitchFamily="50" charset="-127"/>
                <a:ea typeface="제주고딕OTF" pitchFamily="50" charset="-127"/>
              </a:rPr>
              <a:t>우리나라 </a:t>
            </a:r>
            <a:endParaRPr lang="en-US" altLang="ko-KR" sz="4200" spc="-400" dirty="0" smtClean="0">
              <a:solidFill>
                <a:schemeClr val="bg1"/>
              </a:solidFill>
              <a:latin typeface="제주고딕OTF" pitchFamily="50" charset="-127"/>
              <a:ea typeface="제주고딕OTF" pitchFamily="50" charset="-127"/>
            </a:endParaRPr>
          </a:p>
          <a:p>
            <a:pPr marL="118696" algn="ctr">
              <a:lnSpc>
                <a:spcPct val="90000"/>
              </a:lnSpc>
            </a:pPr>
            <a:r>
              <a:rPr lang="ko-KR" altLang="en-US" sz="4200" spc="-400" dirty="0" smtClean="0">
                <a:solidFill>
                  <a:schemeClr val="bg1"/>
                </a:solidFill>
                <a:latin typeface="제주고딕OTF" pitchFamily="50" charset="-127"/>
                <a:ea typeface="제주고딕OTF" pitchFamily="50" charset="-127"/>
              </a:rPr>
              <a:t>첫 직업병 사례</a:t>
            </a:r>
            <a:endParaRPr lang="ko-KR" altLang="en-US" sz="4200" spc="-400" dirty="0">
              <a:solidFill>
                <a:schemeClr val="bg1"/>
              </a:solidFill>
              <a:latin typeface="제주고딕OTF" pitchFamily="50" charset="-127"/>
              <a:ea typeface="제주고딕OTF" pitchFamily="50" charset="-127"/>
            </a:endParaRPr>
          </a:p>
        </p:txBody>
      </p:sp>
      <p:sp>
        <p:nvSpPr>
          <p:cNvPr id="7" name="직사각형 6"/>
          <p:cNvSpPr/>
          <p:nvPr/>
        </p:nvSpPr>
        <p:spPr>
          <a:xfrm>
            <a:off x="2475434" y="7253486"/>
            <a:ext cx="8217966" cy="307777"/>
          </a:xfrm>
          <a:prstGeom prst="rect">
            <a:avLst/>
          </a:prstGeom>
        </p:spPr>
        <p:txBody>
          <a:bodyPr wrap="square">
            <a:spAutoFit/>
          </a:bodyPr>
          <a:lstStyle/>
          <a:p>
            <a:r>
              <a:rPr lang="ko-KR" altLang="en-US" sz="1400" b="1" dirty="0">
                <a:solidFill>
                  <a:srgbClr val="0F0F0F"/>
                </a:solidFill>
                <a:latin typeface="Roboto"/>
              </a:rPr>
              <a:t>수은에 </a:t>
            </a:r>
            <a:r>
              <a:rPr lang="en-US" altLang="ko-KR" sz="1400" b="1" dirty="0">
                <a:solidFill>
                  <a:srgbClr val="0F0F0F"/>
                </a:solidFill>
                <a:latin typeface="Roboto"/>
              </a:rPr>
              <a:t>24</a:t>
            </a:r>
            <a:r>
              <a:rPr lang="ko-KR" altLang="en-US" sz="1400" b="1" dirty="0">
                <a:solidFill>
                  <a:srgbClr val="0F0F0F"/>
                </a:solidFill>
                <a:latin typeface="Roboto"/>
              </a:rPr>
              <a:t>시간 노출되어 있던 학생에게 돌아온 것</a:t>
            </a:r>
            <a:r>
              <a:rPr lang="en-US" altLang="ko-KR" sz="1400" b="1" dirty="0">
                <a:solidFill>
                  <a:srgbClr val="0F0F0F"/>
                </a:solidFill>
                <a:latin typeface="Roboto"/>
              </a:rPr>
              <a:t>... </a:t>
            </a:r>
            <a:r>
              <a:rPr lang="en-US" altLang="ko-KR" sz="1400" b="1" dirty="0">
                <a:solidFill>
                  <a:srgbClr val="065FD4"/>
                </a:solidFill>
                <a:latin typeface="Roboto"/>
                <a:hlinkClick r:id="rId5"/>
              </a:rPr>
              <a:t>#</a:t>
            </a:r>
            <a:r>
              <a:rPr lang="ko-KR" altLang="en-US" sz="1400" b="1" dirty="0" err="1">
                <a:solidFill>
                  <a:srgbClr val="065FD4"/>
                </a:solidFill>
                <a:latin typeface="Roboto"/>
                <a:hlinkClick r:id="rId5"/>
              </a:rPr>
              <a:t>알쓸범잡</a:t>
            </a:r>
            <a:r>
              <a:rPr lang="en-US" altLang="ko-KR" sz="1400" b="1" dirty="0">
                <a:solidFill>
                  <a:srgbClr val="065FD4"/>
                </a:solidFill>
                <a:latin typeface="Roboto"/>
                <a:hlinkClick r:id="rId5"/>
              </a:rPr>
              <a:t>2</a:t>
            </a:r>
            <a:r>
              <a:rPr lang="ko-KR" altLang="en-US" sz="1400" b="1" dirty="0">
                <a:solidFill>
                  <a:srgbClr val="0F0F0F"/>
                </a:solidFill>
                <a:latin typeface="Roboto"/>
              </a:rPr>
              <a:t> </a:t>
            </a:r>
            <a:r>
              <a:rPr lang="en-US" altLang="ko-KR" sz="1400" b="1" dirty="0">
                <a:solidFill>
                  <a:srgbClr val="0F0F0F"/>
                </a:solidFill>
                <a:latin typeface="Roboto"/>
              </a:rPr>
              <a:t>EP.1 | </a:t>
            </a:r>
            <a:r>
              <a:rPr lang="en-US" altLang="ko-KR" sz="1400" b="1" dirty="0" err="1">
                <a:solidFill>
                  <a:srgbClr val="0F0F0F"/>
                </a:solidFill>
                <a:latin typeface="Roboto"/>
              </a:rPr>
              <a:t>tvN</a:t>
            </a:r>
            <a:r>
              <a:rPr lang="en-US" altLang="ko-KR" sz="1400" b="1" dirty="0">
                <a:solidFill>
                  <a:srgbClr val="0F0F0F"/>
                </a:solidFill>
                <a:latin typeface="Roboto"/>
              </a:rPr>
              <a:t> 220109 </a:t>
            </a:r>
            <a:r>
              <a:rPr lang="ko-KR" altLang="en-US" sz="1400" b="1" dirty="0">
                <a:solidFill>
                  <a:srgbClr val="0F0F0F"/>
                </a:solidFill>
                <a:latin typeface="Roboto"/>
              </a:rPr>
              <a:t>방송</a:t>
            </a:r>
            <a:endParaRPr lang="ko-KR" altLang="en-US" sz="1400" b="1" i="0" dirty="0">
              <a:solidFill>
                <a:srgbClr val="0F0F0F"/>
              </a:solidFill>
              <a:effectLst/>
              <a:latin typeface="Roboto"/>
            </a:endParaRPr>
          </a:p>
        </p:txBody>
      </p:sp>
      <p:pic>
        <p:nvPicPr>
          <p:cNvPr id="2" name="그림 1"/>
          <p:cNvPicPr>
            <a:picLocks noChangeAspect="1"/>
          </p:cNvPicPr>
          <p:nvPr/>
        </p:nvPicPr>
        <p:blipFill>
          <a:blip r:embed="rId6"/>
          <a:stretch>
            <a:fillRect/>
          </a:stretch>
        </p:blipFill>
        <p:spPr>
          <a:xfrm>
            <a:off x="692063" y="1690762"/>
            <a:ext cx="9312447" cy="4686706"/>
          </a:xfrm>
          <a:prstGeom prst="rect">
            <a:avLst/>
          </a:prstGeom>
        </p:spPr>
      </p:pic>
    </p:spTree>
    <p:extLst>
      <p:ext uri="{BB962C8B-B14F-4D97-AF65-F5344CB8AC3E}">
        <p14:creationId xmlns:p14="http://schemas.microsoft.com/office/powerpoint/2010/main" val="20939958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04322" y="214450"/>
            <a:ext cx="3484768"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우리나라</a:t>
            </a:r>
            <a:endParaRPr lang="en-US" altLang="ko-KR" sz="4200" spc="-400" dirty="0" smtClean="0">
              <a:solidFill>
                <a:schemeClr val="bg1"/>
              </a:solidFill>
              <a:latin typeface="HY헤드라인M" panose="02030600000101010101" pitchFamily="18" charset="-127"/>
              <a:ea typeface="HY헤드라인M" panose="02030600000101010101" pitchFamily="18" charset="-127"/>
            </a:endParaRPr>
          </a:p>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첫 </a:t>
            </a:r>
            <a:r>
              <a:rPr lang="ko-KR" altLang="en-US" sz="4200" spc="-400" dirty="0">
                <a:solidFill>
                  <a:schemeClr val="bg1"/>
                </a:solidFill>
                <a:latin typeface="HY헤드라인M" panose="02030600000101010101" pitchFamily="18" charset="-127"/>
                <a:ea typeface="HY헤드라인M" panose="02030600000101010101" pitchFamily="18" charset="-127"/>
              </a:rPr>
              <a:t>직업병 사례</a:t>
            </a:r>
          </a:p>
        </p:txBody>
      </p:sp>
      <p:sp>
        <p:nvSpPr>
          <p:cNvPr id="7" name="TextBox 6">
            <a:extLst>
              <a:ext uri="{FF2B5EF4-FFF2-40B4-BE49-F238E27FC236}">
                <a16:creationId xmlns:a16="http://schemas.microsoft.com/office/drawing/2014/main" id="{03ED0CDC-6AAB-9F01-E1D4-057957D0EE09}"/>
              </a:ext>
            </a:extLst>
          </p:cNvPr>
          <p:cNvSpPr txBox="1"/>
          <p:nvPr/>
        </p:nvSpPr>
        <p:spPr>
          <a:xfrm>
            <a:off x="4410600" y="6778569"/>
            <a:ext cx="5760640" cy="646250"/>
          </a:xfrm>
          <a:prstGeom prst="rect">
            <a:avLst/>
          </a:prstGeom>
          <a:noFill/>
        </p:spPr>
        <p:txBody>
          <a:bodyPr wrap="square" lIns="91360" tIns="45680" rIns="91360" bIns="45680">
            <a:spAutoFit/>
          </a:bodyPr>
          <a:lstStyle/>
          <a:p>
            <a:r>
              <a:rPr lang="ko-KR" altLang="en-US" sz="1800" dirty="0">
                <a:latin typeface="HY헤드라인M" panose="02030600000101010101" pitchFamily="18" charset="-127"/>
                <a:ea typeface="HY헤드라인M" panose="02030600000101010101" pitchFamily="18" charset="-127"/>
              </a:rPr>
              <a:t>출처</a:t>
            </a:r>
            <a:r>
              <a:rPr lang="en-US" altLang="ko-KR" sz="1800" dirty="0">
                <a:latin typeface="HY헤드라인M" panose="02030600000101010101" pitchFamily="18" charset="-127"/>
                <a:ea typeface="HY헤드라인M" panose="02030600000101010101" pitchFamily="18" charset="-127"/>
              </a:rPr>
              <a:t>: </a:t>
            </a:r>
            <a:r>
              <a:rPr lang="en-US" altLang="ko-KR" sz="1800" u="sng" dirty="0">
                <a:latin typeface="HY헤드라인M" panose="02030600000101010101" pitchFamily="18" charset="-127"/>
                <a:ea typeface="HY헤드라인M" panose="02030600000101010101" pitchFamily="18" charset="-127"/>
                <a:hlinkClick r:id="rId5">
                  <a:extLst>
                    <a:ext uri="{A12FA001-AC4F-418D-AE19-62706E023703}">
                      <ahyp:hlinkClr xmlns="" xmlns:ahyp="http://schemas.microsoft.com/office/drawing/2018/hyperlinkcolor" val="tx"/>
                    </a:ext>
                  </a:extLst>
                </a:hlinkClick>
              </a:rPr>
              <a:t>https://archives.kdemo.or.kr/contents/view/297</a:t>
            </a:r>
            <a:endParaRPr lang="ko-KR" altLang="en-US" sz="1800" dirty="0">
              <a:latin typeface="HY헤드라인M" panose="02030600000101010101" pitchFamily="18" charset="-127"/>
              <a:ea typeface="HY헤드라인M" panose="02030600000101010101" pitchFamily="18" charset="-127"/>
            </a:endParaRPr>
          </a:p>
        </p:txBody>
      </p:sp>
      <p:pic>
        <p:nvPicPr>
          <p:cNvPr id="8" name="그림 7">
            <a:extLst>
              <a:ext uri="{FF2B5EF4-FFF2-40B4-BE49-F238E27FC236}">
                <a16:creationId xmlns:a16="http://schemas.microsoft.com/office/drawing/2014/main" id="{C8E8BE38-3E99-FCC2-FF80-4A6E3864E9C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171" y="1719701"/>
            <a:ext cx="5985883" cy="3789122"/>
          </a:xfrm>
          <a:prstGeom prst="rect">
            <a:avLst/>
          </a:prstGeom>
        </p:spPr>
      </p:pic>
      <p:pic>
        <p:nvPicPr>
          <p:cNvPr id="2" name="Picture 2" descr="https://archives.kdemo.or.kr/upload/contents/2018/201812/20181210012943668.jpg">
            <a:extLst>
              <a:ext uri="{FF2B5EF4-FFF2-40B4-BE49-F238E27FC236}">
                <a16:creationId xmlns:a16="http://schemas.microsoft.com/office/drawing/2014/main" id="{449422C5-32FB-2887-D5B8-753DD28804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5577" y="1955460"/>
            <a:ext cx="8942258" cy="4823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747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8443" y="214450"/>
            <a:ext cx="3356527"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여전히 진행중</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3" name="그림 2"/>
          <p:cNvPicPr>
            <a:picLocks noChangeAspect="1"/>
          </p:cNvPicPr>
          <p:nvPr/>
        </p:nvPicPr>
        <p:blipFill>
          <a:blip r:embed="rId5"/>
          <a:stretch>
            <a:fillRect/>
          </a:stretch>
        </p:blipFill>
        <p:spPr>
          <a:xfrm>
            <a:off x="666180" y="1689003"/>
            <a:ext cx="6225026" cy="4827932"/>
          </a:xfrm>
          <a:prstGeom prst="rect">
            <a:avLst/>
          </a:prstGeom>
        </p:spPr>
      </p:pic>
      <p:pic>
        <p:nvPicPr>
          <p:cNvPr id="4" name="그림 3"/>
          <p:cNvPicPr>
            <a:picLocks noChangeAspect="1"/>
          </p:cNvPicPr>
          <p:nvPr/>
        </p:nvPicPr>
        <p:blipFill>
          <a:blip r:embed="rId6"/>
          <a:stretch>
            <a:fillRect/>
          </a:stretch>
        </p:blipFill>
        <p:spPr>
          <a:xfrm>
            <a:off x="4698628" y="1476375"/>
            <a:ext cx="5572371" cy="5992019"/>
          </a:xfrm>
          <a:prstGeom prst="rect">
            <a:avLst/>
          </a:prstGeom>
        </p:spPr>
      </p:pic>
      <p:pic>
        <p:nvPicPr>
          <p:cNvPr id="5" name="그림 4"/>
          <p:cNvPicPr>
            <a:picLocks noChangeAspect="1"/>
          </p:cNvPicPr>
          <p:nvPr/>
        </p:nvPicPr>
        <p:blipFill>
          <a:blip r:embed="rId7"/>
          <a:stretch>
            <a:fillRect/>
          </a:stretch>
        </p:blipFill>
        <p:spPr>
          <a:xfrm>
            <a:off x="2682404" y="1538191"/>
            <a:ext cx="4752528" cy="6109310"/>
          </a:xfrm>
          <a:prstGeom prst="rect">
            <a:avLst/>
          </a:prstGeom>
        </p:spPr>
      </p:pic>
    </p:spTree>
    <p:extLst>
      <p:ext uri="{BB962C8B-B14F-4D97-AF65-F5344CB8AC3E}">
        <p14:creationId xmlns:p14="http://schemas.microsoft.com/office/powerpoint/2010/main" val="270246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D:\01.프로젝트-SUM\[프로젝트]취업지원센터\18.표준교안ppt제작\png저장\1-2_1차시\05-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660275" y="545783"/>
            <a:ext cx="312569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노동의 역사</a:t>
            </a:r>
          </a:p>
        </p:txBody>
      </p:sp>
      <p:sp>
        <p:nvSpPr>
          <p:cNvPr id="96" name="TextBox 95"/>
          <p:cNvSpPr txBox="1"/>
          <p:nvPr/>
        </p:nvSpPr>
        <p:spPr>
          <a:xfrm>
            <a:off x="1386260" y="3771920"/>
            <a:ext cx="3057247" cy="584775"/>
          </a:xfrm>
          <a:prstGeom prst="rect">
            <a:avLst/>
          </a:prstGeom>
          <a:noFill/>
        </p:spPr>
        <p:txBody>
          <a:bodyPr wrap="none" rtlCol="0">
            <a:spAutoFit/>
          </a:bodyPr>
          <a:lstStyle/>
          <a:p>
            <a:r>
              <a:rPr lang="ko-KR" altLang="en-US" sz="3200" b="1" dirty="0" smtClean="0">
                <a:latin typeface="HY헤드라인M" panose="02030600000101010101" pitchFamily="18" charset="-127"/>
                <a:ea typeface="HY헤드라인M" panose="02030600000101010101" pitchFamily="18" charset="-127"/>
              </a:rPr>
              <a:t>중대재해처벌법</a:t>
            </a:r>
            <a:endParaRPr lang="en-US" altLang="ko-KR" sz="3200" b="1" dirty="0" smtClean="0">
              <a:latin typeface="HY헤드라인M" panose="02030600000101010101" pitchFamily="18" charset="-127"/>
              <a:ea typeface="HY헤드라인M" panose="02030600000101010101" pitchFamily="18" charset="-127"/>
            </a:endParaRPr>
          </a:p>
        </p:txBody>
      </p:sp>
      <p:pic>
        <p:nvPicPr>
          <p:cNvPr id="102" name="Picture 6" descr="D:\01.프로젝트-SUM\[프로젝트]취업지원센터\18.표준교안ppt제작\png저장\1-2_1차시\11-4.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0636" y="2120091"/>
            <a:ext cx="5048829" cy="447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82719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906481" y="217557"/>
            <a:ext cx="2766621"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제주고딕OTF" pitchFamily="50" charset="-127"/>
                <a:ea typeface="제주고딕OTF" pitchFamily="50" charset="-127"/>
              </a:rPr>
              <a:t> 이 사람은</a:t>
            </a:r>
          </a:p>
          <a:p>
            <a:pPr marL="118696" algn="ctr">
              <a:lnSpc>
                <a:spcPct val="90000"/>
              </a:lnSpc>
            </a:pPr>
            <a:r>
              <a:rPr lang="ko-KR" altLang="en-US" sz="4200" spc="-400" dirty="0">
                <a:solidFill>
                  <a:schemeClr val="bg1"/>
                </a:solidFill>
                <a:latin typeface="제주고딕OTF" pitchFamily="50" charset="-127"/>
                <a:ea typeface="제주고딕OTF" pitchFamily="50" charset="-127"/>
              </a:rPr>
              <a:t>누구일까요</a:t>
            </a:r>
            <a:r>
              <a:rPr lang="en-US" altLang="ko-KR" sz="4200" spc="-400" dirty="0">
                <a:solidFill>
                  <a:schemeClr val="bg1"/>
                </a:solidFill>
                <a:latin typeface="제주고딕OTF" pitchFamily="50" charset="-127"/>
                <a:ea typeface="제주고딕OTF" pitchFamily="50" charset="-127"/>
              </a:rPr>
              <a:t>?</a:t>
            </a:r>
            <a:endParaRPr lang="ko-KR" altLang="en-US" sz="4200" spc="-400" dirty="0">
              <a:solidFill>
                <a:schemeClr val="bg1"/>
              </a:solidFill>
              <a:latin typeface="제주고딕OTF" pitchFamily="50" charset="-127"/>
              <a:ea typeface="제주고딕OTF" pitchFamily="50" charset="-127"/>
            </a:endParaRPr>
          </a:p>
        </p:txBody>
      </p:sp>
      <p:pic>
        <p:nvPicPr>
          <p:cNvPr id="9" name="그림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79761" y="1999481"/>
            <a:ext cx="4905132" cy="4905132"/>
          </a:xfrm>
          <a:prstGeom prst="rect">
            <a:avLst/>
          </a:prstGeom>
        </p:spPr>
      </p:pic>
      <p:sp>
        <p:nvSpPr>
          <p:cNvPr id="10" name="TextBox 9"/>
          <p:cNvSpPr txBox="1"/>
          <p:nvPr/>
        </p:nvSpPr>
        <p:spPr>
          <a:xfrm>
            <a:off x="6296523" y="2671936"/>
            <a:ext cx="2641716" cy="461584"/>
          </a:xfrm>
          <a:prstGeom prst="rect">
            <a:avLst/>
          </a:prstGeom>
          <a:noFill/>
        </p:spPr>
        <p:txBody>
          <a:bodyPr wrap="none" lIns="91360" tIns="45680" rIns="91360" bIns="45680" rtlCol="0">
            <a:spAutoFit/>
          </a:bodyPr>
          <a:lstStyle/>
          <a:p>
            <a:pPr>
              <a:spcAft>
                <a:spcPts val="300"/>
              </a:spcAft>
            </a:pPr>
            <a:r>
              <a:rPr lang="en-US" altLang="ko-KR" sz="2400" spc="-149" dirty="0">
                <a:solidFill>
                  <a:srgbClr val="B83737"/>
                </a:solidFill>
                <a:latin typeface="나눔스퀘어OTF ExtraBold" pitchFamily="34" charset="-127"/>
                <a:ea typeface="나눔스퀘어OTF ExtraBold" pitchFamily="34" charset="-127"/>
              </a:rPr>
              <a:t>[ </a:t>
            </a:r>
            <a:r>
              <a:rPr lang="ko-KR" altLang="en-US" sz="2400" spc="-149" dirty="0">
                <a:solidFill>
                  <a:srgbClr val="B83737"/>
                </a:solidFill>
                <a:latin typeface="나눔스퀘어OTF ExtraBold" pitchFamily="34" charset="-127"/>
                <a:ea typeface="나눔스퀘어OTF ExtraBold" pitchFamily="34" charset="-127"/>
              </a:rPr>
              <a:t>중대재해처벌법 </a:t>
            </a:r>
            <a:r>
              <a:rPr lang="en-US" altLang="ko-KR" sz="2400" spc="-149" dirty="0">
                <a:solidFill>
                  <a:srgbClr val="B83737"/>
                </a:solidFill>
                <a:latin typeface="나눔스퀘어OTF ExtraBold" pitchFamily="34" charset="-127"/>
                <a:ea typeface="나눔스퀘어OTF ExtraBold" pitchFamily="34" charset="-127"/>
              </a:rPr>
              <a:t>]</a:t>
            </a:r>
            <a:endParaRPr lang="ko-KR" altLang="en-US" sz="2400" spc="-149" dirty="0">
              <a:solidFill>
                <a:srgbClr val="B83737"/>
              </a:solidFill>
              <a:latin typeface="나눔스퀘어OTF ExtraBold" pitchFamily="34" charset="-127"/>
              <a:ea typeface="나눔스퀘어OTF ExtraBold" pitchFamily="34" charset="-127"/>
            </a:endParaRPr>
          </a:p>
        </p:txBody>
      </p:sp>
      <p:sp>
        <p:nvSpPr>
          <p:cNvPr id="11" name="TextBox 10"/>
          <p:cNvSpPr txBox="1"/>
          <p:nvPr/>
        </p:nvSpPr>
        <p:spPr>
          <a:xfrm>
            <a:off x="6296522" y="3204571"/>
            <a:ext cx="3908601" cy="2846852"/>
          </a:xfrm>
          <a:prstGeom prst="rect">
            <a:avLst/>
          </a:prstGeom>
          <a:noFill/>
        </p:spPr>
        <p:txBody>
          <a:bodyPr wrap="none" lIns="91360" tIns="45680" rIns="91360" bIns="45680" rtlCol="0">
            <a:spAutoFit/>
          </a:bodyPr>
          <a:lstStyle/>
          <a:p>
            <a:pPr>
              <a:spcAft>
                <a:spcPts val="600"/>
              </a:spcAft>
            </a:pPr>
            <a:r>
              <a:rPr lang="ko-KR" altLang="en-US" sz="1800" spc="-120" dirty="0">
                <a:latin typeface="나눔스퀘어OTF Bold" pitchFamily="34" charset="-127"/>
                <a:ea typeface="나눔스퀘어OTF Bold" pitchFamily="34" charset="-127"/>
              </a:rPr>
              <a:t>안전</a:t>
            </a:r>
            <a:r>
              <a:rPr lang="en-US" altLang="ko-KR" sz="1800" spc="-120" dirty="0">
                <a:latin typeface="나눔스퀘어OTF Bold" pitchFamily="34" charset="-127"/>
                <a:ea typeface="나눔스퀘어OTF Bold" pitchFamily="34" charset="-127"/>
              </a:rPr>
              <a:t>·</a:t>
            </a:r>
            <a:r>
              <a:rPr lang="ko-KR" altLang="en-US" sz="1800" spc="-120" dirty="0">
                <a:latin typeface="나눔스퀘어OTF Bold" pitchFamily="34" charset="-127"/>
                <a:ea typeface="나눔스퀘어OTF Bold" pitchFamily="34" charset="-127"/>
              </a:rPr>
              <a:t>보건 조치의무를 위반하여 </a:t>
            </a:r>
          </a:p>
          <a:p>
            <a:pPr>
              <a:spcAft>
                <a:spcPts val="600"/>
              </a:spcAft>
            </a:pPr>
            <a:r>
              <a:rPr lang="ko-KR" altLang="en-US" sz="1800" spc="-120" dirty="0">
                <a:latin typeface="나눔스퀘어OTF Bold" pitchFamily="34" charset="-127"/>
                <a:ea typeface="나눔스퀘어OTF Bold" pitchFamily="34" charset="-127"/>
              </a:rPr>
              <a:t>인명피해를 발생하게 한 사업주</a:t>
            </a:r>
            <a:r>
              <a:rPr lang="en-US" altLang="ko-KR" sz="1800" spc="-120" dirty="0">
                <a:latin typeface="나눔스퀘어OTF Bold" pitchFamily="34" charset="-127"/>
                <a:ea typeface="나눔스퀘어OTF Bold" pitchFamily="34" charset="-127"/>
              </a:rPr>
              <a:t>, </a:t>
            </a:r>
          </a:p>
          <a:p>
            <a:pPr>
              <a:spcAft>
                <a:spcPts val="600"/>
              </a:spcAft>
            </a:pPr>
            <a:r>
              <a:rPr lang="ko-KR" altLang="en-US" sz="1800" spc="-120" dirty="0">
                <a:latin typeface="나눔스퀘어OTF Bold" pitchFamily="34" charset="-127"/>
                <a:ea typeface="나눔스퀘어OTF Bold" pitchFamily="34" charset="-127"/>
              </a:rPr>
              <a:t>경영책임자의 처벌을 규정한 법으로 </a:t>
            </a:r>
          </a:p>
          <a:p>
            <a:pPr>
              <a:spcAft>
                <a:spcPts val="600"/>
              </a:spcAft>
            </a:pPr>
            <a:r>
              <a:rPr lang="ko-KR" altLang="en-US" sz="1800" spc="-120" dirty="0">
                <a:latin typeface="나눔스퀘어OTF Bold" pitchFamily="34" charset="-127"/>
                <a:ea typeface="나눔스퀘어OTF Bold" pitchFamily="34" charset="-127"/>
              </a:rPr>
              <a:t>노동자와 시민들이 일하다 죽지 않고</a:t>
            </a:r>
            <a:r>
              <a:rPr lang="en-US" altLang="ko-KR" sz="1800" spc="-120" dirty="0">
                <a:latin typeface="나눔스퀘어OTF Bold" pitchFamily="34" charset="-127"/>
                <a:ea typeface="나눔스퀘어OTF Bold" pitchFamily="34" charset="-127"/>
              </a:rPr>
              <a:t>, </a:t>
            </a:r>
          </a:p>
          <a:p>
            <a:pPr>
              <a:spcAft>
                <a:spcPts val="600"/>
              </a:spcAft>
            </a:pPr>
            <a:r>
              <a:rPr lang="ko-KR" altLang="en-US" sz="1800" spc="-120" dirty="0">
                <a:latin typeface="나눔스퀘어OTF Bold" pitchFamily="34" charset="-127"/>
                <a:ea typeface="나눔스퀘어OTF Bold" pitchFamily="34" charset="-127"/>
              </a:rPr>
              <a:t>재난 참사 없는 안전한 사회에서 </a:t>
            </a:r>
          </a:p>
          <a:p>
            <a:pPr>
              <a:spcAft>
                <a:spcPts val="600"/>
              </a:spcAft>
            </a:pPr>
            <a:r>
              <a:rPr lang="ko-KR" altLang="en-US" sz="1800" spc="-120" dirty="0">
                <a:latin typeface="나눔스퀘어OTF Bold" pitchFamily="34" charset="-127"/>
                <a:ea typeface="나눔스퀘어OTF Bold" pitchFamily="34" charset="-127"/>
              </a:rPr>
              <a:t>살 수 있도록 하기 위해 제정된 법이다</a:t>
            </a:r>
            <a:r>
              <a:rPr lang="en-US" altLang="ko-KR" sz="1800" spc="-120" dirty="0">
                <a:latin typeface="나눔스퀘어OTF Bold" pitchFamily="34" charset="-127"/>
                <a:ea typeface="나눔스퀘어OTF Bold" pitchFamily="34" charset="-127"/>
              </a:rPr>
              <a:t>. </a:t>
            </a:r>
          </a:p>
          <a:p>
            <a:pPr>
              <a:spcAft>
                <a:spcPts val="600"/>
              </a:spcAft>
            </a:pPr>
            <a:r>
              <a:rPr lang="ko-KR" altLang="en-US" sz="1800" spc="-120" dirty="0">
                <a:latin typeface="나눔스퀘어OTF Bold" pitchFamily="34" charset="-127"/>
                <a:ea typeface="나눔스퀘어OTF Bold" pitchFamily="34" charset="-127"/>
              </a:rPr>
              <a:t>그러나</a:t>
            </a:r>
            <a:r>
              <a:rPr lang="en-US" altLang="ko-KR" sz="1800" spc="-120" dirty="0">
                <a:latin typeface="나눔스퀘어OTF Bold" pitchFamily="34" charset="-127"/>
                <a:ea typeface="나눔스퀘어OTF Bold" pitchFamily="34" charset="-127"/>
              </a:rPr>
              <a:t>, </a:t>
            </a:r>
            <a:r>
              <a:rPr lang="ko-KR" altLang="en-US" sz="1800" spc="-120" dirty="0">
                <a:latin typeface="나눔스퀘어OTF Bold" pitchFamily="34" charset="-127"/>
                <a:ea typeface="나눔스퀘어OTF Bold" pitchFamily="34" charset="-127"/>
              </a:rPr>
              <a:t>산업재해가 빈번한 </a:t>
            </a:r>
          </a:p>
          <a:p>
            <a:pPr>
              <a:spcAft>
                <a:spcPts val="600"/>
              </a:spcAft>
            </a:pPr>
            <a:r>
              <a:rPr lang="en-US" altLang="ko-KR" sz="1800" spc="-120" dirty="0">
                <a:latin typeface="나눔스퀘어OTF Bold" pitchFamily="34" charset="-127"/>
                <a:ea typeface="나눔스퀘어OTF Bold" pitchFamily="34" charset="-127"/>
              </a:rPr>
              <a:t>5</a:t>
            </a:r>
            <a:r>
              <a:rPr lang="ko-KR" altLang="en-US" sz="1800" spc="-120" dirty="0">
                <a:latin typeface="나눔스퀘어OTF Bold" pitchFamily="34" charset="-127"/>
                <a:ea typeface="나눔스퀘어OTF Bold" pitchFamily="34" charset="-127"/>
              </a:rPr>
              <a:t>인 미만 사업장 제외됨</a:t>
            </a:r>
            <a:r>
              <a:rPr lang="en-US" altLang="ko-KR" sz="1800" spc="-120" dirty="0">
                <a:latin typeface="나눔스퀘어OTF Bold" pitchFamily="34" charset="-127"/>
                <a:ea typeface="나눔스퀘어OTF Bold" pitchFamily="34" charset="-127"/>
              </a:rPr>
              <a:t>.</a:t>
            </a:r>
            <a:endParaRPr lang="en-US" altLang="ko-KR" sz="1800" spc="-120" dirty="0">
              <a:solidFill>
                <a:srgbClr val="B83737"/>
              </a:solidFill>
              <a:latin typeface="나눔스퀘어OTF Bold" pitchFamily="34" charset="-127"/>
              <a:ea typeface="나눔스퀘어OTF Bold" pitchFamily="34" charset="-127"/>
            </a:endParaRPr>
          </a:p>
        </p:txBody>
      </p:sp>
    </p:spTree>
    <p:extLst>
      <p:ext uri="{BB962C8B-B14F-4D97-AF65-F5344CB8AC3E}">
        <p14:creationId xmlns:p14="http://schemas.microsoft.com/office/powerpoint/2010/main" val="230491072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367874" y="217557"/>
            <a:ext cx="3843839"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중대재해처벌법</a:t>
            </a:r>
            <a:endParaRPr lang="en-US" altLang="ko-KR" sz="4200" spc="-400" dirty="0" smtClean="0">
              <a:solidFill>
                <a:schemeClr val="bg1"/>
              </a:solidFill>
              <a:latin typeface="HY헤드라인M" panose="02030600000101010101" pitchFamily="18" charset="-127"/>
              <a:ea typeface="HY헤드라인M" panose="02030600000101010101" pitchFamily="18" charset="-127"/>
            </a:endParaRPr>
          </a:p>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이란</a:t>
            </a:r>
            <a:r>
              <a:rPr lang="en-US" altLang="ko-KR" sz="4200" spc="-400" dirty="0" smtClean="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1026" name="Picture 2" descr="01. 중대재해처벌법이란? 중대재해를 예방하기 위해 제정된 법으로 2022.1.27.부터 50인(억) 기업을 대상으로 우선 시행되었으며 2024.1.27부터 50인 미만 기업까지 전면 시행된 법입니다."/>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6889" l="3667" r="97556">
                        <a14:foregroundMark x1="83889" y1="21000" x2="83889" y2="21000"/>
                      </a14:backgroundRemoval>
                    </a14:imgEffect>
                  </a14:imgLayer>
                </a14:imgProps>
              </a:ext>
              <a:ext uri="{28A0092B-C50C-407E-A947-70E740481C1C}">
                <a14:useLocalDpi xmlns:a14="http://schemas.microsoft.com/office/drawing/2010/main" val="0"/>
              </a:ext>
            </a:extLst>
          </a:blip>
          <a:srcRect/>
          <a:stretch>
            <a:fillRect/>
          </a:stretch>
        </p:blipFill>
        <p:spPr bwMode="auto">
          <a:xfrm>
            <a:off x="1582191" y="-467841"/>
            <a:ext cx="7615720" cy="76157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389104" y="7157687"/>
            <a:ext cx="2561920" cy="415498"/>
          </a:xfrm>
          <a:prstGeom prst="rect">
            <a:avLst/>
          </a:prstGeom>
          <a:noFill/>
        </p:spPr>
        <p:txBody>
          <a:bodyPr wrap="none" rtlCol="0">
            <a:spAutoFit/>
          </a:bodyPr>
          <a:lstStyle/>
          <a:p>
            <a:r>
              <a:rPr lang="en-US" altLang="ko-KR" dirty="0" smtClean="0">
                <a:latin typeface="HY헤드라인M" panose="02030600000101010101" pitchFamily="18" charset="-127"/>
                <a:ea typeface="HY헤드라인M" panose="02030600000101010101" pitchFamily="18" charset="-127"/>
              </a:rPr>
              <a:t>[</a:t>
            </a:r>
            <a:r>
              <a:rPr lang="ko-KR" altLang="en-US" dirty="0" smtClean="0">
                <a:latin typeface="HY헤드라인M" panose="02030600000101010101" pitchFamily="18" charset="-127"/>
                <a:ea typeface="HY헤드라인M" panose="02030600000101010101" pitchFamily="18" charset="-127"/>
              </a:rPr>
              <a:t>출처</a:t>
            </a:r>
            <a:r>
              <a:rPr lang="en-US" altLang="ko-KR" dirty="0" smtClean="0">
                <a:latin typeface="HY헤드라인M" panose="02030600000101010101" pitchFamily="18" charset="-127"/>
                <a:ea typeface="HY헤드라인M" panose="02030600000101010101" pitchFamily="18" charset="-127"/>
              </a:rPr>
              <a:t>:</a:t>
            </a:r>
            <a:r>
              <a:rPr lang="ko-KR" altLang="en-US" dirty="0" smtClean="0">
                <a:latin typeface="HY헤드라인M" panose="02030600000101010101" pitchFamily="18" charset="-127"/>
                <a:ea typeface="HY헤드라인M" panose="02030600000101010101" pitchFamily="18" charset="-127"/>
              </a:rPr>
              <a:t>서울노동포털</a:t>
            </a:r>
            <a:r>
              <a:rPr lang="en-US" altLang="ko-KR" dirty="0" smtClean="0">
                <a:latin typeface="HY헤드라인M" panose="02030600000101010101" pitchFamily="18" charset="-127"/>
                <a:ea typeface="HY헤드라인M" panose="02030600000101010101" pitchFamily="18" charset="-127"/>
              </a:rPr>
              <a:t>]</a:t>
            </a:r>
            <a:endParaRPr lang="ko-KR" altLang="en-US"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31841737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367874" y="217557"/>
            <a:ext cx="3843839"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중대재해처벌법</a:t>
            </a:r>
            <a:endParaRPr lang="en-US" altLang="ko-KR" sz="4200" spc="-400" dirty="0" smtClean="0">
              <a:solidFill>
                <a:schemeClr val="bg1"/>
              </a:solidFill>
              <a:latin typeface="HY헤드라인M" panose="02030600000101010101" pitchFamily="18" charset="-127"/>
              <a:ea typeface="HY헤드라인M" panose="02030600000101010101" pitchFamily="18" charset="-127"/>
            </a:endParaRPr>
          </a:p>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이란</a:t>
            </a:r>
            <a:r>
              <a:rPr lang="en-US" altLang="ko-KR" sz="4200" spc="-400" dirty="0" smtClean="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3" name="TextBox 2"/>
          <p:cNvSpPr txBox="1"/>
          <p:nvPr/>
        </p:nvSpPr>
        <p:spPr>
          <a:xfrm>
            <a:off x="6389104" y="7157687"/>
            <a:ext cx="2561920" cy="415498"/>
          </a:xfrm>
          <a:prstGeom prst="rect">
            <a:avLst/>
          </a:prstGeom>
          <a:noFill/>
        </p:spPr>
        <p:txBody>
          <a:bodyPr wrap="none" rtlCol="0">
            <a:spAutoFit/>
          </a:bodyPr>
          <a:lstStyle/>
          <a:p>
            <a:r>
              <a:rPr lang="en-US" altLang="ko-KR" dirty="0" smtClean="0">
                <a:latin typeface="HY헤드라인M" panose="02030600000101010101" pitchFamily="18" charset="-127"/>
                <a:ea typeface="HY헤드라인M" panose="02030600000101010101" pitchFamily="18" charset="-127"/>
              </a:rPr>
              <a:t>[</a:t>
            </a:r>
            <a:r>
              <a:rPr lang="ko-KR" altLang="en-US" dirty="0" smtClean="0">
                <a:latin typeface="HY헤드라인M" panose="02030600000101010101" pitchFamily="18" charset="-127"/>
                <a:ea typeface="HY헤드라인M" panose="02030600000101010101" pitchFamily="18" charset="-127"/>
              </a:rPr>
              <a:t>출처</a:t>
            </a:r>
            <a:r>
              <a:rPr lang="en-US" altLang="ko-KR" dirty="0" smtClean="0">
                <a:latin typeface="HY헤드라인M" panose="02030600000101010101" pitchFamily="18" charset="-127"/>
                <a:ea typeface="HY헤드라인M" panose="02030600000101010101" pitchFamily="18" charset="-127"/>
              </a:rPr>
              <a:t>:</a:t>
            </a:r>
            <a:r>
              <a:rPr lang="ko-KR" altLang="en-US" dirty="0" smtClean="0">
                <a:latin typeface="HY헤드라인M" panose="02030600000101010101" pitchFamily="18" charset="-127"/>
                <a:ea typeface="HY헤드라인M" panose="02030600000101010101" pitchFamily="18" charset="-127"/>
              </a:rPr>
              <a:t>서울노동포털</a:t>
            </a:r>
            <a:r>
              <a:rPr lang="en-US" altLang="ko-KR" dirty="0" smtClean="0">
                <a:latin typeface="HY헤드라인M" panose="02030600000101010101" pitchFamily="18" charset="-127"/>
                <a:ea typeface="HY헤드라인M" panose="02030600000101010101" pitchFamily="18" charset="-127"/>
              </a:rPr>
              <a:t>]</a:t>
            </a:r>
            <a:endParaRPr lang="ko-KR" altLang="en-US" dirty="0">
              <a:latin typeface="HY헤드라인M" panose="02030600000101010101" pitchFamily="18" charset="-127"/>
              <a:ea typeface="HY헤드라인M" panose="02030600000101010101" pitchFamily="18" charset="-127"/>
            </a:endParaRPr>
          </a:p>
        </p:txBody>
      </p:sp>
      <p:pic>
        <p:nvPicPr>
          <p:cNvPr id="2050" name="Picture 2" descr="02. 중대재해란? 중대시민재해와 중대산업재해로 구분되며 중대시민재해는 원료 · 제조물, 일정 규모이상 공중이용시설, 공중교통수단에서 설계, 제조, 설치, 관리 상의 결함을 원인으로 이용자 등 시민의 인명피해(1명 이상 사망, 10명 이상 부상 · 질병)가 발생하는 재해입니다. 중대산업재해는 상시근로자 5인이상 기업에서 근로자 인명피해(1명 이상 사망, 2명 이상 부상, 3명 이상 직업성 질병)가 발생하는 재해입니다. 이때 상시그느로자는 계속 근무하는 노동자 뿐만 아니라 그때그때 필요에 따라 채용하는 일용 근로자나 단시간 기간제 근로자, 외국인 근로자도 포함되요."/>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8111" l="3222" r="97222">
                        <a14:foregroundMark x1="45111" y1="29333" x2="45111" y2="29333"/>
                        <a14:foregroundMark x1="55778" y1="28778" x2="55778" y2="28778"/>
                        <a14:foregroundMark x1="59556" y1="29333" x2="59556" y2="29333"/>
                      </a14:backgroundRemoval>
                    </a14:imgEffect>
                  </a14:imgLayer>
                </a14:imgProps>
              </a:ext>
              <a:ext uri="{28A0092B-C50C-407E-A947-70E740481C1C}">
                <a14:useLocalDpi xmlns:a14="http://schemas.microsoft.com/office/drawing/2010/main" val="0"/>
              </a:ext>
            </a:extLst>
          </a:blip>
          <a:srcRect/>
          <a:stretch>
            <a:fillRect/>
          </a:stretch>
        </p:blipFill>
        <p:spPr bwMode="auto">
          <a:xfrm>
            <a:off x="1500075" y="-362097"/>
            <a:ext cx="7727533" cy="7727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036658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367874" y="217557"/>
            <a:ext cx="3843839"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중대재해처벌법</a:t>
            </a:r>
            <a:endParaRPr lang="en-US" altLang="ko-KR" sz="4200" spc="-400" dirty="0" smtClean="0">
              <a:solidFill>
                <a:schemeClr val="bg1"/>
              </a:solidFill>
              <a:latin typeface="HY헤드라인M" panose="02030600000101010101" pitchFamily="18" charset="-127"/>
              <a:ea typeface="HY헤드라인M" panose="02030600000101010101" pitchFamily="18" charset="-127"/>
            </a:endParaRPr>
          </a:p>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이란</a:t>
            </a:r>
            <a:r>
              <a:rPr lang="en-US" altLang="ko-KR" sz="4200" spc="-400" dirty="0" smtClean="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3" name="TextBox 2"/>
          <p:cNvSpPr txBox="1"/>
          <p:nvPr/>
        </p:nvSpPr>
        <p:spPr>
          <a:xfrm>
            <a:off x="6389104" y="7157687"/>
            <a:ext cx="2561920" cy="415498"/>
          </a:xfrm>
          <a:prstGeom prst="rect">
            <a:avLst/>
          </a:prstGeom>
          <a:noFill/>
        </p:spPr>
        <p:txBody>
          <a:bodyPr wrap="none" rtlCol="0">
            <a:spAutoFit/>
          </a:bodyPr>
          <a:lstStyle/>
          <a:p>
            <a:r>
              <a:rPr lang="en-US" altLang="ko-KR" dirty="0" smtClean="0">
                <a:latin typeface="HY헤드라인M" panose="02030600000101010101" pitchFamily="18" charset="-127"/>
                <a:ea typeface="HY헤드라인M" panose="02030600000101010101" pitchFamily="18" charset="-127"/>
              </a:rPr>
              <a:t>[</a:t>
            </a:r>
            <a:r>
              <a:rPr lang="ko-KR" altLang="en-US" dirty="0" smtClean="0">
                <a:latin typeface="HY헤드라인M" panose="02030600000101010101" pitchFamily="18" charset="-127"/>
                <a:ea typeface="HY헤드라인M" panose="02030600000101010101" pitchFamily="18" charset="-127"/>
              </a:rPr>
              <a:t>출처</a:t>
            </a:r>
            <a:r>
              <a:rPr lang="en-US" altLang="ko-KR" dirty="0" smtClean="0">
                <a:latin typeface="HY헤드라인M" panose="02030600000101010101" pitchFamily="18" charset="-127"/>
                <a:ea typeface="HY헤드라인M" panose="02030600000101010101" pitchFamily="18" charset="-127"/>
              </a:rPr>
              <a:t>:</a:t>
            </a:r>
            <a:r>
              <a:rPr lang="ko-KR" altLang="en-US" dirty="0" smtClean="0">
                <a:latin typeface="HY헤드라인M" panose="02030600000101010101" pitchFamily="18" charset="-127"/>
                <a:ea typeface="HY헤드라인M" panose="02030600000101010101" pitchFamily="18" charset="-127"/>
              </a:rPr>
              <a:t>서울노동포털</a:t>
            </a:r>
            <a:r>
              <a:rPr lang="en-US" altLang="ko-KR" dirty="0" smtClean="0">
                <a:latin typeface="HY헤드라인M" panose="02030600000101010101" pitchFamily="18" charset="-127"/>
                <a:ea typeface="HY헤드라인M" panose="02030600000101010101" pitchFamily="18" charset="-127"/>
              </a:rPr>
              <a:t>]</a:t>
            </a:r>
            <a:endParaRPr lang="ko-KR" altLang="en-US" dirty="0">
              <a:latin typeface="HY헤드라인M" panose="02030600000101010101" pitchFamily="18" charset="-127"/>
              <a:ea typeface="HY헤드라인M" panose="02030600000101010101" pitchFamily="18" charset="-127"/>
            </a:endParaRPr>
          </a:p>
        </p:txBody>
      </p:sp>
      <p:pic>
        <p:nvPicPr>
          <p:cNvPr id="3074" name="Picture 2" descr="05. 중대산업재해는 어떻게 예방할까요? 중대재해처벌법의 핵심 안전보건관리체계, 어떻게 구축해야 할까요? 안전보건관리체계는 아래 7가지 핵심요소를 고려하여 구축합니다. 경영자가 '안전보건경영'에 대한 확고한 리더십을 가져야 합니다 → 모든 구성원이 '안전보건'에 대한 의견을 자유롭게 제시할 수 있어야 합니다. → 작업환경에 내재되어 있는 위험요인을 찾아내야 합니다. → 위험요인을 제거 · 대체하거나 통제할 수 있는 방안을 마련해야 합니다. → 급박히 발생한 위험에 대응할 수 있는 절차를 마련해야 합니다. → 사업장 내 모든 구성원의 안전보건을 확보해야 합니다. → 안전보건관리체계를 정기적으로 평가하고 개선해야 합니다."/>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9667" b="98111" l="3000" r="97556"/>
                    </a14:imgEffect>
                  </a14:imgLayer>
                </a14:imgProps>
              </a:ext>
              <a:ext uri="{28A0092B-C50C-407E-A947-70E740481C1C}">
                <a14:useLocalDpi xmlns:a14="http://schemas.microsoft.com/office/drawing/2010/main" val="0"/>
              </a:ext>
            </a:extLst>
          </a:blip>
          <a:srcRect/>
          <a:stretch>
            <a:fillRect/>
          </a:stretch>
        </p:blipFill>
        <p:spPr bwMode="auto">
          <a:xfrm>
            <a:off x="828104" y="-1495877"/>
            <a:ext cx="9040365" cy="9040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66474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533782" y="217557"/>
            <a:ext cx="3512018" cy="69010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제주고딕OTF" pitchFamily="50" charset="-127"/>
                <a:ea typeface="제주고딕OTF" pitchFamily="50" charset="-127"/>
              </a:rPr>
              <a:t> </a:t>
            </a:r>
            <a:r>
              <a:rPr lang="ko-KR" altLang="en-US" sz="4200" spc="-400" dirty="0" smtClean="0">
                <a:solidFill>
                  <a:schemeClr val="bg1"/>
                </a:solidFill>
                <a:latin typeface="제주고딕OTF" pitchFamily="50" charset="-127"/>
                <a:ea typeface="제주고딕OTF" pitchFamily="50" charset="-127"/>
              </a:rPr>
              <a:t>중대재해처벌법</a:t>
            </a:r>
            <a:endParaRPr lang="ko-KR" altLang="en-US" sz="4200" spc="-400" dirty="0">
              <a:solidFill>
                <a:schemeClr val="bg1"/>
              </a:solidFill>
              <a:latin typeface="제주고딕OTF" pitchFamily="50" charset="-127"/>
              <a:ea typeface="제주고딕OTF" pitchFamily="50" charset="-127"/>
            </a:endParaRPr>
          </a:p>
        </p:txBody>
      </p:sp>
      <p:sp>
        <p:nvSpPr>
          <p:cNvPr id="2" name="직사각형 1"/>
          <p:cNvSpPr/>
          <p:nvPr/>
        </p:nvSpPr>
        <p:spPr>
          <a:xfrm>
            <a:off x="522164" y="7237015"/>
            <a:ext cx="10234190" cy="261610"/>
          </a:xfrm>
          <a:prstGeom prst="rect">
            <a:avLst/>
          </a:prstGeom>
        </p:spPr>
        <p:txBody>
          <a:bodyPr wrap="square">
            <a:spAutoFit/>
          </a:bodyPr>
          <a:lstStyle/>
          <a:p>
            <a:r>
              <a:rPr lang="ko-KR" altLang="en-US" sz="1100" b="1" dirty="0">
                <a:solidFill>
                  <a:srgbClr val="0F0F0F"/>
                </a:solidFill>
                <a:latin typeface="Roboto"/>
              </a:rPr>
              <a:t>노동자가 계속 죽는 기업이라면 그 기업은 망해야 한다 </a:t>
            </a:r>
            <a:r>
              <a:rPr lang="en-US" altLang="ko-KR" sz="1100" b="1" dirty="0">
                <a:solidFill>
                  <a:srgbClr val="0F0F0F"/>
                </a:solidFill>
                <a:latin typeface="Roboto"/>
              </a:rPr>
              <a:t>| </a:t>
            </a:r>
            <a:r>
              <a:rPr lang="ko-KR" altLang="en-US" sz="1100" b="1" dirty="0">
                <a:solidFill>
                  <a:srgbClr val="0F0F0F"/>
                </a:solidFill>
                <a:latin typeface="Roboto"/>
              </a:rPr>
              <a:t>산업재해 </a:t>
            </a:r>
            <a:r>
              <a:rPr lang="en-US" altLang="ko-KR" sz="1100" b="1" dirty="0">
                <a:solidFill>
                  <a:srgbClr val="0F0F0F"/>
                </a:solidFill>
                <a:latin typeface="Roboto"/>
              </a:rPr>
              <a:t>| </a:t>
            </a:r>
            <a:r>
              <a:rPr lang="ko-KR" altLang="en-US" sz="1100" b="1" dirty="0" err="1">
                <a:solidFill>
                  <a:srgbClr val="0F0F0F"/>
                </a:solidFill>
                <a:latin typeface="Roboto"/>
              </a:rPr>
              <a:t>씨리얼</a:t>
            </a:r>
            <a:r>
              <a:rPr lang="ko-KR" altLang="en-US" sz="1100" b="1" dirty="0">
                <a:solidFill>
                  <a:srgbClr val="0F0F0F"/>
                </a:solidFill>
                <a:latin typeface="Roboto"/>
              </a:rPr>
              <a:t> </a:t>
            </a:r>
            <a:r>
              <a:rPr lang="ko-KR" altLang="en-US" sz="1100" b="1" dirty="0" smtClean="0">
                <a:solidFill>
                  <a:srgbClr val="0F0F0F"/>
                </a:solidFill>
                <a:latin typeface="Roboto"/>
              </a:rPr>
              <a:t>사회탐구 </a:t>
            </a:r>
            <a:r>
              <a:rPr lang="en-US" altLang="ko-KR" sz="1100" b="1" dirty="0">
                <a:solidFill>
                  <a:srgbClr val="0F0F0F"/>
                </a:solidFill>
                <a:latin typeface="Roboto"/>
              </a:rPr>
              <a:t>https://www.youtube.com/watch?v=GGxSVRGa3Oo&amp;t=101s</a:t>
            </a:r>
            <a:endParaRPr lang="ko-KR" altLang="en-US" sz="1100" b="1" i="0" dirty="0">
              <a:solidFill>
                <a:srgbClr val="0F0F0F"/>
              </a:solidFill>
              <a:effectLst/>
              <a:latin typeface="Roboto"/>
            </a:endParaRPr>
          </a:p>
        </p:txBody>
      </p:sp>
      <p:pic>
        <p:nvPicPr>
          <p:cNvPr id="4" name="그림 3"/>
          <p:cNvPicPr>
            <a:picLocks noChangeAspect="1"/>
          </p:cNvPicPr>
          <p:nvPr/>
        </p:nvPicPr>
        <p:blipFill>
          <a:blip r:embed="rId5"/>
          <a:stretch>
            <a:fillRect/>
          </a:stretch>
        </p:blipFill>
        <p:spPr>
          <a:xfrm>
            <a:off x="1141806" y="1918341"/>
            <a:ext cx="8412961" cy="4740051"/>
          </a:xfrm>
          <a:prstGeom prst="rect">
            <a:avLst/>
          </a:prstGeom>
        </p:spPr>
      </p:pic>
    </p:spTree>
    <p:extLst>
      <p:ext uri="{BB962C8B-B14F-4D97-AF65-F5344CB8AC3E}">
        <p14:creationId xmlns:p14="http://schemas.microsoft.com/office/powerpoint/2010/main" val="33729875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783911" y="505338"/>
            <a:ext cx="286921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err="1" smtClean="0">
                <a:solidFill>
                  <a:schemeClr val="bg1"/>
                </a:solidFill>
                <a:latin typeface="HY헤드라인M" panose="02030600000101010101" pitchFamily="18" charset="-127"/>
                <a:ea typeface="HY헤드라인M" panose="02030600000101010101" pitchFamily="18" charset="-127"/>
              </a:rPr>
              <a:t>작업중지권</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8" name="TextBox 7"/>
          <p:cNvSpPr txBox="1"/>
          <p:nvPr/>
        </p:nvSpPr>
        <p:spPr>
          <a:xfrm>
            <a:off x="2966174" y="3703023"/>
            <a:ext cx="2236510" cy="584775"/>
          </a:xfrm>
          <a:prstGeom prst="rect">
            <a:avLst/>
          </a:prstGeom>
          <a:noFill/>
        </p:spPr>
        <p:txBody>
          <a:bodyPr wrap="none" rtlCol="0">
            <a:spAutoFit/>
          </a:bodyPr>
          <a:lstStyle/>
          <a:p>
            <a:r>
              <a:rPr lang="ko-KR" altLang="en-US" sz="3200" b="1" dirty="0" err="1" smtClean="0">
                <a:latin typeface="HY헤드라인M" panose="02030600000101010101" pitchFamily="18" charset="-127"/>
                <a:ea typeface="HY헤드라인M" panose="02030600000101010101" pitchFamily="18" charset="-127"/>
              </a:rPr>
              <a:t>작업중지권</a:t>
            </a:r>
            <a:endParaRPr lang="en-US" altLang="ko-KR" sz="3200" b="1" dirty="0" smtClean="0">
              <a:latin typeface="HY헤드라인M" panose="02030600000101010101" pitchFamily="18" charset="-127"/>
              <a:ea typeface="HY헤드라인M" panose="02030600000101010101" pitchFamily="18" charset="-127"/>
            </a:endParaRPr>
          </a:p>
        </p:txBody>
      </p:sp>
      <p:pic>
        <p:nvPicPr>
          <p:cNvPr id="12" name="Picture 4" descr="개정된 산업안전보건법! '작업중지권' 꼭 알아두세요. : 네이버 블로그"/>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8616" y="2340471"/>
            <a:ext cx="3672408"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710292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783911" y="505338"/>
            <a:ext cx="286921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err="1" smtClean="0">
                <a:solidFill>
                  <a:schemeClr val="bg1"/>
                </a:solidFill>
                <a:latin typeface="HY헤드라인M" panose="02030600000101010101" pitchFamily="18" charset="-127"/>
                <a:ea typeface="HY헤드라인M" panose="02030600000101010101" pitchFamily="18" charset="-127"/>
              </a:rPr>
              <a:t>작업중지권</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3" name="그림 2"/>
          <p:cNvPicPr>
            <a:picLocks noChangeAspect="1"/>
          </p:cNvPicPr>
          <p:nvPr/>
        </p:nvPicPr>
        <p:blipFill>
          <a:blip r:embed="rId5"/>
          <a:stretch>
            <a:fillRect/>
          </a:stretch>
        </p:blipFill>
        <p:spPr>
          <a:xfrm>
            <a:off x="2390774" y="1908423"/>
            <a:ext cx="5915025" cy="1762125"/>
          </a:xfrm>
          <a:prstGeom prst="rect">
            <a:avLst/>
          </a:prstGeom>
        </p:spPr>
      </p:pic>
      <p:pic>
        <p:nvPicPr>
          <p:cNvPr id="4" name="그림 3"/>
          <p:cNvPicPr>
            <a:picLocks noChangeAspect="1"/>
          </p:cNvPicPr>
          <p:nvPr/>
        </p:nvPicPr>
        <p:blipFill>
          <a:blip r:embed="rId6"/>
          <a:stretch>
            <a:fillRect/>
          </a:stretch>
        </p:blipFill>
        <p:spPr>
          <a:xfrm>
            <a:off x="1474379" y="3670548"/>
            <a:ext cx="7445150" cy="3566467"/>
          </a:xfrm>
          <a:prstGeom prst="rect">
            <a:avLst/>
          </a:prstGeom>
        </p:spPr>
      </p:pic>
    </p:spTree>
    <p:extLst>
      <p:ext uri="{BB962C8B-B14F-4D97-AF65-F5344CB8AC3E}">
        <p14:creationId xmlns:p14="http://schemas.microsoft.com/office/powerpoint/2010/main" val="70269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783911" y="505338"/>
            <a:ext cx="2869214"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err="1" smtClean="0">
                <a:solidFill>
                  <a:schemeClr val="bg1"/>
                </a:solidFill>
                <a:latin typeface="HY헤드라인M" panose="02030600000101010101" pitchFamily="18" charset="-127"/>
                <a:ea typeface="HY헤드라인M" panose="02030600000101010101" pitchFamily="18" charset="-127"/>
              </a:rPr>
              <a:t>작업중지권</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2" name="그림 1"/>
          <p:cNvPicPr>
            <a:picLocks noChangeAspect="1"/>
          </p:cNvPicPr>
          <p:nvPr/>
        </p:nvPicPr>
        <p:blipFill>
          <a:blip r:embed="rId5"/>
          <a:stretch>
            <a:fillRect/>
          </a:stretch>
        </p:blipFill>
        <p:spPr>
          <a:xfrm>
            <a:off x="450156" y="1195446"/>
            <a:ext cx="4627414" cy="5735386"/>
          </a:xfrm>
          <a:prstGeom prst="rect">
            <a:avLst/>
          </a:prstGeom>
        </p:spPr>
      </p:pic>
      <p:sp>
        <p:nvSpPr>
          <p:cNvPr id="5" name="TextBox 4"/>
          <p:cNvSpPr txBox="1"/>
          <p:nvPr/>
        </p:nvSpPr>
        <p:spPr>
          <a:xfrm>
            <a:off x="-91831" y="7170060"/>
            <a:ext cx="6885218" cy="276999"/>
          </a:xfrm>
          <a:prstGeom prst="rect">
            <a:avLst/>
          </a:prstGeom>
          <a:noFill/>
        </p:spPr>
        <p:txBody>
          <a:bodyPr wrap="none" rtlCol="0">
            <a:spAutoFit/>
          </a:bodyPr>
          <a:lstStyle/>
          <a:p>
            <a:r>
              <a:rPr lang="en-US" altLang="ko-KR" sz="1200" dirty="0" smtClean="0">
                <a:latin typeface="HY헤드라인M" panose="02030600000101010101" pitchFamily="18" charset="-127"/>
                <a:ea typeface="HY헤드라인M" panose="02030600000101010101" pitchFamily="18" charset="-127"/>
              </a:rPr>
              <a:t>[</a:t>
            </a:r>
            <a:r>
              <a:rPr lang="ko-KR" altLang="en-US" sz="1200" dirty="0" smtClean="0">
                <a:latin typeface="HY헤드라인M" panose="02030600000101010101" pitchFamily="18" charset="-127"/>
                <a:ea typeface="HY헤드라인M" panose="02030600000101010101" pitchFamily="18" charset="-127"/>
              </a:rPr>
              <a:t>출처 세이프타임즈 </a:t>
            </a:r>
            <a:r>
              <a:rPr lang="en-US" altLang="ko-KR" sz="1200" dirty="0" smtClean="0">
                <a:latin typeface="HY헤드라인M" panose="02030600000101010101" pitchFamily="18" charset="-127"/>
                <a:ea typeface="HY헤드라인M" panose="02030600000101010101" pitchFamily="18" charset="-127"/>
              </a:rPr>
              <a:t>‘DL</a:t>
            </a:r>
            <a:r>
              <a:rPr lang="ko-KR" altLang="en-US" sz="1200" dirty="0" err="1" smtClean="0">
                <a:latin typeface="HY헤드라인M" panose="02030600000101010101" pitchFamily="18" charset="-127"/>
                <a:ea typeface="HY헤드라인M" panose="02030600000101010101" pitchFamily="18" charset="-127"/>
              </a:rPr>
              <a:t>이앤씨</a:t>
            </a:r>
            <a:r>
              <a:rPr lang="ko-KR" altLang="en-US" sz="1200" dirty="0" smtClean="0">
                <a:latin typeface="HY헤드라인M" panose="02030600000101010101" pitchFamily="18" charset="-127"/>
                <a:ea typeface="HY헤드라인M" panose="02030600000101010101" pitchFamily="18" charset="-127"/>
              </a:rPr>
              <a:t> 노동자 </a:t>
            </a:r>
            <a:r>
              <a:rPr lang="en-US" altLang="ko-KR" sz="1200" dirty="0" smtClean="0">
                <a:latin typeface="HY헤드라인M" panose="02030600000101010101" pitchFamily="18" charset="-127"/>
                <a:ea typeface="HY헤드라인M" panose="02030600000101010101" pitchFamily="18" charset="-127"/>
              </a:rPr>
              <a:t>‘</a:t>
            </a:r>
            <a:r>
              <a:rPr lang="ko-KR" altLang="en-US" sz="1200" dirty="0" err="1" smtClean="0">
                <a:latin typeface="HY헤드라인M" panose="02030600000101010101" pitchFamily="18" charset="-127"/>
                <a:ea typeface="HY헤드라인M" panose="02030600000101010101" pitchFamily="18" charset="-127"/>
              </a:rPr>
              <a:t>작업중지권</a:t>
            </a:r>
            <a:r>
              <a:rPr lang="en-US" altLang="ko-KR" sz="1200" dirty="0" smtClean="0">
                <a:latin typeface="HY헤드라인M" panose="02030600000101010101" pitchFamily="18" charset="-127"/>
                <a:ea typeface="HY헤드라인M" panose="02030600000101010101" pitchFamily="18" charset="-127"/>
              </a:rPr>
              <a:t>＇</a:t>
            </a:r>
            <a:r>
              <a:rPr lang="ko-KR" altLang="en-US" sz="1200" dirty="0" smtClean="0">
                <a:latin typeface="HY헤드라인M" panose="02030600000101010101" pitchFamily="18" charset="-127"/>
                <a:ea typeface="HY헤드라인M" panose="02030600000101010101" pitchFamily="18" charset="-127"/>
              </a:rPr>
              <a:t>보장</a:t>
            </a:r>
            <a:r>
              <a:rPr lang="en-US" altLang="ko-KR" sz="1200" dirty="0" smtClean="0">
                <a:latin typeface="HY헤드라인M" panose="02030600000101010101" pitchFamily="18" charset="-127"/>
                <a:ea typeface="HY헤드라인M" panose="02030600000101010101" pitchFamily="18" charset="-127"/>
              </a:rPr>
              <a:t>…</a:t>
            </a:r>
            <a:r>
              <a:rPr lang="ko-KR" altLang="en-US" sz="1200" dirty="0" smtClean="0">
                <a:latin typeface="HY헤드라인M" panose="02030600000101010101" pitchFamily="18" charset="-127"/>
                <a:ea typeface="HY헤드라인M" panose="02030600000101010101" pitchFamily="18" charset="-127"/>
              </a:rPr>
              <a:t>안전신문고로 </a:t>
            </a:r>
            <a:r>
              <a:rPr lang="ko-KR" altLang="en-US" sz="1200" dirty="0" err="1" smtClean="0">
                <a:latin typeface="HY헤드라인M" panose="02030600000101010101" pitchFamily="18" charset="-127"/>
                <a:ea typeface="HY헤드라인M" panose="02030600000101010101" pitchFamily="18" charset="-127"/>
              </a:rPr>
              <a:t>재해감소</a:t>
            </a:r>
            <a:r>
              <a:rPr lang="ko-KR" altLang="en-US" sz="1200" dirty="0" smtClean="0">
                <a:latin typeface="HY헤드라인M" panose="02030600000101010101" pitchFamily="18" charset="-127"/>
                <a:ea typeface="HY헤드라인M" panose="02030600000101010101" pitchFamily="18" charset="-127"/>
              </a:rPr>
              <a:t> </a:t>
            </a:r>
            <a:r>
              <a:rPr lang="en-US" altLang="ko-KR" sz="1200" dirty="0" smtClean="0">
                <a:latin typeface="HY헤드라인M" panose="02030600000101010101" pitchFamily="18" charset="-127"/>
                <a:ea typeface="HY헤드라인M" panose="02030600000101010101" pitchFamily="18" charset="-127"/>
              </a:rPr>
              <a:t>(2024.8.5)] </a:t>
            </a:r>
            <a:endParaRPr lang="ko-KR" altLang="en-US" sz="1200" dirty="0">
              <a:latin typeface="HY헤드라인M" panose="02030600000101010101" pitchFamily="18" charset="-127"/>
              <a:ea typeface="HY헤드라인M" panose="02030600000101010101" pitchFamily="18" charset="-127"/>
            </a:endParaRPr>
          </a:p>
        </p:txBody>
      </p:sp>
      <p:pic>
        <p:nvPicPr>
          <p:cNvPr id="6" name="그림 5"/>
          <p:cNvPicPr>
            <a:picLocks noChangeAspect="1"/>
          </p:cNvPicPr>
          <p:nvPr/>
        </p:nvPicPr>
        <p:blipFill>
          <a:blip r:embed="rId6"/>
          <a:stretch>
            <a:fillRect/>
          </a:stretch>
        </p:blipFill>
        <p:spPr>
          <a:xfrm>
            <a:off x="5324459" y="1434674"/>
            <a:ext cx="5242755" cy="4512813"/>
          </a:xfrm>
          <a:prstGeom prst="rect">
            <a:avLst/>
          </a:prstGeom>
        </p:spPr>
      </p:pic>
    </p:spTree>
    <p:extLst>
      <p:ext uri="{BB962C8B-B14F-4D97-AF65-F5344CB8AC3E}">
        <p14:creationId xmlns:p14="http://schemas.microsoft.com/office/powerpoint/2010/main" val="167531473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906540" y="505338"/>
            <a:ext cx="2623955" cy="690108"/>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제주고딕OTF" pitchFamily="50" charset="-127"/>
                <a:ea typeface="제주고딕OTF" pitchFamily="50" charset="-127"/>
              </a:rPr>
              <a:t> </a:t>
            </a:r>
            <a:r>
              <a:rPr lang="ko-KR" altLang="en-US" sz="4200" spc="-400" dirty="0" err="1" smtClean="0">
                <a:solidFill>
                  <a:schemeClr val="bg1"/>
                </a:solidFill>
                <a:latin typeface="제주고딕OTF" pitchFamily="50" charset="-127"/>
                <a:ea typeface="제주고딕OTF" pitchFamily="50" charset="-127"/>
              </a:rPr>
              <a:t>작업중지권</a:t>
            </a:r>
            <a:endParaRPr lang="ko-KR" altLang="en-US" sz="4200" spc="-400" dirty="0">
              <a:solidFill>
                <a:schemeClr val="bg1"/>
              </a:solidFill>
              <a:latin typeface="제주고딕OTF" pitchFamily="50" charset="-127"/>
              <a:ea typeface="제주고딕OTF" pitchFamily="50" charset="-127"/>
            </a:endParaRPr>
          </a:p>
        </p:txBody>
      </p:sp>
      <p:sp>
        <p:nvSpPr>
          <p:cNvPr id="2" name="직사각형 1"/>
          <p:cNvSpPr/>
          <p:nvPr/>
        </p:nvSpPr>
        <p:spPr>
          <a:xfrm>
            <a:off x="3978548" y="7110342"/>
            <a:ext cx="5346700" cy="276999"/>
          </a:xfrm>
          <a:prstGeom prst="rect">
            <a:avLst/>
          </a:prstGeom>
        </p:spPr>
        <p:txBody>
          <a:bodyPr>
            <a:spAutoFit/>
          </a:bodyPr>
          <a:lstStyle/>
          <a:p>
            <a:r>
              <a:rPr lang="ko-KR" altLang="en-US" sz="1200" b="1" dirty="0" smtClean="0">
                <a:solidFill>
                  <a:srgbClr val="0F0F0F"/>
                </a:solidFill>
                <a:latin typeface="Roboto"/>
              </a:rPr>
              <a:t>출처</a:t>
            </a:r>
            <a:r>
              <a:rPr lang="en-US" altLang="ko-KR" sz="1200" b="1" dirty="0" smtClean="0">
                <a:solidFill>
                  <a:srgbClr val="0F0F0F"/>
                </a:solidFill>
                <a:latin typeface="Roboto"/>
              </a:rPr>
              <a:t>: </a:t>
            </a:r>
            <a:r>
              <a:rPr lang="ko-KR" altLang="en-US" sz="1200" b="1" dirty="0" err="1" smtClean="0">
                <a:solidFill>
                  <a:srgbClr val="0F0F0F"/>
                </a:solidFill>
                <a:latin typeface="Roboto"/>
              </a:rPr>
              <a:t>작업중지권</a:t>
            </a:r>
            <a:r>
              <a:rPr lang="en-US" altLang="ko-KR" sz="1200" b="1" dirty="0">
                <a:solidFill>
                  <a:srgbClr val="0F0F0F"/>
                </a:solidFill>
                <a:latin typeface="Roboto"/>
              </a:rPr>
              <a:t>‥</a:t>
            </a:r>
            <a:r>
              <a:rPr lang="ko-KR" altLang="en-US" sz="1200" b="1" dirty="0">
                <a:solidFill>
                  <a:srgbClr val="0F0F0F"/>
                </a:solidFill>
                <a:latin typeface="Roboto"/>
              </a:rPr>
              <a:t>기업도 사는 방법 </a:t>
            </a:r>
            <a:r>
              <a:rPr lang="en-US" altLang="ko-KR" sz="1200" b="1" dirty="0">
                <a:solidFill>
                  <a:srgbClr val="0F0F0F"/>
                </a:solidFill>
                <a:latin typeface="Roboto"/>
              </a:rPr>
              <a:t>(2025.08.12/</a:t>
            </a:r>
            <a:r>
              <a:rPr lang="ko-KR" altLang="en-US" sz="1200" b="1" dirty="0">
                <a:solidFill>
                  <a:srgbClr val="0F0F0F"/>
                </a:solidFill>
                <a:latin typeface="Roboto"/>
              </a:rPr>
              <a:t>뉴스데스크</a:t>
            </a:r>
            <a:r>
              <a:rPr lang="en-US" altLang="ko-KR" sz="1200" b="1" dirty="0">
                <a:solidFill>
                  <a:srgbClr val="0F0F0F"/>
                </a:solidFill>
                <a:latin typeface="Roboto"/>
              </a:rPr>
              <a:t>/MBC)</a:t>
            </a:r>
            <a:endParaRPr lang="en-US" altLang="ko-KR" sz="1200" b="1" i="0" dirty="0">
              <a:solidFill>
                <a:srgbClr val="0F0F0F"/>
              </a:solidFill>
              <a:effectLst/>
              <a:latin typeface="Roboto"/>
            </a:endParaRPr>
          </a:p>
        </p:txBody>
      </p:sp>
      <p:pic>
        <p:nvPicPr>
          <p:cNvPr id="3" name="그림 2"/>
          <p:cNvPicPr>
            <a:picLocks noChangeAspect="1"/>
          </p:cNvPicPr>
          <p:nvPr/>
        </p:nvPicPr>
        <p:blipFill>
          <a:blip r:embed="rId5"/>
          <a:stretch>
            <a:fillRect/>
          </a:stretch>
        </p:blipFill>
        <p:spPr>
          <a:xfrm>
            <a:off x="1095958" y="1700784"/>
            <a:ext cx="8504657" cy="4892464"/>
          </a:xfrm>
          <a:prstGeom prst="rect">
            <a:avLst/>
          </a:prstGeom>
        </p:spPr>
      </p:pic>
    </p:spTree>
    <p:extLst>
      <p:ext uri="{BB962C8B-B14F-4D97-AF65-F5344CB8AC3E}">
        <p14:creationId xmlns:p14="http://schemas.microsoft.com/office/powerpoint/2010/main" val="8390346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D:\01.프로젝트-SUM\[프로젝트]취업지원센터\18.표준교안ppt제작\png저장\1-2_1차시\03-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63" y="0"/>
            <a:ext cx="7699248" cy="1700784"/>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01.프로젝트-SUM\[프로젝트]취업지원센터\18.표준교안ppt제작\png저장\1-2_1차시\03-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5552" y="0"/>
            <a:ext cx="7205472" cy="17007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540255" y="505338"/>
            <a:ext cx="3356527" cy="673950"/>
          </a:xfrm>
          <a:prstGeom prst="rect">
            <a:avLst/>
          </a:prstGeom>
          <a:noFill/>
        </p:spPr>
        <p:txBody>
          <a:bodyPr wrap="none" lIns="91360" tIns="45680" rIns="91360" bIns="45680" rtlCol="0">
            <a:spAutoFit/>
          </a:bodyPr>
          <a:lstStyle/>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a:t>
            </a:r>
            <a:r>
              <a:rPr lang="ko-KR" altLang="en-US" sz="4200" spc="-400" dirty="0" smtClean="0">
                <a:solidFill>
                  <a:schemeClr val="bg1"/>
                </a:solidFill>
                <a:latin typeface="HY헤드라인M" panose="02030600000101010101" pitchFamily="18" charset="-127"/>
                <a:ea typeface="HY헤드라인M" panose="02030600000101010101" pitchFamily="18" charset="-127"/>
              </a:rPr>
              <a:t>작업중지권은</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sp>
        <p:nvSpPr>
          <p:cNvPr id="3" name="모서리가 둥근 직사각형 2"/>
          <p:cNvSpPr/>
          <p:nvPr/>
        </p:nvSpPr>
        <p:spPr>
          <a:xfrm>
            <a:off x="882204" y="2052439"/>
            <a:ext cx="8784976" cy="1296144"/>
          </a:xfrm>
          <a:prstGeom prst="roundRect">
            <a:avLst/>
          </a:prstGeom>
          <a:solidFill>
            <a:srgbClr val="E883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ko-KR" altLang="en-US"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현장에서 일하는 모든 노동자가 산업재해의 급박한 위험을 </a:t>
            </a:r>
            <a:endParaRPr lang="en-US" altLang="ko-KR"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endParaRPr>
          </a:p>
          <a:p>
            <a:pPr algn="ctr"/>
            <a:r>
              <a:rPr lang="ko-KR" altLang="en-US"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인지할 경우 작업을 중단할 수 있는 권리</a:t>
            </a:r>
            <a:endParaRPr lang="ko-KR" altLang="en-US" sz="2400" b="1" dirty="0">
              <a:solidFill>
                <a:schemeClr val="accent5">
                  <a:lumMod val="20000"/>
                  <a:lumOff val="80000"/>
                </a:schemeClr>
              </a:solidFill>
              <a:latin typeface="HY헤드라인M" panose="02030600000101010101" pitchFamily="18" charset="-127"/>
              <a:ea typeface="HY헤드라인M" panose="02030600000101010101" pitchFamily="18" charset="-127"/>
            </a:endParaRPr>
          </a:p>
        </p:txBody>
      </p:sp>
      <p:sp>
        <p:nvSpPr>
          <p:cNvPr id="8" name="모서리가 둥근 직사각형 7"/>
          <p:cNvSpPr/>
          <p:nvPr/>
        </p:nvSpPr>
        <p:spPr>
          <a:xfrm>
            <a:off x="882204" y="3700238"/>
            <a:ext cx="8784976" cy="1296144"/>
          </a:xfrm>
          <a:prstGeom prst="roundRect">
            <a:avLst/>
          </a:prstGeom>
          <a:solidFill>
            <a:srgbClr val="E883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ko-KR" altLang="en-US"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노동자 개인과 함께 일하는 동료 노동자와 산업안전관리 </a:t>
            </a:r>
            <a:endParaRPr lang="en-US" altLang="ko-KR"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endParaRPr>
          </a:p>
          <a:p>
            <a:pPr algn="ctr"/>
            <a:r>
              <a:rPr lang="ko-KR" altLang="en-US"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전반에 긍정적 영향을 주는 제도</a:t>
            </a:r>
            <a:endParaRPr lang="ko-KR" altLang="en-US" sz="2400" b="1" dirty="0">
              <a:solidFill>
                <a:schemeClr val="accent5">
                  <a:lumMod val="20000"/>
                  <a:lumOff val="80000"/>
                </a:schemeClr>
              </a:solidFill>
              <a:latin typeface="HY헤드라인M" panose="02030600000101010101" pitchFamily="18" charset="-127"/>
              <a:ea typeface="HY헤드라인M" panose="02030600000101010101" pitchFamily="18" charset="-127"/>
            </a:endParaRPr>
          </a:p>
        </p:txBody>
      </p:sp>
      <p:sp>
        <p:nvSpPr>
          <p:cNvPr id="9" name="모서리가 둥근 직사각형 8"/>
          <p:cNvSpPr/>
          <p:nvPr/>
        </p:nvSpPr>
        <p:spPr>
          <a:xfrm>
            <a:off x="882204" y="5477592"/>
            <a:ext cx="8784976" cy="1296144"/>
          </a:xfrm>
          <a:prstGeom prst="roundRect">
            <a:avLst/>
          </a:prstGeom>
          <a:solidFill>
            <a:srgbClr val="E883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ko-KR" altLang="en-US"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결국 산업현장의 모든 노동자와 그 가족과 사회 전체의 안전    보장을 위한 </a:t>
            </a:r>
            <a:r>
              <a:rPr lang="ko-KR" altLang="en-US" sz="2400" b="1" dirty="0" smtClean="0">
                <a:solidFill>
                  <a:srgbClr val="7030A0"/>
                </a:solidFill>
                <a:latin typeface="HY헤드라인M" panose="02030600000101010101" pitchFamily="18" charset="-127"/>
                <a:ea typeface="HY헤드라인M" panose="02030600000101010101" pitchFamily="18" charset="-127"/>
              </a:rPr>
              <a:t>핵심적인 사회적 안정장치</a:t>
            </a:r>
            <a:r>
              <a:rPr lang="ko-KR" altLang="en-US"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로서의 의미를 가진다</a:t>
            </a:r>
            <a:r>
              <a:rPr lang="en-US" altLang="ko-KR" sz="2400" b="1" dirty="0" smtClean="0">
                <a:solidFill>
                  <a:schemeClr val="accent5">
                    <a:lumMod val="20000"/>
                    <a:lumOff val="80000"/>
                  </a:schemeClr>
                </a:solidFill>
                <a:latin typeface="HY헤드라인M" panose="02030600000101010101" pitchFamily="18" charset="-127"/>
                <a:ea typeface="HY헤드라인M" panose="02030600000101010101" pitchFamily="18" charset="-127"/>
              </a:rPr>
              <a:t>.</a:t>
            </a:r>
            <a:endParaRPr lang="ko-KR" altLang="en-US" sz="2400" b="1" dirty="0">
              <a:solidFill>
                <a:schemeClr val="accent5">
                  <a:lumMod val="20000"/>
                  <a:lumOff val="80000"/>
                </a:schemeClr>
              </a:solidFill>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71098161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01.프로젝트-SUM\[프로젝트]취업지원센터\18.표준교안ppt제작\png저장\1-2_1차시\20-4.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7413" y="0"/>
            <a:ext cx="6461759" cy="1603248"/>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D:\01.프로젝트-SUM\[프로젝트]취업지원센터\18.표준교안ppt제작\png저장\1-2_1차시\20-11.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52210" y="54864"/>
            <a:ext cx="6211823" cy="15483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847157" y="217557"/>
            <a:ext cx="3972081" cy="1255648"/>
          </a:xfrm>
          <a:prstGeom prst="rect">
            <a:avLst/>
          </a:prstGeom>
          <a:noFill/>
        </p:spPr>
        <p:txBody>
          <a:bodyPr wrap="none" lIns="91360" tIns="45680" rIns="91360" bIns="45680" rtlCol="0">
            <a:spAutoFit/>
          </a:bodyPr>
          <a:lstStyle/>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차별을 거부하는 </a:t>
            </a:r>
            <a:endParaRPr lang="en-US" altLang="ko-KR" sz="4200" spc="-400" dirty="0" smtClean="0">
              <a:solidFill>
                <a:schemeClr val="bg1"/>
              </a:solidFill>
              <a:latin typeface="HY헤드라인M" panose="02030600000101010101" pitchFamily="18" charset="-127"/>
              <a:ea typeface="HY헤드라인M" panose="02030600000101010101" pitchFamily="18" charset="-127"/>
            </a:endParaRPr>
          </a:p>
          <a:p>
            <a:pPr marL="118696" algn="ctr">
              <a:lnSpc>
                <a:spcPct val="90000"/>
              </a:lnSpc>
            </a:pPr>
            <a:r>
              <a:rPr lang="ko-KR" altLang="en-US" sz="4200" spc="-400" dirty="0" smtClean="0">
                <a:solidFill>
                  <a:schemeClr val="bg1"/>
                </a:solidFill>
                <a:latin typeface="HY헤드라인M" panose="02030600000101010101" pitchFamily="18" charset="-127"/>
                <a:ea typeface="HY헤드라인M" panose="02030600000101010101" pitchFamily="18" charset="-127"/>
              </a:rPr>
              <a:t>원숭이</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pic>
        <p:nvPicPr>
          <p:cNvPr id="10" name="불평등 원숭이 실험">
            <a:hlinkClick r:id="" action="ppaction://media"/>
            <a:extLst>
              <a:ext uri="{FF2B5EF4-FFF2-40B4-BE49-F238E27FC236}">
                <a16:creationId xmlns:a16="http://schemas.microsoft.com/office/drawing/2014/main" id="{CA28FE03-576C-49E1-A8F0-8169D356730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93668" y="1757049"/>
            <a:ext cx="8909248" cy="5011452"/>
          </a:xfrm>
          <a:prstGeom prst="rect">
            <a:avLst/>
          </a:prstGeom>
        </p:spPr>
      </p:pic>
      <p:sp>
        <p:nvSpPr>
          <p:cNvPr id="11" name="TextBox 10">
            <a:extLst>
              <a:ext uri="{FF2B5EF4-FFF2-40B4-BE49-F238E27FC236}">
                <a16:creationId xmlns:a16="http://schemas.microsoft.com/office/drawing/2014/main" id="{5B9B27D1-C8DB-496E-9798-127D2D965448}"/>
              </a:ext>
            </a:extLst>
          </p:cNvPr>
          <p:cNvSpPr txBox="1"/>
          <p:nvPr/>
        </p:nvSpPr>
        <p:spPr>
          <a:xfrm>
            <a:off x="450156" y="6948983"/>
            <a:ext cx="10081120" cy="338554"/>
          </a:xfrm>
          <a:prstGeom prst="rect">
            <a:avLst/>
          </a:prstGeom>
          <a:noFill/>
        </p:spPr>
        <p:txBody>
          <a:bodyPr wrap="square" rtlCol="0">
            <a:spAutoFit/>
          </a:bodyPr>
          <a:lstStyle/>
          <a:p>
            <a:r>
              <a:rPr lang="ko-KR" altLang="en-US" sz="1600" dirty="0">
                <a:latin typeface="HY헤드라인M" panose="02030600000101010101" pitchFamily="18" charset="-127"/>
                <a:ea typeface="HY헤드라인M" panose="02030600000101010101" pitchFamily="18" charset="-127"/>
                <a:hlinkClick r:id="rId8"/>
              </a:rPr>
              <a:t>출처</a:t>
            </a:r>
            <a:r>
              <a:rPr lang="en-US" altLang="ko-KR" sz="1600" dirty="0">
                <a:latin typeface="HY헤드라인M" panose="02030600000101010101" pitchFamily="18" charset="-127"/>
                <a:ea typeface="HY헤드라인M" panose="02030600000101010101" pitchFamily="18" charset="-127"/>
                <a:hlinkClick r:id="rId8"/>
              </a:rPr>
              <a:t>: Two Monkeys Were Paid Unequally: Excerpt from Frans de Waal's TED Talk (youtube.com)</a:t>
            </a:r>
            <a:endParaRPr lang="ko-KR" altLang="en-US" sz="1600"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13981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11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fullScrn="1">
              <p:cMediaNode vol="80000">
                <p:cTn id="12" fill="hold" display="0">
                  <p:stCondLst>
                    <p:cond delay="indefinite"/>
                  </p:stCondLst>
                </p:cTn>
                <p:tgtEl>
                  <p:spTgt spid="10"/>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01.프로젝트-SUM\[프로젝트]취업지원센터\18.표준교안ppt제작\png저장\1-2_1차시\20-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7413" y="0"/>
            <a:ext cx="6461759" cy="1603248"/>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D:\01.프로젝트-SUM\[프로젝트]취업지원센터\18.표준교안ppt제작\png저장\1-2_1차시\20-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2381" y="5"/>
            <a:ext cx="6211823" cy="15483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359843" y="217557"/>
            <a:ext cx="4946706" cy="1255648"/>
          </a:xfrm>
          <a:prstGeom prst="rect">
            <a:avLst/>
          </a:prstGeom>
          <a:noFill/>
        </p:spPr>
        <p:txBody>
          <a:bodyPr wrap="none" lIns="91360" tIns="45680" rIns="91360" bIns="45680" rtlCol="0">
            <a:spAutoFit/>
          </a:bodyPr>
          <a:lstStyle/>
          <a:p>
            <a:pPr marL="118696" algn="ctr">
              <a:lnSpc>
                <a:spcPct val="90000"/>
              </a:lnSpc>
            </a:pPr>
            <a:r>
              <a:rPr lang="en-US" altLang="ko-KR" sz="4200" spc="-400" dirty="0" smtClean="0">
                <a:solidFill>
                  <a:schemeClr val="bg1"/>
                </a:solidFill>
                <a:latin typeface="HY헤드라인M" panose="02030600000101010101" pitchFamily="18" charset="-127"/>
                <a:ea typeface="HY헤드라인M" panose="02030600000101010101" pitchFamily="18" charset="-127"/>
              </a:rPr>
              <a:t>IMF</a:t>
            </a:r>
            <a:r>
              <a:rPr lang="ko-KR" altLang="en-US" sz="4200" spc="-400" dirty="0">
                <a:solidFill>
                  <a:schemeClr val="bg1"/>
                </a:solidFill>
                <a:latin typeface="HY헤드라인M" panose="02030600000101010101" pitchFamily="18" charset="-127"/>
                <a:ea typeface="HY헤드라인M" panose="02030600000101010101" pitchFamily="18" charset="-127"/>
              </a:rPr>
              <a:t>이후의</a:t>
            </a:r>
          </a:p>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한국 노동유형의 변화</a:t>
            </a:r>
          </a:p>
        </p:txBody>
      </p:sp>
      <p:pic>
        <p:nvPicPr>
          <p:cNvPr id="12" name="그림 11"/>
          <p:cNvPicPr>
            <a:picLocks noChangeAspect="1"/>
          </p:cNvPicPr>
          <p:nvPr/>
        </p:nvPicPr>
        <p:blipFill>
          <a:blip r:embed="rId5"/>
          <a:stretch>
            <a:fillRect/>
          </a:stretch>
        </p:blipFill>
        <p:spPr>
          <a:xfrm>
            <a:off x="1405312" y="1826891"/>
            <a:ext cx="3888169" cy="2457796"/>
          </a:xfrm>
          <a:prstGeom prst="rect">
            <a:avLst/>
          </a:prstGeom>
        </p:spPr>
      </p:pic>
      <p:pic>
        <p:nvPicPr>
          <p:cNvPr id="13" name="그림 12"/>
          <p:cNvPicPr>
            <a:picLocks noChangeAspect="1"/>
          </p:cNvPicPr>
          <p:nvPr/>
        </p:nvPicPr>
        <p:blipFill>
          <a:blip r:embed="rId6"/>
          <a:stretch>
            <a:fillRect/>
          </a:stretch>
        </p:blipFill>
        <p:spPr>
          <a:xfrm>
            <a:off x="5383653" y="1826891"/>
            <a:ext cx="3736759" cy="2457796"/>
          </a:xfrm>
          <a:prstGeom prst="rect">
            <a:avLst/>
          </a:prstGeom>
        </p:spPr>
      </p:pic>
      <p:pic>
        <p:nvPicPr>
          <p:cNvPr id="14" name="그림 13"/>
          <p:cNvPicPr>
            <a:picLocks noChangeAspect="1"/>
          </p:cNvPicPr>
          <p:nvPr/>
        </p:nvPicPr>
        <p:blipFill>
          <a:blip r:embed="rId7"/>
          <a:stretch>
            <a:fillRect/>
          </a:stretch>
        </p:blipFill>
        <p:spPr>
          <a:xfrm>
            <a:off x="1405310" y="4342100"/>
            <a:ext cx="3888170" cy="2606887"/>
          </a:xfrm>
          <a:prstGeom prst="rect">
            <a:avLst/>
          </a:prstGeom>
        </p:spPr>
      </p:pic>
      <p:pic>
        <p:nvPicPr>
          <p:cNvPr id="15" name="그림 14"/>
          <p:cNvPicPr>
            <a:picLocks noChangeAspect="1"/>
          </p:cNvPicPr>
          <p:nvPr/>
        </p:nvPicPr>
        <p:blipFill>
          <a:blip r:embed="rId8"/>
          <a:stretch>
            <a:fillRect/>
          </a:stretch>
        </p:blipFill>
        <p:spPr>
          <a:xfrm>
            <a:off x="5383653" y="4342100"/>
            <a:ext cx="3736759" cy="2606887"/>
          </a:xfrm>
          <a:prstGeom prst="rect">
            <a:avLst/>
          </a:prstGeom>
        </p:spPr>
      </p:pic>
      <p:sp>
        <p:nvSpPr>
          <p:cNvPr id="16" name="직사각형 15"/>
          <p:cNvSpPr/>
          <p:nvPr/>
        </p:nvSpPr>
        <p:spPr>
          <a:xfrm>
            <a:off x="5" y="3737198"/>
            <a:ext cx="10696575" cy="1152128"/>
          </a:xfrm>
          <a:prstGeom prst="rect">
            <a:avLst/>
          </a:prstGeom>
          <a:solidFill>
            <a:srgbClr val="00ACA9"/>
          </a:solidFill>
          <a:ln>
            <a:noFill/>
          </a:ln>
        </p:spPr>
        <p:style>
          <a:lnRef idx="2">
            <a:schemeClr val="accent1">
              <a:shade val="50000"/>
            </a:schemeClr>
          </a:lnRef>
          <a:fillRef idx="1">
            <a:schemeClr val="accent1"/>
          </a:fillRef>
          <a:effectRef idx="0">
            <a:schemeClr val="accent1"/>
          </a:effectRef>
          <a:fontRef idx="minor">
            <a:schemeClr val="lt1"/>
          </a:fontRef>
        </p:style>
        <p:txBody>
          <a:bodyPr lIns="91360" tIns="45680" rIns="91360" bIns="45680" rtlCol="0" anchor="ctr"/>
          <a:lstStyle/>
          <a:p>
            <a:pPr algn="ctr"/>
            <a:r>
              <a:rPr lang="en-US" altLang="ko-KR" sz="3200" spc="-149" dirty="0">
                <a:latin typeface="HY헤드라인M" panose="02030600000101010101" pitchFamily="18" charset="-127"/>
                <a:ea typeface="HY헤드라인M" panose="02030600000101010101" pitchFamily="18" charset="-127"/>
              </a:rPr>
              <a:t>IMF </a:t>
            </a:r>
            <a:r>
              <a:rPr lang="ko-KR" altLang="en-US" sz="3200" spc="-149" dirty="0">
                <a:latin typeface="HY헤드라인M" panose="02030600000101010101" pitchFamily="18" charset="-127"/>
                <a:ea typeface="HY헤드라인M" panose="02030600000101010101" pitchFamily="18" charset="-127"/>
              </a:rPr>
              <a:t>금융 부채는 </a:t>
            </a:r>
            <a:r>
              <a:rPr lang="en-US" altLang="ko-KR" sz="3200" spc="-149" dirty="0">
                <a:latin typeface="HY헤드라인M" panose="02030600000101010101" pitchFamily="18" charset="-127"/>
                <a:ea typeface="HY헤드라인M" panose="02030600000101010101" pitchFamily="18" charset="-127"/>
              </a:rPr>
              <a:t>4</a:t>
            </a:r>
            <a:r>
              <a:rPr lang="ko-KR" altLang="en-US" sz="3200" spc="-149" dirty="0">
                <a:latin typeface="HY헤드라인M" panose="02030600000101010101" pitchFamily="18" charset="-127"/>
                <a:ea typeface="HY헤드라인M" panose="02030600000101010101" pitchFamily="18" charset="-127"/>
              </a:rPr>
              <a:t>년 만에 모두 갚았지만</a:t>
            </a:r>
            <a:r>
              <a:rPr lang="en-US" altLang="ko-KR" sz="3200" spc="-149" dirty="0">
                <a:latin typeface="HY헤드라인M" panose="02030600000101010101" pitchFamily="18" charset="-127"/>
                <a:ea typeface="HY헤드라인M" panose="02030600000101010101" pitchFamily="18" charset="-127"/>
              </a:rPr>
              <a:t>,</a:t>
            </a:r>
          </a:p>
          <a:p>
            <a:pPr algn="ctr"/>
            <a:r>
              <a:rPr lang="ko-KR" altLang="en-US" sz="3200" spc="-149" dirty="0" smtClean="0">
                <a:solidFill>
                  <a:schemeClr val="accent2">
                    <a:lumMod val="75000"/>
                  </a:schemeClr>
                </a:solidFill>
                <a:latin typeface="HY헤드라인M" panose="02030600000101010101" pitchFamily="18" charset="-127"/>
                <a:ea typeface="HY헤드라인M" panose="02030600000101010101" pitchFamily="18" charset="-127"/>
              </a:rPr>
              <a:t>정규직과 비정규직</a:t>
            </a:r>
            <a:r>
              <a:rPr lang="ko-KR" altLang="en-US" sz="3200" spc="-149" dirty="0" smtClean="0">
                <a:latin typeface="HY헤드라인M" panose="02030600000101010101" pitchFamily="18" charset="-127"/>
                <a:ea typeface="HY헤드라인M" panose="02030600000101010101" pitchFamily="18" charset="-127"/>
              </a:rPr>
              <a:t>의 구분은 더욱 뚜렷해졌다</a:t>
            </a:r>
            <a:r>
              <a:rPr lang="en-US" altLang="ko-KR" sz="3200" spc="-149" dirty="0">
                <a:latin typeface="HY헤드라인M" panose="02030600000101010101" pitchFamily="18" charset="-127"/>
                <a:ea typeface="HY헤드라인M" panose="02030600000101010101" pitchFamily="18" charset="-127"/>
              </a:rPr>
              <a:t>.</a:t>
            </a:r>
            <a:endParaRPr lang="ko-KR" altLang="en-US" sz="3200" spc="-149" dirty="0">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1320717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01.프로젝트-SUM\[프로젝트]취업지원센터\18.표준교안ppt제작\png저장\1-2_1차시\20-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7413" y="0"/>
            <a:ext cx="6461759" cy="1603248"/>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D:\01.프로젝트-SUM\[프로젝트]취업지원센터\18.표준교안ppt제작\png저장\1-2_1차시\20-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2381" y="5"/>
            <a:ext cx="6211823" cy="154838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3456020" y="217557"/>
            <a:ext cx="4754345" cy="1255648"/>
          </a:xfrm>
          <a:prstGeom prst="rect">
            <a:avLst/>
          </a:prstGeom>
          <a:noFill/>
        </p:spPr>
        <p:txBody>
          <a:bodyPr wrap="none" lIns="91360" tIns="45680" rIns="91360" bIns="45680" rtlCol="0">
            <a:spAutoFit/>
          </a:bodyPr>
          <a:lstStyle/>
          <a:p>
            <a:pPr marL="118696" algn="ctr">
              <a:lnSpc>
                <a:spcPct val="90000"/>
              </a:lnSpc>
            </a:pPr>
            <a:r>
              <a:rPr lang="en-US" altLang="ko-KR" sz="4200" spc="-400" dirty="0">
                <a:solidFill>
                  <a:schemeClr val="bg1"/>
                </a:solidFill>
                <a:latin typeface="HY헤드라인M" panose="02030600000101010101" pitchFamily="18" charset="-127"/>
                <a:ea typeface="HY헤드라인M" panose="02030600000101010101" pitchFamily="18" charset="-127"/>
              </a:rPr>
              <a:t>IMF </a:t>
            </a:r>
            <a:r>
              <a:rPr lang="ko-KR" altLang="en-US" sz="4200" spc="-400" dirty="0">
                <a:solidFill>
                  <a:schemeClr val="bg1"/>
                </a:solidFill>
                <a:latin typeface="HY헤드라인M" panose="02030600000101010101" pitchFamily="18" charset="-127"/>
                <a:ea typeface="HY헤드라인M" panose="02030600000101010101" pitchFamily="18" charset="-127"/>
              </a:rPr>
              <a:t>경제 위기 이후의</a:t>
            </a:r>
          </a:p>
          <a:p>
            <a:pPr marL="118696"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노동유형의 변화</a:t>
            </a:r>
          </a:p>
        </p:txBody>
      </p:sp>
      <p:sp>
        <p:nvSpPr>
          <p:cNvPr id="17" name="TextBox 16"/>
          <p:cNvSpPr txBox="1"/>
          <p:nvPr/>
        </p:nvSpPr>
        <p:spPr>
          <a:xfrm>
            <a:off x="1303523" y="2025355"/>
            <a:ext cx="8044990" cy="882212"/>
          </a:xfrm>
          <a:prstGeom prst="rect">
            <a:avLst/>
          </a:prstGeom>
          <a:noFill/>
        </p:spPr>
        <p:txBody>
          <a:bodyPr wrap="none" lIns="91360" tIns="45680" rIns="91360" bIns="45680" rtlCol="0">
            <a:spAutoFit/>
          </a:bodyPr>
          <a:lstStyle/>
          <a:p>
            <a:pPr algn="ctr">
              <a:spcAft>
                <a:spcPts val="400"/>
              </a:spcAft>
            </a:pPr>
            <a:r>
              <a:rPr lang="en-US" altLang="ko-KR" sz="2400" spc="-180" dirty="0">
                <a:latin typeface="HY헤드라인M" panose="02030600000101010101" pitchFamily="18" charset="-127"/>
                <a:ea typeface="HY헤드라인M" panose="02030600000101010101" pitchFamily="18" charset="-127"/>
              </a:rPr>
              <a:t>IMF </a:t>
            </a:r>
            <a:r>
              <a:rPr lang="ko-KR" altLang="en-US" sz="2400" spc="-180" dirty="0">
                <a:latin typeface="HY헤드라인M" panose="02030600000101010101" pitchFamily="18" charset="-127"/>
                <a:ea typeface="HY헤드라인M" panose="02030600000101010101" pitchFamily="18" charset="-127"/>
              </a:rPr>
              <a:t>금융위기 이전 </a:t>
            </a:r>
            <a:r>
              <a:rPr lang="en-US" altLang="ko-KR" sz="2400" spc="-180" dirty="0">
                <a:latin typeface="HY헤드라인M" panose="02030600000101010101" pitchFamily="18" charset="-127"/>
                <a:ea typeface="HY헤드라인M" panose="02030600000101010101" pitchFamily="18" charset="-127"/>
              </a:rPr>
              <a:t>: </a:t>
            </a:r>
          </a:p>
          <a:p>
            <a:pPr algn="ctr">
              <a:spcAft>
                <a:spcPts val="400"/>
              </a:spcAft>
            </a:pPr>
            <a:r>
              <a:rPr lang="en-US" altLang="ko-KR" sz="2400" spc="-180" dirty="0">
                <a:latin typeface="HY헤드라인M" panose="02030600000101010101" pitchFamily="18" charset="-127"/>
                <a:ea typeface="HY헤드라인M" panose="02030600000101010101" pitchFamily="18" charset="-127"/>
              </a:rPr>
              <a:t>3</a:t>
            </a:r>
            <a:r>
              <a:rPr lang="ko-KR" altLang="en-US" sz="2400" spc="-180" dirty="0">
                <a:latin typeface="HY헤드라인M" panose="02030600000101010101" pitchFamily="18" charset="-127"/>
                <a:ea typeface="HY헤드라인M" panose="02030600000101010101" pitchFamily="18" charset="-127"/>
              </a:rPr>
              <a:t>개월 수습 기간 후 정규직 전환</a:t>
            </a:r>
            <a:r>
              <a:rPr lang="en-US" altLang="ko-KR" sz="2400" spc="-180" dirty="0">
                <a:latin typeface="HY헤드라인M" panose="02030600000101010101" pitchFamily="18" charset="-127"/>
                <a:ea typeface="HY헤드라인M" panose="02030600000101010101" pitchFamily="18" charset="-127"/>
              </a:rPr>
              <a:t>, </a:t>
            </a:r>
            <a:r>
              <a:rPr lang="ko-KR" altLang="en-US" sz="2400" spc="-180" dirty="0">
                <a:latin typeface="HY헤드라인M" panose="02030600000101010101" pitchFamily="18" charset="-127"/>
                <a:ea typeface="HY헤드라인M" panose="02030600000101010101" pitchFamily="18" charset="-127"/>
              </a:rPr>
              <a:t>파견</a:t>
            </a:r>
            <a:r>
              <a:rPr lang="en-US" altLang="ko-KR" sz="2400" spc="-180" dirty="0">
                <a:latin typeface="HY헤드라인M" panose="02030600000101010101" pitchFamily="18" charset="-127"/>
                <a:ea typeface="HY헤드라인M" panose="02030600000101010101" pitchFamily="18" charset="-127"/>
              </a:rPr>
              <a:t>, </a:t>
            </a:r>
            <a:r>
              <a:rPr lang="ko-KR" altLang="en-US" sz="2400" spc="-180" dirty="0">
                <a:latin typeface="HY헤드라인M" panose="02030600000101010101" pitchFamily="18" charset="-127"/>
                <a:ea typeface="HY헤드라인M" panose="02030600000101010101" pitchFamily="18" charset="-127"/>
              </a:rPr>
              <a:t>기간제 원천적으로 금지</a:t>
            </a:r>
            <a:endParaRPr lang="en-US" altLang="ko-KR" sz="2400" spc="-180" dirty="0">
              <a:solidFill>
                <a:srgbClr val="B83737"/>
              </a:solidFill>
              <a:latin typeface="HY헤드라인M" panose="02030600000101010101" pitchFamily="18" charset="-127"/>
              <a:ea typeface="HY헤드라인M" panose="02030600000101010101" pitchFamily="18" charset="-127"/>
            </a:endParaRPr>
          </a:p>
        </p:txBody>
      </p:sp>
      <p:pic>
        <p:nvPicPr>
          <p:cNvPr id="4099" name="Picture 3" descr="D:\01.프로젝트-SUM\[프로젝트]취업지원센터\18.표준교안ppt제작\png저장\1-2_1차시\26-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4993" y="2003276"/>
            <a:ext cx="316992" cy="95707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01.프로젝트-SUM\[프로젝트]취업지원센터\18.표준교안ppt제작\png저장\1-2_1차시\26-1.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43108" y="3051031"/>
            <a:ext cx="591312" cy="53035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3" descr="D:\01.프로젝트-SUM\[프로젝트]취업지원센터\18.표준교안ppt제작\png저장\1-2_1차시\26-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9268655" y="2003276"/>
            <a:ext cx="316992" cy="95707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내용 개체 틀 5"/>
          <p:cNvGraphicFramePr>
            <a:graphicFrameLocks/>
          </p:cNvGraphicFramePr>
          <p:nvPr>
            <p:extLst>
              <p:ext uri="{D42A27DB-BD31-4B8C-83A1-F6EECF244321}">
                <p14:modId xmlns:p14="http://schemas.microsoft.com/office/powerpoint/2010/main" val="1411430117"/>
              </p:ext>
            </p:extLst>
          </p:nvPr>
        </p:nvGraphicFramePr>
        <p:xfrm>
          <a:off x="1094996" y="3818153"/>
          <a:ext cx="8490654" cy="2944597"/>
        </p:xfrm>
        <a:graphic>
          <a:graphicData uri="http://schemas.openxmlformats.org/drawingml/2006/table">
            <a:tbl>
              <a:tblPr firstRow="1" bandRow="1">
                <a:tableStyleId>{2D5ABB26-0587-4C30-8999-92F81FD0307C}</a:tableStyleId>
              </a:tblPr>
              <a:tblGrid>
                <a:gridCol w="1241078">
                  <a:extLst>
                    <a:ext uri="{9D8B030D-6E8A-4147-A177-3AD203B41FA5}">
                      <a16:colId xmlns:a16="http://schemas.microsoft.com/office/drawing/2014/main" val="2616637574"/>
                    </a:ext>
                  </a:extLst>
                </a:gridCol>
                <a:gridCol w="3730709">
                  <a:extLst>
                    <a:ext uri="{9D8B030D-6E8A-4147-A177-3AD203B41FA5}">
                      <a16:colId xmlns:a16="http://schemas.microsoft.com/office/drawing/2014/main" val="3564747978"/>
                    </a:ext>
                  </a:extLst>
                </a:gridCol>
                <a:gridCol w="3518867">
                  <a:extLst>
                    <a:ext uri="{9D8B030D-6E8A-4147-A177-3AD203B41FA5}">
                      <a16:colId xmlns:a16="http://schemas.microsoft.com/office/drawing/2014/main" val="410232812"/>
                    </a:ext>
                  </a:extLst>
                </a:gridCol>
              </a:tblGrid>
              <a:tr h="410947">
                <a:tc>
                  <a:txBody>
                    <a:bodyPr/>
                    <a:lstStyle/>
                    <a:p>
                      <a:pPr algn="ctr" latinLnBrk="1"/>
                      <a:r>
                        <a:rPr lang="ko-KR" altLang="en-US" sz="1700" dirty="0">
                          <a:solidFill>
                            <a:schemeClr val="bg1"/>
                          </a:solidFill>
                          <a:latin typeface="나눔스퀘어OTF Bold" pitchFamily="34" charset="-127"/>
                          <a:ea typeface="나눔스퀘어OTF Bold" pitchFamily="34" charset="-127"/>
                        </a:rPr>
                        <a:t>연월일</a:t>
                      </a:r>
                      <a:endParaRPr lang="ko-KR" altLang="en-US" sz="1700" b="0" dirty="0">
                        <a:solidFill>
                          <a:schemeClr val="bg1"/>
                        </a:solidFill>
                        <a:latin typeface="나눔스퀘어OTF Bold" pitchFamily="34" charset="-127"/>
                        <a:ea typeface="나눔스퀘어OTF Bold" pitchFamily="34" charset="-127"/>
                      </a:endParaRPr>
                    </a:p>
                  </a:txBody>
                  <a:tcPr marL="0" marR="0" marT="0" marB="0" anchor="ctr">
                    <a:lnL w="12700" cap="flat" cmpd="sng" algn="ctr">
                      <a:no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5881C1"/>
                    </a:solidFill>
                  </a:tcPr>
                </a:tc>
                <a:tc>
                  <a:txBody>
                    <a:bodyPr/>
                    <a:lstStyle/>
                    <a:p>
                      <a:pPr algn="ctr" latinLnBrk="1"/>
                      <a:r>
                        <a:rPr lang="ko-KR" altLang="en-US" sz="1700" dirty="0">
                          <a:solidFill>
                            <a:schemeClr val="bg1"/>
                          </a:solidFill>
                          <a:latin typeface="나눔스퀘어OTF Bold" pitchFamily="34" charset="-127"/>
                          <a:ea typeface="나눔스퀘어OTF Bold" pitchFamily="34" charset="-127"/>
                        </a:rPr>
                        <a:t>법 률</a:t>
                      </a:r>
                      <a:endParaRPr lang="ko-KR" altLang="en-US" sz="1700" b="0" dirty="0">
                        <a:solidFill>
                          <a:schemeClr val="bg1"/>
                        </a:solidFill>
                        <a:latin typeface="나눔스퀘어OTF Bold" pitchFamily="34" charset="-127"/>
                        <a:ea typeface="나눔스퀘어OTF Bold" pitchFamily="34" charset="-127"/>
                      </a:endParaRPr>
                    </a:p>
                  </a:txBody>
                  <a:tcPr marL="0" marR="0" marT="0" marB="0" anchor="ctr">
                    <a:lnL w="12700" cap="flat" cmpd="sng" algn="ctr">
                      <a:solidFill>
                        <a:srgbClr val="1C1C1C"/>
                      </a:solid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5881C1"/>
                    </a:solidFill>
                  </a:tcPr>
                </a:tc>
                <a:tc>
                  <a:txBody>
                    <a:bodyPr/>
                    <a:lstStyle/>
                    <a:p>
                      <a:pPr algn="ctr" latinLnBrk="1"/>
                      <a:r>
                        <a:rPr lang="ko-KR" altLang="en-US" sz="1700" dirty="0">
                          <a:solidFill>
                            <a:schemeClr val="bg1"/>
                          </a:solidFill>
                          <a:latin typeface="나눔스퀘어OTF Bold" pitchFamily="34" charset="-127"/>
                          <a:ea typeface="나눔스퀘어OTF Bold" pitchFamily="34" charset="-127"/>
                        </a:rPr>
                        <a:t>주 요 내 용</a:t>
                      </a:r>
                      <a:endParaRPr lang="ko-KR" altLang="en-US" sz="1700" b="0" dirty="0">
                        <a:solidFill>
                          <a:schemeClr val="bg1"/>
                        </a:solidFill>
                        <a:latin typeface="나눔스퀘어OTF Bold" pitchFamily="34" charset="-127"/>
                        <a:ea typeface="나눔스퀘어OTF Bold" pitchFamily="34" charset="-127"/>
                      </a:endParaRPr>
                    </a:p>
                  </a:txBody>
                  <a:tcPr marL="0" marR="0" marT="0" marB="0" anchor="ctr">
                    <a:lnL w="12700" cap="flat" cmpd="sng" algn="ctr">
                      <a:solidFill>
                        <a:srgbClr val="1C1C1C"/>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5881C1"/>
                    </a:solidFill>
                  </a:tcPr>
                </a:tc>
                <a:extLst>
                  <a:ext uri="{0D108BD9-81ED-4DB2-BD59-A6C34878D82A}">
                    <a16:rowId xmlns:a16="http://schemas.microsoft.com/office/drawing/2014/main" val="3464478537"/>
                  </a:ext>
                </a:extLst>
              </a:tr>
              <a:tr h="742863">
                <a:tc>
                  <a:txBody>
                    <a:bodyPr/>
                    <a:lstStyle/>
                    <a:p>
                      <a:pPr algn="ctr" latinLnBrk="1"/>
                      <a:r>
                        <a:rPr lang="en-US" altLang="ko-KR" sz="1700" spc="-150" dirty="0">
                          <a:latin typeface="나눔스퀘어OTF Bold" pitchFamily="34" charset="-127"/>
                          <a:ea typeface="나눔스퀘어OTF Bold" pitchFamily="34" charset="-127"/>
                        </a:rPr>
                        <a:t>1998. 2. 20.</a:t>
                      </a:r>
                      <a:endParaRPr lang="ko-KR" altLang="en-US" sz="1700" b="0" spc="-150" dirty="0">
                        <a:latin typeface="나눔스퀘어OTF Bold" pitchFamily="34" charset="-127"/>
                        <a:ea typeface="나눔스퀘어OTF Bold" pitchFamily="34" charset="-127"/>
                      </a:endParaRPr>
                    </a:p>
                  </a:txBody>
                  <a:tcPr marL="0" marR="0" marT="0" marB="0" anchor="ctr">
                    <a:lnL w="12700" cap="flat" cmpd="sng" algn="ctr">
                      <a:no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DEDED"/>
                    </a:solidFill>
                  </a:tcPr>
                </a:tc>
                <a:tc>
                  <a:txBody>
                    <a:bodyPr/>
                    <a:lstStyle/>
                    <a:p>
                      <a:pPr algn="l" latinLnBrk="1"/>
                      <a:r>
                        <a:rPr lang="ko-KR" altLang="en-US" sz="1700" spc="-150" dirty="0">
                          <a:latin typeface="나눔스퀘어OTF Bold" pitchFamily="34" charset="-127"/>
                          <a:ea typeface="나눔스퀘어OTF Bold" pitchFamily="34" charset="-127"/>
                        </a:rPr>
                        <a:t>기간제 보호법</a:t>
                      </a:r>
                      <a:r>
                        <a:rPr lang="en-US" altLang="ko-KR" sz="1700" spc="-150" dirty="0">
                          <a:latin typeface="나눔스퀘어OTF Bold" pitchFamily="34" charset="-127"/>
                          <a:ea typeface="나눔스퀘어OTF Bold" pitchFamily="34" charset="-127"/>
                        </a:rPr>
                        <a:t>(</a:t>
                      </a:r>
                      <a:r>
                        <a:rPr lang="ko-KR" altLang="en-US" sz="1700" spc="-150" dirty="0">
                          <a:latin typeface="나눔스퀘어OTF Bold" pitchFamily="34" charset="-127"/>
                          <a:ea typeface="나눔스퀘어OTF Bold" pitchFamily="34" charset="-127"/>
                        </a:rPr>
                        <a:t>파견법</a:t>
                      </a:r>
                      <a:r>
                        <a:rPr lang="en-US" altLang="ko-KR" sz="1700" spc="-150" dirty="0">
                          <a:latin typeface="나눔스퀘어OTF Bold" pitchFamily="34" charset="-127"/>
                          <a:ea typeface="나눔스퀘어OTF Bold" pitchFamily="34" charset="-127"/>
                        </a:rPr>
                        <a:t>) </a:t>
                      </a:r>
                      <a:r>
                        <a:rPr lang="ko-KR" altLang="en-US" sz="1700" spc="-150" dirty="0">
                          <a:latin typeface="나눔스퀘어OTF Bold" pitchFamily="34" charset="-127"/>
                          <a:ea typeface="나눔스퀘어OTF Bold" pitchFamily="34" charset="-127"/>
                        </a:rPr>
                        <a:t>제정</a:t>
                      </a:r>
                      <a:r>
                        <a:rPr lang="en-US" altLang="ko-KR" sz="1700" spc="-150" dirty="0">
                          <a:latin typeface="나눔스퀘어OTF Bold" pitchFamily="34" charset="-127"/>
                          <a:ea typeface="나눔스퀘어OTF Bold" pitchFamily="34" charset="-127"/>
                        </a:rPr>
                        <a:t>, 07.1</a:t>
                      </a:r>
                      <a:r>
                        <a:rPr lang="ko-KR" altLang="en-US" sz="1700" spc="-150" dirty="0">
                          <a:latin typeface="나눔스퀘어OTF Bold" pitchFamily="34" charset="-127"/>
                          <a:ea typeface="나눔스퀘어OTF Bold" pitchFamily="34" charset="-127"/>
                        </a:rPr>
                        <a:t>시행</a:t>
                      </a:r>
                      <a:endParaRPr lang="ko-KR" altLang="en-US" sz="1700" b="0" spc="-150" dirty="0">
                        <a:latin typeface="나눔스퀘어OTF Bold" pitchFamily="34" charset="-127"/>
                        <a:ea typeface="나눔스퀘어OTF Bold" pitchFamily="34" charset="-127"/>
                      </a:endParaRPr>
                    </a:p>
                  </a:txBody>
                  <a:tcPr marL="180000" marR="180000" marT="0" marB="0" anchor="ctr">
                    <a:lnL w="12700" cap="flat" cmpd="sng" algn="ctr">
                      <a:solidFill>
                        <a:srgbClr val="1C1C1C"/>
                      </a:solid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DEDED"/>
                    </a:solidFill>
                  </a:tcPr>
                </a:tc>
                <a:tc>
                  <a:txBody>
                    <a:bodyPr/>
                    <a:lstStyle/>
                    <a:p>
                      <a:pPr algn="l" latinLnBrk="1"/>
                      <a:r>
                        <a:rPr lang="ko-KR" altLang="en-US" sz="1700" spc="-150" dirty="0">
                          <a:latin typeface="나눔스퀘어OTF Bold" pitchFamily="34" charset="-127"/>
                          <a:ea typeface="나눔스퀘어OTF Bold" pitchFamily="34" charset="-127"/>
                        </a:rPr>
                        <a:t>파견기간 </a:t>
                      </a:r>
                      <a:r>
                        <a:rPr lang="en-US" altLang="ko-KR" sz="1700" spc="-150" dirty="0">
                          <a:latin typeface="나눔스퀘어OTF Bold" pitchFamily="34" charset="-127"/>
                          <a:ea typeface="나눔스퀘어OTF Bold" pitchFamily="34" charset="-127"/>
                        </a:rPr>
                        <a:t>1</a:t>
                      </a:r>
                      <a:r>
                        <a:rPr lang="ko-KR" altLang="en-US" sz="1700" spc="-150" dirty="0">
                          <a:latin typeface="나눔스퀘어OTF Bold" pitchFamily="34" charset="-127"/>
                          <a:ea typeface="나눔스퀘어OTF Bold" pitchFamily="34" charset="-127"/>
                        </a:rPr>
                        <a:t>년</a:t>
                      </a:r>
                      <a:endParaRPr lang="en-US" altLang="ko-KR" sz="1700" spc="-150" dirty="0">
                        <a:latin typeface="나눔스퀘어OTF Bold" pitchFamily="34" charset="-127"/>
                        <a:ea typeface="나눔스퀘어OTF Bold" pitchFamily="34" charset="-127"/>
                      </a:endParaRPr>
                    </a:p>
                    <a:p>
                      <a:pPr algn="l" latinLnBrk="1"/>
                      <a:r>
                        <a:rPr lang="en-US" altLang="ko-KR" sz="1700" spc="-150" dirty="0">
                          <a:latin typeface="나눔스퀘어OTF Bold" pitchFamily="34" charset="-127"/>
                          <a:ea typeface="나눔스퀘어OTF Bold" pitchFamily="34" charset="-127"/>
                        </a:rPr>
                        <a:t>(</a:t>
                      </a:r>
                      <a:r>
                        <a:rPr lang="ko-KR" altLang="en-US" sz="1700" spc="-150" dirty="0">
                          <a:latin typeface="나눔스퀘어OTF Bold" pitchFamily="34" charset="-127"/>
                          <a:ea typeface="나눔스퀘어OTF Bold" pitchFamily="34" charset="-127"/>
                        </a:rPr>
                        <a:t>당사자 합의 </a:t>
                      </a:r>
                      <a:r>
                        <a:rPr lang="en-US" altLang="ko-KR" sz="1700" spc="-150" dirty="0">
                          <a:latin typeface="나눔스퀘어OTF Bold" pitchFamily="34" charset="-127"/>
                          <a:ea typeface="나눔스퀘어OTF Bold" pitchFamily="34" charset="-127"/>
                        </a:rPr>
                        <a:t>1</a:t>
                      </a:r>
                      <a:r>
                        <a:rPr lang="ko-KR" altLang="en-US" sz="1700" spc="-150" dirty="0">
                          <a:latin typeface="나눔스퀘어OTF Bold" pitchFamily="34" charset="-127"/>
                          <a:ea typeface="나눔스퀘어OTF Bold" pitchFamily="34" charset="-127"/>
                        </a:rPr>
                        <a:t>년 더 연장 가능</a:t>
                      </a:r>
                      <a:r>
                        <a:rPr lang="en-US" altLang="ko-KR" sz="1700" spc="-150" dirty="0">
                          <a:latin typeface="나눔스퀘어OTF Bold" pitchFamily="34" charset="-127"/>
                          <a:ea typeface="나눔스퀘어OTF Bold" pitchFamily="34" charset="-127"/>
                        </a:rPr>
                        <a:t>)</a:t>
                      </a:r>
                      <a:endParaRPr lang="ko-KR" altLang="en-US" sz="1700" b="0" spc="-150" dirty="0">
                        <a:latin typeface="나눔스퀘어OTF Bold" pitchFamily="34" charset="-127"/>
                        <a:ea typeface="나눔스퀘어OTF Bold" pitchFamily="34" charset="-127"/>
                      </a:endParaRPr>
                    </a:p>
                  </a:txBody>
                  <a:tcPr marL="180000" marR="180000" marT="0" marB="0" anchor="ctr">
                    <a:lnL w="12700" cap="flat" cmpd="sng" algn="ctr">
                      <a:solidFill>
                        <a:srgbClr val="1C1C1C"/>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DEDED"/>
                    </a:solidFill>
                  </a:tcPr>
                </a:tc>
                <a:extLst>
                  <a:ext uri="{0D108BD9-81ED-4DB2-BD59-A6C34878D82A}">
                    <a16:rowId xmlns:a16="http://schemas.microsoft.com/office/drawing/2014/main" val="855137928"/>
                  </a:ext>
                </a:extLst>
              </a:tr>
              <a:tr h="743037">
                <a:tc>
                  <a:txBody>
                    <a:bodyPr/>
                    <a:lstStyle/>
                    <a:p>
                      <a:pPr algn="ctr" latinLnBrk="1"/>
                      <a:r>
                        <a:rPr lang="en-US" altLang="ko-KR" sz="1700" spc="-150" dirty="0">
                          <a:latin typeface="나눔스퀘어OTF Bold" pitchFamily="34" charset="-127"/>
                          <a:ea typeface="나눔스퀘어OTF Bold" pitchFamily="34" charset="-127"/>
                        </a:rPr>
                        <a:t>2006.11. 30.</a:t>
                      </a:r>
                      <a:endParaRPr lang="ko-KR" altLang="en-US" sz="1700" b="0" spc="-150" dirty="0">
                        <a:latin typeface="나눔스퀘어OTF Bold" pitchFamily="34" charset="-127"/>
                        <a:ea typeface="나눔스퀘어OTF Bold" pitchFamily="34" charset="-127"/>
                      </a:endParaRPr>
                    </a:p>
                  </a:txBody>
                  <a:tcPr marL="0" marR="0" marT="0" marB="0" anchor="ctr">
                    <a:lnL w="12700" cap="flat" cmpd="sng" algn="ctr">
                      <a:no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AF6FE"/>
                    </a:solidFill>
                  </a:tcPr>
                </a:tc>
                <a:tc>
                  <a:txBody>
                    <a:bodyPr/>
                    <a:lstStyle/>
                    <a:p>
                      <a:pPr algn="l" latinLnBrk="1"/>
                      <a:r>
                        <a:rPr lang="ko-KR" altLang="en-US" sz="1700" spc="-150" dirty="0">
                          <a:latin typeface="나눔스퀘어OTF Bold" pitchFamily="34" charset="-127"/>
                          <a:ea typeface="나눔스퀘어OTF Bold" pitchFamily="34" charset="-127"/>
                        </a:rPr>
                        <a:t>기간제 보호법</a:t>
                      </a:r>
                      <a:r>
                        <a:rPr lang="en-US" altLang="ko-KR" sz="1700" spc="-150" dirty="0">
                          <a:latin typeface="나눔스퀘어OTF Bold" pitchFamily="34" charset="-127"/>
                          <a:ea typeface="나눔스퀘어OTF Bold" pitchFamily="34" charset="-127"/>
                        </a:rPr>
                        <a:t>(</a:t>
                      </a:r>
                      <a:r>
                        <a:rPr lang="ko-KR" altLang="en-US" sz="1700" spc="-150" dirty="0">
                          <a:latin typeface="나눔스퀘어OTF Bold" pitchFamily="34" charset="-127"/>
                          <a:ea typeface="나눔스퀘어OTF Bold" pitchFamily="34" charset="-127"/>
                        </a:rPr>
                        <a:t>파견법</a:t>
                      </a:r>
                      <a:r>
                        <a:rPr lang="en-US" altLang="ko-KR" sz="1700" spc="-150" dirty="0">
                          <a:latin typeface="나눔스퀘어OTF Bold" pitchFamily="34" charset="-127"/>
                          <a:ea typeface="나눔스퀘어OTF Bold" pitchFamily="34" charset="-127"/>
                        </a:rPr>
                        <a:t>) </a:t>
                      </a:r>
                      <a:r>
                        <a:rPr lang="ko-KR" altLang="en-US" sz="1700" spc="-150" dirty="0">
                          <a:latin typeface="나눔스퀘어OTF Bold" pitchFamily="34" charset="-127"/>
                          <a:ea typeface="나눔스퀘어OTF Bold" pitchFamily="34" charset="-127"/>
                        </a:rPr>
                        <a:t>개정</a:t>
                      </a:r>
                      <a:r>
                        <a:rPr lang="en-US" altLang="ko-KR" sz="1700" spc="-150" dirty="0">
                          <a:latin typeface="나눔스퀘어OTF Bold" pitchFamily="34" charset="-127"/>
                          <a:ea typeface="나눔스퀘어OTF Bold" pitchFamily="34" charset="-127"/>
                        </a:rPr>
                        <a:t>-2007.1.1 </a:t>
                      </a:r>
                      <a:r>
                        <a:rPr lang="ko-KR" altLang="en-US" sz="1700" spc="-150" dirty="0">
                          <a:latin typeface="나눔스퀘어OTF Bold" pitchFamily="34" charset="-127"/>
                          <a:ea typeface="나눔스퀘어OTF Bold" pitchFamily="34" charset="-127"/>
                        </a:rPr>
                        <a:t>시행</a:t>
                      </a:r>
                      <a:endParaRPr lang="ko-KR" altLang="en-US" sz="1700" b="0" spc="-150" dirty="0">
                        <a:latin typeface="나눔스퀘어OTF Bold" pitchFamily="34" charset="-127"/>
                        <a:ea typeface="나눔스퀘어OTF Bold" pitchFamily="34" charset="-127"/>
                      </a:endParaRPr>
                    </a:p>
                  </a:txBody>
                  <a:tcPr marL="180000" marR="180000" marT="0" marB="0" anchor="ctr">
                    <a:lnL w="12700" cap="flat" cmpd="sng" algn="ctr">
                      <a:solidFill>
                        <a:srgbClr val="1C1C1C"/>
                      </a:solid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AF6FE"/>
                    </a:solidFill>
                  </a:tcPr>
                </a:tc>
                <a:tc>
                  <a:txBody>
                    <a:bodyPr/>
                    <a:lstStyle/>
                    <a:p>
                      <a:pPr algn="l" latinLnBrk="1"/>
                      <a:r>
                        <a:rPr lang="ko-KR" altLang="en-US" sz="1700" spc="-150" dirty="0">
                          <a:latin typeface="나눔스퀘어OTF Bold" pitchFamily="34" charset="-127"/>
                          <a:ea typeface="나눔스퀘어OTF Bold" pitchFamily="34" charset="-127"/>
                        </a:rPr>
                        <a:t>기간제 포함</a:t>
                      </a:r>
                      <a:r>
                        <a:rPr lang="en-US" altLang="ko-KR" sz="1700" spc="-150" dirty="0">
                          <a:latin typeface="나눔스퀘어OTF Bold" pitchFamily="34" charset="-127"/>
                          <a:ea typeface="나눔스퀘어OTF Bold" pitchFamily="34" charset="-127"/>
                        </a:rPr>
                        <a:t>,</a:t>
                      </a:r>
                      <a:r>
                        <a:rPr lang="en-US" altLang="ko-KR" sz="1700" spc="-150" baseline="0" dirty="0">
                          <a:latin typeface="나눔스퀘어OTF Bold" pitchFamily="34" charset="-127"/>
                          <a:ea typeface="나눔스퀘어OTF Bold" pitchFamily="34" charset="-127"/>
                        </a:rPr>
                        <a:t> </a:t>
                      </a:r>
                      <a:r>
                        <a:rPr lang="ko-KR" altLang="en-US" sz="1700" spc="-150" baseline="0" dirty="0">
                          <a:latin typeface="나눔스퀘어OTF Bold" pitchFamily="34" charset="-127"/>
                          <a:ea typeface="나눔스퀘어OTF Bold" pitchFamily="34" charset="-127"/>
                        </a:rPr>
                        <a:t>사용기간 최대 </a:t>
                      </a:r>
                      <a:r>
                        <a:rPr lang="en-US" altLang="ko-KR" sz="1700" spc="-150" baseline="0" dirty="0">
                          <a:latin typeface="나눔스퀘어OTF Bold" pitchFamily="34" charset="-127"/>
                          <a:ea typeface="나눔스퀘어OTF Bold" pitchFamily="34" charset="-127"/>
                        </a:rPr>
                        <a:t>2</a:t>
                      </a:r>
                      <a:r>
                        <a:rPr lang="ko-KR" altLang="en-US" sz="1700" spc="-150" baseline="0" dirty="0">
                          <a:latin typeface="나눔스퀘어OTF Bold" pitchFamily="34" charset="-127"/>
                          <a:ea typeface="나눔스퀘어OTF Bold" pitchFamily="34" charset="-127"/>
                        </a:rPr>
                        <a:t>년</a:t>
                      </a:r>
                      <a:endParaRPr lang="ko-KR" altLang="en-US" sz="1700" b="0" spc="-150" dirty="0">
                        <a:latin typeface="나눔스퀘어OTF Bold" pitchFamily="34" charset="-127"/>
                        <a:ea typeface="나눔스퀘어OTF Bold" pitchFamily="34" charset="-127"/>
                      </a:endParaRPr>
                    </a:p>
                  </a:txBody>
                  <a:tcPr marL="180000" marR="180000" marT="0" marB="0" anchor="ctr">
                    <a:lnL w="12700" cap="flat" cmpd="sng" algn="ctr">
                      <a:solidFill>
                        <a:srgbClr val="1C1C1C"/>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AF6FE"/>
                    </a:solidFill>
                  </a:tcPr>
                </a:tc>
                <a:extLst>
                  <a:ext uri="{0D108BD9-81ED-4DB2-BD59-A6C34878D82A}">
                    <a16:rowId xmlns:a16="http://schemas.microsoft.com/office/drawing/2014/main" val="37558324"/>
                  </a:ext>
                </a:extLst>
              </a:tr>
              <a:tr h="1047750">
                <a:tc>
                  <a:txBody>
                    <a:bodyPr/>
                    <a:lstStyle/>
                    <a:p>
                      <a:pPr algn="ctr" latinLnBrk="1"/>
                      <a:r>
                        <a:rPr lang="en-US" altLang="ko-KR" sz="1700" spc="-150" dirty="0">
                          <a:latin typeface="나눔스퀘어OTF Bold" pitchFamily="34" charset="-127"/>
                          <a:ea typeface="나눔스퀘어OTF Bold" pitchFamily="34" charset="-127"/>
                        </a:rPr>
                        <a:t>2013. 2. 26.</a:t>
                      </a:r>
                      <a:endParaRPr lang="ko-KR" altLang="en-US" sz="1700" b="0" spc="-150" dirty="0">
                        <a:latin typeface="나눔스퀘어OTF Bold" pitchFamily="34" charset="-127"/>
                        <a:ea typeface="나눔스퀘어OTF Bold" pitchFamily="34" charset="-127"/>
                      </a:endParaRPr>
                    </a:p>
                  </a:txBody>
                  <a:tcPr marL="0" marR="0" marT="0" marB="0" anchor="ctr">
                    <a:lnL w="12700" cap="flat" cmpd="sng" algn="ctr">
                      <a:no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DEDED"/>
                    </a:solidFill>
                  </a:tcPr>
                </a:tc>
                <a:tc>
                  <a:txBody>
                    <a:bodyPr/>
                    <a:lstStyle/>
                    <a:p>
                      <a:pPr algn="l" latinLnBrk="1"/>
                      <a:r>
                        <a:rPr lang="ko-KR" altLang="en-US" sz="1700" spc="-150" dirty="0">
                          <a:latin typeface="나눔스퀘어OTF Bold" pitchFamily="34" charset="-127"/>
                          <a:ea typeface="나눔스퀘어OTF Bold" pitchFamily="34" charset="-127"/>
                        </a:rPr>
                        <a:t>「비정규직 관련법안」</a:t>
                      </a:r>
                      <a:r>
                        <a:rPr lang="en-US" altLang="ko-KR" sz="1700" spc="-150" dirty="0">
                          <a:latin typeface="나눔스퀘어OTF Bold" pitchFamily="34" charset="-127"/>
                          <a:ea typeface="나눔스퀘어OTF Bold" pitchFamily="34" charset="-127"/>
                        </a:rPr>
                        <a:t>(</a:t>
                      </a:r>
                      <a:r>
                        <a:rPr lang="ko-KR" altLang="en-US" sz="1700" spc="-150" dirty="0">
                          <a:latin typeface="나눔스퀘어OTF Bold" pitchFamily="34" charset="-127"/>
                          <a:ea typeface="나눔스퀘어OTF Bold" pitchFamily="34" charset="-127"/>
                        </a:rPr>
                        <a:t>기간제 및 단기간근로자 보호 등 개정법률</a:t>
                      </a:r>
                      <a:r>
                        <a:rPr lang="en-US" altLang="ko-KR" sz="1700" spc="-150" dirty="0">
                          <a:latin typeface="나눔스퀘어OTF Bold" pitchFamily="34" charset="-127"/>
                          <a:ea typeface="나눔스퀘어OTF Bold" pitchFamily="34" charset="-127"/>
                        </a:rPr>
                        <a:t>, </a:t>
                      </a:r>
                      <a:r>
                        <a:rPr lang="ko-KR" altLang="en-US" sz="1700" spc="-150" dirty="0">
                          <a:latin typeface="나눔스퀘어OTF Bold" pitchFamily="34" charset="-127"/>
                          <a:ea typeface="나눔스퀘어OTF Bold" pitchFamily="34" charset="-127"/>
                        </a:rPr>
                        <a:t>파견근로자 보호 등에 관한 법률</a:t>
                      </a:r>
                      <a:r>
                        <a:rPr lang="en-US" altLang="ko-KR" sz="1700" spc="-150" dirty="0">
                          <a:latin typeface="나눔스퀘어OTF Bold" pitchFamily="34" charset="-127"/>
                          <a:ea typeface="나눔스퀘어OTF Bold" pitchFamily="34" charset="-127"/>
                        </a:rPr>
                        <a:t> </a:t>
                      </a:r>
                      <a:r>
                        <a:rPr lang="ko-KR" altLang="en-US" sz="1700" spc="-150" dirty="0">
                          <a:latin typeface="나눔스퀘어OTF Bold" pitchFamily="34" charset="-127"/>
                          <a:ea typeface="나눔스퀘어OTF Bold" pitchFamily="34" charset="-127"/>
                        </a:rPr>
                        <a:t>개정</a:t>
                      </a:r>
                      <a:r>
                        <a:rPr lang="en-US" altLang="ko-KR" sz="1700" spc="-150" dirty="0">
                          <a:latin typeface="나눔스퀘어OTF Bold" pitchFamily="34" charset="-127"/>
                          <a:ea typeface="나눔스퀘어OTF Bold" pitchFamily="34" charset="-127"/>
                        </a:rPr>
                        <a:t>)</a:t>
                      </a:r>
                      <a:endParaRPr lang="ko-KR" altLang="en-US" sz="1700" b="0" spc="-150" dirty="0">
                        <a:latin typeface="나눔스퀘어OTF Bold" pitchFamily="34" charset="-127"/>
                        <a:ea typeface="나눔스퀘어OTF Bold" pitchFamily="34" charset="-127"/>
                      </a:endParaRPr>
                    </a:p>
                  </a:txBody>
                  <a:tcPr marL="180000" marR="180000" marT="0" marB="0" anchor="ctr">
                    <a:lnL w="12700" cap="flat" cmpd="sng" algn="ctr">
                      <a:solidFill>
                        <a:srgbClr val="1C1C1C"/>
                      </a:solidFill>
                      <a:prstDash val="solid"/>
                      <a:round/>
                      <a:headEnd type="none" w="med" len="med"/>
                      <a:tailEnd type="none" w="med" len="med"/>
                    </a:lnL>
                    <a:lnR w="12700" cap="flat" cmpd="sng" algn="ctr">
                      <a:solidFill>
                        <a:srgbClr val="1C1C1C"/>
                      </a:solid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DEDED"/>
                    </a:solidFill>
                  </a:tcPr>
                </a:tc>
                <a:tc>
                  <a:txBody>
                    <a:bodyPr/>
                    <a:lstStyle/>
                    <a:p>
                      <a:pPr algn="l" latinLnBrk="1"/>
                      <a:r>
                        <a:rPr lang="ko-KR" altLang="en-US" sz="1700" spc="-150" dirty="0">
                          <a:latin typeface="나눔스퀘어OTF Bold" pitchFamily="34" charset="-127"/>
                          <a:ea typeface="나눔스퀘어OTF Bold" pitchFamily="34" charset="-127"/>
                        </a:rPr>
                        <a:t>차별 금지</a:t>
                      </a:r>
                      <a:endParaRPr lang="ko-KR" altLang="en-US" sz="1700" b="0" spc="-150" dirty="0">
                        <a:latin typeface="나눔스퀘어OTF Bold" pitchFamily="34" charset="-127"/>
                        <a:ea typeface="나눔스퀘어OTF Bold" pitchFamily="34" charset="-127"/>
                      </a:endParaRPr>
                    </a:p>
                  </a:txBody>
                  <a:tcPr marL="180000" marR="180000" marT="0" marB="0" anchor="ctr">
                    <a:lnL w="12700" cap="flat" cmpd="sng" algn="ctr">
                      <a:solidFill>
                        <a:srgbClr val="1C1C1C"/>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1C1C1C"/>
                      </a:solidFill>
                      <a:prstDash val="solid"/>
                      <a:round/>
                      <a:headEnd type="none" w="med" len="med"/>
                      <a:tailEnd type="none" w="med" len="med"/>
                    </a:lnT>
                    <a:lnB w="12700" cap="flat" cmpd="sng" algn="ctr">
                      <a:solidFill>
                        <a:srgbClr val="1C1C1C"/>
                      </a:solidFill>
                      <a:prstDash val="solid"/>
                      <a:round/>
                      <a:headEnd type="none" w="med" len="med"/>
                      <a:tailEnd type="none" w="med" len="med"/>
                    </a:lnB>
                    <a:solidFill>
                      <a:srgbClr val="EDEDED"/>
                    </a:solidFill>
                  </a:tcPr>
                </a:tc>
                <a:extLst>
                  <a:ext uri="{0D108BD9-81ED-4DB2-BD59-A6C34878D82A}">
                    <a16:rowId xmlns:a16="http://schemas.microsoft.com/office/drawing/2014/main" val="2535700229"/>
                  </a:ext>
                </a:extLst>
              </a:tr>
            </a:tbl>
          </a:graphicData>
        </a:graphic>
      </p:graphicFrame>
    </p:spTree>
    <p:extLst>
      <p:ext uri="{BB962C8B-B14F-4D97-AF65-F5344CB8AC3E}">
        <p14:creationId xmlns:p14="http://schemas.microsoft.com/office/powerpoint/2010/main" val="108348338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35CB6D-F0DE-49D7-B55E-7E4EB39F7245}"/>
              </a:ext>
            </a:extLst>
          </p:cNvPr>
          <p:cNvSpPr txBox="1"/>
          <p:nvPr/>
        </p:nvSpPr>
        <p:spPr>
          <a:xfrm>
            <a:off x="744725" y="7191931"/>
            <a:ext cx="8698295" cy="338554"/>
          </a:xfrm>
          <a:prstGeom prst="rect">
            <a:avLst/>
          </a:prstGeom>
          <a:noFill/>
        </p:spPr>
        <p:txBody>
          <a:bodyPr wrap="square" rtlCol="0">
            <a:spAutoFit/>
          </a:bodyPr>
          <a:lstStyle/>
          <a:p>
            <a:r>
              <a:rPr lang="ko-KR" altLang="en-US" sz="1600" dirty="0">
                <a:latin typeface="HY헤드라인M" panose="02030600000101010101" pitchFamily="18" charset="-127"/>
                <a:ea typeface="HY헤드라인M" panose="02030600000101010101" pitchFamily="18" charset="-127"/>
              </a:rPr>
              <a:t>출처</a:t>
            </a:r>
            <a:r>
              <a:rPr lang="en-US" altLang="ko-KR" sz="1600" dirty="0">
                <a:latin typeface="HY헤드라인M" panose="02030600000101010101" pitchFamily="18" charset="-127"/>
                <a:ea typeface="HY헤드라인M" panose="02030600000101010101" pitchFamily="18" charset="-127"/>
              </a:rPr>
              <a:t>: </a:t>
            </a:r>
            <a:r>
              <a:rPr lang="ko-KR" altLang="en-US" sz="1600" dirty="0">
                <a:latin typeface="HY헤드라인M" panose="02030600000101010101" pitchFamily="18" charset="-127"/>
                <a:ea typeface="HY헤드라인M" panose="02030600000101010101" pitchFamily="18" charset="-127"/>
              </a:rPr>
              <a:t>통계청</a:t>
            </a:r>
            <a:r>
              <a:rPr lang="en-US" altLang="ko-KR" sz="1600" dirty="0">
                <a:latin typeface="HY헤드라인M" panose="02030600000101010101" pitchFamily="18" charset="-127"/>
                <a:ea typeface="HY헤드라인M" panose="02030600000101010101" pitchFamily="18" charset="-127"/>
              </a:rPr>
              <a:t>,2023</a:t>
            </a:r>
            <a:r>
              <a:rPr lang="ko-KR" altLang="en-US" sz="1600" dirty="0">
                <a:latin typeface="HY헤드라인M" panose="02030600000101010101" pitchFamily="18" charset="-127"/>
                <a:ea typeface="HY헤드라인M" panose="02030600000101010101" pitchFamily="18" charset="-127"/>
              </a:rPr>
              <a:t>년 </a:t>
            </a:r>
            <a:r>
              <a:rPr lang="en-US" altLang="ko-KR" sz="1600" dirty="0">
                <a:latin typeface="HY헤드라인M" panose="02030600000101010101" pitchFamily="18" charset="-127"/>
                <a:ea typeface="HY헤드라인M" panose="02030600000101010101" pitchFamily="18" charset="-127"/>
              </a:rPr>
              <a:t>8</a:t>
            </a:r>
            <a:r>
              <a:rPr lang="ko-KR" altLang="en-US" sz="1600" dirty="0">
                <a:latin typeface="HY헤드라인M" panose="02030600000101010101" pitchFamily="18" charset="-127"/>
                <a:ea typeface="HY헤드라인M" panose="02030600000101010101" pitchFamily="18" charset="-127"/>
              </a:rPr>
              <a:t>월 근로형태별 부가조사 결과</a:t>
            </a:r>
            <a:r>
              <a:rPr lang="en-US" altLang="ko-KR" sz="1600" dirty="0">
                <a:latin typeface="HY헤드라인M" panose="02030600000101010101" pitchFamily="18" charset="-127"/>
                <a:ea typeface="HY헤드라인M" panose="02030600000101010101" pitchFamily="18" charset="-127"/>
              </a:rPr>
              <a:t>, </a:t>
            </a:r>
            <a:r>
              <a:rPr lang="ko-KR" altLang="en-US" sz="1600" dirty="0" err="1">
                <a:latin typeface="HY헤드라인M" panose="02030600000101010101" pitchFamily="18" charset="-127"/>
                <a:ea typeface="HY헤드라인M" panose="02030600000101010101" pitchFamily="18" charset="-127"/>
              </a:rPr>
              <a:t>이데일리</a:t>
            </a:r>
            <a:r>
              <a:rPr lang="en-US" altLang="ko-KR" sz="1600" dirty="0">
                <a:latin typeface="HY헤드라인M" panose="02030600000101010101" pitchFamily="18" charset="-127"/>
                <a:ea typeface="HY헤드라인M" panose="02030600000101010101" pitchFamily="18" charset="-127"/>
              </a:rPr>
              <a:t>, </a:t>
            </a:r>
            <a:r>
              <a:rPr lang="en-US" altLang="ko-KR" sz="1600" dirty="0" err="1">
                <a:latin typeface="HY헤드라인M" panose="02030600000101010101" pitchFamily="18" charset="-127"/>
                <a:ea typeface="HY헤드라인M" panose="02030600000101010101" pitchFamily="18" charset="-127"/>
              </a:rPr>
              <a:t>Chosun</a:t>
            </a:r>
            <a:r>
              <a:rPr lang="en-US" altLang="ko-KR" sz="1600" dirty="0">
                <a:latin typeface="HY헤드라인M" panose="02030600000101010101" pitchFamily="18" charset="-127"/>
                <a:ea typeface="HY헤드라인M" panose="02030600000101010101" pitchFamily="18" charset="-127"/>
              </a:rPr>
              <a:t> Biz</a:t>
            </a:r>
            <a:endParaRPr lang="ko-KR" altLang="en-US" sz="1600" dirty="0">
              <a:latin typeface="HY헤드라인M" panose="02030600000101010101" pitchFamily="18" charset="-127"/>
              <a:ea typeface="HY헤드라인M" panose="02030600000101010101" pitchFamily="18" charset="-127"/>
            </a:endParaRPr>
          </a:p>
        </p:txBody>
      </p:sp>
      <p:pic>
        <p:nvPicPr>
          <p:cNvPr id="6" name="그림 5">
            <a:extLst>
              <a:ext uri="{FF2B5EF4-FFF2-40B4-BE49-F238E27FC236}">
                <a16:creationId xmlns:a16="http://schemas.microsoft.com/office/drawing/2014/main" id="{C986DEAE-D6AE-4C8C-8799-E208A79C84CA}"/>
              </a:ext>
            </a:extLst>
          </p:cNvPr>
          <p:cNvPicPr>
            <a:picLocks noChangeAspect="1"/>
          </p:cNvPicPr>
          <p:nvPr/>
        </p:nvPicPr>
        <p:blipFill>
          <a:blip r:embed="rId3"/>
          <a:stretch>
            <a:fillRect/>
          </a:stretch>
        </p:blipFill>
        <p:spPr>
          <a:xfrm>
            <a:off x="882204" y="1260351"/>
            <a:ext cx="8560817" cy="5616624"/>
          </a:xfrm>
          <a:prstGeom prst="rect">
            <a:avLst/>
          </a:prstGeom>
        </p:spPr>
      </p:pic>
      <p:pic>
        <p:nvPicPr>
          <p:cNvPr id="7" name="그림 6">
            <a:extLst>
              <a:ext uri="{FF2B5EF4-FFF2-40B4-BE49-F238E27FC236}">
                <a16:creationId xmlns:a16="http://schemas.microsoft.com/office/drawing/2014/main" id="{A9C638ED-EDC7-4FBC-BF4B-D497BC664245}"/>
              </a:ext>
            </a:extLst>
          </p:cNvPr>
          <p:cNvPicPr>
            <a:picLocks noChangeAspect="1"/>
          </p:cNvPicPr>
          <p:nvPr/>
        </p:nvPicPr>
        <p:blipFill>
          <a:blip r:embed="rId4"/>
          <a:stretch>
            <a:fillRect/>
          </a:stretch>
        </p:blipFill>
        <p:spPr>
          <a:xfrm>
            <a:off x="882204" y="1260351"/>
            <a:ext cx="8560817" cy="5616624"/>
          </a:xfrm>
          <a:prstGeom prst="rect">
            <a:avLst/>
          </a:prstGeom>
        </p:spPr>
      </p:pic>
      <p:pic>
        <p:nvPicPr>
          <p:cNvPr id="8" name="그림 7">
            <a:extLst>
              <a:ext uri="{FF2B5EF4-FFF2-40B4-BE49-F238E27FC236}">
                <a16:creationId xmlns:a16="http://schemas.microsoft.com/office/drawing/2014/main" id="{86E943F9-36FB-4A61-A5CC-1294683D6320}"/>
              </a:ext>
            </a:extLst>
          </p:cNvPr>
          <p:cNvPicPr>
            <a:picLocks noChangeAspect="1"/>
          </p:cNvPicPr>
          <p:nvPr/>
        </p:nvPicPr>
        <p:blipFill>
          <a:blip r:embed="rId5"/>
          <a:stretch>
            <a:fillRect/>
          </a:stretch>
        </p:blipFill>
        <p:spPr>
          <a:xfrm>
            <a:off x="882204" y="1224559"/>
            <a:ext cx="8928992" cy="5515745"/>
          </a:xfrm>
          <a:prstGeom prst="rect">
            <a:avLst/>
          </a:prstGeom>
        </p:spPr>
      </p:pic>
      <p:pic>
        <p:nvPicPr>
          <p:cNvPr id="9" name="그림 8">
            <a:extLst>
              <a:ext uri="{FF2B5EF4-FFF2-40B4-BE49-F238E27FC236}">
                <a16:creationId xmlns:a16="http://schemas.microsoft.com/office/drawing/2014/main" id="{9C302490-9ADE-4839-AA63-30F260A09216}"/>
              </a:ext>
            </a:extLst>
          </p:cNvPr>
          <p:cNvPicPr>
            <a:picLocks noChangeAspect="1"/>
          </p:cNvPicPr>
          <p:nvPr/>
        </p:nvPicPr>
        <p:blipFill>
          <a:blip r:embed="rId6"/>
          <a:stretch>
            <a:fillRect/>
          </a:stretch>
        </p:blipFill>
        <p:spPr>
          <a:xfrm>
            <a:off x="342144" y="396255"/>
            <a:ext cx="10045116" cy="6570549"/>
          </a:xfrm>
          <a:prstGeom prst="rect">
            <a:avLst/>
          </a:prstGeom>
        </p:spPr>
      </p:pic>
    </p:spTree>
    <p:extLst>
      <p:ext uri="{BB962C8B-B14F-4D97-AF65-F5344CB8AC3E}">
        <p14:creationId xmlns:p14="http://schemas.microsoft.com/office/powerpoint/2010/main" val="1037103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01.프로젝트-SUM\[프로젝트]취업지원센터\18.표준교안ppt제작\png저장\1-2_1차시\22-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2024" y="0"/>
            <a:ext cx="7272528" cy="137160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D:\01.프로젝트-SUM\[프로젝트]취업지원센터\18.표준교안ppt제작\png저장\1-2_1차시\22-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6719" y="0"/>
            <a:ext cx="6803135" cy="137160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2988607" y="217557"/>
            <a:ext cx="4602380" cy="673950"/>
          </a:xfrm>
          <a:prstGeom prst="rect">
            <a:avLst/>
          </a:prstGeom>
          <a:noFill/>
        </p:spPr>
        <p:txBody>
          <a:bodyPr wrap="none" lIns="91360" tIns="45680" rIns="91360" bIns="45680" rtlCol="0">
            <a:spAutoFit/>
          </a:bodyPr>
          <a:lstStyle/>
          <a:p>
            <a:pPr algn="ctr">
              <a:lnSpc>
                <a:spcPct val="90000"/>
              </a:lnSpc>
            </a:pPr>
            <a:r>
              <a:rPr lang="ko-KR" altLang="en-US" sz="4200" spc="-400" dirty="0">
                <a:solidFill>
                  <a:schemeClr val="bg1"/>
                </a:solidFill>
                <a:latin typeface="HY헤드라인M" panose="02030600000101010101" pitchFamily="18" charset="-127"/>
                <a:ea typeface="HY헤드라인M" panose="02030600000101010101" pitchFamily="18" charset="-127"/>
              </a:rPr>
              <a:t> 미래의 노동현장은</a:t>
            </a:r>
            <a:r>
              <a:rPr lang="en-US" altLang="ko-KR" sz="4200" spc="-400" dirty="0">
                <a:solidFill>
                  <a:schemeClr val="bg1"/>
                </a:solidFill>
                <a:latin typeface="HY헤드라인M" panose="02030600000101010101" pitchFamily="18" charset="-127"/>
                <a:ea typeface="HY헤드라인M" panose="02030600000101010101" pitchFamily="18" charset="-127"/>
              </a:rPr>
              <a:t>?</a:t>
            </a:r>
            <a:endParaRPr lang="ko-KR" altLang="en-US" sz="4200" spc="-400" dirty="0">
              <a:solidFill>
                <a:schemeClr val="bg1"/>
              </a:solidFill>
              <a:latin typeface="HY헤드라인M" panose="02030600000101010101" pitchFamily="18" charset="-127"/>
              <a:ea typeface="HY헤드라인M" panose="02030600000101010101" pitchFamily="18" charset="-127"/>
            </a:endParaRPr>
          </a:p>
        </p:txBody>
      </p:sp>
      <p:grpSp>
        <p:nvGrpSpPr>
          <p:cNvPr id="17" name="그룹 16">
            <a:extLst>
              <a:ext uri="{FF2B5EF4-FFF2-40B4-BE49-F238E27FC236}">
                <a16:creationId xmlns:a16="http://schemas.microsoft.com/office/drawing/2014/main" id="{5247D046-F956-2AB4-9BA8-3E4658A7CC37}"/>
              </a:ext>
            </a:extLst>
          </p:cNvPr>
          <p:cNvGrpSpPr/>
          <p:nvPr/>
        </p:nvGrpSpPr>
        <p:grpSpPr>
          <a:xfrm>
            <a:off x="399158" y="1437323"/>
            <a:ext cx="9551614" cy="4935889"/>
            <a:chOff x="630505" y="336822"/>
            <a:chExt cx="10930988" cy="5543700"/>
          </a:xfrm>
        </p:grpSpPr>
        <p:sp>
          <p:nvSpPr>
            <p:cNvPr id="10" name="텍스트 상자 22">
              <a:extLst>
                <a:ext uri="{FF2B5EF4-FFF2-40B4-BE49-F238E27FC236}">
                  <a16:creationId xmlns:a16="http://schemas.microsoft.com/office/drawing/2014/main" id="{DBC173FC-F9F3-1BF4-BF69-23272962E887}"/>
                </a:ext>
              </a:extLst>
            </p:cNvPr>
            <p:cNvSpPr txBox="1"/>
            <p:nvPr/>
          </p:nvSpPr>
          <p:spPr>
            <a:xfrm>
              <a:off x="630505" y="336822"/>
              <a:ext cx="1440447" cy="804203"/>
            </a:xfrm>
            <a:prstGeom prst="rect">
              <a:avLst/>
            </a:prstGeom>
            <a:noFill/>
          </p:spPr>
          <p:txBody>
            <a:bodyPr wrap="none" rtlCol="0">
              <a:spAutoFit/>
            </a:bodyPr>
            <a:lstStyle/>
            <a:p>
              <a:pPr defTabSz="913592">
                <a:lnSpc>
                  <a:spcPct val="150000"/>
                </a:lnSpc>
                <a:defRPr/>
              </a:pPr>
              <a:r>
                <a:rPr kumimoji="1" lang="en-US" altLang="ko-KR" sz="3200" b="1" dirty="0">
                  <a:solidFill>
                    <a:srgbClr val="002060"/>
                  </a:solidFill>
                  <a:latin typeface="HY헤드라인M" panose="02030600000101010101" pitchFamily="18" charset="-127"/>
                  <a:ea typeface="HY헤드라인M" panose="02030600000101010101" pitchFamily="18" charset="-127"/>
                </a:rPr>
                <a:t>[</a:t>
              </a:r>
              <a:r>
                <a:rPr kumimoji="1" lang="ko-KR" altLang="en-US" sz="3200" b="1" dirty="0">
                  <a:solidFill>
                    <a:srgbClr val="002060"/>
                  </a:solidFill>
                  <a:latin typeface="HY헤드라인M" panose="02030600000101010101" pitchFamily="18" charset="-127"/>
                  <a:ea typeface="HY헤드라인M" panose="02030600000101010101" pitchFamily="18" charset="-127"/>
                </a:rPr>
                <a:t>질문</a:t>
              </a:r>
              <a:r>
                <a:rPr kumimoji="1" lang="en-US" altLang="ko-KR" sz="3200" b="1" dirty="0">
                  <a:solidFill>
                    <a:srgbClr val="002060"/>
                  </a:solidFill>
                  <a:latin typeface="HY헤드라인M" panose="02030600000101010101" pitchFamily="18" charset="-127"/>
                  <a:ea typeface="HY헤드라인M" panose="02030600000101010101" pitchFamily="18" charset="-127"/>
                </a:rPr>
                <a:t>]</a:t>
              </a:r>
              <a:endParaRPr kumimoji="1" lang="ko-KR" altLang="en-US" sz="3200" b="1" dirty="0">
                <a:solidFill>
                  <a:srgbClr val="002060"/>
                </a:solidFill>
                <a:latin typeface="HY헤드라인M" panose="02030600000101010101" pitchFamily="18" charset="-127"/>
                <a:ea typeface="HY헤드라인M" panose="02030600000101010101" pitchFamily="18" charset="-127"/>
              </a:endParaRPr>
            </a:p>
          </p:txBody>
        </p:sp>
        <p:sp>
          <p:nvSpPr>
            <p:cNvPr id="11" name="텍스트 상자 22">
              <a:extLst>
                <a:ext uri="{FF2B5EF4-FFF2-40B4-BE49-F238E27FC236}">
                  <a16:creationId xmlns:a16="http://schemas.microsoft.com/office/drawing/2014/main" id="{0F14B561-0F32-2C61-B889-204F3F2D6C3B}"/>
                </a:ext>
              </a:extLst>
            </p:cNvPr>
            <p:cNvSpPr txBox="1"/>
            <p:nvPr/>
          </p:nvSpPr>
          <p:spPr>
            <a:xfrm>
              <a:off x="2209047" y="609599"/>
              <a:ext cx="9352446" cy="1872991"/>
            </a:xfrm>
            <a:prstGeom prst="rect">
              <a:avLst/>
            </a:prstGeom>
            <a:solidFill>
              <a:schemeClr val="tx1"/>
            </a:solidFill>
          </p:spPr>
          <p:txBody>
            <a:bodyPr wrap="square" rtlCol="0" anchor="t">
              <a:spAutoFit/>
            </a:bodyPr>
            <a:lstStyle/>
            <a:p>
              <a:pPr algn="ctr" defTabSz="913592">
                <a:lnSpc>
                  <a:spcPct val="150000"/>
                </a:lnSpc>
                <a:defRPr/>
              </a:pPr>
              <a:r>
                <a:rPr kumimoji="1" lang="ko-KR" altLang="en-US" sz="3700" b="1" dirty="0" smtClean="0">
                  <a:solidFill>
                    <a:schemeClr val="bg1"/>
                  </a:solidFill>
                  <a:latin typeface="HY헤드라인M" panose="02030600000101010101" pitchFamily="18" charset="-127"/>
                  <a:ea typeface="HY헤드라인M" panose="02030600000101010101" pitchFamily="18" charset="-127"/>
                </a:rPr>
                <a:t>언젠가 </a:t>
              </a:r>
              <a:r>
                <a:rPr kumimoji="1" lang="ko-KR" altLang="en-US" sz="3700" b="1" dirty="0">
                  <a:solidFill>
                    <a:schemeClr val="bg1"/>
                  </a:solidFill>
                  <a:latin typeface="HY헤드라인M" panose="02030600000101010101" pitchFamily="18" charset="-127"/>
                  <a:ea typeface="HY헤드라인M" panose="02030600000101010101" pitchFamily="18" charset="-127"/>
                </a:rPr>
                <a:t>로봇이 내가 하는 일을</a:t>
              </a:r>
              <a:endParaRPr kumimoji="1" lang="en-US" altLang="ko-KR" sz="3700" b="1" dirty="0">
                <a:solidFill>
                  <a:schemeClr val="bg1"/>
                </a:solidFill>
                <a:latin typeface="HY헤드라인M" panose="02030600000101010101" pitchFamily="18" charset="-127"/>
                <a:ea typeface="HY헤드라인M" panose="02030600000101010101" pitchFamily="18" charset="-127"/>
              </a:endParaRPr>
            </a:p>
            <a:p>
              <a:pPr algn="ctr" defTabSz="913592">
                <a:lnSpc>
                  <a:spcPct val="150000"/>
                </a:lnSpc>
                <a:defRPr/>
              </a:pPr>
              <a:r>
                <a:rPr kumimoji="1" lang="ko-KR" altLang="en-US" sz="3700" b="1" dirty="0">
                  <a:solidFill>
                    <a:schemeClr val="bg1"/>
                  </a:solidFill>
                  <a:latin typeface="HY헤드라인M" panose="02030600000101010101" pitchFamily="18" charset="-127"/>
                  <a:ea typeface="HY헤드라인M" panose="02030600000101010101" pitchFamily="18" charset="-127"/>
                </a:rPr>
                <a:t>대신하게 될 것인가</a:t>
              </a:r>
              <a:r>
                <a:rPr kumimoji="1" lang="en-US" altLang="ko-KR" sz="3700" b="1" dirty="0">
                  <a:solidFill>
                    <a:schemeClr val="bg1"/>
                  </a:solidFill>
                  <a:latin typeface="HY헤드라인M" panose="02030600000101010101" pitchFamily="18" charset="-127"/>
                  <a:ea typeface="HY헤드라인M" panose="02030600000101010101" pitchFamily="18" charset="-127"/>
                </a:rPr>
                <a:t>?</a:t>
              </a:r>
              <a:endParaRPr kumimoji="1" lang="en-US" altLang="ko-KR" sz="800" b="1" dirty="0">
                <a:solidFill>
                  <a:schemeClr val="bg1"/>
                </a:solidFill>
                <a:latin typeface="HY헤드라인M" panose="02030600000101010101" pitchFamily="18" charset="-127"/>
                <a:ea typeface="HY헤드라인M" panose="02030600000101010101" pitchFamily="18" charset="-127"/>
              </a:endParaRPr>
            </a:p>
          </p:txBody>
        </p:sp>
        <p:sp>
          <p:nvSpPr>
            <p:cNvPr id="15" name="텍스트 상자 22">
              <a:extLst>
                <a:ext uri="{FF2B5EF4-FFF2-40B4-BE49-F238E27FC236}">
                  <a16:creationId xmlns:a16="http://schemas.microsoft.com/office/drawing/2014/main" id="{97D8CBD7-6909-2697-4AF1-36B048653DCC}"/>
                </a:ext>
              </a:extLst>
            </p:cNvPr>
            <p:cNvSpPr txBox="1"/>
            <p:nvPr/>
          </p:nvSpPr>
          <p:spPr>
            <a:xfrm>
              <a:off x="2205653" y="3858314"/>
              <a:ext cx="9352446" cy="2022208"/>
            </a:xfrm>
            <a:prstGeom prst="rect">
              <a:avLst/>
            </a:prstGeom>
            <a:solidFill>
              <a:schemeClr val="tx1"/>
            </a:solidFill>
          </p:spPr>
          <p:txBody>
            <a:bodyPr wrap="square" rtlCol="0" anchor="t">
              <a:spAutoFit/>
            </a:bodyPr>
            <a:lstStyle/>
            <a:p>
              <a:pPr algn="ctr" defTabSz="913592">
                <a:lnSpc>
                  <a:spcPct val="150000"/>
                </a:lnSpc>
                <a:defRPr/>
              </a:pPr>
              <a:r>
                <a:rPr kumimoji="1" lang="ko-KR" altLang="en-US" sz="3700" b="1" dirty="0">
                  <a:solidFill>
                    <a:schemeClr val="bg1"/>
                  </a:solidFill>
                  <a:latin typeface="HY헤드라인M" panose="02030600000101010101" pitchFamily="18" charset="-127"/>
                  <a:ea typeface="HY헤드라인M" panose="02030600000101010101" pitchFamily="18" charset="-127"/>
                </a:rPr>
                <a:t>일자리를 </a:t>
              </a:r>
              <a:r>
                <a:rPr kumimoji="1" lang="ko-KR" altLang="en-US" sz="3700" b="1" dirty="0" smtClean="0">
                  <a:solidFill>
                    <a:schemeClr val="bg1"/>
                  </a:solidFill>
                  <a:latin typeface="HY헤드라인M" panose="02030600000101010101" pitchFamily="18" charset="-127"/>
                  <a:ea typeface="HY헤드라인M" panose="02030600000101010101" pitchFamily="18" charset="-127"/>
                </a:rPr>
                <a:t>로봇이 가져가는 </a:t>
              </a:r>
              <a:r>
                <a:rPr kumimoji="1" lang="ko-KR" altLang="en-US" sz="3700" b="1" dirty="0">
                  <a:solidFill>
                    <a:schemeClr val="bg1"/>
                  </a:solidFill>
                  <a:latin typeface="HY헤드라인M" panose="02030600000101010101" pitchFamily="18" charset="-127"/>
                  <a:ea typeface="HY헤드라인M" panose="02030600000101010101" pitchFamily="18" charset="-127"/>
                </a:rPr>
                <a:t>게</a:t>
              </a:r>
              <a:endParaRPr kumimoji="1" lang="en-US" altLang="ko-KR" sz="3700" b="1" dirty="0">
                <a:solidFill>
                  <a:schemeClr val="bg1"/>
                </a:solidFill>
                <a:latin typeface="HY헤드라인M" panose="02030600000101010101" pitchFamily="18" charset="-127"/>
                <a:ea typeface="HY헤드라인M" panose="02030600000101010101" pitchFamily="18" charset="-127"/>
              </a:endParaRPr>
            </a:p>
            <a:p>
              <a:pPr algn="ctr" defTabSz="913592">
                <a:lnSpc>
                  <a:spcPct val="150000"/>
                </a:lnSpc>
                <a:defRPr/>
              </a:pPr>
              <a:r>
                <a:rPr kumimoji="1" lang="ko-KR" altLang="en-US" sz="3700" b="1" dirty="0">
                  <a:solidFill>
                    <a:schemeClr val="bg1"/>
                  </a:solidFill>
                  <a:latin typeface="HY헤드라인M" panose="02030600000101010101" pitchFamily="18" charset="-127"/>
                  <a:ea typeface="HY헤드라인M" panose="02030600000101010101" pitchFamily="18" charset="-127"/>
                </a:rPr>
                <a:t>좋은 일일까</a:t>
              </a:r>
              <a:r>
                <a:rPr kumimoji="1" lang="en-US" altLang="ko-KR" sz="3700" b="1" dirty="0">
                  <a:solidFill>
                    <a:schemeClr val="bg1"/>
                  </a:solidFill>
                  <a:latin typeface="HY헤드라인M" panose="02030600000101010101" pitchFamily="18" charset="-127"/>
                  <a:ea typeface="HY헤드라인M" panose="02030600000101010101" pitchFamily="18" charset="-127"/>
                </a:rPr>
                <a:t>, </a:t>
              </a:r>
              <a:r>
                <a:rPr kumimoji="1" lang="ko-KR" altLang="en-US" sz="3700" b="1" dirty="0">
                  <a:solidFill>
                    <a:schemeClr val="bg1"/>
                  </a:solidFill>
                  <a:latin typeface="HY헤드라인M" panose="02030600000101010101" pitchFamily="18" charset="-127"/>
                  <a:ea typeface="HY헤드라인M" panose="02030600000101010101" pitchFamily="18" charset="-127"/>
                </a:rPr>
                <a:t>아니면 나쁜 일 일까</a:t>
              </a:r>
              <a:r>
                <a:rPr kumimoji="1" lang="en-US" altLang="ko-KR" sz="3700" b="1" dirty="0">
                  <a:solidFill>
                    <a:schemeClr val="bg1"/>
                  </a:solidFill>
                  <a:latin typeface="HY헤드라인M" panose="02030600000101010101" pitchFamily="18" charset="-127"/>
                  <a:ea typeface="HY헤드라인M" panose="02030600000101010101" pitchFamily="18" charset="-127"/>
                </a:rPr>
                <a:t>?</a:t>
              </a:r>
              <a:endParaRPr kumimoji="1" lang="en-US" altLang="ko-KR" sz="800" b="1" dirty="0">
                <a:solidFill>
                  <a:schemeClr val="bg1"/>
                </a:solidFill>
                <a:latin typeface="HY헤드라인M" panose="02030600000101010101" pitchFamily="18" charset="-127"/>
                <a:ea typeface="HY헤드라인M" panose="02030600000101010101" pitchFamily="18" charset="-127"/>
              </a:endParaRPr>
            </a:p>
          </p:txBody>
        </p:sp>
        <p:sp>
          <p:nvSpPr>
            <p:cNvPr id="16" name="텍스트 상자 22">
              <a:extLst>
                <a:ext uri="{FF2B5EF4-FFF2-40B4-BE49-F238E27FC236}">
                  <a16:creationId xmlns:a16="http://schemas.microsoft.com/office/drawing/2014/main" id="{A32C5324-2A04-9112-E980-4184CD5BB5FC}"/>
                </a:ext>
              </a:extLst>
            </p:cNvPr>
            <p:cNvSpPr txBox="1"/>
            <p:nvPr/>
          </p:nvSpPr>
          <p:spPr>
            <a:xfrm>
              <a:off x="630505" y="3534814"/>
              <a:ext cx="1440447" cy="804203"/>
            </a:xfrm>
            <a:prstGeom prst="rect">
              <a:avLst/>
            </a:prstGeom>
            <a:noFill/>
          </p:spPr>
          <p:txBody>
            <a:bodyPr wrap="none" rtlCol="0">
              <a:spAutoFit/>
            </a:bodyPr>
            <a:lstStyle/>
            <a:p>
              <a:pPr defTabSz="913592">
                <a:lnSpc>
                  <a:spcPct val="150000"/>
                </a:lnSpc>
                <a:defRPr/>
              </a:pPr>
              <a:r>
                <a:rPr kumimoji="1" lang="en-US" altLang="ko-KR" sz="3200" b="1" dirty="0">
                  <a:solidFill>
                    <a:srgbClr val="002060"/>
                  </a:solidFill>
                  <a:latin typeface="HY헤드라인M" panose="02030600000101010101" pitchFamily="18" charset="-127"/>
                  <a:ea typeface="HY헤드라인M" panose="02030600000101010101" pitchFamily="18" charset="-127"/>
                </a:rPr>
                <a:t>[</a:t>
              </a:r>
              <a:r>
                <a:rPr kumimoji="1" lang="ko-KR" altLang="en-US" sz="3200" b="1" dirty="0">
                  <a:solidFill>
                    <a:srgbClr val="002060"/>
                  </a:solidFill>
                  <a:latin typeface="HY헤드라인M" panose="02030600000101010101" pitchFamily="18" charset="-127"/>
                  <a:ea typeface="HY헤드라인M" panose="02030600000101010101" pitchFamily="18" charset="-127"/>
                </a:rPr>
                <a:t>질문</a:t>
              </a:r>
              <a:r>
                <a:rPr kumimoji="1" lang="en-US" altLang="ko-KR" sz="3200" b="1" dirty="0">
                  <a:solidFill>
                    <a:srgbClr val="002060"/>
                  </a:solidFill>
                  <a:latin typeface="HY헤드라인M" panose="02030600000101010101" pitchFamily="18" charset="-127"/>
                  <a:ea typeface="HY헤드라인M" panose="02030600000101010101" pitchFamily="18" charset="-127"/>
                </a:rPr>
                <a:t>]</a:t>
              </a:r>
              <a:endParaRPr kumimoji="1" lang="ko-KR" altLang="en-US" sz="3200" b="1" dirty="0">
                <a:solidFill>
                  <a:srgbClr val="002060"/>
                </a:solidFill>
                <a:latin typeface="HY헤드라인M" panose="02030600000101010101" pitchFamily="18" charset="-127"/>
                <a:ea typeface="HY헤드라인M" panose="02030600000101010101" pitchFamily="18" charset="-127"/>
              </a:endParaRPr>
            </a:p>
          </p:txBody>
        </p:sp>
      </p:grpSp>
    </p:spTree>
    <p:extLst>
      <p:ext uri="{BB962C8B-B14F-4D97-AF65-F5344CB8AC3E}">
        <p14:creationId xmlns:p14="http://schemas.microsoft.com/office/powerpoint/2010/main" val="213385330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그림 2">
            <a:extLst>
              <a:ext uri="{FF2B5EF4-FFF2-40B4-BE49-F238E27FC236}">
                <a16:creationId xmlns:a16="http://schemas.microsoft.com/office/drawing/2014/main" id="{305B142E-DFAD-6709-328D-DA0D7E213C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6189" y="614126"/>
            <a:ext cx="5401022" cy="3597778"/>
          </a:xfrm>
          <a:prstGeom prst="rect">
            <a:avLst/>
          </a:prstGeom>
        </p:spPr>
      </p:pic>
      <p:sp>
        <p:nvSpPr>
          <p:cNvPr id="4" name="TextBox 3">
            <a:extLst>
              <a:ext uri="{FF2B5EF4-FFF2-40B4-BE49-F238E27FC236}">
                <a16:creationId xmlns:a16="http://schemas.microsoft.com/office/drawing/2014/main" id="{A0CB1857-E299-F1B3-AE62-094397E65F63}"/>
              </a:ext>
            </a:extLst>
          </p:cNvPr>
          <p:cNvSpPr txBox="1"/>
          <p:nvPr/>
        </p:nvSpPr>
        <p:spPr>
          <a:xfrm>
            <a:off x="4580884" y="4719017"/>
            <a:ext cx="4931638" cy="646250"/>
          </a:xfrm>
          <a:prstGeom prst="rect">
            <a:avLst/>
          </a:prstGeom>
          <a:noFill/>
        </p:spPr>
        <p:txBody>
          <a:bodyPr wrap="none" lIns="91360" tIns="45680" rIns="91360" bIns="45680" rtlCol="0">
            <a:spAutoFit/>
          </a:bodyPr>
          <a:lstStyle/>
          <a:p>
            <a:pPr algn="ctr">
              <a:spcAft>
                <a:spcPts val="400"/>
              </a:spcAft>
            </a:pPr>
            <a:r>
              <a:rPr lang="en-US" altLang="ko-KR" sz="3600" spc="-180" dirty="0">
                <a:solidFill>
                  <a:schemeClr val="accent2">
                    <a:lumMod val="75000"/>
                  </a:schemeClr>
                </a:solidFill>
                <a:latin typeface="HY헤드라인M" panose="02030600000101010101" pitchFamily="18" charset="-127"/>
                <a:ea typeface="HY헤드라인M" panose="02030600000101010101" pitchFamily="18" charset="-127"/>
              </a:rPr>
              <a:t>AI</a:t>
            </a:r>
            <a:r>
              <a:rPr lang="ko-KR" altLang="en-US" sz="3600" spc="-180" dirty="0">
                <a:solidFill>
                  <a:schemeClr val="accent2">
                    <a:lumMod val="75000"/>
                  </a:schemeClr>
                </a:solidFill>
                <a:latin typeface="HY헤드라인M" panose="02030600000101010101" pitchFamily="18" charset="-127"/>
                <a:ea typeface="HY헤드라인M" panose="02030600000101010101" pitchFamily="18" charset="-127"/>
              </a:rPr>
              <a:t>가 대체하지 못하는 것</a:t>
            </a:r>
            <a:endParaRPr lang="en-US" altLang="ko-KR" sz="3600" spc="-180" dirty="0">
              <a:solidFill>
                <a:schemeClr val="accent2">
                  <a:lumMod val="75000"/>
                </a:schemeClr>
              </a:solidFill>
              <a:latin typeface="HY헤드라인M" panose="02030600000101010101" pitchFamily="18" charset="-127"/>
              <a:ea typeface="HY헤드라인M" panose="02030600000101010101" pitchFamily="18" charset="-127"/>
            </a:endParaRPr>
          </a:p>
        </p:txBody>
      </p:sp>
      <p:pic>
        <p:nvPicPr>
          <p:cNvPr id="6" name="그림 5">
            <a:extLst>
              <a:ext uri="{FF2B5EF4-FFF2-40B4-BE49-F238E27FC236}">
                <a16:creationId xmlns:a16="http://schemas.microsoft.com/office/drawing/2014/main" id="{AF55C8AE-C605-CF70-2F95-478AFB276A1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189" t="9401" r="5717" b="10800"/>
          <a:stretch/>
        </p:blipFill>
        <p:spPr>
          <a:xfrm>
            <a:off x="1615498" y="4885748"/>
            <a:ext cx="2520280" cy="1751651"/>
          </a:xfrm>
          <a:prstGeom prst="rect">
            <a:avLst/>
          </a:prstGeom>
        </p:spPr>
      </p:pic>
      <p:sp>
        <p:nvSpPr>
          <p:cNvPr id="7" name="TextBox 6">
            <a:extLst>
              <a:ext uri="{FF2B5EF4-FFF2-40B4-BE49-F238E27FC236}">
                <a16:creationId xmlns:a16="http://schemas.microsoft.com/office/drawing/2014/main" id="{6C95963E-600F-72CA-C816-28415E52683B}"/>
              </a:ext>
            </a:extLst>
          </p:cNvPr>
          <p:cNvSpPr txBox="1"/>
          <p:nvPr/>
        </p:nvSpPr>
        <p:spPr>
          <a:xfrm>
            <a:off x="5485779" y="5365267"/>
            <a:ext cx="3121848" cy="1672172"/>
          </a:xfrm>
          <a:prstGeom prst="rect">
            <a:avLst/>
          </a:prstGeom>
          <a:noFill/>
        </p:spPr>
        <p:txBody>
          <a:bodyPr wrap="none" lIns="91360" tIns="45680" rIns="91360" bIns="45680" rtlCol="0">
            <a:spAutoFit/>
          </a:bodyPr>
          <a:lstStyle/>
          <a:p>
            <a:pPr algn="ctr">
              <a:spcAft>
                <a:spcPts val="400"/>
              </a:spcAft>
            </a:pPr>
            <a:r>
              <a:rPr lang="ko-KR" altLang="en-US" sz="3200" spc="-180" dirty="0">
                <a:solidFill>
                  <a:srgbClr val="002060"/>
                </a:solidFill>
                <a:latin typeface="HY헤드라인M" panose="02030600000101010101" pitchFamily="18" charset="-127"/>
                <a:ea typeface="HY헤드라인M" panose="02030600000101010101" pitchFamily="18" charset="-127"/>
              </a:rPr>
              <a:t>인간의 감성 지능</a:t>
            </a:r>
            <a:endParaRPr lang="en-US" altLang="ko-KR" sz="3200" spc="-180" dirty="0">
              <a:solidFill>
                <a:srgbClr val="002060"/>
              </a:solidFill>
              <a:latin typeface="HY헤드라인M" panose="02030600000101010101" pitchFamily="18" charset="-127"/>
              <a:ea typeface="HY헤드라인M" panose="02030600000101010101" pitchFamily="18" charset="-127"/>
            </a:endParaRPr>
          </a:p>
          <a:p>
            <a:pPr algn="ctr">
              <a:spcAft>
                <a:spcPts val="400"/>
              </a:spcAft>
            </a:pPr>
            <a:r>
              <a:rPr lang="ko-KR" altLang="en-US" sz="3200" spc="-180" dirty="0">
                <a:solidFill>
                  <a:srgbClr val="002060"/>
                </a:solidFill>
                <a:latin typeface="HY헤드라인M" panose="02030600000101010101" pitchFamily="18" charset="-127"/>
                <a:ea typeface="HY헤드라인M" panose="02030600000101010101" pitchFamily="18" charset="-127"/>
              </a:rPr>
              <a:t>창의성</a:t>
            </a:r>
            <a:endParaRPr lang="en-US" altLang="ko-KR" sz="3200" spc="-180" dirty="0">
              <a:solidFill>
                <a:srgbClr val="002060"/>
              </a:solidFill>
              <a:latin typeface="HY헤드라인M" panose="02030600000101010101" pitchFamily="18" charset="-127"/>
              <a:ea typeface="HY헤드라인M" panose="02030600000101010101" pitchFamily="18" charset="-127"/>
            </a:endParaRPr>
          </a:p>
          <a:p>
            <a:pPr algn="ctr">
              <a:spcAft>
                <a:spcPts val="400"/>
              </a:spcAft>
            </a:pPr>
            <a:r>
              <a:rPr lang="ko-KR" altLang="en-US" sz="3200" spc="-180" dirty="0">
                <a:solidFill>
                  <a:srgbClr val="002060"/>
                </a:solidFill>
                <a:latin typeface="HY헤드라인M" panose="02030600000101010101" pitchFamily="18" charset="-127"/>
                <a:ea typeface="HY헤드라인M" panose="02030600000101010101" pitchFamily="18" charset="-127"/>
              </a:rPr>
              <a:t>대인관계 기술</a:t>
            </a:r>
            <a:endParaRPr lang="en-US" altLang="ko-KR" sz="3200" spc="-180" dirty="0">
              <a:solidFill>
                <a:srgbClr val="002060"/>
              </a:solidFill>
              <a:latin typeface="HY헤드라인M" panose="02030600000101010101" pitchFamily="18" charset="-127"/>
              <a:ea typeface="HY헤드라인M" panose="02030600000101010101" pitchFamily="18" charset="-127"/>
            </a:endParaRPr>
          </a:p>
        </p:txBody>
      </p:sp>
      <p:sp>
        <p:nvSpPr>
          <p:cNvPr id="8" name="텍스트 상자 22">
            <a:extLst>
              <a:ext uri="{FF2B5EF4-FFF2-40B4-BE49-F238E27FC236}">
                <a16:creationId xmlns:a16="http://schemas.microsoft.com/office/drawing/2014/main" id="{BF893F6A-4F42-C4C8-3674-8C27AE782CEC}"/>
              </a:ext>
            </a:extLst>
          </p:cNvPr>
          <p:cNvSpPr txBox="1"/>
          <p:nvPr/>
        </p:nvSpPr>
        <p:spPr>
          <a:xfrm>
            <a:off x="0" y="2808297"/>
            <a:ext cx="10708641" cy="1673663"/>
          </a:xfrm>
          <a:prstGeom prst="rect">
            <a:avLst/>
          </a:prstGeom>
          <a:solidFill>
            <a:srgbClr val="00B0F0"/>
          </a:solidFill>
        </p:spPr>
        <p:txBody>
          <a:bodyPr wrap="square" rtlCol="0" anchor="t">
            <a:spAutoFit/>
          </a:bodyPr>
          <a:lstStyle/>
          <a:p>
            <a:pPr algn="ctr" defTabSz="913592">
              <a:lnSpc>
                <a:spcPct val="150000"/>
              </a:lnSpc>
              <a:defRPr/>
            </a:pPr>
            <a:r>
              <a:rPr kumimoji="1" lang="ko-KR" altLang="en-US" sz="3600" dirty="0">
                <a:solidFill>
                  <a:schemeClr val="bg1"/>
                </a:solidFill>
                <a:latin typeface="HY헤드라인M" panose="02030600000101010101" pitchFamily="18" charset="-127"/>
                <a:ea typeface="HY헤드라인M" panose="02030600000101010101" pitchFamily="18" charset="-127"/>
              </a:rPr>
              <a:t>미래시장에서도</a:t>
            </a:r>
            <a:endParaRPr kumimoji="1" lang="en-US" altLang="ko-KR" sz="3600" dirty="0">
              <a:solidFill>
                <a:schemeClr val="bg1"/>
              </a:solidFill>
              <a:latin typeface="HY헤드라인M" panose="02030600000101010101" pitchFamily="18" charset="-127"/>
              <a:ea typeface="HY헤드라인M" panose="02030600000101010101" pitchFamily="18" charset="-127"/>
            </a:endParaRPr>
          </a:p>
          <a:p>
            <a:pPr algn="ctr" defTabSz="913592">
              <a:lnSpc>
                <a:spcPct val="150000"/>
              </a:lnSpc>
              <a:defRPr/>
            </a:pPr>
            <a:r>
              <a:rPr kumimoji="1" lang="ko-KR" altLang="en-US" sz="3600" dirty="0">
                <a:solidFill>
                  <a:schemeClr val="bg1"/>
                </a:solidFill>
                <a:latin typeface="HY헤드라인M" panose="02030600000101010101" pitchFamily="18" charset="-127"/>
                <a:ea typeface="HY헤드라인M" panose="02030600000101010101" pitchFamily="18" charset="-127"/>
              </a:rPr>
              <a:t>노동의 존엄성은 </a:t>
            </a:r>
            <a:r>
              <a:rPr kumimoji="1" lang="ko-KR" altLang="en-US" sz="3600" dirty="0" smtClean="0">
                <a:solidFill>
                  <a:schemeClr val="bg1"/>
                </a:solidFill>
                <a:latin typeface="HY헤드라인M" panose="02030600000101010101" pitchFamily="18" charset="-127"/>
                <a:ea typeface="HY헤드라인M" panose="02030600000101010101" pitchFamily="18" charset="-127"/>
              </a:rPr>
              <a:t>사라지 않는다</a:t>
            </a:r>
            <a:endParaRPr kumimoji="1" lang="en-US" altLang="ko-KR" sz="3600" dirty="0">
              <a:solidFill>
                <a:schemeClr val="bg1"/>
              </a:solidFill>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91312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제목 4"/>
          <p:cNvSpPr>
            <a:spLocks noGrp="1"/>
          </p:cNvSpPr>
          <p:nvPr>
            <p:ph type="title"/>
          </p:nvPr>
        </p:nvSpPr>
        <p:spPr>
          <a:xfrm>
            <a:off x="1840847" y="3744697"/>
            <a:ext cx="7299737" cy="860741"/>
          </a:xfrm>
        </p:spPr>
        <p:txBody>
          <a:bodyPr vert="horz" lIns="100817" tIns="50408" rIns="100817" bIns="50408" rtlCol="0" anchor="ctr">
            <a:noAutofit/>
          </a:bodyPr>
          <a:lstStyle/>
          <a:p>
            <a:pPr algn="ctr"/>
            <a:r>
              <a:rPr lang="ko-KR" altLang="en-US" dirty="0" smtClean="0">
                <a:ln>
                  <a:solidFill>
                    <a:schemeClr val="accent1">
                      <a:shade val="50000"/>
                      <a:alpha val="0"/>
                    </a:schemeClr>
                  </a:solidFill>
                </a:ln>
                <a:solidFill>
                  <a:srgbClr val="9E692E"/>
                </a:solidFill>
                <a:latin typeface="HY헤드라인M" panose="02030600000101010101" pitchFamily="18" charset="-127"/>
                <a:ea typeface="HY헤드라인M" panose="02030600000101010101" pitchFamily="18" charset="-127"/>
              </a:rPr>
              <a:t>고맙습니다</a:t>
            </a:r>
            <a:endParaRPr lang="ko-KR" altLang="en-US" dirty="0">
              <a:ln>
                <a:solidFill>
                  <a:schemeClr val="accent1">
                    <a:shade val="50000"/>
                    <a:alpha val="0"/>
                  </a:schemeClr>
                </a:solidFill>
              </a:ln>
              <a:solidFill>
                <a:srgbClr val="9E692E"/>
              </a:solidFill>
              <a:latin typeface="HY헤드라인M" panose="02030600000101010101" pitchFamily="18" charset="-127"/>
              <a:ea typeface="HY헤드라인M" panose="02030600000101010101" pitchFamily="18" charset="-127"/>
            </a:endParaRPr>
          </a:p>
        </p:txBody>
      </p:sp>
      <p:sp>
        <p:nvSpPr>
          <p:cNvPr id="4" name="제목 4"/>
          <p:cNvSpPr txBox="1">
            <a:spLocks/>
          </p:cNvSpPr>
          <p:nvPr/>
        </p:nvSpPr>
        <p:spPr>
          <a:xfrm>
            <a:off x="1530276" y="2484487"/>
            <a:ext cx="7920880" cy="1260210"/>
          </a:xfrm>
          <a:prstGeom prst="rect">
            <a:avLst/>
          </a:prstGeom>
        </p:spPr>
        <p:txBody>
          <a:bodyPr vert="horz" lIns="100817" tIns="50408" rIns="100817" bIns="50408" rtlCol="0" anchor="ctr">
            <a:noAutofit/>
          </a:bodyPr>
          <a:lstStyle>
            <a:lvl1pPr algn="l" defTabSz="914400" rtl="0" eaLnBrk="1" latinLnBrk="1" hangingPunct="1">
              <a:lnSpc>
                <a:spcPct val="100000"/>
              </a:lnSpc>
              <a:spcBef>
                <a:spcPts val="0"/>
              </a:spcBef>
              <a:buNone/>
              <a:defRPr lang="ko-KR" altLang="en-US" sz="4000" b="1" kern="1200" cap="none" spc="0" dirty="0">
                <a:ln>
                  <a:noFill/>
                </a:ln>
                <a:solidFill>
                  <a:schemeClr val="bg1"/>
                </a:solidFill>
                <a:effectLst/>
                <a:latin typeface="Arial" pitchFamily="34" charset="0"/>
                <a:ea typeface="+mj-ea"/>
                <a:cs typeface="Arial" pitchFamily="34" charset="0"/>
              </a:defRPr>
            </a:lvl1pPr>
          </a:lstStyle>
          <a:p>
            <a:pPr algn="ctr"/>
            <a:r>
              <a:rPr lang="ko-KR" altLang="en-US" sz="5292" dirty="0" smtClean="0">
                <a:solidFill>
                  <a:srgbClr val="007E39"/>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rPr>
              <a:t>역사 속의 노동인권</a:t>
            </a:r>
            <a:endParaRPr lang="ko-KR" altLang="en-US" sz="4851" dirty="0">
              <a:solidFill>
                <a:srgbClr val="007E39"/>
              </a:solidFill>
              <a:effectLst>
                <a:outerShdw blurRad="38100" dist="38100" dir="2700000" algn="tl">
                  <a:srgbClr val="000000">
                    <a:alpha val="43137"/>
                  </a:srgbClr>
                </a:outerShdw>
              </a:effectLst>
              <a:latin typeface="HY헤드라인M" panose="02030600000101010101" pitchFamily="18" charset="-127"/>
              <a:ea typeface="HY헤드라인M" panose="02030600000101010101" pitchFamily="18" charset="-127"/>
            </a:endParaRPr>
          </a:p>
        </p:txBody>
      </p:sp>
    </p:spTree>
    <p:extLst>
      <p:ext uri="{BB962C8B-B14F-4D97-AF65-F5344CB8AC3E}">
        <p14:creationId xmlns:p14="http://schemas.microsoft.com/office/powerpoint/2010/main" val="22008850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테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테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7504</TotalTime>
  <Words>2486</Words>
  <Application>Microsoft Office PowerPoint</Application>
  <PresentationFormat>사용자 지정</PresentationFormat>
  <Paragraphs>305</Paragraphs>
  <Slides>50</Slides>
  <Notes>50</Notes>
  <HiddenSlides>0</HiddenSlides>
  <MMClips>2</MMClips>
  <ScaleCrop>false</ScaleCrop>
  <HeadingPairs>
    <vt:vector size="6" baseType="variant">
      <vt:variant>
        <vt:lpstr>사용한 글꼴</vt:lpstr>
      </vt:variant>
      <vt:variant>
        <vt:i4>12</vt:i4>
      </vt:variant>
      <vt:variant>
        <vt:lpstr>테마</vt:lpstr>
      </vt:variant>
      <vt:variant>
        <vt:i4>2</vt:i4>
      </vt:variant>
      <vt:variant>
        <vt:lpstr>슬라이드 제목</vt:lpstr>
      </vt:variant>
      <vt:variant>
        <vt:i4>50</vt:i4>
      </vt:variant>
    </vt:vector>
  </HeadingPairs>
  <TitlesOfParts>
    <vt:vector size="64" baseType="lpstr">
      <vt:lpstr>Roboto</vt:lpstr>
      <vt:lpstr>Jalnan OTF</vt:lpstr>
      <vt:lpstr>Arial</vt:lpstr>
      <vt:lpstr>MalgunGothic</vt:lpstr>
      <vt:lpstr>HY헤드라인M</vt:lpstr>
      <vt:lpstr>나눔스퀘어OTF ExtraBold</vt:lpstr>
      <vt:lpstr>돋움</vt:lpstr>
      <vt:lpstr>맑은 고딕</vt:lpstr>
      <vt:lpstr>Arial</vt:lpstr>
      <vt:lpstr>돋움</vt:lpstr>
      <vt:lpstr>제주고딕OTF</vt:lpstr>
      <vt:lpstr>나눔스퀘어OTF Bold</vt:lpstr>
      <vt:lpstr>Office 테마</vt:lpstr>
      <vt:lpstr>3_Office 테마</vt:lpstr>
      <vt:lpstr>역사 속의 노동인권 </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PowerPoint 프레젠테이션</vt:lpstr>
      <vt:lpstr>고맙습니다</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슬라이드 1</dc:title>
  <dc:creator>woo</dc:creator>
  <cp:lastModifiedBy>sec</cp:lastModifiedBy>
  <cp:revision>726</cp:revision>
  <cp:lastPrinted>2024-09-10T06:46:54Z</cp:lastPrinted>
  <dcterms:created xsi:type="dcterms:W3CDTF">2017-12-15T02:17:07Z</dcterms:created>
  <dcterms:modified xsi:type="dcterms:W3CDTF">2025-09-18T05:31:19Z</dcterms:modified>
</cp:coreProperties>
</file>