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4"/>
  </p:notesMasterIdLst>
  <p:sldIdLst>
    <p:sldId id="564" r:id="rId2"/>
    <p:sldId id="565" r:id="rId3"/>
    <p:sldId id="566" r:id="rId4"/>
    <p:sldId id="577" r:id="rId5"/>
    <p:sldId id="548" r:id="rId6"/>
    <p:sldId id="523" r:id="rId7"/>
    <p:sldId id="568" r:id="rId8"/>
    <p:sldId id="569" r:id="rId9"/>
    <p:sldId id="570" r:id="rId10"/>
    <p:sldId id="571" r:id="rId11"/>
    <p:sldId id="572" r:id="rId12"/>
    <p:sldId id="573" r:id="rId13"/>
    <p:sldId id="574" r:id="rId14"/>
    <p:sldId id="578" r:id="rId15"/>
    <p:sldId id="500" r:id="rId16"/>
    <p:sldId id="560" r:id="rId17"/>
    <p:sldId id="501" r:id="rId18"/>
    <p:sldId id="561" r:id="rId19"/>
    <p:sldId id="562" r:id="rId20"/>
    <p:sldId id="502" r:id="rId21"/>
    <p:sldId id="534" r:id="rId22"/>
    <p:sldId id="529" r:id="rId23"/>
    <p:sldId id="550" r:id="rId24"/>
    <p:sldId id="563" r:id="rId25"/>
    <p:sldId id="555" r:id="rId26"/>
    <p:sldId id="554" r:id="rId27"/>
    <p:sldId id="579" r:id="rId28"/>
    <p:sldId id="556" r:id="rId29"/>
    <p:sldId id="508" r:id="rId30"/>
    <p:sldId id="512" r:id="rId31"/>
    <p:sldId id="543" r:id="rId32"/>
    <p:sldId id="549" r:id="rId33"/>
    <p:sldId id="514" r:id="rId34"/>
    <p:sldId id="517" r:id="rId35"/>
    <p:sldId id="518" r:id="rId36"/>
    <p:sldId id="553" r:id="rId37"/>
    <p:sldId id="557" r:id="rId38"/>
    <p:sldId id="575" r:id="rId39"/>
    <p:sldId id="576" r:id="rId40"/>
    <p:sldId id="519" r:id="rId41"/>
    <p:sldId id="526" r:id="rId42"/>
    <p:sldId id="522" r:id="rId43"/>
  </p:sldIdLst>
  <p:sldSz cx="10693400" cy="7561263"/>
  <p:notesSz cx="9926638" cy="6797675"/>
  <p:embeddedFontLst>
    <p:embeddedFont>
      <p:font typeface="맑은 고딕" panose="020B0503020000020004" pitchFamily="50" charset="-127"/>
      <p:regular r:id="rId45"/>
      <p:bold r:id="rId46"/>
    </p:embeddedFont>
    <p:embeddedFont>
      <p:font typeface="제주고딕OTF" panose="02000300000000000000" pitchFamily="50" charset="-127"/>
      <p:regular r:id="rId47"/>
    </p:embeddedFont>
    <p:embeddedFont>
      <p:font typeface="HY헤드라인M" panose="02030600000101010101" pitchFamily="18" charset="-127"/>
      <p:regular r:id="rId48"/>
    </p:embeddedFont>
    <p:embeddedFont>
      <p:font typeface="나눔스퀘어OTF Bold" panose="020B0600000101010101" charset="0"/>
      <p:bold r:id="rId49"/>
    </p:embeddedFont>
    <p:embeddedFont>
      <p:font typeface="맑은 고딕" panose="020B0503020000020004" pitchFamily="50" charset="-127"/>
      <p:regular r:id="rId45"/>
      <p:bold r:id="rId46"/>
    </p:embeddedFont>
    <p:embeddedFont>
      <p:font typeface="이순신 돋움체 B" panose="02020603020101020101" pitchFamily="18" charset="-127"/>
      <p:regular r:id="rId50"/>
    </p:embeddedFont>
    <p:embeddedFont>
      <p:font typeface="나눔고딕 ExtraBold" panose="020D0904000000000000" pitchFamily="50" charset="-127"/>
      <p:bold r:id="rId51"/>
    </p:embeddedFont>
    <p:embeddedFont>
      <p:font typeface="나눔스퀘어라운드 ExtraBold" panose="020B0600000101010101" charset="-127"/>
      <p:bold r:id="rId52"/>
    </p:embeddedFont>
  </p:embeddedFontLst>
  <p:defaultTextStyle>
    <a:defPPr>
      <a:defRPr lang="ko-KR"/>
    </a:defPPr>
    <a:lvl1pPr marL="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1pPr>
    <a:lvl2pPr marL="49784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2pPr>
    <a:lvl3pPr marL="99569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3pPr>
    <a:lvl4pPr marL="149353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4pPr>
    <a:lvl5pPr marL="199138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5pPr>
    <a:lvl6pPr marL="248922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6pPr>
    <a:lvl7pPr marL="298707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7pPr>
    <a:lvl8pPr marL="3484916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8pPr>
    <a:lvl9pPr marL="3982761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2">
          <p15:clr>
            <a:srgbClr val="A4A3A4"/>
          </p15:clr>
        </p15:guide>
        <p15:guide id="2" pos="336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FE3"/>
    <a:srgbClr val="BCE4FA"/>
    <a:srgbClr val="F0F9FF"/>
    <a:srgbClr val="E3E3E3"/>
    <a:srgbClr val="5F66A9"/>
    <a:srgbClr val="69ACDF"/>
    <a:srgbClr val="5881C1"/>
    <a:srgbClr val="575757"/>
    <a:srgbClr val="F59D0E"/>
    <a:srgbClr val="95C1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스타일 없음, 눈금 없음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4587" autoAdjust="0"/>
    <p:restoredTop sz="86417" autoAdjust="0"/>
  </p:normalViewPr>
  <p:slideViewPr>
    <p:cSldViewPr>
      <p:cViewPr varScale="1">
        <p:scale>
          <a:sx n="87" d="100"/>
          <a:sy n="87" d="100"/>
        </p:scale>
        <p:origin x="1320" y="78"/>
      </p:cViewPr>
      <p:guideLst>
        <p:guide orient="horz" pos="2382"/>
        <p:guide pos="336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8700"/>
    </p:cViewPr>
  </p:sorterViewPr>
  <p:notesViewPr>
    <p:cSldViewPr>
      <p:cViewPr varScale="1">
        <p:scale>
          <a:sx n="83" d="100"/>
          <a:sy n="83" d="100"/>
        </p:scale>
        <p:origin x="-2334" y="-90"/>
      </p:cViewPr>
      <p:guideLst>
        <p:guide orient="horz" pos="2141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3.fntdata"/><Relationship Id="rId50" Type="http://schemas.openxmlformats.org/officeDocument/2006/relationships/font" Target="fonts/font6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1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4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7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2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5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&#53685;&#54633;%20&#47928;&#49436;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&#53685;&#54633;%20&#47928;&#49436;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&#53685;&#54633;%20&#47928;&#49436;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6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ko-KR"/>
              <a:t>아르바이트 경험률</a:t>
            </a:r>
            <a:r>
              <a:rPr lang="en-US"/>
              <a:t>(%)</a:t>
            </a:r>
            <a:endParaRPr lang="ko-KR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6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ko-KR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Sheet1!$A$2:$A$4</c:f>
              <c:numCache>
                <c:formatCode>General</c:formatCode>
                <c:ptCount val="3"/>
                <c:pt idx="0">
                  <c:v>2018</c:v>
                </c:pt>
                <c:pt idx="1">
                  <c:v>2020</c:v>
                </c:pt>
                <c:pt idx="2">
                  <c:v>2022</c:v>
                </c:pt>
              </c:numCache>
            </c:numRef>
          </c:cat>
          <c:val>
            <c:numRef>
              <c:f>Sheet1!$B$2:$B$4</c:f>
              <c:numCache>
                <c:formatCode>General</c:formatCode>
                <c:ptCount val="3"/>
                <c:pt idx="0">
                  <c:v>9</c:v>
                </c:pt>
                <c:pt idx="1">
                  <c:v>4.5999999999999996</c:v>
                </c:pt>
                <c:pt idx="2">
                  <c:v>7.3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97D-4D11-9E34-E1DDA71944A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926600223"/>
        <c:axId val="1165577823"/>
      </c:barChart>
      <c:catAx>
        <c:axId val="9266002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165577823"/>
        <c:crosses val="autoZero"/>
        <c:auto val="1"/>
        <c:lblAlgn val="ctr"/>
        <c:lblOffset val="100"/>
        <c:noMultiLvlLbl val="0"/>
      </c:catAx>
      <c:valAx>
        <c:axId val="1165577823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92660022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 sz="1800"/>
      </a:pPr>
      <a:endParaRPr lang="ko-K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ko-KR"/>
              <a:t>아르바이트 업종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Sheet1!$B$12</c:f>
              <c:strCache>
                <c:ptCount val="1"/>
                <c:pt idx="0">
                  <c:v>* 음식점․식당․레스토랑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ko-K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Sheet1!$A$13:$A$15</c:f>
              <c:numCache>
                <c:formatCode>General</c:formatCode>
                <c:ptCount val="3"/>
                <c:pt idx="0">
                  <c:v>2018</c:v>
                </c:pt>
                <c:pt idx="1">
                  <c:v>2020</c:v>
                </c:pt>
                <c:pt idx="2">
                  <c:v>2022</c:v>
                </c:pt>
              </c:numCache>
            </c:numRef>
          </c:cat>
          <c:val>
            <c:numRef>
              <c:f>Sheet1!$B$13:$B$15</c:f>
              <c:numCache>
                <c:formatCode>General</c:formatCode>
                <c:ptCount val="3"/>
                <c:pt idx="0">
                  <c:v>45.9</c:v>
                </c:pt>
                <c:pt idx="1">
                  <c:v>37.200000000000003</c:v>
                </c:pt>
                <c:pt idx="2">
                  <c:v>48.2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9BB-4F04-B729-6DFB0D525865}"/>
            </c:ext>
          </c:extLst>
        </c:ser>
        <c:ser>
          <c:idx val="1"/>
          <c:order val="1"/>
          <c:tx>
            <c:strRef>
              <c:f>Sheet1!$C$12</c:f>
              <c:strCache>
                <c:ptCount val="1"/>
                <c:pt idx="0">
                  <c:v>배달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ko-K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Sheet1!$A$13:$A$15</c:f>
              <c:numCache>
                <c:formatCode>General</c:formatCode>
                <c:ptCount val="3"/>
                <c:pt idx="0">
                  <c:v>2018</c:v>
                </c:pt>
                <c:pt idx="1">
                  <c:v>2020</c:v>
                </c:pt>
                <c:pt idx="2">
                  <c:v>2022</c:v>
                </c:pt>
              </c:numCache>
            </c:numRef>
          </c:cat>
          <c:val>
            <c:numRef>
              <c:f>Sheet1!$C$13:$C$15</c:f>
              <c:numCache>
                <c:formatCode>General</c:formatCode>
                <c:ptCount val="3"/>
                <c:pt idx="0">
                  <c:v>0.5</c:v>
                </c:pt>
                <c:pt idx="1">
                  <c:v>15.2</c:v>
                </c:pt>
                <c:pt idx="2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9BB-4F04-B729-6DFB0D5258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1064980319"/>
        <c:axId val="1057928495"/>
      </c:barChart>
      <c:catAx>
        <c:axId val="10649803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057928495"/>
        <c:crosses val="autoZero"/>
        <c:auto val="1"/>
        <c:lblAlgn val="ctr"/>
        <c:lblOffset val="100"/>
        <c:noMultiLvlLbl val="0"/>
      </c:catAx>
      <c:valAx>
        <c:axId val="10579284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0649803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2000" b="1"/>
      </a:pPr>
      <a:endParaRPr lang="ko-KR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ko-KR"/>
              <a:t>최저임금 및 부당 처우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Sheet1!$B$23</c:f>
              <c:strCache>
                <c:ptCount val="1"/>
                <c:pt idx="0">
                  <c:v>최저시급 미만 임금</c:v>
                </c:pt>
              </c:strCache>
            </c:strRef>
          </c:tx>
          <c:spPr>
            <a:solidFill>
              <a:srgbClr val="0000FF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ko-K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Sheet1!$A$24:$A$26</c:f>
              <c:numCache>
                <c:formatCode>General</c:formatCode>
                <c:ptCount val="3"/>
                <c:pt idx="0">
                  <c:v>2018</c:v>
                </c:pt>
                <c:pt idx="1">
                  <c:v>2020</c:v>
                </c:pt>
                <c:pt idx="2">
                  <c:v>2022</c:v>
                </c:pt>
              </c:numCache>
            </c:numRef>
          </c:cat>
          <c:val>
            <c:numRef>
              <c:f>Sheet1!$B$24:$B$26</c:f>
              <c:numCache>
                <c:formatCode>General</c:formatCode>
                <c:ptCount val="3"/>
                <c:pt idx="0">
                  <c:v>34.9</c:v>
                </c:pt>
                <c:pt idx="1">
                  <c:v>29.9</c:v>
                </c:pt>
                <c:pt idx="2">
                  <c:v>12.6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BF4-4970-A0AD-35DB8B8E542E}"/>
            </c:ext>
          </c:extLst>
        </c:ser>
        <c:ser>
          <c:idx val="1"/>
          <c:order val="1"/>
          <c:tx>
            <c:strRef>
              <c:f>Sheet1!$C$23</c:f>
              <c:strCache>
                <c:ptCount val="1"/>
                <c:pt idx="0">
                  <c:v>부당행위 및 처우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ko-K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Sheet1!$A$24:$A$26</c:f>
              <c:numCache>
                <c:formatCode>General</c:formatCode>
                <c:ptCount val="3"/>
                <c:pt idx="0">
                  <c:v>2018</c:v>
                </c:pt>
                <c:pt idx="1">
                  <c:v>2020</c:v>
                </c:pt>
                <c:pt idx="2">
                  <c:v>2022</c:v>
                </c:pt>
              </c:numCache>
            </c:numRef>
          </c:cat>
          <c:val>
            <c:numRef>
              <c:f>Sheet1!$C$24:$C$26</c:f>
              <c:numCache>
                <c:formatCode>General</c:formatCode>
                <c:ptCount val="3"/>
                <c:pt idx="0">
                  <c:v>37.5</c:v>
                </c:pt>
                <c:pt idx="1">
                  <c:v>34.5</c:v>
                </c:pt>
                <c:pt idx="2">
                  <c:v>29.5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BF4-4970-A0AD-35DB8B8E54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00178111"/>
        <c:axId val="1164022943"/>
      </c:barChart>
      <c:catAx>
        <c:axId val="130017811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164022943"/>
        <c:crosses val="autoZero"/>
        <c:auto val="1"/>
        <c:lblAlgn val="ctr"/>
        <c:lblOffset val="100"/>
        <c:noMultiLvlLbl val="0"/>
      </c:catAx>
      <c:valAx>
        <c:axId val="11640229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30017811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legend>
    <c:plotVisOnly val="1"/>
    <c:dispBlanksAs val="gap"/>
    <c:showDLblsOverMax val="0"/>
  </c:chart>
  <c:spPr>
    <a:solidFill>
      <a:schemeClr val="tx2">
        <a:lumMod val="20000"/>
        <a:lumOff val="80000"/>
      </a:schemeClr>
    </a:solidFill>
    <a:ln>
      <a:noFill/>
    </a:ln>
    <a:effectLst/>
  </c:spPr>
  <c:txPr>
    <a:bodyPr/>
    <a:lstStyle/>
    <a:p>
      <a:pPr>
        <a:defRPr sz="2000" b="1"/>
      </a:pPr>
      <a:endParaRPr lang="ko-K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16FF6-E0F3-4011-AECB-CF97C16A2246}" type="datetimeFigureOut">
              <a:rPr lang="ko-KR" altLang="en-US" smtClean="0"/>
              <a:t>2025-09-18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3341688" y="850900"/>
            <a:ext cx="3243262" cy="22923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992665" y="3271381"/>
            <a:ext cx="7941310" cy="26765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7ADB-F041-47AE-9869-F44F776A73A6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3310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27349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https://blog.naver.com/veryhappy74/222831052286</a:t>
            </a:r>
          </a:p>
          <a:p>
            <a:r>
              <a:rPr lang="ko-KR" altLang="en-US" dirty="0"/>
              <a:t>폭염관련기사 모아놓은 블로그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04007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sz="1000" dirty="0" smtClean="0"/>
              <a:t>(</a:t>
            </a:r>
            <a:r>
              <a:rPr lang="ko-KR" altLang="en-US" sz="1000" dirty="0" smtClean="0"/>
              <a:t>이외에도 다양한</a:t>
            </a:r>
            <a:r>
              <a:rPr lang="ko-KR" altLang="en-US" sz="1000" baseline="0" dirty="0" smtClean="0"/>
              <a:t> 옥외노동자를 발견하고 폭염 혹은 </a:t>
            </a:r>
            <a:r>
              <a:rPr lang="ko-KR" altLang="en-US" sz="1000" baseline="0" dirty="0" err="1" smtClean="0"/>
              <a:t>혹한기에</a:t>
            </a:r>
            <a:r>
              <a:rPr lang="ko-KR" altLang="en-US" sz="1000" baseline="0" dirty="0" smtClean="0"/>
              <a:t> 어떤 것이 필요한지 학생들과 이야기 </a:t>
            </a:r>
            <a:r>
              <a:rPr lang="ko-KR" altLang="en-US" sz="1000" baseline="0" dirty="0" err="1" smtClean="0"/>
              <a:t>나누어봅니다</a:t>
            </a:r>
            <a:r>
              <a:rPr lang="en-US" altLang="ko-KR" sz="1000" baseline="0" dirty="0" smtClean="0"/>
              <a:t>.)</a:t>
            </a:r>
          </a:p>
          <a:p>
            <a:endParaRPr lang="en-US" altLang="ko-KR" sz="1000" baseline="0" dirty="0" smtClean="0"/>
          </a:p>
          <a:p>
            <a:pPr fontAlgn="base" latinLnBrk="1"/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하지만 폭염이나 한파는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기후위기의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‘극적인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결과’일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따름이며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기후위기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노동자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건강권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대책을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온열질환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예방 차원으로 한정하기 전에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다양한 안전보건 과제와 다양한 업종에 대한 실태 파악이 우선되어야 한다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ko-KR" altLang="en-US" sz="10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 latinLnBrk="1"/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일례로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현장 노동자가 느끼는 사업장 체감온도는 ‘사업장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온도’만으로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결정되지 않는다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ko-KR" altLang="en-US" sz="10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 latinLnBrk="1"/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영국의 산업안전보건청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(HSE)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 제공하는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열스트레스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위험성 평가 체크리스트에는 기온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복사열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환기 수준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습도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작업복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노동강도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개인보호구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등의 요소들이 포함되어 있으며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이를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점수화해서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평가할 수 있도록 구성되어 있다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ko-KR" altLang="en-US" sz="10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 latinLnBrk="1"/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이렇게 다양한 요인을 고려하라는 것은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천차만별인 작업환경에 대해 ‘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온도’라는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일률적인 기준만을 적용하기보다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위험한 상황에서 노동자들이 작업을 멈추고 쉬는 것이 중요하다는 뜻이기도 하다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사업장 특징에 맞게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온습도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등 작업환경을 실시간으로 관리하고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온열질환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등 예방을 위한 자체 규정을 만들어낼 수 있어야 한다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&lt;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일터 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2025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월호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기후재난시대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안녕하지 못한 노동자들</a:t>
            </a:r>
            <a:r>
              <a:rPr lang="en-US" altLang="ko-KR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 </a:t>
            </a:r>
            <a:r>
              <a:rPr lang="ko-KR" altLang="en-US" sz="10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중 발췌</a:t>
            </a:r>
            <a:endParaRPr lang="en-US" altLang="ko-KR" sz="10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 latinLnBrk="1"/>
            <a:endParaRPr lang="ko-KR" altLang="en-US" sz="10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62112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이외에도 다양한</a:t>
            </a:r>
            <a:r>
              <a:rPr lang="ko-KR" altLang="en-US" baseline="0" dirty="0" smtClean="0"/>
              <a:t> 옥외노동자를 발견하고 폭염 혹은 </a:t>
            </a:r>
            <a:r>
              <a:rPr lang="ko-KR" altLang="en-US" baseline="0" dirty="0" err="1" smtClean="0"/>
              <a:t>혹한기에</a:t>
            </a:r>
            <a:r>
              <a:rPr lang="ko-KR" altLang="en-US" baseline="0" dirty="0" smtClean="0"/>
              <a:t> 어떤 것이 필요한지 학생들과 이야기 </a:t>
            </a:r>
            <a:r>
              <a:rPr lang="ko-KR" altLang="en-US" baseline="0" dirty="0" err="1" smtClean="0"/>
              <a:t>나누어봅니다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86443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9</a:t>
            </a:r>
            <a:r>
              <a:rPr lang="ko-KR" altLang="en-US" dirty="0" smtClean="0"/>
              <a:t>월 </a:t>
            </a:r>
            <a:r>
              <a:rPr lang="en-US" altLang="ko-KR" dirty="0" smtClean="0"/>
              <a:t>12</a:t>
            </a:r>
            <a:r>
              <a:rPr lang="ko-KR" altLang="en-US" dirty="0" smtClean="0"/>
              <a:t>일 </a:t>
            </a:r>
            <a:r>
              <a:rPr lang="ko-KR" altLang="en-US" dirty="0" err="1" smtClean="0"/>
              <a:t>부산교육청</a:t>
            </a:r>
            <a:r>
              <a:rPr lang="en-US" altLang="ko-KR" dirty="0" smtClean="0"/>
              <a:t>-</a:t>
            </a:r>
            <a:r>
              <a:rPr lang="ko-KR" altLang="en-US" dirty="0" err="1" smtClean="0"/>
              <a:t>부산경남권</a:t>
            </a:r>
            <a:r>
              <a:rPr lang="ko-KR" altLang="en-US" dirty="0" smtClean="0"/>
              <a:t> 최초로 도입되는 학교급식 </a:t>
            </a:r>
            <a:r>
              <a:rPr lang="ko-KR" altLang="en-US" dirty="0" err="1" smtClean="0"/>
              <a:t>조리로봇</a:t>
            </a:r>
            <a:r>
              <a:rPr lang="ko-KR" altLang="en-US" baseline="0" dirty="0" smtClean="0"/>
              <a:t> 시연회가 있었다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튀김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볶음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국 </a:t>
            </a:r>
            <a:r>
              <a:rPr lang="en-US" altLang="ko-KR" baseline="0" dirty="0" smtClean="0"/>
              <a:t>3</a:t>
            </a:r>
            <a:r>
              <a:rPr lang="ko-KR" altLang="en-US" baseline="0" dirty="0" smtClean="0"/>
              <a:t>가지 </a:t>
            </a:r>
            <a:r>
              <a:rPr lang="ko-KR" altLang="en-US" baseline="0" dirty="0" err="1" smtClean="0"/>
              <a:t>조리공정이</a:t>
            </a:r>
            <a:r>
              <a:rPr lang="ko-KR" altLang="en-US" baseline="0" dirty="0" smtClean="0"/>
              <a:t> 가능하며</a:t>
            </a:r>
            <a:r>
              <a:rPr lang="en-US" altLang="ko-KR" baseline="0" dirty="0" smtClean="0"/>
              <a:t>, </a:t>
            </a:r>
            <a:r>
              <a:rPr lang="ko-KR" altLang="en-US" baseline="0" dirty="0" err="1" smtClean="0"/>
              <a:t>급식인원이</a:t>
            </a:r>
            <a:r>
              <a:rPr lang="ko-KR" altLang="en-US" baseline="0" dirty="0" smtClean="0"/>
              <a:t> 많은 </a:t>
            </a:r>
            <a:r>
              <a:rPr lang="ko-KR" altLang="en-US" baseline="0" dirty="0" err="1" smtClean="0"/>
              <a:t>과대학교와</a:t>
            </a:r>
            <a:r>
              <a:rPr lang="ko-KR" altLang="en-US" baseline="0" dirty="0" smtClean="0"/>
              <a:t> 하루 </a:t>
            </a:r>
            <a:r>
              <a:rPr lang="en-US" altLang="ko-KR" baseline="0" dirty="0" smtClean="0"/>
              <a:t>2,3</a:t>
            </a:r>
            <a:r>
              <a:rPr lang="ko-KR" altLang="en-US" baseline="0" dirty="0" smtClean="0"/>
              <a:t>식 하는 학교에 </a:t>
            </a:r>
            <a:r>
              <a:rPr lang="ko-KR" altLang="en-US" baseline="0" dirty="0" err="1" smtClean="0"/>
              <a:t>시범도입될</a:t>
            </a:r>
            <a:r>
              <a:rPr lang="ko-KR" altLang="en-US" baseline="0" dirty="0" smtClean="0"/>
              <a:t> 예정이다</a:t>
            </a:r>
            <a:r>
              <a:rPr lang="en-US" altLang="ko-KR" baseline="0" dirty="0" smtClean="0"/>
              <a:t>. </a:t>
            </a:r>
            <a:r>
              <a:rPr lang="ko-KR" altLang="en-US" baseline="0" dirty="0" err="1" smtClean="0"/>
              <a:t>조리로봇은</a:t>
            </a:r>
            <a:r>
              <a:rPr lang="ko-KR" altLang="en-US" baseline="0" dirty="0" smtClean="0"/>
              <a:t> 조리종사자의 근무환경을 개선하고 </a:t>
            </a:r>
            <a:r>
              <a:rPr lang="ko-KR" altLang="en-US" baseline="0" dirty="0" err="1" smtClean="0"/>
              <a:t>업무강도를</a:t>
            </a:r>
            <a:r>
              <a:rPr lang="ko-KR" altLang="en-US" baseline="0" dirty="0" smtClean="0"/>
              <a:t> 완화하는데 큰 역할을 할 것이라 기대된다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4330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사업주의 의무조치임을 강조</a:t>
            </a:r>
            <a:r>
              <a:rPr lang="en-US" altLang="ko-KR" dirty="0"/>
              <a:t>!</a:t>
            </a:r>
            <a:r>
              <a:rPr lang="ko-KR" altLang="en-US" dirty="0"/>
              <a:t>해주세요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21864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60636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800" b="0" i="0" kern="1200" dirty="0" err="1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저출산으로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 생산가능인구가 줄어들면서 이주노동자가 대안으로 떠오르고 있지만 차별적인 정책과 인식이 여전하다는 목소리가 높다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. 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통계청에 따르면 우리나라 합계출산율은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2000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년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1.42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명에서 지난해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0.72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명까지 하락했다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. 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현행 합계출산율을 유지하면 생산가능인구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(15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세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~65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세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)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는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2020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년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3762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만 명에서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2070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년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1533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만 명까지 감소한다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. 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합계출산율이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1.0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명까지 회복하더라도 생산가능인구가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2070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년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1791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만 명에 불과해 </a:t>
            </a:r>
            <a:r>
              <a:rPr lang="en-US" altLang="ko-KR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2020</a:t>
            </a:r>
            <a:r>
              <a:rPr lang="ko-KR" altLang="en-US" sz="800" b="0" i="0" kern="120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년의 절반에도 미치지 못한다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또한 전체 인구 중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65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세 이상 고령 인구의 비율도 내년부터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20%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를 넘어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초고령사회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진입이 예측돼 경제 성장과 사회 유지에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빨간불이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들어온 상황이다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정부는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저출산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고령화 문제의 해결 방법으로 이주노동자 확대를 꼽고 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정부는 지난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'2024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하반기 경제정책 방향 역동 경제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로드맵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을 통해 이주노동자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확대안을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발표했다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정부는 현재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만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2000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명인 외국 전문 인력을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만까지 확대하고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가사 노동자도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5000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명까지 늘릴 계획이다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정부의 적극적인 이주노동자 확대 정책으로 이주노동자의 수는 계속 늘어나고 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비전문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인력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(E-9)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비자로 입국한 이주노동자의 수는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2021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만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5000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명에서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2024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만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5000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명으로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 늘었다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그러나 이주민에 대한 우리 사회의 인식은 여전히 차갑다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2021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미국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퓨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리서치센터가 실시한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국가별 이주자에 대한 사회 인식 조사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에 따르면 우리나라의 이주자에 대한 부정 응답 비율이 다른 국가들에 높은 것으로 나타났다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우리나라의 이주자에 대한 부정 인식 비율은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39%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로 싱가포르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(8%)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의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미국ㆍ영국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(13%)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의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 이상이었다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en-US" sz="900" dirty="0"/>
              <a:t/>
            </a:r>
            <a:br>
              <a:rPr lang="ko-KR" altLang="en-US" sz="900" dirty="0"/>
            </a:b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일반 국민뿐 아니라 노동자들의 이주노동자 혐오도 만연하다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지난해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 전국건설동조합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건설노조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대구경북건설지부는 총파업 결의대회에서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불법 고용 이주노동자 </a:t>
            </a:r>
            <a:r>
              <a:rPr lang="ko-KR" altLang="en-US" sz="9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퇴출시키자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는 문구를 걸고 대구 출입국사무소 앞에서 미등록 이주노동자 단속을 촉구했다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건설노조는 지난달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일에도 서울 일부 지역에 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국민 세금으로 짓는 건물은 외국인이 아닌 국민이 일할 수 있게 합시다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</a:t>
            </a:r>
            <a:r>
              <a:rPr lang="ko-KR" altLang="en-US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라는 현수막을 걸어 논란이 됐다</a:t>
            </a:r>
            <a:r>
              <a:rPr lang="en-US" altLang="ko-KR" sz="9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ko-KR" altLang="en-US" sz="900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45481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일하던 벽돌공장에서 동료들에게 집단 괴롭힘을 당한 스리랑카 국적의 </a:t>
            </a:r>
            <a:r>
              <a:rPr lang="en-US" altLang="ko-KR" dirty="0"/>
              <a:t>A</a:t>
            </a:r>
            <a:r>
              <a:rPr lang="ko-KR" altLang="en-US" dirty="0"/>
              <a:t>씨</a:t>
            </a:r>
            <a:r>
              <a:rPr lang="en-US" altLang="ko-KR" dirty="0"/>
              <a:t>(31)</a:t>
            </a:r>
            <a:r>
              <a:rPr lang="ko-KR" altLang="en-US" dirty="0"/>
              <a:t>가 </a:t>
            </a:r>
            <a:r>
              <a:rPr lang="en-US" altLang="ko-KR" dirty="0"/>
              <a:t>24</a:t>
            </a:r>
            <a:r>
              <a:rPr lang="ko-KR" altLang="en-US" dirty="0"/>
              <a:t>일 중앙일보와의 전화통화에서 한 말이다</a:t>
            </a:r>
            <a:r>
              <a:rPr lang="en-US" altLang="ko-KR" dirty="0"/>
              <a:t>. </a:t>
            </a:r>
            <a:r>
              <a:rPr lang="ko-KR" altLang="en-US" dirty="0"/>
              <a:t>그는 지난 </a:t>
            </a:r>
            <a:r>
              <a:rPr lang="en-US" altLang="ko-KR" dirty="0"/>
              <a:t>2</a:t>
            </a:r>
            <a:r>
              <a:rPr lang="ko-KR" altLang="en-US" dirty="0"/>
              <a:t>월 </a:t>
            </a:r>
            <a:r>
              <a:rPr lang="en-US" altLang="ko-KR" dirty="0"/>
              <a:t>26</a:t>
            </a:r>
            <a:r>
              <a:rPr lang="ko-KR" altLang="en-US" dirty="0"/>
              <a:t>일 정오쯤 전남 나주의 한 벽돌공장에서 벽돌이 실린 지게차에 비닐로 묶인 채 들어 올려지는 가혹행위를 당했다</a:t>
            </a:r>
            <a:r>
              <a:rPr lang="en-US" altLang="ko-KR" dirty="0"/>
              <a:t>. A</a:t>
            </a:r>
            <a:r>
              <a:rPr lang="ko-KR" altLang="en-US" dirty="0"/>
              <a:t>씨는 서툰 한국어로 “</a:t>
            </a:r>
            <a:r>
              <a:rPr lang="en-US" altLang="ko-KR" dirty="0"/>
              <a:t>(</a:t>
            </a:r>
            <a:r>
              <a:rPr lang="ko-KR" altLang="en-US" dirty="0"/>
              <a:t>사건 당시</a:t>
            </a:r>
            <a:r>
              <a:rPr lang="en-US" altLang="ko-KR" dirty="0"/>
              <a:t>) </a:t>
            </a:r>
            <a:r>
              <a:rPr lang="ko-KR" altLang="en-US" dirty="0"/>
              <a:t>너무도 수치스러웠다</a:t>
            </a:r>
            <a:r>
              <a:rPr lang="en-US" altLang="ko-KR" dirty="0"/>
              <a:t>. </a:t>
            </a:r>
            <a:r>
              <a:rPr lang="ko-KR" altLang="en-US" dirty="0"/>
              <a:t>생각하고 싶지도 않은 </a:t>
            </a:r>
            <a:r>
              <a:rPr lang="ko-KR" altLang="en-US" dirty="0" err="1"/>
              <a:t>기억”이라며</a:t>
            </a:r>
            <a:r>
              <a:rPr lang="ko-KR" altLang="en-US" dirty="0"/>
              <a:t> “</a:t>
            </a:r>
            <a:r>
              <a:rPr lang="en-US" altLang="ko-KR" dirty="0"/>
              <a:t>(</a:t>
            </a:r>
            <a:r>
              <a:rPr lang="ko-KR" altLang="en-US" dirty="0"/>
              <a:t>지게차에 묶인 후</a:t>
            </a:r>
            <a:r>
              <a:rPr lang="en-US" altLang="ko-KR" dirty="0"/>
              <a:t>) </a:t>
            </a:r>
            <a:r>
              <a:rPr lang="ko-KR" altLang="en-US" dirty="0"/>
              <a:t>마음이 </a:t>
            </a:r>
            <a:r>
              <a:rPr lang="ko-KR" altLang="en-US" dirty="0" err="1"/>
              <a:t>다쳤다”고</a:t>
            </a:r>
            <a:r>
              <a:rPr lang="ko-KR" altLang="en-US" dirty="0"/>
              <a:t> 했다</a:t>
            </a:r>
            <a:r>
              <a:rPr lang="en-US" altLang="ko-KR" dirty="0"/>
              <a:t>. [</a:t>
            </a:r>
            <a:r>
              <a:rPr lang="ko-KR" altLang="en-US" dirty="0"/>
              <a:t>출처</a:t>
            </a:r>
            <a:r>
              <a:rPr lang="en-US" altLang="ko-KR" dirty="0"/>
              <a:t>:</a:t>
            </a:r>
            <a:r>
              <a:rPr lang="ko-KR" altLang="en-US" dirty="0"/>
              <a:t>중앙일보</a:t>
            </a:r>
            <a:r>
              <a:rPr lang="en-US" altLang="ko-KR" dirty="0"/>
              <a:t>] https://www.joongang.co.kr/article/25354177</a:t>
            </a:r>
          </a:p>
          <a:p>
            <a:r>
              <a:rPr lang="ko-KR" altLang="en-US" dirty="0"/>
              <a:t>소수자</a:t>
            </a:r>
            <a:r>
              <a:rPr lang="en-US" altLang="ko-KR" dirty="0"/>
              <a:t>, </a:t>
            </a:r>
            <a:r>
              <a:rPr lang="ko-KR" altLang="en-US" dirty="0"/>
              <a:t>약자에 대한 용납할 수 없는 </a:t>
            </a:r>
            <a:r>
              <a:rPr lang="ko-KR" altLang="en-US" dirty="0" err="1"/>
              <a:t>폭력이자</a:t>
            </a:r>
            <a:r>
              <a:rPr lang="ko-KR" altLang="en-US" dirty="0"/>
              <a:t> 명백한 </a:t>
            </a:r>
            <a:r>
              <a:rPr lang="ko-KR" altLang="en-US" dirty="0" err="1"/>
              <a:t>인권유린”이며</a:t>
            </a:r>
            <a:r>
              <a:rPr lang="ko-KR" altLang="en-US" dirty="0"/>
              <a:t> “신분이 불안정하다는 점을 악용한 인권침해와 </a:t>
            </a:r>
            <a:r>
              <a:rPr lang="ko-KR" altLang="en-US" dirty="0" err="1"/>
              <a:t>노동착취는</a:t>
            </a:r>
            <a:r>
              <a:rPr lang="ko-KR" altLang="en-US" dirty="0"/>
              <a:t> 일어나서는 안될 일이라는 것을 강조해주세요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pPr fontAlgn="base"/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경기도 포천시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일동면의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한 농장 비닐하우스 숙소에서 캄보디아 출신 이주노동자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속헹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당시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31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살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 숨진 채 발견된 건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2020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일이다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그는 비닐하우스 안 조립식 건물에서 다른 노동자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명과 함께 살고 있었다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그날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일동면의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기온은 영하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16.1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도까지 떨어졌다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한파 경보가 내려진 날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속헹은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난방기가 고장 난 숙소에서 피를 토한 채 싸늘한 주검으로 발견됐다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한국에 온 지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개월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귀국을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주 앞둔 날이었다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base"/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속헹이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한파 속 비닐하우스 숙소에서 숨진 사실이 알려지자 정부는 부랴부랴 관련 대책을 내놨다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고용노동부는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속헹의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사망일로부터 보름도 더 지난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2021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 가설건축물을 숙소로 제공하는 사업주에게는 외국인노동자 고용을 허가하지 않기로 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그러나 ‘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속헹의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비닐하우스’가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아직은 대부분의 이주노동자가 마주하는 현실이란 지적이 여전하다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충북 음성에 있는 소피아외국인센터의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고소피아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센터장은 “외딴 농장 등에 이주노동자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숙소라며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비닐하우스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컨테이너 등을 두는 경우는 여전히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많다”며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“노동자를 들여오기 전에 기숙사 조건과 상태를 구체적이고 상세히 사진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영상 등으로 보여주고 근로계약을 체결해야 하는데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현실에선 전혀 이뤄지지 않고 있다”고 지적했다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https://www.hani.co.kr/arti/area/chungcheong/1142638.html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13926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https://www.khan.co.kr/article/202409251825001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https://www.hankookilbo.com/News/Read/A2023082817000004080?did=NA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19927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defRPr/>
            </a:pPr>
            <a:r>
              <a:rPr lang="ko-KR" altLang="en-US"/>
              <a:t>차별을 거부하는 원숭이 </a:t>
            </a:r>
            <a:r>
              <a:rPr lang="en-US" altLang="ko-KR"/>
              <a:t>– </a:t>
            </a:r>
            <a:r>
              <a:rPr lang="ko-KR" altLang="en-US"/>
              <a:t>출처 찾기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7EB27ADB-F041-47AE-9869-F44F776A73A6}" type="slidenum">
              <a:rPr lang="ko-KR" altLang="en-US" smtClean="0"/>
              <a:t>38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469866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defRPr/>
            </a:pPr>
            <a:r>
              <a:rPr lang="en-US" altLang="ko-KR" dirty="0" smtClean="0"/>
              <a:t>3’41”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7EB27ADB-F041-47AE-9869-F44F776A73A6}" type="slidenum">
              <a:rPr lang="ko-KR" altLang="en-US" smtClean="0"/>
              <a:t>39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58253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사용자 지정 레이아웃">
    <p:bg>
      <p:bgPr>
        <a:solidFill>
          <a:srgbClr val="009E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순서도: 수동 입력 2"/>
          <p:cNvSpPr/>
          <p:nvPr userDrawn="1"/>
        </p:nvSpPr>
        <p:spPr>
          <a:xfrm rot="16200000" flipH="1">
            <a:off x="2993858" y="-126857"/>
            <a:ext cx="7572684" cy="7826402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13"/>
              <a:gd name="connsiteY0" fmla="*/ 14909 h 22909"/>
              <a:gd name="connsiteX1" fmla="*/ 10013 w 10013"/>
              <a:gd name="connsiteY1" fmla="*/ 0 h 22909"/>
              <a:gd name="connsiteX2" fmla="*/ 10000 w 10013"/>
              <a:gd name="connsiteY2" fmla="*/ 22909 h 22909"/>
              <a:gd name="connsiteX3" fmla="*/ 0 w 10013"/>
              <a:gd name="connsiteY3" fmla="*/ 22909 h 22909"/>
              <a:gd name="connsiteX4" fmla="*/ 0 w 10013"/>
              <a:gd name="connsiteY4" fmla="*/ 14909 h 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13" h="22909">
                <a:moveTo>
                  <a:pt x="0" y="14909"/>
                </a:moveTo>
                <a:lnTo>
                  <a:pt x="10013" y="0"/>
                </a:lnTo>
                <a:cubicBezTo>
                  <a:pt x="10009" y="7636"/>
                  <a:pt x="10004" y="15273"/>
                  <a:pt x="10000" y="22909"/>
                </a:cubicBezTo>
                <a:lnTo>
                  <a:pt x="0" y="22909"/>
                </a:lnTo>
                <a:lnTo>
                  <a:pt x="0" y="14909"/>
                </a:lnTo>
                <a:close/>
              </a:path>
            </a:pathLst>
          </a:custGeom>
          <a:gradFill>
            <a:gsLst>
              <a:gs pos="100000">
                <a:srgbClr val="BEBEBE"/>
              </a:gs>
              <a:gs pos="49000">
                <a:schemeClr val="bg1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직사각형 1"/>
          <p:cNvSpPr/>
          <p:nvPr userDrawn="1"/>
        </p:nvSpPr>
        <p:spPr>
          <a:xfrm>
            <a:off x="876300" y="723900"/>
            <a:ext cx="8934450" cy="5793035"/>
          </a:xfrm>
          <a:prstGeom prst="rect">
            <a:avLst/>
          </a:prstGeom>
          <a:solidFill>
            <a:srgbClr val="DFF2FD"/>
          </a:solidFill>
          <a:ln w="50800"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027" name="Picture 3" descr="D:\01.프로젝트-SUM\[프로젝트]취업지원센터\18.표준교안ppt제작\png저장\1-2_2차시\01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406" y="1247479"/>
            <a:ext cx="8900160" cy="5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사용자 지정 레이아웃">
    <p:bg>
      <p:bgPr>
        <a:solidFill>
          <a:srgbClr val="009E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순서도: 수동 입력 2"/>
          <p:cNvSpPr/>
          <p:nvPr userDrawn="1"/>
        </p:nvSpPr>
        <p:spPr>
          <a:xfrm rot="16200000" flipH="1">
            <a:off x="2993858" y="-126857"/>
            <a:ext cx="7572684" cy="7826402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13"/>
              <a:gd name="connsiteY0" fmla="*/ 14909 h 22909"/>
              <a:gd name="connsiteX1" fmla="*/ 10013 w 10013"/>
              <a:gd name="connsiteY1" fmla="*/ 0 h 22909"/>
              <a:gd name="connsiteX2" fmla="*/ 10000 w 10013"/>
              <a:gd name="connsiteY2" fmla="*/ 22909 h 22909"/>
              <a:gd name="connsiteX3" fmla="*/ 0 w 10013"/>
              <a:gd name="connsiteY3" fmla="*/ 22909 h 22909"/>
              <a:gd name="connsiteX4" fmla="*/ 0 w 10013"/>
              <a:gd name="connsiteY4" fmla="*/ 14909 h 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13" h="22909">
                <a:moveTo>
                  <a:pt x="0" y="14909"/>
                </a:moveTo>
                <a:lnTo>
                  <a:pt x="10013" y="0"/>
                </a:lnTo>
                <a:cubicBezTo>
                  <a:pt x="10009" y="7636"/>
                  <a:pt x="10004" y="15273"/>
                  <a:pt x="10000" y="22909"/>
                </a:cubicBezTo>
                <a:lnTo>
                  <a:pt x="0" y="22909"/>
                </a:lnTo>
                <a:lnTo>
                  <a:pt x="0" y="14909"/>
                </a:lnTo>
                <a:close/>
              </a:path>
            </a:pathLst>
          </a:cu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 userDrawn="1"/>
        </p:nvSpPr>
        <p:spPr>
          <a:xfrm>
            <a:off x="368300" y="352425"/>
            <a:ext cx="9956800" cy="6838950"/>
          </a:xfrm>
          <a:prstGeom prst="rect">
            <a:avLst/>
          </a:prstGeom>
          <a:solidFill>
            <a:schemeClr val="bg1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0607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사용자 지정 레이아웃">
    <p:bg>
      <p:bgPr>
        <a:solidFill>
          <a:srgbClr val="009E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순서도: 수동 입력 2"/>
          <p:cNvSpPr/>
          <p:nvPr userDrawn="1"/>
        </p:nvSpPr>
        <p:spPr>
          <a:xfrm rot="16200000" flipH="1">
            <a:off x="2993858" y="-126857"/>
            <a:ext cx="7572684" cy="7826402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13"/>
              <a:gd name="connsiteY0" fmla="*/ 14909 h 22909"/>
              <a:gd name="connsiteX1" fmla="*/ 10013 w 10013"/>
              <a:gd name="connsiteY1" fmla="*/ 0 h 22909"/>
              <a:gd name="connsiteX2" fmla="*/ 10000 w 10013"/>
              <a:gd name="connsiteY2" fmla="*/ 22909 h 22909"/>
              <a:gd name="connsiteX3" fmla="*/ 0 w 10013"/>
              <a:gd name="connsiteY3" fmla="*/ 22909 h 22909"/>
              <a:gd name="connsiteX4" fmla="*/ 0 w 10013"/>
              <a:gd name="connsiteY4" fmla="*/ 14909 h 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13" h="22909">
                <a:moveTo>
                  <a:pt x="0" y="14909"/>
                </a:moveTo>
                <a:lnTo>
                  <a:pt x="10013" y="0"/>
                </a:lnTo>
                <a:cubicBezTo>
                  <a:pt x="10009" y="7636"/>
                  <a:pt x="10004" y="15273"/>
                  <a:pt x="10000" y="22909"/>
                </a:cubicBezTo>
                <a:lnTo>
                  <a:pt x="0" y="22909"/>
                </a:lnTo>
                <a:lnTo>
                  <a:pt x="0" y="14909"/>
                </a:lnTo>
                <a:close/>
              </a:path>
            </a:pathLst>
          </a:cu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 userDrawn="1"/>
        </p:nvSpPr>
        <p:spPr>
          <a:xfrm>
            <a:off x="368300" y="1114425"/>
            <a:ext cx="9956800" cy="6076950"/>
          </a:xfrm>
          <a:prstGeom prst="rect">
            <a:avLst/>
          </a:prstGeom>
          <a:solidFill>
            <a:schemeClr val="bg1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68356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사용자 지정 레이아웃">
    <p:bg>
      <p:bgPr>
        <a:solidFill>
          <a:srgbClr val="009E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순서도: 수동 입력 2"/>
          <p:cNvSpPr/>
          <p:nvPr userDrawn="1"/>
        </p:nvSpPr>
        <p:spPr>
          <a:xfrm rot="16200000" flipH="1">
            <a:off x="2993858" y="-126857"/>
            <a:ext cx="7572684" cy="7826402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13"/>
              <a:gd name="connsiteY0" fmla="*/ 14909 h 22909"/>
              <a:gd name="connsiteX1" fmla="*/ 10013 w 10013"/>
              <a:gd name="connsiteY1" fmla="*/ 0 h 22909"/>
              <a:gd name="connsiteX2" fmla="*/ 10000 w 10013"/>
              <a:gd name="connsiteY2" fmla="*/ 22909 h 22909"/>
              <a:gd name="connsiteX3" fmla="*/ 0 w 10013"/>
              <a:gd name="connsiteY3" fmla="*/ 22909 h 22909"/>
              <a:gd name="connsiteX4" fmla="*/ 0 w 10013"/>
              <a:gd name="connsiteY4" fmla="*/ 14909 h 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13" h="22909">
                <a:moveTo>
                  <a:pt x="0" y="14909"/>
                </a:moveTo>
                <a:lnTo>
                  <a:pt x="10013" y="0"/>
                </a:lnTo>
                <a:cubicBezTo>
                  <a:pt x="10009" y="7636"/>
                  <a:pt x="10004" y="15273"/>
                  <a:pt x="10000" y="22909"/>
                </a:cubicBezTo>
                <a:lnTo>
                  <a:pt x="0" y="22909"/>
                </a:lnTo>
                <a:lnTo>
                  <a:pt x="0" y="1490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 userDrawn="1"/>
        </p:nvSpPr>
        <p:spPr>
          <a:xfrm>
            <a:off x="368300" y="352425"/>
            <a:ext cx="9956800" cy="6838950"/>
          </a:xfrm>
          <a:prstGeom prst="rect">
            <a:avLst/>
          </a:prstGeom>
          <a:solidFill>
            <a:schemeClr val="bg1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90124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사용자 지정 레이아웃">
    <p:bg>
      <p:bgPr>
        <a:solidFill>
          <a:srgbClr val="5F66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순서도: 수동 입력 2"/>
          <p:cNvSpPr/>
          <p:nvPr userDrawn="1"/>
        </p:nvSpPr>
        <p:spPr>
          <a:xfrm rot="16200000" flipH="1">
            <a:off x="2993858" y="-126857"/>
            <a:ext cx="7572684" cy="7826402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13"/>
              <a:gd name="connsiteY0" fmla="*/ 14909 h 22909"/>
              <a:gd name="connsiteX1" fmla="*/ 10013 w 10013"/>
              <a:gd name="connsiteY1" fmla="*/ 0 h 22909"/>
              <a:gd name="connsiteX2" fmla="*/ 10000 w 10013"/>
              <a:gd name="connsiteY2" fmla="*/ 22909 h 22909"/>
              <a:gd name="connsiteX3" fmla="*/ 0 w 10013"/>
              <a:gd name="connsiteY3" fmla="*/ 22909 h 22909"/>
              <a:gd name="connsiteX4" fmla="*/ 0 w 10013"/>
              <a:gd name="connsiteY4" fmla="*/ 14909 h 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13" h="22909">
                <a:moveTo>
                  <a:pt x="0" y="14909"/>
                </a:moveTo>
                <a:lnTo>
                  <a:pt x="10013" y="0"/>
                </a:lnTo>
                <a:cubicBezTo>
                  <a:pt x="10009" y="7636"/>
                  <a:pt x="10004" y="15273"/>
                  <a:pt x="10000" y="22909"/>
                </a:cubicBezTo>
                <a:lnTo>
                  <a:pt x="0" y="22909"/>
                </a:lnTo>
                <a:lnTo>
                  <a:pt x="0" y="14909"/>
                </a:lnTo>
                <a:close/>
              </a:path>
            </a:pathLst>
          </a:cu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1266" name="Picture 2" descr="D:\01.프로젝트-SUM\[프로젝트]취업지원센터\18.표준교안ppt제작\png저장\1-2_2차시\17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21" y="0"/>
            <a:ext cx="1562518" cy="11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직사각형 4"/>
          <p:cNvSpPr/>
          <p:nvPr userDrawn="1"/>
        </p:nvSpPr>
        <p:spPr>
          <a:xfrm>
            <a:off x="368300" y="1114424"/>
            <a:ext cx="9956800" cy="6458261"/>
          </a:xfrm>
          <a:prstGeom prst="rect">
            <a:avLst/>
          </a:prstGeom>
          <a:solidFill>
            <a:schemeClr val="bg1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87226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5025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사용자 지정 레이아웃">
    <p:bg>
      <p:bgPr>
        <a:solidFill>
          <a:srgbClr val="BCE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/>
          <p:cNvSpPr/>
          <p:nvPr userDrawn="1"/>
        </p:nvSpPr>
        <p:spPr>
          <a:xfrm>
            <a:off x="876300" y="843533"/>
            <a:ext cx="8934450" cy="5793035"/>
          </a:xfrm>
          <a:prstGeom prst="rect">
            <a:avLst/>
          </a:prstGeom>
          <a:solidFill>
            <a:srgbClr val="DFF2FD"/>
          </a:solidFill>
          <a:ln w="50800"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027" name="Picture 3" descr="D:\01.프로젝트-SUM\[프로젝트]취업지원센터\18.표준교안ppt제작\png저장\1-2_2차시\01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406" y="1367112"/>
            <a:ext cx="8900160" cy="5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930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7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534671" y="302803"/>
            <a:ext cx="9624060" cy="1260211"/>
          </a:xfrm>
          <a:prstGeom prst="rect">
            <a:avLst/>
          </a:prstGeom>
        </p:spPr>
        <p:txBody>
          <a:bodyPr vert="horz" lIns="99569" tIns="49785" rIns="99569" bIns="49785" rtlCol="0" anchor="ctr">
            <a:normAutofit/>
          </a:bodyPr>
          <a:lstStyle/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534671" y="1764296"/>
            <a:ext cx="9624060" cy="4990084"/>
          </a:xfrm>
          <a:prstGeom prst="rect">
            <a:avLst/>
          </a:prstGeom>
        </p:spPr>
        <p:txBody>
          <a:bodyPr vert="horz" lIns="99569" tIns="49785" rIns="99569" bIns="49785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534671" y="7008174"/>
            <a:ext cx="2495127" cy="40256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2025-09-18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653580" y="7008174"/>
            <a:ext cx="3386243" cy="40256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7663604" y="7008174"/>
            <a:ext cx="2495127" cy="40256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8" r:id="rId2"/>
    <p:sldLayoutId id="2147483788" r:id="rId3"/>
    <p:sldLayoutId id="2147483789" r:id="rId4"/>
    <p:sldLayoutId id="2147483790" r:id="rId5"/>
    <p:sldLayoutId id="2147483791" r:id="rId6"/>
    <p:sldLayoutId id="2147483792" r:id="rId7"/>
  </p:sldLayoutIdLst>
  <p:txStyles>
    <p:titleStyle>
      <a:lvl1pPr algn="ctr" defTabSz="995690" rtl="0" eaLnBrk="1" latinLnBrk="1" hangingPunct="1"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3384" indent="-373384" algn="l" defTabSz="995690" rtl="0" eaLnBrk="1" latinLnBrk="1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08998" indent="-311153" algn="l" defTabSz="995690" rtl="0" eaLnBrk="1" latinLnBrk="1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+mn-lt"/>
          <a:ea typeface="+mn-ea"/>
          <a:cs typeface="+mn-cs"/>
        </a:defRPr>
      </a:lvl2pPr>
      <a:lvl3pPr marL="124461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42458" indent="-248923" algn="l" defTabSz="995690" rtl="0" eaLnBrk="1" latinLnBrk="1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40303" indent="-248923" algn="l" defTabSz="995690" rtl="0" eaLnBrk="1" latinLnBrk="1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38148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3599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33838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3168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784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9569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49353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99138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8922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8707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84916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82761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Relationship Id="rId4" Type="http://schemas.openxmlformats.org/officeDocument/2006/relationships/chart" Target="../charts/char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직사각형 28"/>
          <p:cNvSpPr/>
          <p:nvPr/>
        </p:nvSpPr>
        <p:spPr>
          <a:xfrm>
            <a:off x="1251764" y="6829350"/>
            <a:ext cx="983348" cy="469874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pPr algn="ctr"/>
            <a:r>
              <a:rPr lang="ko-KR" altLang="en-US" sz="24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강사</a:t>
            </a:r>
            <a:r>
              <a:rPr lang="en-US" altLang="ko-KR" sz="24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. </a:t>
            </a:r>
            <a:endParaRPr lang="ko-KR" altLang="en-US" sz="2400" dirty="0">
              <a:solidFill>
                <a:schemeClr val="bg1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pic>
        <p:nvPicPr>
          <p:cNvPr id="1027" name="Picture 3" descr="D:\01.프로젝트-SUM\[프로젝트]취업지원센터\18.표준교안ppt제작\png저장\01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858" y="6715672"/>
            <a:ext cx="259080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직사각형 4"/>
          <p:cNvSpPr/>
          <p:nvPr/>
        </p:nvSpPr>
        <p:spPr>
          <a:xfrm>
            <a:off x="2113002" y="1332359"/>
            <a:ext cx="6475237" cy="1126464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000"/>
              </a:lnSpc>
            </a:pPr>
            <a:r>
              <a:rPr lang="ko-KR" altLang="en-US" sz="7000" spc="-300" dirty="0">
                <a:solidFill>
                  <a:srgbClr val="008ECB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노동인권 감수성</a:t>
            </a:r>
          </a:p>
        </p:txBody>
      </p:sp>
    </p:spTree>
    <p:extLst>
      <p:ext uri="{BB962C8B-B14F-4D97-AF65-F5344CB8AC3E}">
        <p14:creationId xmlns:p14="http://schemas.microsoft.com/office/powerpoint/2010/main" val="140382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D:\01.프로젝트-SUM\[프로젝트]취업지원센터\18.표준교안ppt제작\png저장\1-2_2차시\02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952" y="4015705"/>
            <a:ext cx="8644128" cy="301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직사각형 4"/>
          <p:cNvSpPr/>
          <p:nvPr/>
        </p:nvSpPr>
        <p:spPr>
          <a:xfrm>
            <a:off x="899412" y="2417812"/>
            <a:ext cx="2110488" cy="654540"/>
          </a:xfrm>
          <a:prstGeom prst="rect">
            <a:avLst/>
          </a:prstGeom>
          <a:solidFill>
            <a:srgbClr val="94C23D"/>
          </a:solidFill>
        </p:spPr>
        <p:txBody>
          <a:bodyPr wrap="square" lIns="99569" tIns="49785" rIns="99569" bIns="49785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ko-KR" altLang="en-US" sz="3600" spc="-15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학습목표</a:t>
            </a:r>
          </a:p>
        </p:txBody>
      </p:sp>
      <p:sp>
        <p:nvSpPr>
          <p:cNvPr id="7" name="TextBox 11"/>
          <p:cNvSpPr txBox="1"/>
          <p:nvPr/>
        </p:nvSpPr>
        <p:spPr>
          <a:xfrm>
            <a:off x="786502" y="1269876"/>
            <a:ext cx="471635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300"/>
              </a:spcAft>
            </a:pPr>
            <a:r>
              <a:rPr lang="ko-KR" altLang="en-US" sz="5200" spc="-3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노동인권 감수성</a:t>
            </a:r>
          </a:p>
        </p:txBody>
      </p:sp>
      <p:sp>
        <p:nvSpPr>
          <p:cNvPr id="8" name="TextBox 13"/>
          <p:cNvSpPr txBox="1"/>
          <p:nvPr/>
        </p:nvSpPr>
        <p:spPr>
          <a:xfrm>
            <a:off x="786502" y="939552"/>
            <a:ext cx="32396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300"/>
              </a:spcAft>
            </a:pPr>
            <a:r>
              <a:rPr lang="en-US" altLang="ko-KR" sz="2800" spc="-180" dirty="0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1</a:t>
            </a:r>
            <a:r>
              <a:rPr lang="ko-KR" altLang="en-US" sz="2800" spc="-180" dirty="0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학년 </a:t>
            </a:r>
            <a:r>
              <a:rPr lang="en-US" altLang="ko-KR" sz="2800" spc="-180" dirty="0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2</a:t>
            </a:r>
            <a:r>
              <a:rPr lang="ko-KR" altLang="en-US" sz="2800" spc="-180" dirty="0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학기 </a:t>
            </a:r>
            <a:r>
              <a:rPr lang="en-US" altLang="ko-KR" sz="2800" spc="-180" dirty="0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- 2</a:t>
            </a:r>
            <a:r>
              <a:rPr lang="ko-KR" altLang="en-US" sz="2800" spc="-180" dirty="0" err="1">
                <a:solidFill>
                  <a:srgbClr val="6F6F6F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차시</a:t>
            </a:r>
            <a:endParaRPr lang="ko-KR" altLang="en-US" sz="2800" spc="-180" dirty="0">
              <a:solidFill>
                <a:srgbClr val="6F6F6F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3" name="타원 2"/>
          <p:cNvSpPr/>
          <p:nvPr/>
        </p:nvSpPr>
        <p:spPr>
          <a:xfrm>
            <a:off x="484058" y="464267"/>
            <a:ext cx="179437" cy="179437"/>
          </a:xfrm>
          <a:prstGeom prst="ellipse">
            <a:avLst/>
          </a:prstGeom>
          <a:solidFill>
            <a:srgbClr val="B2B2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5" name="타원 14"/>
          <p:cNvSpPr/>
          <p:nvPr/>
        </p:nvSpPr>
        <p:spPr>
          <a:xfrm>
            <a:off x="10018583" y="464267"/>
            <a:ext cx="179437" cy="179437"/>
          </a:xfrm>
          <a:prstGeom prst="ellipse">
            <a:avLst/>
          </a:prstGeom>
          <a:solidFill>
            <a:srgbClr val="B2B2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6" name="타원 15"/>
          <p:cNvSpPr/>
          <p:nvPr/>
        </p:nvSpPr>
        <p:spPr>
          <a:xfrm>
            <a:off x="484058" y="6893642"/>
            <a:ext cx="179437" cy="179437"/>
          </a:xfrm>
          <a:prstGeom prst="ellipse">
            <a:avLst/>
          </a:prstGeom>
          <a:solidFill>
            <a:srgbClr val="B2B2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7" name="타원 16"/>
          <p:cNvSpPr/>
          <p:nvPr/>
        </p:nvSpPr>
        <p:spPr>
          <a:xfrm>
            <a:off x="10018583" y="6893642"/>
            <a:ext cx="179437" cy="179437"/>
          </a:xfrm>
          <a:prstGeom prst="ellipse">
            <a:avLst/>
          </a:prstGeom>
          <a:solidFill>
            <a:srgbClr val="B2B2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2" name="TextBox 10">
            <a:extLst>
              <a:ext uri="{FF2B5EF4-FFF2-40B4-BE49-F238E27FC236}">
                <a16:creationId xmlns:a16="http://schemas.microsoft.com/office/drawing/2014/main" id="{473D8A1E-F4F9-CAC8-8615-7662A07E3C4E}"/>
              </a:ext>
            </a:extLst>
          </p:cNvPr>
          <p:cNvSpPr txBox="1"/>
          <p:nvPr/>
        </p:nvSpPr>
        <p:spPr>
          <a:xfrm>
            <a:off x="687308" y="3273524"/>
            <a:ext cx="8258030" cy="9079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800" indent="-396000">
              <a:spcAft>
                <a:spcPts val="600"/>
              </a:spcAft>
              <a:buFont typeface="+mj-lt"/>
              <a:buAutoNum type="arabicPeriod"/>
            </a:pPr>
            <a:r>
              <a:rPr lang="ko-KR" altLang="en-US" sz="2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인권의 눈으로 바라본 노동현장을 이해하고 설명할 수 있다</a:t>
            </a:r>
            <a:r>
              <a:rPr lang="en-US" altLang="ko-KR" sz="2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.</a:t>
            </a:r>
          </a:p>
          <a:p>
            <a:pPr marL="514800" indent="-396000">
              <a:spcAft>
                <a:spcPts val="600"/>
              </a:spcAft>
              <a:buFont typeface="+mj-lt"/>
              <a:buAutoNum type="arabicPeriod"/>
            </a:pPr>
            <a:r>
              <a:rPr lang="ko-KR" altLang="en-US" sz="2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노동이 존중되는 일터에 대해 설명할 수 있다</a:t>
            </a:r>
            <a:r>
              <a:rPr lang="en-US" altLang="ko-KR" sz="2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.</a:t>
            </a:r>
            <a:endParaRPr lang="ko-KR" altLang="en-US" sz="2400" spc="-150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39415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그룹 19"/>
          <p:cNvGrpSpPr/>
          <p:nvPr/>
        </p:nvGrpSpPr>
        <p:grpSpPr>
          <a:xfrm>
            <a:off x="8897848" y="6457"/>
            <a:ext cx="913347" cy="6150440"/>
            <a:chOff x="8897848" y="6457"/>
            <a:chExt cx="913347" cy="6150440"/>
          </a:xfrm>
        </p:grpSpPr>
        <p:grpSp>
          <p:nvGrpSpPr>
            <p:cNvPr id="15" name="그룹 14"/>
            <p:cNvGrpSpPr/>
            <p:nvPr/>
          </p:nvGrpSpPr>
          <p:grpSpPr>
            <a:xfrm rot="5400000" flipV="1">
              <a:off x="6279302" y="2625003"/>
              <a:ext cx="6150440" cy="913347"/>
              <a:chOff x="-1968" y="5840036"/>
              <a:chExt cx="6686550" cy="906338"/>
            </a:xfrm>
          </p:grpSpPr>
          <p:sp>
            <p:nvSpPr>
              <p:cNvPr id="17" name="직사각형 16"/>
              <p:cNvSpPr/>
              <p:nvPr/>
            </p:nvSpPr>
            <p:spPr>
              <a:xfrm>
                <a:off x="-1968" y="5840036"/>
                <a:ext cx="6066780" cy="906338"/>
              </a:xfrm>
              <a:prstGeom prst="rect">
                <a:avLst/>
              </a:prstGeom>
              <a:solidFill>
                <a:srgbClr val="95C11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72000" rIns="648000" bIns="0" rtlCol="0" anchor="ctr"/>
              <a:lstStyle/>
              <a:p>
                <a:pPr algn="r"/>
                <a:endParaRPr lang="ko-KR" altLang="en-US" sz="4200" spc="-400" dirty="0"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sp>
            <p:nvSpPr>
              <p:cNvPr id="18" name="직각 삼각형 17"/>
              <p:cNvSpPr/>
              <p:nvPr/>
            </p:nvSpPr>
            <p:spPr>
              <a:xfrm>
                <a:off x="6064812" y="5840036"/>
                <a:ext cx="619770" cy="906338"/>
              </a:xfrm>
              <a:prstGeom prst="rtTriangle">
                <a:avLst/>
              </a:prstGeom>
              <a:solidFill>
                <a:srgbClr val="95C11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8957552" y="612279"/>
              <a:ext cx="738664" cy="475252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pPr algn="ctr"/>
              <a:r>
                <a:rPr lang="ko-KR" altLang="en-US" sz="3600" spc="300" dirty="0" err="1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기후위기와</a:t>
              </a:r>
              <a:r>
                <a:rPr lang="ko-KR" altLang="en-US" sz="3600" spc="300" dirty="0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 노동인권</a:t>
              </a:r>
            </a:p>
          </p:txBody>
        </p:sp>
      </p:grpSp>
      <p:grpSp>
        <p:nvGrpSpPr>
          <p:cNvPr id="19" name="그룹 18"/>
          <p:cNvGrpSpPr/>
          <p:nvPr/>
        </p:nvGrpSpPr>
        <p:grpSpPr>
          <a:xfrm>
            <a:off x="740158" y="468263"/>
            <a:ext cx="7270838" cy="6569780"/>
            <a:chOff x="740158" y="468263"/>
            <a:chExt cx="7270838" cy="6569780"/>
          </a:xfrm>
        </p:grpSpPr>
        <p:pic>
          <p:nvPicPr>
            <p:cNvPr id="1026" name="Picture 2" descr="https://www.sciencetimes.co.kr/wp-content/uploads/2022/09/GettyImages-1409629056-480x43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158" y="468263"/>
              <a:ext cx="7270838" cy="6569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직사각형 9"/>
            <p:cNvSpPr/>
            <p:nvPr/>
          </p:nvSpPr>
          <p:spPr>
            <a:xfrm>
              <a:off x="6481792" y="6687373"/>
              <a:ext cx="1313180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ko-KR" altLang="en-US" sz="1100" dirty="0">
                  <a:solidFill>
                    <a:srgbClr val="333333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ⓒ게티이미지뱅크</a:t>
              </a:r>
              <a:endParaRPr lang="ko-KR" altLang="en-US" sz="11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sp>
        <p:nvSpPr>
          <p:cNvPr id="5" name="TextBox 10">
            <a:extLst>
              <a:ext uri="{FF2B5EF4-FFF2-40B4-BE49-F238E27FC236}">
                <a16:creationId xmlns:a16="http://schemas.microsoft.com/office/drawing/2014/main" id="{6D1977E6-5142-B31C-D116-F7A203C55DB9}"/>
              </a:ext>
            </a:extLst>
          </p:cNvPr>
          <p:cNvSpPr txBox="1"/>
          <p:nvPr/>
        </p:nvSpPr>
        <p:spPr>
          <a:xfrm>
            <a:off x="740158" y="3420591"/>
            <a:ext cx="7270838" cy="103105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800">
              <a:spcAft>
                <a:spcPts val="600"/>
              </a:spcAft>
            </a:pPr>
            <a:r>
              <a:rPr lang="ko-KR" altLang="en-US" sz="28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기후위기를 넘어 기후 재난이라고 하는 요즘</a:t>
            </a:r>
            <a:r>
              <a:rPr lang="en-US" altLang="ko-KR" sz="28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,</a:t>
            </a:r>
          </a:p>
          <a:p>
            <a:pPr marL="118800">
              <a:spcAft>
                <a:spcPts val="600"/>
              </a:spcAft>
            </a:pPr>
            <a:r>
              <a:rPr lang="ko-KR" altLang="en-US" sz="28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기후 재난에 취약한 사람들은</a:t>
            </a:r>
            <a:r>
              <a:rPr lang="en-US" altLang="ko-KR" sz="28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?</a:t>
            </a:r>
            <a:endParaRPr lang="ko-KR" altLang="en-US" sz="2800" spc="-150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0181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AE25D58-C729-4F20-86F2-C12ACFF6831E}"/>
              </a:ext>
            </a:extLst>
          </p:cNvPr>
          <p:cNvSpPr txBox="1"/>
          <p:nvPr/>
        </p:nvSpPr>
        <p:spPr>
          <a:xfrm>
            <a:off x="4770636" y="6950498"/>
            <a:ext cx="57636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1200" b="1" dirty="0"/>
              <a:t>[</a:t>
            </a:r>
            <a:r>
              <a:rPr lang="ko-KR" altLang="en-US" sz="1200" b="1" dirty="0" err="1"/>
              <a:t>폭염기획</a:t>
            </a:r>
            <a:r>
              <a:rPr lang="en-US" altLang="ko-KR" sz="1200" b="1" dirty="0"/>
              <a:t>]"</a:t>
            </a:r>
            <a:r>
              <a:rPr lang="ko-KR" altLang="en-US" sz="1200" b="1" dirty="0"/>
              <a:t>같은 더위는 없다</a:t>
            </a:r>
            <a:r>
              <a:rPr lang="en-US" altLang="ko-KR" sz="1200" b="1" dirty="0"/>
              <a:t>" </a:t>
            </a:r>
            <a:r>
              <a:rPr lang="ko-KR" altLang="en-US" sz="1200" b="1" dirty="0"/>
              <a:t>하늘에서 본 </a:t>
            </a:r>
            <a:r>
              <a:rPr lang="en-US" altLang="ko-KR" sz="1200" b="1" dirty="0"/>
              <a:t>'</a:t>
            </a:r>
            <a:r>
              <a:rPr lang="ko-KR" altLang="en-US" sz="1200" b="1" dirty="0"/>
              <a:t>폭염 불평등</a:t>
            </a:r>
            <a:r>
              <a:rPr lang="en-US" altLang="ko-KR" sz="1200" b="1" dirty="0"/>
              <a:t>' (2025.07.24/</a:t>
            </a:r>
            <a:r>
              <a:rPr lang="ko-KR" altLang="en-US" sz="1200" b="1" dirty="0"/>
              <a:t>뉴스데스크</a:t>
            </a:r>
            <a:r>
              <a:rPr lang="en-US" altLang="ko-KR" sz="1200" b="1" dirty="0"/>
              <a:t>/</a:t>
            </a:r>
            <a:r>
              <a:rPr lang="ko-KR" altLang="en-US" sz="1200" b="1" dirty="0"/>
              <a:t>대전</a:t>
            </a:r>
            <a:r>
              <a:rPr lang="en-US" altLang="ko-KR" sz="1200" b="1" dirty="0"/>
              <a:t>MBC)     </a:t>
            </a:r>
            <a:r>
              <a:rPr lang="en-US" altLang="ko-KR" sz="1200" dirty="0"/>
              <a:t>https://www.youtube.com/watch?v=MrldH3fwH-I</a:t>
            </a:r>
            <a:endParaRPr lang="ko-KR" altLang="en-US" sz="1200" dirty="0"/>
          </a:p>
        </p:txBody>
      </p:sp>
      <p:grpSp>
        <p:nvGrpSpPr>
          <p:cNvPr id="11" name="그룹 10"/>
          <p:cNvGrpSpPr/>
          <p:nvPr/>
        </p:nvGrpSpPr>
        <p:grpSpPr>
          <a:xfrm>
            <a:off x="5850755" y="468265"/>
            <a:ext cx="4842645" cy="691691"/>
            <a:chOff x="3154212" y="4953000"/>
            <a:chExt cx="7542362" cy="906338"/>
          </a:xfrm>
        </p:grpSpPr>
        <p:sp>
          <p:nvSpPr>
            <p:cNvPr id="12" name="직사각형 11"/>
            <p:cNvSpPr/>
            <p:nvPr/>
          </p:nvSpPr>
          <p:spPr>
            <a:xfrm>
              <a:off x="3873877" y="4953000"/>
              <a:ext cx="6822697" cy="906338"/>
            </a:xfrm>
            <a:prstGeom prst="rect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72000" rIns="0" bIns="0" rtlCol="0" anchor="ctr"/>
            <a:lstStyle/>
            <a:p>
              <a:r>
                <a:rPr lang="ko-KR" altLang="en-US" sz="2800" b="1" spc="-300" dirty="0">
                  <a:solidFill>
                    <a:schemeClr val="bg1"/>
                  </a:solidFill>
                  <a:latin typeface="YouTube Sans"/>
                </a:rPr>
                <a:t> 폭염 속 노동자의</a:t>
              </a:r>
              <a:r>
                <a:rPr lang="en-US" altLang="ko-KR" sz="2800" b="1" spc="-300" dirty="0">
                  <a:solidFill>
                    <a:schemeClr val="bg1"/>
                  </a:solidFill>
                  <a:latin typeface="YouTube Sans"/>
                </a:rPr>
                <a:t> </a:t>
              </a:r>
              <a:r>
                <a:rPr lang="ko-KR" altLang="en-US" sz="2800" b="1" spc="-300" dirty="0">
                  <a:solidFill>
                    <a:schemeClr val="bg1"/>
                  </a:solidFill>
                  <a:latin typeface="YouTube Sans"/>
                </a:rPr>
                <a:t>일터   </a:t>
              </a:r>
              <a:endParaRPr lang="en-US" altLang="ko-KR" sz="2800" b="1" spc="-300" dirty="0">
                <a:solidFill>
                  <a:schemeClr val="bg1"/>
                </a:solidFill>
                <a:latin typeface="YouTube Sans"/>
              </a:endParaRPr>
            </a:p>
          </p:txBody>
        </p:sp>
        <p:sp>
          <p:nvSpPr>
            <p:cNvPr id="13" name="직각 삼각형 12"/>
            <p:cNvSpPr/>
            <p:nvPr/>
          </p:nvSpPr>
          <p:spPr>
            <a:xfrm flipH="1">
              <a:off x="3154212" y="4953000"/>
              <a:ext cx="736362" cy="906338"/>
            </a:xfrm>
            <a:prstGeom prst="rtTriangle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2" name="그림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04" y="1332359"/>
            <a:ext cx="9145016" cy="515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17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AE25D58-C729-4F20-86F2-C12ACFF6831E}"/>
              </a:ext>
            </a:extLst>
          </p:cNvPr>
          <p:cNvSpPr txBox="1"/>
          <p:nvPr/>
        </p:nvSpPr>
        <p:spPr>
          <a:xfrm>
            <a:off x="6570616" y="6950498"/>
            <a:ext cx="3864989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ko-KR" sz="1400" dirty="0"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※</a:t>
            </a:r>
            <a:r>
              <a:rPr lang="ko-KR" altLang="en-US" sz="1400" dirty="0"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출처</a:t>
            </a:r>
            <a:r>
              <a:rPr lang="en-US" altLang="ko-KR" sz="1400" dirty="0"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: </a:t>
            </a:r>
            <a:r>
              <a:rPr lang="en-US" altLang="ko-KR" sz="1400" b="1" dirty="0"/>
              <a:t>KBS</a:t>
            </a:r>
          </a:p>
          <a:p>
            <a:pPr algn="r"/>
            <a:r>
              <a:rPr lang="en-US" altLang="ko-KR" sz="1200" dirty="0"/>
              <a:t>https://n.news.naver.com/article/056/0011307608</a:t>
            </a:r>
            <a:endParaRPr lang="ko-KR" altLang="en-US" sz="1200" dirty="0"/>
          </a:p>
        </p:txBody>
      </p:sp>
      <p:grpSp>
        <p:nvGrpSpPr>
          <p:cNvPr id="11" name="그룹 10"/>
          <p:cNvGrpSpPr/>
          <p:nvPr/>
        </p:nvGrpSpPr>
        <p:grpSpPr>
          <a:xfrm>
            <a:off x="5850755" y="468265"/>
            <a:ext cx="4842645" cy="691691"/>
            <a:chOff x="3154212" y="4953000"/>
            <a:chExt cx="7542362" cy="906338"/>
          </a:xfrm>
        </p:grpSpPr>
        <p:sp>
          <p:nvSpPr>
            <p:cNvPr id="12" name="직사각형 11"/>
            <p:cNvSpPr/>
            <p:nvPr/>
          </p:nvSpPr>
          <p:spPr>
            <a:xfrm>
              <a:off x="3873877" y="4953000"/>
              <a:ext cx="6822697" cy="906338"/>
            </a:xfrm>
            <a:prstGeom prst="rect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72000" rIns="0" bIns="0" rtlCol="0" anchor="ctr"/>
            <a:lstStyle/>
            <a:p>
              <a:r>
                <a:rPr lang="ko-KR" altLang="en-US" sz="2800" b="1" spc="-300" dirty="0">
                  <a:solidFill>
                    <a:schemeClr val="bg1"/>
                  </a:solidFill>
                  <a:latin typeface="YouTube Sans"/>
                </a:rPr>
                <a:t> 폭염은 평등하지 않다</a:t>
              </a:r>
              <a:endParaRPr lang="en-US" altLang="ko-KR" sz="2800" b="1" spc="-300" dirty="0">
                <a:solidFill>
                  <a:schemeClr val="bg1"/>
                </a:solidFill>
                <a:latin typeface="YouTube Sans"/>
              </a:endParaRPr>
            </a:p>
          </p:txBody>
        </p:sp>
        <p:sp>
          <p:nvSpPr>
            <p:cNvPr id="13" name="직각 삼각형 12"/>
            <p:cNvSpPr/>
            <p:nvPr/>
          </p:nvSpPr>
          <p:spPr>
            <a:xfrm flipH="1">
              <a:off x="3154212" y="4953000"/>
              <a:ext cx="736362" cy="906338"/>
            </a:xfrm>
            <a:prstGeom prst="rtTriangle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4" name="그림 3">
            <a:extLst>
              <a:ext uri="{FF2B5EF4-FFF2-40B4-BE49-F238E27FC236}">
                <a16:creationId xmlns:a16="http://schemas.microsoft.com/office/drawing/2014/main" id="{0D698446-F2ED-8A46-B775-00B15BA0A2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05" y="1276455"/>
            <a:ext cx="6884139" cy="3872328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A8CC2AC0-ABF1-F0EB-209E-F9517F3B36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548" y="3358167"/>
            <a:ext cx="6385269" cy="3592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9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-23020" y="540271"/>
            <a:ext cx="9606993" cy="906338"/>
            <a:chOff x="-1" y="-809252"/>
            <a:chExt cx="12080821" cy="906338"/>
          </a:xfrm>
        </p:grpSpPr>
        <p:sp>
          <p:nvSpPr>
            <p:cNvPr id="2" name="직사각형 1"/>
            <p:cNvSpPr/>
            <p:nvPr/>
          </p:nvSpPr>
          <p:spPr>
            <a:xfrm>
              <a:off x="-1" y="-809252"/>
              <a:ext cx="11461051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r>
                <a:rPr lang="ko-KR" altLang="en-US" sz="4200" dirty="0">
                  <a:latin typeface="제주고딕OTF" pitchFamily="50" charset="-127"/>
                  <a:ea typeface="제주고딕OTF" pitchFamily="50" charset="-127"/>
                </a:rPr>
                <a:t>  폭염 속 노동</a:t>
              </a:r>
              <a:r>
                <a:rPr lang="en-US" altLang="ko-KR" sz="4200" dirty="0">
                  <a:latin typeface="제주고딕OTF" pitchFamily="50" charset="-127"/>
                  <a:ea typeface="제주고딕OTF" pitchFamily="50" charset="-127"/>
                </a:rPr>
                <a:t>, </a:t>
              </a:r>
              <a:r>
                <a:rPr lang="ko-KR" altLang="en-US" sz="4200" dirty="0">
                  <a:latin typeface="제주고딕OTF" pitchFamily="50" charset="-127"/>
                  <a:ea typeface="제주고딕OTF" pitchFamily="50" charset="-127"/>
                </a:rPr>
                <a:t>어떤 것이 필요할까요</a:t>
              </a:r>
              <a:r>
                <a:rPr lang="en-US" altLang="ko-KR" sz="4200" dirty="0">
                  <a:latin typeface="제주고딕OTF" pitchFamily="50" charset="-127"/>
                  <a:ea typeface="제주고딕OTF" pitchFamily="50" charset="-127"/>
                </a:rPr>
                <a:t>?</a:t>
              </a:r>
              <a:endParaRPr lang="ko-KR" altLang="en-US" sz="4200" dirty="0">
                <a:latin typeface="제주고딕OTF" pitchFamily="50" charset="-127"/>
                <a:ea typeface="제주고딕OTF" pitchFamily="50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>
              <a:off x="11461050" y="-809252"/>
              <a:ext cx="619770" cy="906338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030" name="Picture 6" descr="때이른 폭염…“건설현장에서 꼭 이것만은 지켜주세요” &lt; 비즈 &lt; 뉴스 &lt; 기사본문 - 기계설비신문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80" y="1637551"/>
            <a:ext cx="9361040" cy="533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직사각형 8"/>
          <p:cNvSpPr/>
          <p:nvPr/>
        </p:nvSpPr>
        <p:spPr>
          <a:xfrm>
            <a:off x="846436" y="6876975"/>
            <a:ext cx="929699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100" dirty="0"/>
              <a:t>출처 https://www.kmecnews.co.kr/news/articleView.html?idxno=30475</a:t>
            </a:r>
          </a:p>
        </p:txBody>
      </p:sp>
    </p:spTree>
    <p:extLst>
      <p:ext uri="{BB962C8B-B14F-4D97-AF65-F5344CB8AC3E}">
        <p14:creationId xmlns:p14="http://schemas.microsoft.com/office/powerpoint/2010/main" val="3379476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-23020" y="529605"/>
            <a:ext cx="10626304" cy="917004"/>
            <a:chOff x="-1" y="-819918"/>
            <a:chExt cx="13838310" cy="917004"/>
          </a:xfrm>
        </p:grpSpPr>
        <p:sp>
          <p:nvSpPr>
            <p:cNvPr id="2" name="직사각형 1"/>
            <p:cNvSpPr/>
            <p:nvPr/>
          </p:nvSpPr>
          <p:spPr>
            <a:xfrm>
              <a:off x="-1" y="-809252"/>
              <a:ext cx="13167424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r>
                <a:rPr lang="ko-KR" altLang="en-US" sz="3600" spc="-15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 </a:t>
              </a:r>
              <a:r>
                <a:rPr lang="ko-KR" altLang="en-US" sz="3600" spc="-15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기후 위기 속 노동</a:t>
              </a:r>
              <a:r>
                <a:rPr lang="en-US" altLang="ko-KR" sz="3600" spc="-15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, </a:t>
              </a:r>
              <a:r>
                <a:rPr lang="ko-KR" altLang="en-US" sz="3600" spc="-15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어떤 것이 필요할까요</a:t>
              </a:r>
              <a:r>
                <a:rPr lang="en-US" altLang="ko-KR" sz="3600" spc="-15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?</a:t>
              </a:r>
              <a:endParaRPr lang="ko-KR" altLang="en-US" sz="3600" spc="-15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>
              <a:off x="13167423" y="-819918"/>
              <a:ext cx="670886" cy="917004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pc="-15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pic>
        <p:nvPicPr>
          <p:cNvPr id="6" name="그림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4252" y="1446609"/>
            <a:ext cx="7992888" cy="57198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70636" y="7189966"/>
            <a:ext cx="47099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[</a:t>
            </a:r>
            <a:r>
              <a:rPr lang="ko-KR" altLang="en-US" sz="1400" spc="-150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그림출처</a:t>
            </a:r>
            <a:r>
              <a:rPr lang="en-US" altLang="ko-KR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: </a:t>
            </a:r>
            <a:r>
              <a:rPr lang="ko-KR" altLang="en-US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한국노동안전연구소 월간</a:t>
            </a:r>
            <a:r>
              <a:rPr lang="en-US" altLang="ko-KR" sz="1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&lt;</a:t>
            </a:r>
            <a:r>
              <a:rPr lang="ko-KR" altLang="en-US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일터</a:t>
            </a:r>
            <a:r>
              <a:rPr lang="en-US" altLang="ko-KR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&gt;  2025</a:t>
            </a:r>
            <a:r>
              <a:rPr lang="ko-KR" altLang="en-US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년 </a:t>
            </a:r>
            <a:r>
              <a:rPr lang="en-US" altLang="ko-KR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9</a:t>
            </a:r>
            <a:r>
              <a:rPr lang="ko-KR" altLang="en-US" sz="1400" spc="-15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월호 표지</a:t>
            </a:r>
            <a:r>
              <a:rPr lang="en-US" altLang="ko-KR" sz="1400" spc="-15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]</a:t>
            </a:r>
            <a:endParaRPr lang="ko-KR" altLang="en-US" sz="1400" spc="-150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549571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-23020" y="540271"/>
            <a:ext cx="10471090" cy="906338"/>
            <a:chOff x="-1" y="-809252"/>
            <a:chExt cx="13167425" cy="906338"/>
          </a:xfrm>
        </p:grpSpPr>
        <p:sp>
          <p:nvSpPr>
            <p:cNvPr id="2" name="직사각형 1"/>
            <p:cNvSpPr/>
            <p:nvPr/>
          </p:nvSpPr>
          <p:spPr>
            <a:xfrm>
              <a:off x="-1" y="-809252"/>
              <a:ext cx="12547655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r>
                <a:rPr lang="ko-KR" altLang="en-US" sz="36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기후 위기 속 노동</a:t>
              </a:r>
              <a:r>
                <a:rPr lang="en-US" altLang="ko-KR" sz="36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, </a:t>
              </a:r>
              <a:r>
                <a:rPr lang="ko-KR" altLang="en-US" sz="36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어떤 것이 필요할까요</a:t>
              </a:r>
              <a:r>
                <a:rPr lang="en-US" altLang="ko-KR" sz="36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?</a:t>
              </a:r>
              <a:endParaRPr lang="ko-KR" altLang="en-US" sz="36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>
              <a:off x="12547654" y="-804824"/>
              <a:ext cx="619770" cy="901910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sp>
        <p:nvSpPr>
          <p:cNvPr id="5" name="모서리가 둥근 직사각형 4"/>
          <p:cNvSpPr/>
          <p:nvPr/>
        </p:nvSpPr>
        <p:spPr>
          <a:xfrm>
            <a:off x="1026220" y="2052439"/>
            <a:ext cx="2376264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급식실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8" name="모서리가 둥근 직사각형 7"/>
          <p:cNvSpPr/>
          <p:nvPr/>
        </p:nvSpPr>
        <p:spPr>
          <a:xfrm>
            <a:off x="1026220" y="3204567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소방관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0" name="모서리가 둥근 직사각형 9"/>
          <p:cNvSpPr/>
          <p:nvPr/>
        </p:nvSpPr>
        <p:spPr>
          <a:xfrm>
            <a:off x="3978548" y="2043869"/>
            <a:ext cx="2376264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교통경찰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1" name="모서리가 둥근 직사각형 10"/>
          <p:cNvSpPr/>
          <p:nvPr/>
        </p:nvSpPr>
        <p:spPr>
          <a:xfrm>
            <a:off x="3978548" y="3204567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철로 수리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2" name="모서리가 둥근 직사각형 11"/>
          <p:cNvSpPr/>
          <p:nvPr/>
        </p:nvSpPr>
        <p:spPr>
          <a:xfrm>
            <a:off x="6786860" y="2052439"/>
            <a:ext cx="2376264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마트근무자</a:t>
            </a:r>
            <a:r>
              <a:rPr lang="en-US" altLang="ko-KR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(</a:t>
            </a:r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외부</a:t>
            </a:r>
            <a:r>
              <a:rPr lang="en-US" altLang="ko-KR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)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6786860" y="3251939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수도검침원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1040482" y="4356695"/>
            <a:ext cx="2376264" cy="93610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농사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4025998" y="4356695"/>
            <a:ext cx="2376264" cy="93610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택배업무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6" name="모서리가 둥근 직사각형 15"/>
          <p:cNvSpPr/>
          <p:nvPr/>
        </p:nvSpPr>
        <p:spPr>
          <a:xfrm>
            <a:off x="6833181" y="4359572"/>
            <a:ext cx="2376264" cy="93610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배달노동자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7" name="모서리가 둥근 직사각형 16"/>
          <p:cNvSpPr/>
          <p:nvPr/>
        </p:nvSpPr>
        <p:spPr>
          <a:xfrm>
            <a:off x="1040482" y="5556195"/>
            <a:ext cx="2376264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청소노동자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8" name="모서리가 둥근 직사각형 17"/>
          <p:cNvSpPr/>
          <p:nvPr/>
        </p:nvSpPr>
        <p:spPr>
          <a:xfrm>
            <a:off x="4025998" y="5556195"/>
            <a:ext cx="2376264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집배원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sp>
        <p:nvSpPr>
          <p:cNvPr id="19" name="모서리가 둥근 직사각형 18"/>
          <p:cNvSpPr/>
          <p:nvPr/>
        </p:nvSpPr>
        <p:spPr>
          <a:xfrm>
            <a:off x="6833181" y="5559072"/>
            <a:ext cx="2376264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기타</a:t>
            </a:r>
            <a:r>
              <a:rPr lang="en-US" altLang="ko-KR" sz="2800" b="1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~</a:t>
            </a:r>
            <a:endParaRPr lang="ko-KR" altLang="en-US" sz="2800" b="1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81934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다치고 찍히고 붓고 잘린 학교 급식실 노동자들의 손. 민주노총 서비스연맹 학교비정규직노동조합 제공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65" y="505147"/>
            <a:ext cx="9894603" cy="5579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그룹 3"/>
          <p:cNvGrpSpPr/>
          <p:nvPr/>
        </p:nvGrpSpPr>
        <p:grpSpPr>
          <a:xfrm>
            <a:off x="0" y="6178811"/>
            <a:ext cx="5312185" cy="926334"/>
            <a:chOff x="179253" y="4225070"/>
            <a:chExt cx="6680088" cy="926334"/>
          </a:xfrm>
        </p:grpSpPr>
        <p:sp>
          <p:nvSpPr>
            <p:cNvPr id="2" name="직사각형 1"/>
            <p:cNvSpPr/>
            <p:nvPr/>
          </p:nvSpPr>
          <p:spPr>
            <a:xfrm>
              <a:off x="179253" y="4225070"/>
              <a:ext cx="6066780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pPr algn="r"/>
              <a:r>
                <a:rPr lang="ko-KR" altLang="en-US" sz="4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  </a:t>
              </a:r>
              <a:r>
                <a:rPr lang="ko-KR" altLang="en-US" sz="42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누구의 </a:t>
              </a:r>
              <a:r>
                <a:rPr lang="ko-KR" altLang="en-US" sz="4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손일까요</a:t>
              </a:r>
              <a:r>
                <a:rPr lang="en-US" altLang="ko-KR" sz="4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?</a:t>
              </a:r>
              <a:endParaRPr lang="ko-KR" altLang="en-US" sz="42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>
              <a:off x="6239571" y="4245066"/>
              <a:ext cx="619770" cy="906338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grpSp>
        <p:nvGrpSpPr>
          <p:cNvPr id="6" name="그룹 5"/>
          <p:cNvGrpSpPr/>
          <p:nvPr/>
        </p:nvGrpSpPr>
        <p:grpSpPr>
          <a:xfrm>
            <a:off x="6953180" y="6588943"/>
            <a:ext cx="3506088" cy="614402"/>
            <a:chOff x="6953180" y="6588943"/>
            <a:chExt cx="3506088" cy="614402"/>
          </a:xfrm>
        </p:grpSpPr>
        <p:sp>
          <p:nvSpPr>
            <p:cNvPr id="28" name="TextBox 27"/>
            <p:cNvSpPr txBox="1"/>
            <p:nvPr/>
          </p:nvSpPr>
          <p:spPr>
            <a:xfrm>
              <a:off x="8710257" y="6588943"/>
              <a:ext cx="17299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※ </a:t>
              </a:r>
              <a:r>
                <a:rPr lang="ko-KR" altLang="en-US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출처 </a:t>
              </a: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: </a:t>
              </a:r>
              <a:r>
                <a:rPr lang="ko-KR" altLang="en-US" sz="1800" spc="-100" dirty="0" err="1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한겨례</a:t>
              </a:r>
              <a:endParaRPr lang="ko-KR" altLang="en-US" sz="1800" spc="-1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953180" y="6926346"/>
              <a:ext cx="350608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https://www.hani.co.kr/arti/PRINT/899302.html</a:t>
              </a:r>
              <a:endParaRPr lang="ko-KR" altLang="en-US" sz="12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sp>
        <p:nvSpPr>
          <p:cNvPr id="10" name="직사각형 9"/>
          <p:cNvSpPr/>
          <p:nvPr/>
        </p:nvSpPr>
        <p:spPr>
          <a:xfrm>
            <a:off x="97966" y="6178811"/>
            <a:ext cx="4736025" cy="906338"/>
          </a:xfrm>
          <a:prstGeom prst="rect">
            <a:avLst/>
          </a:prstGeom>
          <a:solidFill>
            <a:srgbClr val="95C1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72000" rIns="648000" bIns="0" rtlCol="0" anchor="ctr"/>
          <a:lstStyle/>
          <a:p>
            <a:r>
              <a:rPr lang="ko-KR" altLang="en-US" sz="4200" spc="-40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    급식노동자의 손</a:t>
            </a:r>
            <a:endParaRPr lang="ko-KR" altLang="en-US" sz="4200" spc="-400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9513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그룹 4"/>
          <p:cNvGrpSpPr/>
          <p:nvPr/>
        </p:nvGrpSpPr>
        <p:grpSpPr>
          <a:xfrm rot="16200000">
            <a:off x="5886411" y="2805298"/>
            <a:ext cx="6516935" cy="906338"/>
            <a:chOff x="2682404" y="4953000"/>
            <a:chExt cx="8014171" cy="906338"/>
          </a:xfrm>
        </p:grpSpPr>
        <p:sp>
          <p:nvSpPr>
            <p:cNvPr id="2" name="직사각형 1"/>
            <p:cNvSpPr/>
            <p:nvPr/>
          </p:nvSpPr>
          <p:spPr>
            <a:xfrm>
              <a:off x="3301604" y="4953000"/>
              <a:ext cx="7394971" cy="906338"/>
            </a:xfrm>
            <a:prstGeom prst="rect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lIns="288000" tIns="72000" rIns="0" bIns="0" rtlCol="0" anchor="ctr"/>
            <a:lstStyle/>
            <a:p>
              <a:endParaRPr lang="ko-KR" altLang="en-US" sz="4000" spc="-3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 flipH="1">
              <a:off x="2682404" y="4953000"/>
              <a:ext cx="619200" cy="906338"/>
            </a:xfrm>
            <a:prstGeom prst="rtTriangle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/>
            <a:p>
              <a:pPr algn="ctr"/>
              <a:endParaRPr lang="ko-KR" altLang="en-US" sz="180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grpSp>
        <p:nvGrpSpPr>
          <p:cNvPr id="9" name="그룹 8"/>
          <p:cNvGrpSpPr/>
          <p:nvPr/>
        </p:nvGrpSpPr>
        <p:grpSpPr>
          <a:xfrm>
            <a:off x="3420348" y="6804967"/>
            <a:ext cx="7019870" cy="715773"/>
            <a:chOff x="3420348" y="6588943"/>
            <a:chExt cx="7019870" cy="715773"/>
          </a:xfrm>
        </p:grpSpPr>
        <p:sp>
          <p:nvSpPr>
            <p:cNvPr id="10" name="TextBox 9"/>
            <p:cNvSpPr txBox="1"/>
            <p:nvPr/>
          </p:nvSpPr>
          <p:spPr>
            <a:xfrm>
              <a:off x="8710256" y="6588943"/>
              <a:ext cx="17299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※ </a:t>
              </a:r>
              <a:r>
                <a:rPr lang="ko-KR" altLang="en-US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출처 </a:t>
              </a: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: </a:t>
              </a:r>
              <a:r>
                <a:rPr lang="ko-KR" altLang="en-US" sz="1800" spc="-100" dirty="0" smtClean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한겨레</a:t>
              </a:r>
              <a:endParaRPr lang="ko-KR" altLang="en-US" sz="1800" spc="-1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420348" y="7027717"/>
              <a:ext cx="701987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https://m.news.zum.com/articles/53333223/</a:t>
              </a:r>
              <a:r>
                <a:rPr lang="ko-KR" altLang="en-US" sz="1200" dirty="0" err="1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급식노동자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-94</a:t>
              </a:r>
              <a:r>
                <a:rPr lang="ko-KR" altLang="en-US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가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</a:t>
              </a:r>
              <a:r>
                <a:rPr lang="ko-KR" altLang="en-US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골병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</a:t>
              </a:r>
              <a:r>
                <a:rPr lang="ko-KR" altLang="en-US" sz="1200" dirty="0" err="1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튀김하는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</a:t>
              </a:r>
              <a:r>
                <a:rPr lang="ko-KR" altLang="en-US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날은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</a:t>
              </a:r>
              <a:r>
                <a:rPr lang="ko-KR" altLang="en-US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가스실</a:t>
              </a: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-</a:t>
              </a:r>
              <a:r>
                <a:rPr lang="ko-KR" altLang="en-US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같다</a:t>
              </a: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8835603" y="252239"/>
            <a:ext cx="615553" cy="58825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ko-KR" altLang="en-US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급식노동자의 일터는 어떠한가</a:t>
            </a:r>
            <a:r>
              <a:rPr lang="en-US" altLang="ko-KR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⁇</a:t>
            </a:r>
            <a:endParaRPr lang="ko-KR" altLang="en-US" sz="2800" b="1" spc="300" dirty="0">
              <a:solidFill>
                <a:schemeClr val="bg1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pic>
        <p:nvPicPr>
          <p:cNvPr id="8194" name="Picture 2" descr="밥솥을 들고, 반찬을 굽고, 설거지 하는 학교 급식실 노동자 / 사진.학교비정규직노조 대구지부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06" y="468263"/>
            <a:ext cx="5467673" cy="297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static.news.zumst.com/images/35/2019/06/25/b41faf28fd45468c899b61d4f76e6ca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412" y="3441310"/>
            <a:ext cx="5623314" cy="374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40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그룹 4"/>
          <p:cNvGrpSpPr/>
          <p:nvPr/>
        </p:nvGrpSpPr>
        <p:grpSpPr>
          <a:xfrm rot="16200000">
            <a:off x="5886411" y="2805298"/>
            <a:ext cx="6516935" cy="906338"/>
            <a:chOff x="2682404" y="4953000"/>
            <a:chExt cx="8014171" cy="906338"/>
          </a:xfrm>
        </p:grpSpPr>
        <p:sp>
          <p:nvSpPr>
            <p:cNvPr id="2" name="직사각형 1"/>
            <p:cNvSpPr/>
            <p:nvPr/>
          </p:nvSpPr>
          <p:spPr>
            <a:xfrm>
              <a:off x="3301604" y="4953000"/>
              <a:ext cx="7394971" cy="906338"/>
            </a:xfrm>
            <a:prstGeom prst="rect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lIns="288000" tIns="72000" rIns="0" bIns="0" rtlCol="0" anchor="ctr"/>
            <a:lstStyle/>
            <a:p>
              <a:endParaRPr lang="ko-KR" altLang="en-US" sz="4000" spc="-3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 flipH="1">
              <a:off x="2682404" y="4953000"/>
              <a:ext cx="619200" cy="906338"/>
            </a:xfrm>
            <a:prstGeom prst="rtTriangle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/>
            <a:p>
              <a:pPr algn="ctr"/>
              <a:endParaRPr lang="ko-KR" altLang="en-US" sz="180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grpSp>
        <p:nvGrpSpPr>
          <p:cNvPr id="9" name="그룹 8"/>
          <p:cNvGrpSpPr/>
          <p:nvPr/>
        </p:nvGrpSpPr>
        <p:grpSpPr>
          <a:xfrm>
            <a:off x="6953180" y="6804967"/>
            <a:ext cx="3506088" cy="614402"/>
            <a:chOff x="6953180" y="6588943"/>
            <a:chExt cx="3506088" cy="614402"/>
          </a:xfrm>
        </p:grpSpPr>
        <p:sp>
          <p:nvSpPr>
            <p:cNvPr id="10" name="TextBox 9"/>
            <p:cNvSpPr txBox="1"/>
            <p:nvPr/>
          </p:nvSpPr>
          <p:spPr>
            <a:xfrm>
              <a:off x="8710257" y="6588943"/>
              <a:ext cx="17299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※ </a:t>
              </a:r>
              <a:r>
                <a:rPr lang="ko-KR" altLang="en-US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출처 </a:t>
              </a: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: </a:t>
              </a:r>
              <a:r>
                <a:rPr lang="ko-KR" altLang="en-US" sz="1800" spc="-100" dirty="0" err="1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한겨례</a:t>
              </a:r>
              <a:endParaRPr lang="ko-KR" altLang="en-US" sz="1800" spc="-1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953180" y="6926346"/>
              <a:ext cx="350608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https://www.hani.co.kr/arti/PRINT/899302.html</a:t>
              </a:r>
              <a:endParaRPr lang="ko-KR" altLang="en-US" sz="12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pic>
        <p:nvPicPr>
          <p:cNvPr id="3074" name="Picture 2" descr="https://img.hani.co.kr/imgdb/resize/2019/0625/00503420_201906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79" y="504134"/>
            <a:ext cx="6840761" cy="651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835603" y="252239"/>
            <a:ext cx="615553" cy="58825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ko-KR" altLang="en-US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급식노동자의 일터는 어떠한가</a:t>
            </a:r>
            <a:r>
              <a:rPr lang="en-US" altLang="ko-KR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⁇</a:t>
            </a:r>
            <a:endParaRPr lang="ko-KR" altLang="en-US" sz="2800" b="1" spc="300" dirty="0">
              <a:solidFill>
                <a:schemeClr val="bg1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74831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그룹 4"/>
          <p:cNvGrpSpPr/>
          <p:nvPr/>
        </p:nvGrpSpPr>
        <p:grpSpPr>
          <a:xfrm rot="16200000">
            <a:off x="5886411" y="2805298"/>
            <a:ext cx="6516935" cy="906338"/>
            <a:chOff x="2682404" y="4953000"/>
            <a:chExt cx="8014171" cy="906338"/>
          </a:xfrm>
        </p:grpSpPr>
        <p:sp>
          <p:nvSpPr>
            <p:cNvPr id="2" name="직사각형 1"/>
            <p:cNvSpPr/>
            <p:nvPr/>
          </p:nvSpPr>
          <p:spPr>
            <a:xfrm>
              <a:off x="3301604" y="4953000"/>
              <a:ext cx="7394971" cy="906338"/>
            </a:xfrm>
            <a:prstGeom prst="rect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lIns="288000" tIns="72000" rIns="0" bIns="0" rtlCol="0" anchor="ctr"/>
            <a:lstStyle/>
            <a:p>
              <a:endParaRPr lang="ko-KR" altLang="en-US" sz="4000" spc="-3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3" name="직각 삼각형 2"/>
            <p:cNvSpPr/>
            <p:nvPr/>
          </p:nvSpPr>
          <p:spPr>
            <a:xfrm flipH="1">
              <a:off x="2682404" y="4953000"/>
              <a:ext cx="619200" cy="906338"/>
            </a:xfrm>
            <a:prstGeom prst="rtTriangle">
              <a:avLst/>
            </a:prstGeom>
            <a:solidFill>
              <a:srgbClr val="F59D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/>
            <a:p>
              <a:pPr algn="ctr"/>
              <a:endParaRPr lang="ko-KR" altLang="en-US" sz="180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grpSp>
        <p:nvGrpSpPr>
          <p:cNvPr id="9" name="그룹 8"/>
          <p:cNvGrpSpPr/>
          <p:nvPr/>
        </p:nvGrpSpPr>
        <p:grpSpPr>
          <a:xfrm>
            <a:off x="4557973" y="6804967"/>
            <a:ext cx="5901295" cy="614402"/>
            <a:chOff x="4557973" y="6588943"/>
            <a:chExt cx="5901295" cy="614402"/>
          </a:xfrm>
        </p:grpSpPr>
        <p:sp>
          <p:nvSpPr>
            <p:cNvPr id="10" name="TextBox 9"/>
            <p:cNvSpPr txBox="1"/>
            <p:nvPr/>
          </p:nvSpPr>
          <p:spPr>
            <a:xfrm>
              <a:off x="8586826" y="6588943"/>
              <a:ext cx="18533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※ </a:t>
              </a:r>
              <a:r>
                <a:rPr lang="ko-KR" altLang="en-US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출처 </a:t>
              </a:r>
              <a:r>
                <a:rPr lang="en-US" altLang="ko-KR" sz="1800" spc="-1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: NEWSIS </a:t>
              </a:r>
              <a:endParaRPr lang="ko-KR" altLang="en-US" sz="1800" spc="-1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57973" y="6926346"/>
              <a:ext cx="590129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200" dirty="0">
                  <a:latin typeface="HY헤드라인M" panose="02030600000101010101" pitchFamily="18" charset="-127"/>
                  <a:ea typeface="HY헤드라인M" panose="02030600000101010101" pitchFamily="18" charset="-127"/>
                </a:rPr>
                <a:t>https://mobile.newsis.com/view.html?ar_id=NISX20230323_0002238085#_PA</a:t>
              </a:r>
              <a:endParaRPr lang="ko-KR" altLang="en-US" sz="1200" dirty="0">
                <a:latin typeface="HY헤드라인M" panose="02030600000101010101" pitchFamily="18" charset="-127"/>
                <a:ea typeface="HY헤드라인M" panose="02030600000101010101" pitchFamily="18" charset="-127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8835603" y="252239"/>
            <a:ext cx="615553" cy="58825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ko-KR" altLang="en-US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급식노동자의 일터는 어떠한가</a:t>
            </a:r>
            <a:r>
              <a:rPr lang="en-US" altLang="ko-KR" sz="2800" b="1" spc="3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⁇</a:t>
            </a:r>
            <a:endParaRPr lang="ko-KR" altLang="en-US" sz="2800" b="1" spc="300" dirty="0">
              <a:solidFill>
                <a:schemeClr val="bg1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pic>
        <p:nvPicPr>
          <p:cNvPr id="4098" name="Picture 2" descr="[서울=뉴시스] 교육 당국이 학교 급식실 만 55세 이상 또는 경력 10년 이상 종사자를 대상으로한 폐암 건강검진 결과를 공개했다. 정부는 이번 검진 결과를 바탕으로 후속 연구를 실시, 보다 엄밀한 상관관계를 분석할 방침이다. (그래픽=안지혜 기자)  hokma@newsis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92" y="556614"/>
            <a:ext cx="6907439" cy="647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67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165" y="557272"/>
            <a:ext cx="6264598" cy="5815647"/>
          </a:xfrm>
          <a:prstGeom prst="rect">
            <a:avLst/>
          </a:prstGeom>
        </p:spPr>
      </p:pic>
      <p:sp>
        <p:nvSpPr>
          <p:cNvPr id="3" name="직사각형 2"/>
          <p:cNvSpPr/>
          <p:nvPr/>
        </p:nvSpPr>
        <p:spPr>
          <a:xfrm>
            <a:off x="882204" y="6633106"/>
            <a:ext cx="53467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ko-KR" altLang="en-US" sz="1100">
                <a:latin typeface="HY헤드라인M" panose="02030600000101010101" pitchFamily="18" charset="-127"/>
                <a:ea typeface="HY헤드라인M" panose="02030600000101010101" pitchFamily="18" charset="-127"/>
              </a:rPr>
              <a:t>https://www.sisajournal.com/news/articleView.html?idxno=258600</a:t>
            </a:r>
          </a:p>
        </p:txBody>
      </p:sp>
      <p:sp>
        <p:nvSpPr>
          <p:cNvPr id="4" name="직사각형 3"/>
          <p:cNvSpPr/>
          <p:nvPr/>
        </p:nvSpPr>
        <p:spPr>
          <a:xfrm>
            <a:off x="6930876" y="2484487"/>
            <a:ext cx="3610651" cy="470898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ko-KR" altLang="en-US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또한</a:t>
            </a:r>
            <a:r>
              <a:rPr lang="en-US" altLang="ko-KR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, </a:t>
            </a:r>
            <a:r>
              <a:rPr lang="ko-KR" altLang="en-US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기름을 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사용해 음식을 조리할 때 발생하는 발암물질인 </a:t>
            </a:r>
            <a:r>
              <a:rPr lang="ko-KR" altLang="en-US" dirty="0" err="1">
                <a:latin typeface="HY헤드라인M" panose="02030600000101010101" pitchFamily="18" charset="-127"/>
                <a:ea typeface="HY헤드라인M" panose="02030600000101010101" pitchFamily="18" charset="-127"/>
              </a:rPr>
              <a:t>조리흄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 유발 요리는 오븐 사용으로 전환을 유도하기로 했다. </a:t>
            </a:r>
            <a:r>
              <a:rPr lang="ko-KR" altLang="en-US" dirty="0" err="1">
                <a:solidFill>
                  <a:srgbClr val="FF0000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튀김류는</a:t>
            </a:r>
            <a:r>
              <a:rPr lang="ko-KR" altLang="en-US" dirty="0">
                <a:solidFill>
                  <a:srgbClr val="FF0000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 주 2회 이하로 최소화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하고 대체 식단 및 조리법 </a:t>
            </a:r>
            <a:r>
              <a:rPr lang="ko-KR" altLang="en-US" dirty="0" err="1">
                <a:latin typeface="HY헤드라인M" panose="02030600000101010101" pitchFamily="18" charset="-127"/>
                <a:ea typeface="HY헤드라인M" panose="02030600000101010101" pitchFamily="18" charset="-127"/>
              </a:rPr>
              <a:t>개발·보급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, 오븐 활용법 연수 등을 통해 </a:t>
            </a:r>
            <a:r>
              <a:rPr lang="ko-KR" altLang="en-US" dirty="0" err="1">
                <a:solidFill>
                  <a:srgbClr val="FF0000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조리방법·식단</a:t>
            </a:r>
            <a:r>
              <a:rPr lang="ko-KR" altLang="en-US" dirty="0">
                <a:solidFill>
                  <a:srgbClr val="FF0000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 개선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도 지원한다</a:t>
            </a:r>
            <a:r>
              <a:rPr lang="ko-KR" altLang="en-US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. 현대화  </a:t>
            </a:r>
            <a:r>
              <a:rPr lang="ko-KR" altLang="en-US" dirty="0" err="1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급식기구로</a:t>
            </a:r>
            <a:r>
              <a:rPr lang="ko-KR" altLang="en-US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 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점진적인 교체를 실시하고 노후 </a:t>
            </a:r>
            <a:r>
              <a:rPr lang="ko-KR" altLang="en-US" dirty="0" err="1">
                <a:latin typeface="HY헤드라인M" panose="02030600000101010101" pitchFamily="18" charset="-127"/>
                <a:ea typeface="HY헤드라인M" panose="02030600000101010101" pitchFamily="18" charset="-127"/>
              </a:rPr>
              <a:t>급식시설·기구</a:t>
            </a:r>
            <a:r>
              <a:rPr lang="ko-KR" altLang="en-US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(10년 이상) 및 지하 조리시설 개선 또한 추진한다</a:t>
            </a:r>
            <a:r>
              <a:rPr lang="ko-KR" altLang="en-US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.</a:t>
            </a:r>
            <a:endParaRPr lang="en-US" altLang="ko-KR" dirty="0" smtClean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  <a:p>
            <a:r>
              <a:rPr lang="ko-KR" altLang="en-US" sz="1600" dirty="0" smtClean="0">
                <a:latin typeface="HY헤드라인M" panose="02030600000101010101" pitchFamily="18" charset="-127"/>
                <a:ea typeface="HY헤드라인M" panose="02030600000101010101" pitchFamily="18" charset="-127"/>
              </a:rPr>
              <a:t>[</a:t>
            </a:r>
            <a:r>
              <a:rPr lang="ko-KR" altLang="en-US" sz="160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출처] 대한민국 정책브리핑(www.korea.kr)</a:t>
            </a:r>
          </a:p>
        </p:txBody>
      </p:sp>
    </p:spTree>
    <p:extLst>
      <p:ext uri="{BB962C8B-B14F-4D97-AF65-F5344CB8AC3E}">
        <p14:creationId xmlns:p14="http://schemas.microsoft.com/office/powerpoint/2010/main" val="56980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155" y="396255"/>
            <a:ext cx="7369219" cy="4824536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444" y="1738271"/>
            <a:ext cx="7496206" cy="5797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72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그룹 5"/>
          <p:cNvGrpSpPr/>
          <p:nvPr/>
        </p:nvGrpSpPr>
        <p:grpSpPr>
          <a:xfrm>
            <a:off x="450156" y="540271"/>
            <a:ext cx="10099228" cy="6779163"/>
            <a:chOff x="738188" y="396255"/>
            <a:chExt cx="9459036" cy="5619329"/>
          </a:xfrm>
        </p:grpSpPr>
        <p:pic>
          <p:nvPicPr>
            <p:cNvPr id="11266" name="Picture 2" descr="https://www.ydptoday.com/news/photo/202202/13710_14181_225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188" y="396255"/>
              <a:ext cx="9459036" cy="5328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직사각형 4"/>
            <p:cNvSpPr/>
            <p:nvPr/>
          </p:nvSpPr>
          <p:spPr>
            <a:xfrm>
              <a:off x="6812848" y="5753974"/>
              <a:ext cx="3384376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100" dirty="0">
                  <a:solidFill>
                    <a:srgbClr val="222222"/>
                  </a:solidFill>
                  <a:latin typeface="Malgun Gothic" panose="020B0503020000020004" pitchFamily="50" charset="-127"/>
                  <a:ea typeface="Malgun Gothic" panose="020B0503020000020004" pitchFamily="50" charset="-127"/>
                </a:rPr>
                <a:t>출처 </a:t>
              </a:r>
              <a:r>
                <a:rPr lang="en-US" altLang="ko-KR" sz="1100" dirty="0">
                  <a:solidFill>
                    <a:srgbClr val="222222"/>
                  </a:solidFill>
                  <a:latin typeface="Malgun Gothic" panose="020B0503020000020004" pitchFamily="50" charset="-127"/>
                  <a:ea typeface="Malgun Gothic" panose="020B0503020000020004" pitchFamily="50" charset="-127"/>
                </a:rPr>
                <a:t>: </a:t>
              </a:r>
              <a:r>
                <a:rPr lang="ko-KR" altLang="en-US" sz="1100" dirty="0" err="1">
                  <a:solidFill>
                    <a:srgbClr val="222222"/>
                  </a:solidFill>
                  <a:latin typeface="Malgun Gothic" panose="020B0503020000020004" pitchFamily="50" charset="-127"/>
                  <a:ea typeface="Malgun Gothic" panose="020B0503020000020004" pitchFamily="50" charset="-127"/>
                </a:rPr>
                <a:t>영등포투데이</a:t>
              </a:r>
              <a:r>
                <a:rPr lang="en-US" altLang="ko-KR" sz="1100" dirty="0">
                  <a:solidFill>
                    <a:srgbClr val="222222"/>
                  </a:solidFill>
                  <a:latin typeface="Malgun Gothic" panose="020B0503020000020004" pitchFamily="50" charset="-127"/>
                  <a:ea typeface="Malgun Gothic" panose="020B0503020000020004" pitchFamily="50" charset="-127"/>
                </a:rPr>
                <a:t>(https://www.ydptoday.com)</a:t>
              </a:r>
              <a:endParaRPr lang="ko-KR" altLang="en-US" sz="1100" dirty="0"/>
            </a:p>
          </p:txBody>
        </p:sp>
      </p:grpSp>
      <p:grpSp>
        <p:nvGrpSpPr>
          <p:cNvPr id="4" name="그룹 3"/>
          <p:cNvGrpSpPr/>
          <p:nvPr/>
        </p:nvGrpSpPr>
        <p:grpSpPr>
          <a:xfrm>
            <a:off x="-2992" y="5148783"/>
            <a:ext cx="3880206" cy="906338"/>
            <a:chOff x="0" y="4953000"/>
            <a:chExt cx="3880206" cy="906338"/>
          </a:xfrm>
        </p:grpSpPr>
        <p:sp>
          <p:nvSpPr>
            <p:cNvPr id="3" name="직각 삼각형 2"/>
            <p:cNvSpPr/>
            <p:nvPr/>
          </p:nvSpPr>
          <p:spPr>
            <a:xfrm>
              <a:off x="3260436" y="4953000"/>
              <a:ext cx="619770" cy="906338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" name="직사각형 1"/>
            <p:cNvSpPr/>
            <p:nvPr/>
          </p:nvSpPr>
          <p:spPr>
            <a:xfrm>
              <a:off x="0" y="4953000"/>
              <a:ext cx="3260436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r>
                <a:rPr lang="ko-KR" altLang="en-US" sz="4200" spc="-400" dirty="0">
                  <a:latin typeface="제주고딕OTF" pitchFamily="50" charset="-127"/>
                  <a:ea typeface="제주고딕OTF" pitchFamily="50" charset="-127"/>
                </a:rPr>
                <a:t>    </a:t>
              </a:r>
              <a:r>
                <a:rPr lang="ko-KR" altLang="en-US" sz="4200" spc="-400" dirty="0" err="1">
                  <a:latin typeface="제주고딕OTF" pitchFamily="50" charset="-127"/>
                  <a:ea typeface="제주고딕OTF" pitchFamily="50" charset="-127"/>
                </a:rPr>
                <a:t>감정노동자</a:t>
              </a:r>
              <a:endParaRPr lang="ko-KR" altLang="en-US" sz="4200" spc="-400" dirty="0">
                <a:latin typeface="제주고딕OTF" pitchFamily="50" charset="-127"/>
                <a:ea typeface="제주고딕OTF" pitchFamily="50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692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56" y="1088452"/>
            <a:ext cx="4654170" cy="6107605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6788" y="1088452"/>
            <a:ext cx="4554885" cy="6192689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724" y="1058665"/>
            <a:ext cx="4680520" cy="616717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04498" y="449098"/>
            <a:ext cx="3690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b="1" dirty="0" err="1"/>
              <a:t>갑질</a:t>
            </a:r>
            <a:r>
              <a:rPr lang="en-US" altLang="ko-KR" sz="2800" b="1" dirty="0"/>
              <a:t>-</a:t>
            </a:r>
            <a:r>
              <a:rPr lang="ko-KR" altLang="en-US" sz="2800" b="1" dirty="0" err="1"/>
              <a:t>감정노동의</a:t>
            </a:r>
            <a:r>
              <a:rPr lang="ko-KR" altLang="en-US" sz="2800" b="1" dirty="0"/>
              <a:t> 경험</a:t>
            </a:r>
          </a:p>
        </p:txBody>
      </p:sp>
      <p:sp>
        <p:nvSpPr>
          <p:cNvPr id="8" name="직사각형 7"/>
          <p:cNvSpPr/>
          <p:nvPr/>
        </p:nvSpPr>
        <p:spPr>
          <a:xfrm>
            <a:off x="5418708" y="7128034"/>
            <a:ext cx="518457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100" dirty="0"/>
              <a:t>출처</a:t>
            </a:r>
            <a:r>
              <a:rPr lang="en-US" altLang="ko-KR" sz="1100" dirty="0"/>
              <a:t>: </a:t>
            </a:r>
            <a:r>
              <a:rPr lang="ko-KR" altLang="en-US" sz="1100" dirty="0"/>
              <a:t>국민일보</a:t>
            </a:r>
            <a:r>
              <a:rPr lang="en-US" altLang="ko-KR" sz="1100" dirty="0"/>
              <a:t>(2023.09.25), 1200</a:t>
            </a:r>
            <a:r>
              <a:rPr lang="ko-KR" altLang="en-US" sz="1100" dirty="0"/>
              <a:t>만 </a:t>
            </a:r>
            <a:r>
              <a:rPr lang="ko-KR" altLang="en-US" sz="1100" dirty="0" err="1"/>
              <a:t>감정노동자</a:t>
            </a:r>
            <a:r>
              <a:rPr lang="ko-KR" altLang="en-US" sz="1100" dirty="0"/>
              <a:t> 시대</a:t>
            </a:r>
            <a:r>
              <a:rPr lang="en-US" altLang="ko-KR" sz="1100" dirty="0"/>
              <a:t>…</a:t>
            </a:r>
            <a:r>
              <a:rPr lang="ko-KR" altLang="en-US" sz="1100" dirty="0"/>
              <a:t>서로가 서로의 지옥이다</a:t>
            </a:r>
            <a:r>
              <a:rPr lang="en-US" altLang="ko-KR" sz="1100" dirty="0"/>
              <a:t>. </a:t>
            </a:r>
            <a:r>
              <a:rPr lang="ko-KR" altLang="en-US" sz="1100" dirty="0"/>
              <a:t>https://www.kmib.co.kr/article/view.asp?arcid=0924322700</a:t>
            </a:r>
          </a:p>
        </p:txBody>
      </p:sp>
    </p:spTree>
    <p:extLst>
      <p:ext uri="{BB962C8B-B14F-4D97-AF65-F5344CB8AC3E}">
        <p14:creationId xmlns:p14="http://schemas.microsoft.com/office/powerpoint/2010/main" val="299207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[저작권 한국일보]간호사가 호소하는 직장 내고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64" y="396255"/>
            <a:ext cx="4608512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직사각형 5"/>
          <p:cNvSpPr/>
          <p:nvPr/>
        </p:nvSpPr>
        <p:spPr>
          <a:xfrm>
            <a:off x="522164" y="6845577"/>
            <a:ext cx="45365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100" dirty="0"/>
              <a:t>https://www.hankookilbo.com/News/Read/201803150468734951</a:t>
            </a:r>
          </a:p>
        </p:txBody>
      </p:sp>
      <p:pic>
        <p:nvPicPr>
          <p:cNvPr id="9224" name="Picture 8" descr="알바생 10명 중 8명은 &quot;감정노동&quot;…64% &quot;우울증 경험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121" y="1044327"/>
            <a:ext cx="5490716" cy="516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3507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이미지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72" y="1260351"/>
            <a:ext cx="9765579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8618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554" y="2052439"/>
            <a:ext cx="5567500" cy="5112568"/>
          </a:xfrm>
          <a:prstGeom prst="rect">
            <a:avLst/>
          </a:prstGeom>
        </p:spPr>
      </p:pic>
      <p:pic>
        <p:nvPicPr>
          <p:cNvPr id="13314" name="Picture 2" descr="이미지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56" y="468263"/>
            <a:ext cx="5143398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882961" y="6051099"/>
            <a:ext cx="22765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100" dirty="0"/>
              <a:t>출처</a:t>
            </a:r>
            <a:r>
              <a:rPr lang="en-US" altLang="ko-KR" sz="1100" dirty="0"/>
              <a:t>;</a:t>
            </a:r>
            <a:r>
              <a:rPr lang="ko-KR" altLang="en-US" sz="1100" dirty="0"/>
              <a:t>서울노동권익센터</a:t>
            </a:r>
            <a:r>
              <a:rPr lang="en-US" altLang="ko-KR" sz="1100" dirty="0"/>
              <a:t>(</a:t>
            </a:r>
            <a:r>
              <a:rPr lang="ko-KR" altLang="en-US" sz="1100" dirty="0"/>
              <a:t>감정노동</a:t>
            </a:r>
            <a:r>
              <a:rPr lang="en-US" altLang="ko-KR" sz="1100" dirty="0"/>
              <a:t>)</a:t>
            </a:r>
            <a:endParaRPr lang="ko-KR" altLang="en-US" sz="1100" dirty="0"/>
          </a:p>
        </p:txBody>
      </p:sp>
    </p:spTree>
    <p:extLst>
      <p:ext uri="{BB962C8B-B14F-4D97-AF65-F5344CB8AC3E}">
        <p14:creationId xmlns:p14="http://schemas.microsoft.com/office/powerpoint/2010/main" val="4270113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편의점 직원이 물품을 진열하는 모습. 기사 내용과 관련 없음. 류영주 기자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72" y="468263"/>
            <a:ext cx="9793088" cy="635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그룹 3"/>
          <p:cNvGrpSpPr/>
          <p:nvPr/>
        </p:nvGrpSpPr>
        <p:grpSpPr>
          <a:xfrm>
            <a:off x="0" y="4953000"/>
            <a:ext cx="4652218" cy="906338"/>
            <a:chOff x="0" y="4953000"/>
            <a:chExt cx="6686550" cy="906338"/>
          </a:xfrm>
        </p:grpSpPr>
        <p:sp>
          <p:nvSpPr>
            <p:cNvPr id="2" name="직사각형 1"/>
            <p:cNvSpPr/>
            <p:nvPr/>
          </p:nvSpPr>
          <p:spPr>
            <a:xfrm>
              <a:off x="0" y="4953000"/>
              <a:ext cx="6066780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pPr algn="r"/>
              <a:r>
                <a:rPr lang="ko-KR" altLang="en-US" sz="4200" spc="-400" dirty="0">
                  <a:latin typeface="제주고딕OTF" pitchFamily="50" charset="-127"/>
                  <a:ea typeface="제주고딕OTF" pitchFamily="50" charset="-127"/>
                </a:rPr>
                <a:t>청소년의 노동</a:t>
              </a:r>
            </a:p>
          </p:txBody>
        </p:sp>
        <p:sp>
          <p:nvSpPr>
            <p:cNvPr id="3" name="직각 삼각형 2"/>
            <p:cNvSpPr/>
            <p:nvPr/>
          </p:nvSpPr>
          <p:spPr>
            <a:xfrm>
              <a:off x="6066780" y="4953000"/>
              <a:ext cx="619770" cy="906338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6" name="그룹 5"/>
          <p:cNvGrpSpPr/>
          <p:nvPr/>
        </p:nvGrpSpPr>
        <p:grpSpPr>
          <a:xfrm>
            <a:off x="6808843" y="6970469"/>
            <a:ext cx="3506409" cy="520908"/>
            <a:chOff x="6664827" y="6932131"/>
            <a:chExt cx="3506409" cy="520908"/>
          </a:xfrm>
        </p:grpSpPr>
        <p:sp>
          <p:nvSpPr>
            <p:cNvPr id="28" name="TextBox 27"/>
            <p:cNvSpPr txBox="1"/>
            <p:nvPr/>
          </p:nvSpPr>
          <p:spPr>
            <a:xfrm>
              <a:off x="8566496" y="6932131"/>
              <a:ext cx="158569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600" spc="-100" dirty="0">
                  <a:latin typeface="나눔스퀘어OTF ExtraBold" pitchFamily="34" charset="-127"/>
                  <a:ea typeface="나눔스퀘어OTF ExtraBold" pitchFamily="34" charset="-127"/>
                </a:rPr>
                <a:t>※ </a:t>
              </a:r>
              <a:r>
                <a:rPr lang="ko-KR" altLang="en-US" sz="1600" spc="-100" dirty="0">
                  <a:latin typeface="나눔스퀘어OTF ExtraBold" pitchFamily="34" charset="-127"/>
                  <a:ea typeface="나눔스퀘어OTF ExtraBold" pitchFamily="34" charset="-127"/>
                </a:rPr>
                <a:t>출처 </a:t>
              </a:r>
              <a:r>
                <a:rPr lang="en-US" altLang="ko-KR" sz="1600" spc="-100" dirty="0">
                  <a:latin typeface="나눔스퀘어OTF ExtraBold" pitchFamily="34" charset="-127"/>
                  <a:ea typeface="나눔스퀘어OTF ExtraBold" pitchFamily="34" charset="-127"/>
                </a:rPr>
                <a:t>: </a:t>
              </a:r>
              <a:r>
                <a:rPr lang="ko-KR" altLang="en-US" sz="1600" spc="-100" dirty="0" err="1">
                  <a:latin typeface="나눔스퀘어OTF ExtraBold" pitchFamily="34" charset="-127"/>
                  <a:ea typeface="나눔스퀘어OTF ExtraBold" pitchFamily="34" charset="-127"/>
                </a:rPr>
                <a:t>노컷뉴스</a:t>
              </a:r>
              <a:endParaRPr lang="ko-KR" altLang="en-US" sz="1600" spc="-100" dirty="0"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664827" y="7176040"/>
              <a:ext cx="350640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en-US" altLang="ko-KR" sz="1200" dirty="0">
                  <a:latin typeface="나눔스퀘어OTF Bold" pitchFamily="34" charset="-127"/>
                  <a:ea typeface="나눔스퀘어OTF Bold" pitchFamily="34" charset="-127"/>
                </a:rPr>
                <a:t>https://www.nocutnews.co.kr/news/5935007</a:t>
              </a:r>
              <a:endParaRPr lang="ko-KR" altLang="en-US" sz="1200" dirty="0">
                <a:latin typeface="나눔스퀘어OTF Bold" pitchFamily="34" charset="-127"/>
                <a:ea typeface="나눔스퀘어OTF Bold" pitchFamily="3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054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119E2D-6200-4EB0-AA86-8ADE26EFDD58}"/>
              </a:ext>
            </a:extLst>
          </p:cNvPr>
          <p:cNvSpPr txBox="1"/>
          <p:nvPr/>
        </p:nvSpPr>
        <p:spPr>
          <a:xfrm>
            <a:off x="1674292" y="324247"/>
            <a:ext cx="6912768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ko-KR" sz="2800" b="1" dirty="0"/>
              <a:t>2022 </a:t>
            </a:r>
            <a:r>
              <a:rPr lang="ko-KR" altLang="en-US" sz="2800" b="1" dirty="0"/>
              <a:t>청소년 유해환경 실태조사 결과</a:t>
            </a:r>
            <a:endParaRPr lang="ko-KR" alt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F08F6D-FCED-4437-BC44-DE261C09AE4C}"/>
              </a:ext>
            </a:extLst>
          </p:cNvPr>
          <p:cNvSpPr txBox="1"/>
          <p:nvPr/>
        </p:nvSpPr>
        <p:spPr>
          <a:xfrm>
            <a:off x="1962324" y="6838064"/>
            <a:ext cx="5904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600" dirty="0"/>
              <a:t>출처</a:t>
            </a:r>
            <a:r>
              <a:rPr lang="en-US" altLang="ko-KR" sz="1600" dirty="0"/>
              <a:t>: </a:t>
            </a:r>
            <a:r>
              <a:rPr lang="ko-KR" altLang="en-US" sz="1600" dirty="0" err="1"/>
              <a:t>여성가족부</a:t>
            </a:r>
            <a:endParaRPr lang="ko-KR" altLang="en-US" sz="1600" dirty="0"/>
          </a:p>
        </p:txBody>
      </p:sp>
      <p:graphicFrame>
        <p:nvGraphicFramePr>
          <p:cNvPr id="5" name="차트 4">
            <a:extLst>
              <a:ext uri="{FF2B5EF4-FFF2-40B4-BE49-F238E27FC236}">
                <a16:creationId xmlns:a16="http://schemas.microsoft.com/office/drawing/2014/main" id="{103588F0-78B5-4E2C-A562-8EE156FD0E1E}"/>
              </a:ext>
            </a:extLst>
          </p:cNvPr>
          <p:cNvGraphicFramePr>
            <a:graphicFrameLocks/>
          </p:cNvGraphicFramePr>
          <p:nvPr/>
        </p:nvGraphicFramePr>
        <p:xfrm>
          <a:off x="882203" y="1368363"/>
          <a:ext cx="4158621" cy="48245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차트 5">
            <a:extLst>
              <a:ext uri="{FF2B5EF4-FFF2-40B4-BE49-F238E27FC236}">
                <a16:creationId xmlns:a16="http://schemas.microsoft.com/office/drawing/2014/main" id="{F317AB3F-F1B4-4904-BF24-E00390439B97}"/>
              </a:ext>
            </a:extLst>
          </p:cNvPr>
          <p:cNvGraphicFramePr>
            <a:graphicFrameLocks/>
          </p:cNvGraphicFramePr>
          <p:nvPr/>
        </p:nvGraphicFramePr>
        <p:xfrm>
          <a:off x="5040824" y="1368363"/>
          <a:ext cx="4842380" cy="48245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차트 6">
            <a:extLst>
              <a:ext uri="{FF2B5EF4-FFF2-40B4-BE49-F238E27FC236}">
                <a16:creationId xmlns:a16="http://schemas.microsoft.com/office/drawing/2014/main" id="{2C361571-D50C-430A-BF37-772064319A64}"/>
              </a:ext>
            </a:extLst>
          </p:cNvPr>
          <p:cNvGraphicFramePr>
            <a:graphicFrameLocks/>
          </p:cNvGraphicFramePr>
          <p:nvPr/>
        </p:nvGraphicFramePr>
        <p:xfrm>
          <a:off x="882203" y="1114880"/>
          <a:ext cx="8928994" cy="54006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3654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그룹 13"/>
          <p:cNvGrpSpPr/>
          <p:nvPr/>
        </p:nvGrpSpPr>
        <p:grpSpPr>
          <a:xfrm>
            <a:off x="542999" y="468263"/>
            <a:ext cx="6164405" cy="5777130"/>
            <a:chOff x="542999" y="468263"/>
            <a:chExt cx="6164405" cy="5777130"/>
          </a:xfrm>
        </p:grpSpPr>
        <p:pic>
          <p:nvPicPr>
            <p:cNvPr id="11" name="그림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2999" y="468263"/>
              <a:ext cx="6164405" cy="5515520"/>
            </a:xfrm>
            <a:prstGeom prst="rect">
              <a:avLst/>
            </a:prstGeom>
          </p:spPr>
        </p:pic>
        <p:sp>
          <p:nvSpPr>
            <p:cNvPr id="13" name="직사각형 12"/>
            <p:cNvSpPr/>
            <p:nvPr/>
          </p:nvSpPr>
          <p:spPr>
            <a:xfrm>
              <a:off x="542999" y="5983783"/>
              <a:ext cx="4387322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100" dirty="0"/>
                <a:t>https://www.dbltv.com/news/articleView.html?idxno=17839</a:t>
              </a:r>
            </a:p>
          </p:txBody>
        </p:sp>
      </p:grpSp>
      <p:grpSp>
        <p:nvGrpSpPr>
          <p:cNvPr id="12" name="그룹 11"/>
          <p:cNvGrpSpPr/>
          <p:nvPr/>
        </p:nvGrpSpPr>
        <p:grpSpPr>
          <a:xfrm>
            <a:off x="4930321" y="3069501"/>
            <a:ext cx="5743575" cy="4457700"/>
            <a:chOff x="4949825" y="756295"/>
            <a:chExt cx="5743575" cy="4457700"/>
          </a:xfrm>
        </p:grpSpPr>
        <p:pic>
          <p:nvPicPr>
            <p:cNvPr id="9" name="그림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49825" y="756295"/>
              <a:ext cx="5743575" cy="4457700"/>
            </a:xfrm>
            <a:prstGeom prst="rect">
              <a:avLst/>
            </a:prstGeom>
          </p:spPr>
        </p:pic>
        <p:sp>
          <p:nvSpPr>
            <p:cNvPr id="10" name="직사각형 9"/>
            <p:cNvSpPr/>
            <p:nvPr/>
          </p:nvSpPr>
          <p:spPr>
            <a:xfrm>
              <a:off x="5562724" y="4788743"/>
              <a:ext cx="3323089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ko-KR" altLang="en-US" sz="1200" dirty="0"/>
                <a:t>https://www.joongang.co.kr/article/22139757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1620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0EFCD7-6550-4667-923A-D12F4253F58D}"/>
              </a:ext>
            </a:extLst>
          </p:cNvPr>
          <p:cNvSpPr txBox="1"/>
          <p:nvPr/>
        </p:nvSpPr>
        <p:spPr>
          <a:xfrm>
            <a:off x="438996" y="7223999"/>
            <a:ext cx="2783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600" dirty="0"/>
              <a:t>출처</a:t>
            </a:r>
            <a:r>
              <a:rPr lang="en-US" altLang="ko-KR" sz="1600" dirty="0"/>
              <a:t>: MBC</a:t>
            </a:r>
            <a:endParaRPr lang="ko-KR" alt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751A4C-EBB5-42C2-B2AF-6A14ABCCA07B}"/>
              </a:ext>
            </a:extLst>
          </p:cNvPr>
          <p:cNvSpPr txBox="1"/>
          <p:nvPr/>
        </p:nvSpPr>
        <p:spPr>
          <a:xfrm>
            <a:off x="666180" y="369883"/>
            <a:ext cx="89289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b="1" dirty="0"/>
              <a:t>현장실습 후 </a:t>
            </a:r>
            <a:r>
              <a:rPr lang="ko-KR" altLang="en-US" b="1" dirty="0" err="1"/>
              <a:t>일학습병행제로</a:t>
            </a:r>
            <a:r>
              <a:rPr lang="ko-KR" altLang="en-US" b="1" dirty="0"/>
              <a:t> 취업</a:t>
            </a:r>
            <a:r>
              <a:rPr lang="en-US" altLang="ko-KR" b="1" dirty="0"/>
              <a:t>, </a:t>
            </a:r>
            <a:r>
              <a:rPr lang="ko-KR" altLang="en-US" b="1" dirty="0" err="1"/>
              <a:t>삼성휴대폰</a:t>
            </a:r>
            <a:r>
              <a:rPr lang="ko-KR" altLang="en-US" b="1" dirty="0"/>
              <a:t> 조립 </a:t>
            </a:r>
            <a:r>
              <a:rPr lang="en-US" altLang="ko-KR" b="1" dirty="0"/>
              <a:t>2</a:t>
            </a:r>
            <a:r>
              <a:rPr lang="ko-KR" altLang="en-US" b="1" dirty="0"/>
              <a:t>년 만에 백혈병 발병</a:t>
            </a:r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367" y="1044327"/>
            <a:ext cx="9716631" cy="604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82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이주노동자 지게차 결박 위협… 李 “인권침해” | 세계일보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96" y="1044327"/>
            <a:ext cx="9398866" cy="563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그룹 8"/>
          <p:cNvGrpSpPr/>
          <p:nvPr/>
        </p:nvGrpSpPr>
        <p:grpSpPr>
          <a:xfrm>
            <a:off x="0" y="4932759"/>
            <a:ext cx="4878661" cy="921610"/>
            <a:chOff x="0" y="4953000"/>
            <a:chExt cx="7012012" cy="921610"/>
          </a:xfrm>
        </p:grpSpPr>
        <p:sp>
          <p:nvSpPr>
            <p:cNvPr id="10" name="직사각형 9"/>
            <p:cNvSpPr/>
            <p:nvPr/>
          </p:nvSpPr>
          <p:spPr>
            <a:xfrm>
              <a:off x="0" y="4953000"/>
              <a:ext cx="6392242" cy="906338"/>
            </a:xfrm>
            <a:prstGeom prst="rect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72000" rIns="648000" bIns="0" rtlCol="0" anchor="ctr"/>
            <a:lstStyle/>
            <a:p>
              <a:pPr algn="r"/>
              <a:r>
                <a:rPr lang="ko-KR" altLang="en-US" sz="4200" spc="-400" dirty="0">
                  <a:latin typeface="제주고딕OTF" pitchFamily="50" charset="-127"/>
                  <a:ea typeface="제주고딕OTF" pitchFamily="50" charset="-127"/>
                </a:rPr>
                <a:t>이주노동자 의 노동</a:t>
              </a:r>
            </a:p>
          </p:txBody>
        </p:sp>
        <p:sp>
          <p:nvSpPr>
            <p:cNvPr id="11" name="직각 삼각형 10"/>
            <p:cNvSpPr/>
            <p:nvPr/>
          </p:nvSpPr>
          <p:spPr>
            <a:xfrm>
              <a:off x="6392242" y="4968272"/>
              <a:ext cx="619770" cy="906338"/>
            </a:xfrm>
            <a:prstGeom prst="rtTriangle">
              <a:avLst/>
            </a:prstGeom>
            <a:solidFill>
              <a:srgbClr val="95C1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4" name="AutoShape 2" descr="이주노동자 지게차 괴롭힘 영상'에…이 대통령 “야만적 인권침해 엄단”"/>
          <p:cNvSpPr>
            <a:spLocks noChangeAspect="1" noChangeArrowheads="1"/>
          </p:cNvSpPr>
          <p:nvPr/>
        </p:nvSpPr>
        <p:spPr bwMode="auto">
          <a:xfrm>
            <a:off x="1314252" y="111951"/>
            <a:ext cx="130815" cy="13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81515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이주노동자 지게차 괴롭힘 영상'에…이 대통령 “야만적 인권침해 엄단”"/>
          <p:cNvSpPr>
            <a:spLocks noChangeAspect="1" noChangeArrowheads="1"/>
          </p:cNvSpPr>
          <p:nvPr/>
        </p:nvSpPr>
        <p:spPr bwMode="auto">
          <a:xfrm>
            <a:off x="1314252" y="111951"/>
            <a:ext cx="130815" cy="13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ko-KR" altLang="en-US"/>
          </a:p>
        </p:txBody>
      </p:sp>
      <p:pic>
        <p:nvPicPr>
          <p:cNvPr id="4106" name="Picture 10" descr="외국인 노동자가 내국인 일자리를 빼앗고 있나 [팩트체크K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104" y="468263"/>
            <a:ext cx="5588295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확대이미지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71" y="2229294"/>
            <a:ext cx="4770819" cy="270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995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180" y="463499"/>
            <a:ext cx="7553022" cy="6679988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4572" y="417777"/>
            <a:ext cx="6072668" cy="681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20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148" y="540271"/>
            <a:ext cx="6710868" cy="5779665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709" y="828303"/>
            <a:ext cx="9401881" cy="6629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6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3330476" y="6876975"/>
            <a:ext cx="72442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100" spc="-100" dirty="0">
                <a:latin typeface="+mj-lt"/>
                <a:ea typeface="나눔스퀘어OTF ExtraBold" pitchFamily="34" charset="-127"/>
              </a:rPr>
              <a:t>※ </a:t>
            </a:r>
            <a:r>
              <a:rPr lang="ko-KR" altLang="en-US" sz="1100" spc="-100" dirty="0">
                <a:latin typeface="+mj-lt"/>
                <a:ea typeface="나눔스퀘어OTF ExtraBold" pitchFamily="34" charset="-127"/>
              </a:rPr>
              <a:t>출처</a:t>
            </a:r>
            <a:r>
              <a:rPr lang="en-US" altLang="ko-KR" sz="1100" spc="-100" dirty="0">
                <a:latin typeface="+mj-lt"/>
                <a:ea typeface="나눔스퀘어OTF ExtraBold" pitchFamily="34" charset="-127"/>
              </a:rPr>
              <a:t>: </a:t>
            </a:r>
            <a:r>
              <a:rPr lang="en-US" altLang="ko-KR" sz="1100" b="1" dirty="0">
                <a:latin typeface="+mj-lt"/>
              </a:rPr>
              <a:t>[</a:t>
            </a:r>
            <a:r>
              <a:rPr lang="ko-KR" altLang="en-US" sz="1100" b="1" dirty="0">
                <a:latin typeface="+mj-lt"/>
              </a:rPr>
              <a:t>인력 아닌</a:t>
            </a:r>
            <a:r>
              <a:rPr lang="en-US" altLang="ko-KR" sz="1100" b="1" dirty="0">
                <a:latin typeface="+mj-lt"/>
              </a:rPr>
              <a:t>, </a:t>
            </a:r>
            <a:r>
              <a:rPr lang="ko-KR" altLang="en-US" sz="1100" b="1" dirty="0">
                <a:latin typeface="+mj-lt"/>
              </a:rPr>
              <a:t>인간으로</a:t>
            </a:r>
            <a:r>
              <a:rPr lang="en-US" altLang="ko-KR" sz="1100" b="1" dirty="0">
                <a:latin typeface="+mj-lt"/>
              </a:rPr>
              <a:t>] "</a:t>
            </a:r>
            <a:r>
              <a:rPr lang="ko-KR" altLang="en-US" sz="1100" b="1" dirty="0">
                <a:latin typeface="+mj-lt"/>
              </a:rPr>
              <a:t>외국인이라서</a:t>
            </a:r>
            <a:r>
              <a:rPr lang="en-US" altLang="ko-KR" sz="1100" b="1" dirty="0">
                <a:latin typeface="+mj-lt"/>
              </a:rPr>
              <a:t>" </a:t>
            </a:r>
            <a:r>
              <a:rPr lang="ko-KR" altLang="en-US" sz="1100" b="1" dirty="0">
                <a:latin typeface="+mj-lt"/>
              </a:rPr>
              <a:t>노동력이기 전에 한 명의 사람으로 </a:t>
            </a:r>
            <a:r>
              <a:rPr lang="en-US" altLang="ko-KR" sz="1100" b="1" dirty="0">
                <a:latin typeface="+mj-lt"/>
              </a:rPr>
              <a:t>(2025.08.16/</a:t>
            </a:r>
            <a:r>
              <a:rPr lang="ko-KR" altLang="en-US" sz="1100" b="1" dirty="0">
                <a:latin typeface="+mj-lt"/>
              </a:rPr>
              <a:t>뉴스데스크</a:t>
            </a:r>
            <a:r>
              <a:rPr lang="en-US" altLang="ko-KR" sz="1100" b="1" dirty="0">
                <a:latin typeface="+mj-lt"/>
              </a:rPr>
              <a:t>/MBC)</a:t>
            </a:r>
          </a:p>
        </p:txBody>
      </p:sp>
      <p:sp>
        <p:nvSpPr>
          <p:cNvPr id="5" name="직사각형 4"/>
          <p:cNvSpPr/>
          <p:nvPr/>
        </p:nvSpPr>
        <p:spPr>
          <a:xfrm>
            <a:off x="4221008" y="7143947"/>
            <a:ext cx="53467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ko-KR" altLang="en-US" sz="1100" dirty="0"/>
              <a:t>https://www.youtube.com/watch?v=aaxDOOfIjbg</a:t>
            </a: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164" y="972319"/>
            <a:ext cx="9704006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84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직각 삼각형 7"/>
          <p:cNvSpPr/>
          <p:nvPr/>
        </p:nvSpPr>
        <p:spPr>
          <a:xfrm rot="16200000">
            <a:off x="7234238" y="4100510"/>
            <a:ext cx="4190999" cy="2733675"/>
          </a:xfrm>
          <a:prstGeom prst="rtTriangle">
            <a:avLst/>
          </a:prstGeom>
          <a:solidFill>
            <a:srgbClr val="5757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TextBox 9"/>
          <p:cNvSpPr txBox="1"/>
          <p:nvPr/>
        </p:nvSpPr>
        <p:spPr>
          <a:xfrm>
            <a:off x="3162077" y="2812802"/>
            <a:ext cx="6716582" cy="20646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500"/>
              </a:spcAft>
            </a:pPr>
            <a:r>
              <a:rPr lang="ko-KR" altLang="en-US" sz="6200" spc="-150" dirty="0">
                <a:latin typeface="나눔스퀘어OTF ExtraBold" pitchFamily="34" charset="-127"/>
                <a:ea typeface="나눔스퀘어OTF ExtraBold" pitchFamily="34" charset="-127"/>
              </a:rPr>
              <a:t>노동존중</a:t>
            </a:r>
          </a:p>
          <a:p>
            <a:pPr marL="118800">
              <a:spcAft>
                <a:spcPts val="500"/>
              </a:spcAft>
            </a:pPr>
            <a:r>
              <a:rPr lang="ko-KR" altLang="en-US" sz="6200" spc="-150" dirty="0">
                <a:latin typeface="나눔스퀘어OTF ExtraBold" pitchFamily="34" charset="-127"/>
                <a:ea typeface="나눔스퀘어OTF ExtraBold" pitchFamily="34" charset="-127"/>
              </a:rPr>
              <a:t>어떻게 하면 좋을까</a:t>
            </a:r>
            <a:r>
              <a:rPr lang="en-US" altLang="ko-KR" sz="6200" spc="-150" dirty="0">
                <a:latin typeface="나눔스퀘어OTF ExtraBold" pitchFamily="34" charset="-127"/>
                <a:ea typeface="나눔스퀘어OTF ExtraBold" pitchFamily="34" charset="-127"/>
              </a:rPr>
              <a:t>?</a:t>
            </a:r>
            <a:endParaRPr lang="ko-KR" altLang="en-US" sz="6200" spc="-15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pic>
        <p:nvPicPr>
          <p:cNvPr id="11" name="Picture 3" descr="D:\01.프로젝트-SUM\[프로젝트]취업지원센터\18.표준교안ppt제작\png저장\1-1_2차시\03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320" y="2435746"/>
            <a:ext cx="2054352" cy="233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5295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773924" y="7069305"/>
            <a:ext cx="15071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600" spc="-100" dirty="0">
                <a:latin typeface="나눔스퀘어OTF ExtraBold" pitchFamily="34" charset="-127"/>
                <a:ea typeface="나눔스퀘어OTF ExtraBold" pitchFamily="34" charset="-127"/>
              </a:rPr>
              <a:t>※ </a:t>
            </a:r>
            <a:r>
              <a:rPr lang="ko-KR" altLang="en-US" sz="1600" spc="-100" dirty="0">
                <a:latin typeface="나눔스퀘어OTF ExtraBold" pitchFamily="34" charset="-127"/>
                <a:ea typeface="나눔스퀘어OTF ExtraBold" pitchFamily="34" charset="-127"/>
              </a:rPr>
              <a:t>출처 </a:t>
            </a:r>
            <a:r>
              <a:rPr lang="en-US" altLang="ko-KR" sz="1600" spc="-100" dirty="0">
                <a:latin typeface="나눔스퀘어OTF ExtraBold" pitchFamily="34" charset="-127"/>
                <a:ea typeface="나눔스퀘어OTF ExtraBold" pitchFamily="34" charset="-127"/>
              </a:rPr>
              <a:t>: </a:t>
            </a:r>
            <a:r>
              <a:rPr lang="ko-KR" altLang="en-US" sz="1600" spc="-100" dirty="0">
                <a:latin typeface="나눔스퀘어OTF ExtraBold" pitchFamily="34" charset="-127"/>
                <a:ea typeface="나눔스퀘어OTF ExtraBold" pitchFamily="34" charset="-127"/>
              </a:rPr>
              <a:t>한겨레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92704" y="7121947"/>
            <a:ext cx="49675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200" dirty="0">
                <a:latin typeface="나눔스퀘어OTF Bold" pitchFamily="34" charset="-127"/>
                <a:ea typeface="나눔스퀘어OTF Bold" pitchFamily="34" charset="-127"/>
              </a:rPr>
              <a:t>https://www.hani.co.kr/arti/society/society_general/733368.html</a:t>
            </a:r>
            <a:endParaRPr lang="ko-KR" altLang="en-US" sz="1200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A3D3B236-7405-08E0-6384-5BF237E443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180" y="1332358"/>
            <a:ext cx="5328592" cy="57832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548AA1-06A5-95B8-547F-DFA825160C8C}"/>
              </a:ext>
            </a:extLst>
          </p:cNvPr>
          <p:cNvSpPr txBox="1"/>
          <p:nvPr/>
        </p:nvSpPr>
        <p:spPr>
          <a:xfrm>
            <a:off x="6125767" y="2556495"/>
            <a:ext cx="3901453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800">
              <a:spcAft>
                <a:spcPts val="600"/>
              </a:spcAft>
            </a:pPr>
            <a:r>
              <a:rPr lang="ko-KR" altLang="en-US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관리비 절감 대신 ‘경비원과 함께’</a:t>
            </a: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r>
              <a:rPr lang="ko-KR" altLang="en-US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입주민들 대응 화제</a:t>
            </a: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r>
              <a:rPr lang="ko-KR" altLang="en-US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최저임금 인상 이유</a:t>
            </a: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r>
              <a:rPr lang="ko-KR" altLang="en-US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‘경비원 감축‘ 방안 나오자 다양한 의견</a:t>
            </a: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  <a:p>
            <a:pPr marL="118800">
              <a:spcAft>
                <a:spcPts val="600"/>
              </a:spcAft>
            </a:pPr>
            <a:r>
              <a:rPr lang="ko-KR" altLang="en-US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아파트 입주자대표회의서 인권 감축 결정 직전 일정 연장</a:t>
            </a:r>
            <a:endParaRPr lang="en-US" altLang="ko-KR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B7C5F902-2FAA-4727-8971-35F36E1E0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73" y="1121276"/>
            <a:ext cx="9919268" cy="5597728"/>
          </a:xfrm>
          <a:prstGeom prst="rect">
            <a:avLst/>
          </a:prstGeom>
        </p:spPr>
      </p:pic>
      <p:pic>
        <p:nvPicPr>
          <p:cNvPr id="2" name="그림 1">
            <a:extLst>
              <a:ext uri="{FF2B5EF4-FFF2-40B4-BE49-F238E27FC236}">
                <a16:creationId xmlns:a16="http://schemas.microsoft.com/office/drawing/2014/main" id="{3044273A-6FCE-430B-9E26-313B5AD66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559" y="1131467"/>
            <a:ext cx="10030282" cy="59523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81774E-497D-4EF3-A97C-53E5C8070013}"/>
              </a:ext>
            </a:extLst>
          </p:cNvPr>
          <p:cNvSpPr txBox="1"/>
          <p:nvPr/>
        </p:nvSpPr>
        <p:spPr>
          <a:xfrm>
            <a:off x="442573" y="7083804"/>
            <a:ext cx="3331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/>
              <a:t>서울 종로 </a:t>
            </a:r>
            <a:r>
              <a:rPr lang="ko-KR" altLang="en-US" sz="1400" dirty="0" err="1"/>
              <a:t>ㅎ아파트이지호씨</a:t>
            </a:r>
            <a:r>
              <a:rPr lang="ko-KR" altLang="en-US" sz="1400" dirty="0"/>
              <a:t> 사진제공</a:t>
            </a:r>
          </a:p>
        </p:txBody>
      </p:sp>
    </p:spTree>
    <p:extLst>
      <p:ext uri="{BB962C8B-B14F-4D97-AF65-F5344CB8AC3E}">
        <p14:creationId xmlns:p14="http://schemas.microsoft.com/office/powerpoint/2010/main" val="360019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83013" y="6721512"/>
            <a:ext cx="21675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※ </a:t>
            </a:r>
            <a:r>
              <a:rPr lang="ko-KR" altLang="en-US" sz="2200" spc="-100" dirty="0">
                <a:latin typeface="나눔스퀘어OTF ExtraBold" pitchFamily="34" charset="-127"/>
                <a:ea typeface="나눔스퀘어OTF ExtraBold" pitchFamily="34" charset="-127"/>
              </a:rPr>
              <a:t>출처 </a:t>
            </a: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: </a:t>
            </a:r>
            <a:r>
              <a:rPr lang="ko-KR" altLang="en-US" sz="2200" spc="-100" dirty="0" err="1">
                <a:latin typeface="나눔스퀘어OTF ExtraBold" pitchFamily="34" charset="-127"/>
                <a:ea typeface="나눔스퀘어OTF ExtraBold" pitchFamily="34" charset="-127"/>
              </a:rPr>
              <a:t>미디어스</a:t>
            </a:r>
            <a:endParaRPr lang="ko-KR" altLang="en-US" sz="2200" spc="-10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202067" y="7058915"/>
            <a:ext cx="49675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200" dirty="0">
                <a:latin typeface="나눔스퀘어OTF Bold" pitchFamily="34" charset="-127"/>
                <a:ea typeface="나눔스퀘어OTF Bold" pitchFamily="34" charset="-127"/>
              </a:rPr>
              <a:t>https://www.mediaus.co.kr/news/articleView.html?idxno=153983</a:t>
            </a:r>
            <a:endParaRPr lang="ko-KR" altLang="en-US" sz="1200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548AA1-06A5-95B8-547F-DFA825160C8C}"/>
              </a:ext>
            </a:extLst>
          </p:cNvPr>
          <p:cNvSpPr txBox="1"/>
          <p:nvPr/>
        </p:nvSpPr>
        <p:spPr>
          <a:xfrm>
            <a:off x="1746300" y="1334167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800">
              <a:spcAft>
                <a:spcPts val="600"/>
              </a:spcAft>
            </a:pPr>
            <a:r>
              <a:rPr lang="ko-KR" altLang="en-US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영화 </a:t>
            </a:r>
            <a:r>
              <a:rPr lang="en-US" altLang="ko-KR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‘</a:t>
            </a:r>
            <a:r>
              <a:rPr lang="ko-KR" altLang="en-US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기생충</a:t>
            </a:r>
            <a:r>
              <a:rPr lang="en-US" altLang="ko-KR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＇</a:t>
            </a:r>
            <a:r>
              <a:rPr lang="ko-KR" altLang="en-US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에는 있고 드라마 </a:t>
            </a:r>
            <a:r>
              <a:rPr lang="en-US" altLang="ko-KR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‘</a:t>
            </a:r>
            <a:r>
              <a:rPr lang="ko-KR" altLang="en-US" sz="2400" spc="-15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아스달연대기</a:t>
            </a:r>
            <a:r>
              <a:rPr lang="en-US" altLang="ko-KR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＇</a:t>
            </a:r>
            <a:r>
              <a:rPr lang="ko-KR" altLang="en-US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에는 없다</a:t>
            </a:r>
            <a:r>
              <a:rPr lang="en-US" altLang="ko-KR" sz="24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나눔스퀘어OTF Bold" pitchFamily="34" charset="-127"/>
                <a:ea typeface="나눔스퀘어OTF Bold" pitchFamily="34" charset="-127"/>
              </a:rPr>
              <a:t>!</a:t>
            </a: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EB1489F2-532A-7B6D-B33A-74470536B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32" y="2013784"/>
            <a:ext cx="6956034" cy="47052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B8DF78-605C-A047-7FE7-F68D9699E212}"/>
              </a:ext>
            </a:extLst>
          </p:cNvPr>
          <p:cNvSpPr txBox="1"/>
          <p:nvPr/>
        </p:nvSpPr>
        <p:spPr>
          <a:xfrm>
            <a:off x="7362367" y="2693400"/>
            <a:ext cx="28305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800" algn="ctr">
              <a:spcAft>
                <a:spcPts val="600"/>
              </a:spcAft>
            </a:pP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영화제작 현장에는 있고 </a:t>
            </a:r>
            <a:endParaRPr lang="en-US" altLang="ko-KR" spc="-150" dirty="0">
              <a:latin typeface="나눔스퀘어OTF Bold" pitchFamily="34" charset="-127"/>
              <a:ea typeface="나눔스퀘어OTF Bold" pitchFamily="34" charset="-127"/>
            </a:endParaRPr>
          </a:p>
          <a:p>
            <a:pPr marL="118800" algn="ctr">
              <a:spcAft>
                <a:spcPts val="600"/>
              </a:spcAft>
            </a:pP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방송제작 현장에는 없는 것</a:t>
            </a: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,</a:t>
            </a:r>
          </a:p>
          <a:p>
            <a:pPr marL="118800" algn="ctr">
              <a:spcAft>
                <a:spcPts val="600"/>
              </a:spcAft>
            </a:pP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“</a:t>
            </a: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스태프들의 노동인권</a:t>
            </a: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3C3862-B1D7-5753-5F6E-552995598F1C}"/>
              </a:ext>
            </a:extLst>
          </p:cNvPr>
          <p:cNvSpPr txBox="1"/>
          <p:nvPr/>
        </p:nvSpPr>
        <p:spPr>
          <a:xfrm>
            <a:off x="7394666" y="4538755"/>
            <a:ext cx="28305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800" algn="ctr">
              <a:spcAft>
                <a:spcPts val="600"/>
              </a:spcAft>
            </a:pP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영화 </a:t>
            </a: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‘</a:t>
            </a: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기생충</a:t>
            </a: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‘</a:t>
            </a:r>
          </a:p>
          <a:p>
            <a:pPr marL="118800" algn="ctr">
              <a:spcAft>
                <a:spcPts val="600"/>
              </a:spcAft>
            </a:pP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표준근로계약서 작성</a:t>
            </a:r>
            <a:endParaRPr lang="en-US" altLang="ko-KR" spc="-150" dirty="0">
              <a:latin typeface="나눔스퀘어OTF Bold" pitchFamily="34" charset="-127"/>
              <a:ea typeface="나눔스퀘어OTF Bold" pitchFamily="34" charset="-127"/>
            </a:endParaRPr>
          </a:p>
          <a:p>
            <a:pPr marL="118800" algn="ctr">
              <a:spcAft>
                <a:spcPts val="600"/>
              </a:spcAft>
            </a:pP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주</a:t>
            </a:r>
            <a:r>
              <a:rPr lang="en-US" altLang="ko-KR" spc="-150" dirty="0">
                <a:latin typeface="나눔스퀘어OTF Bold" pitchFamily="34" charset="-127"/>
                <a:ea typeface="나눔스퀘어OTF Bold" pitchFamily="34" charset="-127"/>
              </a:rPr>
              <a:t>52</a:t>
            </a:r>
            <a:r>
              <a:rPr lang="ko-KR" altLang="en-US" spc="-150" dirty="0">
                <a:latin typeface="나눔스퀘어OTF Bold" pitchFamily="34" charset="-127"/>
                <a:ea typeface="나눔스퀘어OTF Bold" pitchFamily="34" charset="-127"/>
              </a:rPr>
              <a:t>시간 노동시간 준수</a:t>
            </a:r>
            <a:endParaRPr lang="en-US" altLang="ko-KR" spc="-150" dirty="0">
              <a:latin typeface="나눔스퀘어OTF Bold" pitchFamily="34" charset="-127"/>
              <a:ea typeface="나눔스퀘어OTF Bold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937683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_노동시간·밥때 잘 지킨 영화_…제작 과정도 '찬사'">
            <a:hlinkClick r:id="" action="ppaction://media"/>
            <a:extLst>
              <a:ext uri="{FF2B5EF4-FFF2-40B4-BE49-F238E27FC236}">
                <a16:creationId xmlns:a16="http://schemas.microsoft.com/office/drawing/2014/main" id="{38EC1CE5-724F-45DE-977C-4DDFE5F1BC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8149" y="1116335"/>
            <a:ext cx="9937104" cy="59063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D4276C-37C2-423B-82B4-F8576967D18F}"/>
              </a:ext>
            </a:extLst>
          </p:cNvPr>
          <p:cNvSpPr txBox="1"/>
          <p:nvPr/>
        </p:nvSpPr>
        <p:spPr>
          <a:xfrm>
            <a:off x="522164" y="7092653"/>
            <a:ext cx="16672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/>
              <a:t>출처</a:t>
            </a:r>
            <a:r>
              <a:rPr lang="en-US" altLang="ko-KR" sz="1400" dirty="0"/>
              <a:t>:JTBC</a:t>
            </a:r>
            <a:endParaRPr lang="ko-KR" alt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CF432E-BE47-4038-A88A-68AC9CE476DB}"/>
              </a:ext>
            </a:extLst>
          </p:cNvPr>
          <p:cNvSpPr txBox="1"/>
          <p:nvPr/>
        </p:nvSpPr>
        <p:spPr>
          <a:xfrm>
            <a:off x="1488872" y="7092653"/>
            <a:ext cx="67687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/>
              <a:t>노동인권을 잘 지킨 영화 </a:t>
            </a:r>
            <a:r>
              <a:rPr lang="en-US" altLang="ko-KR" sz="1400" dirty="0"/>
              <a:t>‘</a:t>
            </a:r>
            <a:r>
              <a:rPr lang="ko-KR" altLang="en-US" sz="1400" dirty="0"/>
              <a:t>기생충＇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</p:spTree>
    <p:extLst>
      <p:ext uri="{BB962C8B-B14F-4D97-AF65-F5344CB8AC3E}">
        <p14:creationId xmlns:p14="http://schemas.microsoft.com/office/powerpoint/2010/main" val="142802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7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33866" y="6719004"/>
            <a:ext cx="241123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※ </a:t>
            </a:r>
            <a:r>
              <a:rPr lang="ko-KR" altLang="en-US" sz="2200" spc="-100" dirty="0">
                <a:latin typeface="나눔스퀘어OTF ExtraBold" pitchFamily="34" charset="-127"/>
                <a:ea typeface="나눔스퀘어OTF ExtraBold" pitchFamily="34" charset="-127"/>
              </a:rPr>
              <a:t>출처 </a:t>
            </a: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: </a:t>
            </a:r>
            <a:r>
              <a:rPr lang="ko-KR" altLang="en-US" sz="2200" spc="-100" dirty="0" err="1">
                <a:latin typeface="나눔스퀘어OTF ExtraBold" pitchFamily="34" charset="-127"/>
                <a:ea typeface="나눔스퀘어OTF ExtraBold" pitchFamily="34" charset="-127"/>
              </a:rPr>
              <a:t>오마이뉴스</a:t>
            </a:r>
            <a:endParaRPr lang="ko-KR" altLang="en-US" sz="2200" spc="-10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78037" y="7056407"/>
            <a:ext cx="61861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200" dirty="0">
                <a:latin typeface="나눔스퀘어OTF Bold" pitchFamily="34" charset="-127"/>
                <a:ea typeface="나눔스퀘어OTF Bold" pitchFamily="34" charset="-127"/>
              </a:rPr>
              <a:t>http://www.ohmynews.com/NWS_Web/View/at_pg.aspx?CNTN_CD=A0001090028</a:t>
            </a:r>
            <a:endParaRPr lang="ko-KR" altLang="en-US" sz="1200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78B5945D-D5F8-48C5-A195-1DFAD2CF0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5" y="1351408"/>
            <a:ext cx="9144001" cy="52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6137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677524" y="6719004"/>
            <a:ext cx="21675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※ </a:t>
            </a:r>
            <a:r>
              <a:rPr lang="ko-KR" altLang="en-US" sz="2200" spc="-100" dirty="0">
                <a:latin typeface="나눔스퀘어OTF ExtraBold" pitchFamily="34" charset="-127"/>
                <a:ea typeface="나눔스퀘어OTF ExtraBold" pitchFamily="34" charset="-127"/>
              </a:rPr>
              <a:t>출처 </a:t>
            </a: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: </a:t>
            </a:r>
            <a:r>
              <a:rPr lang="ko-KR" altLang="en-US" sz="2200" spc="-100" dirty="0" err="1">
                <a:latin typeface="나눔스퀘어OTF ExtraBold" pitchFamily="34" charset="-127"/>
                <a:ea typeface="나눔스퀘어OTF ExtraBold" pitchFamily="34" charset="-127"/>
              </a:rPr>
              <a:t>조선비즈</a:t>
            </a:r>
            <a:endParaRPr lang="ko-KR" altLang="en-US" sz="2200" spc="-10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969592" y="7056407"/>
            <a:ext cx="5894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200" dirty="0">
                <a:latin typeface="나눔스퀘어OTF Bold" pitchFamily="34" charset="-127"/>
                <a:ea typeface="나눔스퀘어OTF Bold" pitchFamily="34" charset="-127"/>
              </a:rPr>
              <a:t>https://biz.chosun.com/site/data/html_dir/2020/02/04/2020020400975.html</a:t>
            </a:r>
            <a:endParaRPr lang="ko-KR" altLang="en-US" sz="1200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BD12421-3365-4B9E-9D7B-B82CFD3BC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6" y="1351408"/>
            <a:ext cx="9144000" cy="53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9093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64526" y="6719004"/>
            <a:ext cx="21675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※ </a:t>
            </a:r>
            <a:r>
              <a:rPr lang="ko-KR" altLang="en-US" sz="2200" spc="-100" dirty="0">
                <a:latin typeface="나눔스퀘어OTF ExtraBold" pitchFamily="34" charset="-127"/>
                <a:ea typeface="나눔스퀘어OTF ExtraBold" pitchFamily="34" charset="-127"/>
              </a:rPr>
              <a:t>출처 </a:t>
            </a:r>
            <a:r>
              <a:rPr lang="en-US" altLang="ko-KR" sz="2200" spc="-100" dirty="0">
                <a:latin typeface="나눔스퀘어OTF ExtraBold" pitchFamily="34" charset="-127"/>
                <a:ea typeface="나눔스퀘어OTF ExtraBold" pitchFamily="34" charset="-127"/>
              </a:rPr>
              <a:t>: </a:t>
            </a:r>
            <a:r>
              <a:rPr lang="ko-KR" altLang="en-US" sz="2200" spc="-100" dirty="0" err="1">
                <a:latin typeface="나눔스퀘어OTF ExtraBold" pitchFamily="34" charset="-127"/>
                <a:ea typeface="나눔스퀘어OTF ExtraBold" pitchFamily="34" charset="-127"/>
              </a:rPr>
              <a:t>동아일보</a:t>
            </a:r>
            <a:endParaRPr lang="ko-KR" altLang="en-US" sz="2200" spc="-10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17607" y="7056407"/>
            <a:ext cx="45335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300"/>
              </a:spcAft>
            </a:pPr>
            <a:r>
              <a:rPr lang="en-US" altLang="ko-KR" sz="1200" dirty="0">
                <a:latin typeface="나눔스퀘어OTF Bold" pitchFamily="34" charset="-127"/>
                <a:ea typeface="나눔스퀘어OTF Bold" pitchFamily="34" charset="-127"/>
              </a:rPr>
              <a:t>https://n.news.naver.com/mnews/article/020/0002594477</a:t>
            </a:r>
            <a:endParaRPr lang="ko-KR" altLang="en-US" sz="1200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92210C1-426A-41BF-AF62-44606F0D6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375" y="1351409"/>
            <a:ext cx="7961820" cy="52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9093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pic>
        <p:nvPicPr>
          <p:cNvPr id="2054" name="Picture 6" descr="사람 1명 및 문구: '택배노동자의 소중한 휴식일! 오늘 하루 함께 쉬어요! 8월 14일은택 택배 없는 매일 우리 곁을 지키는 택배기사님들, 오늘은 충전의 날입니다. 감사한 마음, 하루의 쉼으로 전해요 분류 이동중 중 작업 집으로 배 배달 シ 털하는 부산시민의형 행복추구 부산노동권익센터 กาบ'의 이미지일 수 있음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686" y="1692399"/>
            <a:ext cx="9144000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5209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 사례</a:t>
            </a:r>
          </a:p>
        </p:txBody>
      </p:sp>
      <p:pic>
        <p:nvPicPr>
          <p:cNvPr id="6146" name="Picture 2" descr="사람 2명, 주차 요금 징수기, 기차, 가판대 및 텍스트의 이미지일 수 있음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88" y="1316510"/>
            <a:ext cx="3978826" cy="596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그림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660" y="1627535"/>
            <a:ext cx="5372100" cy="566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98228" y="7286206"/>
            <a:ext cx="257153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100" dirty="0"/>
              <a:t>사진출처</a:t>
            </a:r>
            <a:r>
              <a:rPr lang="en-US" altLang="ko-KR" sz="1100" dirty="0"/>
              <a:t>: </a:t>
            </a:r>
            <a:r>
              <a:rPr lang="ko-KR" altLang="en-US" sz="1100" dirty="0"/>
              <a:t>부산노동권익센터 페이스북</a:t>
            </a:r>
          </a:p>
        </p:txBody>
      </p:sp>
    </p:spTree>
    <p:extLst>
      <p:ext uri="{BB962C8B-B14F-4D97-AF65-F5344CB8AC3E}">
        <p14:creationId xmlns:p14="http://schemas.microsoft.com/office/powerpoint/2010/main" val="2583690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606736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118800">
              <a:spcAft>
                <a:spcPts val="3400"/>
              </a:spcAft>
              <a:defRPr/>
            </a:pPr>
            <a:r>
              <a:rPr lang="ko-KR" altLang="en-US" sz="4400" spc="-35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이 사람들은 누구일까요</a:t>
            </a:r>
            <a:r>
              <a:rPr lang="en-US" altLang="ko-KR" sz="4400" spc="-35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?</a:t>
            </a:r>
            <a:endParaRPr lang="ko-KR" altLang="en-US" sz="4400" spc="-350">
              <a:solidFill>
                <a:schemeClr val="bg1"/>
              </a:solidFill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3"/>
          <a:stretch>
            <a:fillRect/>
          </a:stretch>
        </p:blipFill>
        <p:spPr>
          <a:xfrm>
            <a:off x="810196" y="2268463"/>
            <a:ext cx="2909073" cy="3492555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4"/>
          <a:stretch>
            <a:fillRect/>
          </a:stretch>
        </p:blipFill>
        <p:spPr>
          <a:xfrm>
            <a:off x="3770013" y="2268463"/>
            <a:ext cx="2906760" cy="3492554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5"/>
          <a:stretch>
            <a:fillRect/>
          </a:stretch>
        </p:blipFill>
        <p:spPr>
          <a:xfrm>
            <a:off x="6727517" y="2268463"/>
            <a:ext cx="2853400" cy="34925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422236" y="6721512"/>
            <a:ext cx="1728358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300"/>
              </a:spcAft>
              <a:defRPr/>
            </a:pPr>
            <a:r>
              <a:rPr lang="en-US" altLang="ko-KR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※ </a:t>
            </a:r>
            <a:r>
              <a:rPr lang="ko-KR" altLang="en-US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출처 </a:t>
            </a:r>
            <a:r>
              <a:rPr lang="en-US" altLang="ko-KR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: EBS</a:t>
            </a:r>
            <a:endParaRPr lang="ko-KR" altLang="en-US" sz="2200" spc="-10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21446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/>
    </mc:Choice>
    <mc:Fallback xmlns="" xmlns:c="http://schemas.openxmlformats.org/drawingml/2006/chart" xmlns:dgm="http://schemas.openxmlformats.org/drawingml/2006/diagram" xmlns:dsp="http://schemas.microsoft.com/office/drawing/2008/diagram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88872" y="223664"/>
            <a:ext cx="696504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118800">
              <a:spcAft>
                <a:spcPts val="3400"/>
              </a:spcAft>
              <a:defRPr/>
            </a:pPr>
            <a:r>
              <a:rPr lang="ko-KR" altLang="en-US" sz="4400" spc="-35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일하는 사람이 대접받는 세상</a:t>
            </a:r>
          </a:p>
        </p:txBody>
      </p:sp>
      <p:pic>
        <p:nvPicPr>
          <p:cNvPr id="3" name="얼굴들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tretch>
            <a:fillRect/>
          </a:stretch>
        </p:blipFill>
        <p:spPr>
          <a:xfrm>
            <a:off x="892076" y="1620391"/>
            <a:ext cx="8909248" cy="50114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30962" y="6826914"/>
            <a:ext cx="1728358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300"/>
              </a:spcAft>
              <a:defRPr/>
            </a:pPr>
            <a:r>
              <a:rPr lang="en-US" altLang="ko-KR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※ </a:t>
            </a:r>
            <a:r>
              <a:rPr lang="ko-KR" altLang="en-US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출처 </a:t>
            </a:r>
            <a:r>
              <a:rPr lang="en-US" altLang="ko-KR" sz="2200" spc="-100">
                <a:latin typeface="HY헤드라인M" panose="02030600000101010101" pitchFamily="18" charset="-127"/>
                <a:ea typeface="HY헤드라인M" panose="02030600000101010101" pitchFamily="18" charset="-127"/>
              </a:rPr>
              <a:t>: EBS</a:t>
            </a:r>
            <a:endParaRPr lang="ko-KR" altLang="en-US" sz="2200" spc="-10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3802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/>
    </mc:Choice>
    <mc:Fallback xmlns="" xmlns:c="http://schemas.openxmlformats.org/drawingml/2006/chart" xmlns:dgm="http://schemas.openxmlformats.org/drawingml/2006/diagram" xmlns:dsp="http://schemas.microsoft.com/office/drawing/2008/diagram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/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F66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368300" y="352425"/>
            <a:ext cx="9961266" cy="6838951"/>
            <a:chOff x="368300" y="352425"/>
            <a:chExt cx="9961266" cy="6838951"/>
          </a:xfrm>
        </p:grpSpPr>
        <p:sp>
          <p:nvSpPr>
            <p:cNvPr id="9" name="직사각형 8"/>
            <p:cNvSpPr/>
            <p:nvPr/>
          </p:nvSpPr>
          <p:spPr>
            <a:xfrm>
              <a:off x="368300" y="352425"/>
              <a:ext cx="9956800" cy="6838950"/>
            </a:xfrm>
            <a:prstGeom prst="rect">
              <a:avLst/>
            </a:prstGeom>
            <a:solidFill>
              <a:srgbClr val="F0F9FF"/>
            </a:solidFill>
            <a:ln w="50800" cap="sq">
              <a:noFill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14" name="Picture 2" descr="화려한 손을 공중에서 제기">
              <a:extLst>
                <a:ext uri="{FF2B5EF4-FFF2-40B4-BE49-F238E27FC236}">
                  <a16:creationId xmlns:a16="http://schemas.microsoft.com/office/drawing/2014/main" id="{8E5BB9F0-F2DA-4190-913B-B9953025A8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68300" y="2210744"/>
              <a:ext cx="9961266" cy="4980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Box 9"/>
          <p:cNvSpPr txBox="1"/>
          <p:nvPr/>
        </p:nvSpPr>
        <p:spPr>
          <a:xfrm>
            <a:off x="1076174" y="761628"/>
            <a:ext cx="8434681" cy="14234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 algn="ctr">
              <a:spcAft>
                <a:spcPts val="300"/>
              </a:spcAft>
            </a:pPr>
            <a:r>
              <a:rPr lang="ko-KR" altLang="en-US" sz="4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노동존중사회를 위해</a:t>
            </a:r>
          </a:p>
          <a:p>
            <a:pPr marL="118800" algn="ctr">
              <a:spcAft>
                <a:spcPts val="300"/>
              </a:spcAft>
            </a:pPr>
            <a:r>
              <a:rPr lang="ko-KR" altLang="en-US" sz="4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우리 생활 속에서 할 수 있는 실천방법은</a:t>
            </a:r>
            <a:r>
              <a:rPr lang="en-US" altLang="ko-KR" sz="4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76217" y="2242939"/>
            <a:ext cx="3434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 algn="ctr">
              <a:spcAft>
                <a:spcPts val="300"/>
              </a:spcAft>
            </a:pPr>
            <a:r>
              <a:rPr lang="en-US" altLang="ko-KR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( </a:t>
            </a:r>
            <a:r>
              <a:rPr lang="ko-KR" altLang="en-US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개인</a:t>
            </a:r>
            <a:r>
              <a:rPr lang="en-US" altLang="ko-KR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, </a:t>
            </a:r>
            <a:r>
              <a:rPr lang="ko-KR" altLang="en-US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연대</a:t>
            </a:r>
            <a:r>
              <a:rPr lang="en-US" altLang="ko-KR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, </a:t>
            </a:r>
            <a:r>
              <a:rPr lang="ko-KR" altLang="en-US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사회 등 </a:t>
            </a:r>
            <a:r>
              <a:rPr lang="en-US" altLang="ko-KR" sz="3200" spc="-280" dirty="0">
                <a:solidFill>
                  <a:srgbClr val="0D629A"/>
                </a:solidFill>
                <a:latin typeface="나눔스퀘어OTF ExtraBold" pitchFamily="34" charset="-127"/>
                <a:ea typeface="나눔스퀘어OTF ExtraBold" pitchFamily="34" charset="-127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066916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50739" y="223664"/>
            <a:ext cx="380232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8800">
              <a:spcAft>
                <a:spcPts val="3400"/>
              </a:spcAft>
            </a:pPr>
            <a:r>
              <a:rPr lang="ko-KR" altLang="en-US" sz="5200" spc="-3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마무리 하면서</a:t>
            </a: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5C1656E2-8D35-B005-F532-9615EF00BFF7}"/>
              </a:ext>
            </a:extLst>
          </p:cNvPr>
          <p:cNvGrpSpPr/>
          <p:nvPr/>
        </p:nvGrpSpPr>
        <p:grpSpPr>
          <a:xfrm>
            <a:off x="876712" y="1638317"/>
            <a:ext cx="3808295" cy="3384376"/>
            <a:chOff x="952070" y="1332359"/>
            <a:chExt cx="3808295" cy="338437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3EDFD83-F022-1A83-7EF3-29A51AD5FC0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234" r="48708" b="45869"/>
            <a:stretch/>
          </p:blipFill>
          <p:spPr bwMode="auto">
            <a:xfrm>
              <a:off x="952070" y="1332359"/>
              <a:ext cx="3808295" cy="33843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제목 1">
              <a:extLst>
                <a:ext uri="{FF2B5EF4-FFF2-40B4-BE49-F238E27FC236}">
                  <a16:creationId xmlns:a16="http://schemas.microsoft.com/office/drawing/2014/main" id="{E5BC7D5F-5D53-9A32-8D1B-4BC9DA70114C}"/>
                </a:ext>
              </a:extLst>
            </p:cNvPr>
            <p:cNvSpPr txBox="1">
              <a:spLocks/>
            </p:cNvSpPr>
            <p:nvPr/>
          </p:nvSpPr>
          <p:spPr>
            <a:xfrm>
              <a:off x="1299066" y="2556495"/>
              <a:ext cx="3120347" cy="936104"/>
            </a:xfrm>
            <a:prstGeom prst="rect">
              <a:avLst/>
            </a:prstGeom>
          </p:spPr>
          <p:txBody>
            <a:bodyPr>
              <a:normAutofit lnSpcReduction="10000"/>
            </a:bodyPr>
            <a:lstStyle>
              <a:lvl1pPr algn="ctr" defTabSz="995690" rtl="0" eaLnBrk="1" latinLnBrk="1" hangingPunct="1">
                <a:spcBef>
                  <a:spcPct val="0"/>
                </a:spcBef>
                <a:buNone/>
                <a:defRPr sz="48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내가 잘못 알고 </a:t>
              </a:r>
              <a:endParaRPr lang="en-US" altLang="ko-KR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있었던 것은</a:t>
              </a:r>
              <a:r>
                <a:rPr lang="en-US" altLang="ko-KR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?</a:t>
              </a:r>
              <a:endParaRPr lang="ko-KR" altLang="en-US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</p:txBody>
        </p:sp>
      </p:grpSp>
      <p:grpSp>
        <p:nvGrpSpPr>
          <p:cNvPr id="10" name="그룹 9">
            <a:extLst>
              <a:ext uri="{FF2B5EF4-FFF2-40B4-BE49-F238E27FC236}">
                <a16:creationId xmlns:a16="http://schemas.microsoft.com/office/drawing/2014/main" id="{8FB5BD71-90CD-B8C8-4556-2DACCCF14A66}"/>
              </a:ext>
            </a:extLst>
          </p:cNvPr>
          <p:cNvGrpSpPr/>
          <p:nvPr/>
        </p:nvGrpSpPr>
        <p:grpSpPr>
          <a:xfrm>
            <a:off x="3402484" y="4319015"/>
            <a:ext cx="3632482" cy="2884746"/>
            <a:chOff x="3402484" y="4319015"/>
            <a:chExt cx="3632482" cy="2884746"/>
          </a:xfrm>
        </p:grpSpPr>
        <p:pic>
          <p:nvPicPr>
            <p:cNvPr id="11" name="Picture 4">
              <a:extLst>
                <a:ext uri="{FF2B5EF4-FFF2-40B4-BE49-F238E27FC236}">
                  <a16:creationId xmlns:a16="http://schemas.microsoft.com/office/drawing/2014/main" id="{EFAFF9EF-5AA8-5897-92CB-858C4A9E2B5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401" t="52223" r="46522"/>
            <a:stretch/>
          </p:blipFill>
          <p:spPr bwMode="auto">
            <a:xfrm>
              <a:off x="3402484" y="4319015"/>
              <a:ext cx="3632482" cy="2884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제목 1">
              <a:extLst>
                <a:ext uri="{FF2B5EF4-FFF2-40B4-BE49-F238E27FC236}">
                  <a16:creationId xmlns:a16="http://schemas.microsoft.com/office/drawing/2014/main" id="{5434004D-DD2E-81D4-38F4-5F2C04370AB8}"/>
                </a:ext>
              </a:extLst>
            </p:cNvPr>
            <p:cNvSpPr txBox="1">
              <a:spLocks/>
            </p:cNvSpPr>
            <p:nvPr/>
          </p:nvSpPr>
          <p:spPr>
            <a:xfrm>
              <a:off x="3729619" y="5184635"/>
              <a:ext cx="3120347" cy="936104"/>
            </a:xfrm>
            <a:prstGeom prst="rect">
              <a:avLst/>
            </a:prstGeom>
          </p:spPr>
          <p:txBody>
            <a:bodyPr>
              <a:normAutofit lnSpcReduction="10000"/>
            </a:bodyPr>
            <a:lstStyle>
              <a:lvl1pPr algn="ctr" defTabSz="995690" rtl="0" eaLnBrk="1" latinLnBrk="1" hangingPunct="1">
                <a:spcBef>
                  <a:spcPct val="0"/>
                </a:spcBef>
                <a:buNone/>
                <a:defRPr sz="48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내가 새롭게</a:t>
              </a:r>
              <a:endParaRPr lang="en-US" altLang="ko-KR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알게 된 것은</a:t>
              </a:r>
              <a:r>
                <a:rPr lang="en-US" altLang="ko-KR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?</a:t>
              </a:r>
              <a:endParaRPr lang="ko-KR" altLang="en-US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</p:txBody>
        </p:sp>
      </p:grp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08C1302A-E562-C8F2-C02D-C31CF2AE0CDF}"/>
              </a:ext>
            </a:extLst>
          </p:cNvPr>
          <p:cNvGrpSpPr/>
          <p:nvPr/>
        </p:nvGrpSpPr>
        <p:grpSpPr>
          <a:xfrm>
            <a:off x="5967530" y="2026929"/>
            <a:ext cx="3888432" cy="2833822"/>
            <a:chOff x="5967530" y="2026929"/>
            <a:chExt cx="3888432" cy="2593527"/>
          </a:xfrm>
        </p:grpSpPr>
        <p:pic>
          <p:nvPicPr>
            <p:cNvPr id="14" name="Picture 4">
              <a:extLst>
                <a:ext uri="{FF2B5EF4-FFF2-40B4-BE49-F238E27FC236}">
                  <a16:creationId xmlns:a16="http://schemas.microsoft.com/office/drawing/2014/main" id="{2E7B09B2-8B9A-34FB-B321-A9943AAD27C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986" r="21599" b="51769"/>
            <a:stretch/>
          </p:blipFill>
          <p:spPr bwMode="auto">
            <a:xfrm>
              <a:off x="5967530" y="2026929"/>
              <a:ext cx="3888432" cy="25935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제목 1">
              <a:extLst>
                <a:ext uri="{FF2B5EF4-FFF2-40B4-BE49-F238E27FC236}">
                  <a16:creationId xmlns:a16="http://schemas.microsoft.com/office/drawing/2014/main" id="{8E7B3A89-4AB1-E8FE-7E5E-DDCE0B4720E6}"/>
                </a:ext>
              </a:extLst>
            </p:cNvPr>
            <p:cNvSpPr txBox="1">
              <a:spLocks/>
            </p:cNvSpPr>
            <p:nvPr/>
          </p:nvSpPr>
          <p:spPr>
            <a:xfrm flipH="1">
              <a:off x="6419651" y="2851196"/>
              <a:ext cx="2984190" cy="944995"/>
            </a:xfrm>
            <a:prstGeom prst="rect">
              <a:avLst/>
            </a:prstGeom>
          </p:spPr>
          <p:txBody>
            <a:bodyPr>
              <a:normAutofit/>
            </a:bodyPr>
            <a:lstStyle>
              <a:lvl1pPr algn="ctr" defTabSz="995690" rtl="0" eaLnBrk="1" latinLnBrk="1" hangingPunct="1">
                <a:spcBef>
                  <a:spcPct val="0"/>
                </a:spcBef>
                <a:buNone/>
                <a:defRPr sz="48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수업 후 기억에</a:t>
              </a:r>
              <a:endParaRPr lang="en-US" altLang="ko-KR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  <a:p>
              <a:r>
                <a:rPr lang="ko-KR" altLang="en-US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남는 것은</a:t>
              </a:r>
              <a:r>
                <a:rPr lang="en-US" altLang="ko-KR" sz="2800" dirty="0">
                  <a:latin typeface="나눔스퀘어라운드 ExtraBold" panose="020B0600000101010101" pitchFamily="50" charset="-127"/>
                  <a:ea typeface="나눔스퀘어라운드 ExtraBold" panose="020B0600000101010101" pitchFamily="50" charset="-127"/>
                </a:rPr>
                <a:t>?</a:t>
              </a:r>
              <a:endParaRPr lang="ko-KR" altLang="en-US" sz="28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0192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3462731" y="1456184"/>
            <a:ext cx="3775779" cy="1126464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>
            <a:defPPr>
              <a:defRPr lang="ko-KR"/>
            </a:defPPr>
            <a:lvl1pPr marL="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784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69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9353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9138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9225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87070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84916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82761" algn="l" defTabSz="995690" rtl="0" eaLnBrk="1" latinLnBrk="1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000"/>
              </a:lnSpc>
            </a:pPr>
            <a:r>
              <a:rPr lang="ko-KR" altLang="en-US" sz="7000" spc="-300" dirty="0">
                <a:latin typeface="이순신 돋움체 B" pitchFamily="18" charset="-127"/>
                <a:ea typeface="이순신 돋움체 B" pitchFamily="18" charset="-127"/>
              </a:rPr>
              <a:t>고맙습니다</a:t>
            </a:r>
          </a:p>
        </p:txBody>
      </p:sp>
    </p:spTree>
    <p:extLst>
      <p:ext uri="{BB962C8B-B14F-4D97-AF65-F5344CB8AC3E}">
        <p14:creationId xmlns:p14="http://schemas.microsoft.com/office/powerpoint/2010/main" val="2106301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6501</TotalTime>
  <Words>1470</Words>
  <Application>Microsoft Office PowerPoint</Application>
  <PresentationFormat>사용자 지정</PresentationFormat>
  <Paragraphs>158</Paragraphs>
  <Slides>42</Slides>
  <Notes>12</Notes>
  <HiddenSlides>0</HiddenSlides>
  <MMClips>2</MMClips>
  <ScaleCrop>false</ScaleCrop>
  <HeadingPairs>
    <vt:vector size="6" baseType="variant">
      <vt:variant>
        <vt:lpstr>사용한 글꼴</vt:lpstr>
      </vt:variant>
      <vt:variant>
        <vt:i4>11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42</vt:i4>
      </vt:variant>
    </vt:vector>
  </HeadingPairs>
  <TitlesOfParts>
    <vt:vector size="54" baseType="lpstr">
      <vt:lpstr>맑은 고딕</vt:lpstr>
      <vt:lpstr>Arial</vt:lpstr>
      <vt:lpstr>제주고딕OTF</vt:lpstr>
      <vt:lpstr>HY헤드라인M</vt:lpstr>
      <vt:lpstr>나눔스퀘어OTF ExtraBold</vt:lpstr>
      <vt:lpstr>YouTube Sans</vt:lpstr>
      <vt:lpstr>나눔스퀘어OTF Bold</vt:lpstr>
      <vt:lpstr>맑은 고딕</vt:lpstr>
      <vt:lpstr>이순신 돋움체 B</vt:lpstr>
      <vt:lpstr>나눔고딕 ExtraBold</vt:lpstr>
      <vt:lpstr>나눔스퀘어라운드 ExtraBold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슬라이드 1</dc:title>
  <dc:creator>woo</dc:creator>
  <cp:lastModifiedBy>sec</cp:lastModifiedBy>
  <cp:revision>665</cp:revision>
  <cp:lastPrinted>2024-09-10T06:47:27Z</cp:lastPrinted>
  <dcterms:created xsi:type="dcterms:W3CDTF">2017-12-15T02:17:07Z</dcterms:created>
  <dcterms:modified xsi:type="dcterms:W3CDTF">2025-09-18T05:34:18Z</dcterms:modified>
</cp:coreProperties>
</file>