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sldIdLst>
    <p:sldId id="256" r:id="rId2"/>
    <p:sldId id="336" r:id="rId3"/>
    <p:sldId id="759" r:id="rId4"/>
    <p:sldId id="6979" r:id="rId5"/>
    <p:sldId id="6966" r:id="rId6"/>
    <p:sldId id="6967" r:id="rId7"/>
    <p:sldId id="6969" r:id="rId8"/>
    <p:sldId id="6970" r:id="rId9"/>
    <p:sldId id="6978" r:id="rId10"/>
    <p:sldId id="615" r:id="rId11"/>
    <p:sldId id="616" r:id="rId12"/>
    <p:sldId id="617" r:id="rId13"/>
    <p:sldId id="770" r:id="rId14"/>
    <p:sldId id="618" r:id="rId15"/>
    <p:sldId id="767" r:id="rId16"/>
    <p:sldId id="766" r:id="rId17"/>
    <p:sldId id="765" r:id="rId18"/>
    <p:sldId id="768" r:id="rId19"/>
    <p:sldId id="6975" r:id="rId20"/>
    <p:sldId id="620" r:id="rId21"/>
    <p:sldId id="621" r:id="rId22"/>
    <p:sldId id="633" r:id="rId23"/>
    <p:sldId id="623" r:id="rId24"/>
    <p:sldId id="624" r:id="rId25"/>
    <p:sldId id="625" r:id="rId26"/>
    <p:sldId id="626" r:id="rId27"/>
    <p:sldId id="627" r:id="rId28"/>
    <p:sldId id="628" r:id="rId29"/>
    <p:sldId id="634" r:id="rId30"/>
    <p:sldId id="635" r:id="rId31"/>
    <p:sldId id="636" r:id="rId32"/>
    <p:sldId id="641" r:id="rId33"/>
    <p:sldId id="638" r:id="rId34"/>
    <p:sldId id="640" r:id="rId35"/>
    <p:sldId id="637" r:id="rId36"/>
    <p:sldId id="642" r:id="rId37"/>
    <p:sldId id="639" r:id="rId38"/>
    <p:sldId id="643" r:id="rId39"/>
    <p:sldId id="758" r:id="rId40"/>
    <p:sldId id="644" r:id="rId41"/>
    <p:sldId id="610" r:id="rId42"/>
    <p:sldId id="630" r:id="rId43"/>
    <p:sldId id="612" r:id="rId44"/>
    <p:sldId id="575" r:id="rId45"/>
    <p:sldId id="576" r:id="rId46"/>
    <p:sldId id="763" r:id="rId47"/>
    <p:sldId id="478" r:id="rId48"/>
  </p:sldIdLst>
  <p:sldSz cx="10693400" cy="7561263"/>
  <p:notesSz cx="6858000" cy="9144000"/>
  <p:embeddedFontLst>
    <p:embeddedFont>
      <p:font typeface="Cafe24 Ohsquare" panose="02000A00000000000000" pitchFamily="2" charset="-127"/>
      <p:regular r:id="rId50"/>
    </p:embeddedFont>
    <p:embeddedFont>
      <p:font typeface="Cafe24 Ohsquare OTF" panose="02000A00000000000000" pitchFamily="50" charset="-127"/>
      <p:regular r:id="rId51"/>
    </p:embeddedFont>
    <p:embeddedFont>
      <p:font typeface="Cafe24 Ssurround Bold" panose="020F0800000000000000" pitchFamily="50" charset="-127"/>
      <p:bold r:id="rId52"/>
    </p:embeddedFont>
    <p:embeddedFont>
      <p:font typeface="G마켓 산스 Bold" panose="02000000000000000000" pitchFamily="50" charset="-127"/>
      <p:regular r:id="rId53"/>
    </p:embeddedFont>
    <p:embeddedFont>
      <p:font typeface="G마켓 산스 Light" panose="02000000000000000000" pitchFamily="50" charset="-127"/>
      <p:regular r:id="rId54"/>
    </p:embeddedFont>
    <p:embeddedFont>
      <p:font typeface="HY헤드라인M" panose="02030600000101010101" pitchFamily="18" charset="-127"/>
      <p:regular r:id="rId55"/>
    </p:embeddedFont>
    <p:embeddedFont>
      <p:font typeface="나눔스퀘어OTF ExtraBold" panose="020B0600000101010101" pitchFamily="34" charset="-127"/>
      <p:bold r:id="rId56"/>
    </p:embeddedFont>
    <p:embeddedFont>
      <p:font typeface="맑은 고딕" panose="020B0503020000020004" pitchFamily="50" charset="-127"/>
      <p:regular r:id="rId57"/>
      <p:bold r:id="rId58"/>
    </p:embeddedFont>
    <p:embeddedFont>
      <p:font typeface="이순신 돋움체 B" panose="02020603020101020101" pitchFamily="18" charset="-127"/>
      <p:regular r:id="rId59"/>
    </p:embeddedFont>
  </p:embeddedFontLst>
  <p:defaultTex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F18932"/>
    <a:srgbClr val="EAF6FE"/>
    <a:srgbClr val="9D9D9D"/>
    <a:srgbClr val="E83C47"/>
    <a:srgbClr val="626262"/>
    <a:srgbClr val="0081C3"/>
    <a:srgbClr val="009FE3"/>
    <a:srgbClr val="DFF2FD"/>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44" autoAdjust="0"/>
    <p:restoredTop sz="83797" autoAdjust="0"/>
  </p:normalViewPr>
  <p:slideViewPr>
    <p:cSldViewPr>
      <p:cViewPr varScale="1">
        <p:scale>
          <a:sx n="80" d="100"/>
          <a:sy n="80" d="100"/>
        </p:scale>
        <p:origin x="1626" y="102"/>
      </p:cViewPr>
      <p:guideLst>
        <p:guide orient="horz" pos="2382"/>
        <p:guide pos="33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24388"/>
    </p:cViewPr>
  </p:sorterViewPr>
  <p:notesViewPr>
    <p:cSldViewPr>
      <p:cViewPr varScale="1">
        <p:scale>
          <a:sx n="83" d="100"/>
          <a:sy n="83" d="100"/>
        </p:scale>
        <p:origin x="-233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16FF6-E0F3-4011-AECB-CF97C16A2246}" type="datetimeFigureOut">
              <a:rPr lang="ko-KR" altLang="en-US" smtClean="0"/>
              <a:t>2025-09-21</a:t>
            </a:fld>
            <a:endParaRPr lang="ko-KR" altLang="en-US"/>
          </a:p>
        </p:txBody>
      </p:sp>
      <p:sp>
        <p:nvSpPr>
          <p:cNvPr id="4" name="슬라이드 이미지 개체 틀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27ADB-F041-47AE-9869-F44F776A73A6}" type="slidenum">
              <a:rPr lang="ko-KR" altLang="en-US" smtClean="0"/>
              <a:t>‹#›</a:t>
            </a:fld>
            <a:endParaRPr lang="ko-KR" altLang="en-US"/>
          </a:p>
        </p:txBody>
      </p:sp>
    </p:spTree>
    <p:extLst>
      <p:ext uri="{BB962C8B-B14F-4D97-AF65-F5344CB8AC3E}">
        <p14:creationId xmlns:p14="http://schemas.microsoft.com/office/powerpoint/2010/main" val="16331078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v.daum.net/v/2021092816523494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v.daum.net/v/Lvk0Crupb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a:t>여러분 잘 쉬고 오셨나요</a:t>
            </a:r>
            <a:r>
              <a:rPr lang="en-US" altLang="ko-KR" dirty="0"/>
              <a:t>?</a:t>
            </a:r>
            <a:r>
              <a:rPr lang="en-US" altLang="ko-KR" baseline="0" dirty="0"/>
              <a:t> 1</a:t>
            </a:r>
            <a:r>
              <a:rPr lang="ko-KR" altLang="en-US" baseline="0" dirty="0"/>
              <a:t>교시에 이어 </a:t>
            </a:r>
            <a:r>
              <a:rPr lang="en-US" altLang="ko-KR" baseline="0" dirty="0"/>
              <a:t>2</a:t>
            </a:r>
            <a:r>
              <a:rPr lang="ko-KR" altLang="en-US" baseline="0" dirty="0"/>
              <a:t>교시 시작하겠습니다</a:t>
            </a:r>
            <a:r>
              <a:rPr lang="en-US" altLang="ko-KR" baseline="0" dirty="0"/>
              <a:t>.</a:t>
            </a:r>
            <a:endParaRPr lang="ko-KR" altLang="en-US" dirty="0"/>
          </a:p>
          <a:p>
            <a:r>
              <a:rPr lang="en-US" altLang="ko-KR" dirty="0"/>
              <a:t>2</a:t>
            </a:r>
            <a:r>
              <a:rPr lang="ko-KR" altLang="en-US" dirty="0" err="1"/>
              <a:t>차시에는</a:t>
            </a:r>
            <a:r>
              <a:rPr lang="ko-KR" altLang="en-US" dirty="0"/>
              <a:t> 사업주가 산업재해 </a:t>
            </a:r>
            <a:r>
              <a:rPr lang="ko-KR" altLang="en-US" dirty="0" err="1"/>
              <a:t>예방의무를</a:t>
            </a:r>
            <a:r>
              <a:rPr lang="ko-KR" altLang="en-US" dirty="0"/>
              <a:t> 잘 지켜야 함에도 그러지 못해</a:t>
            </a:r>
            <a:r>
              <a:rPr lang="ko-KR" altLang="en-US" baseline="0" dirty="0"/>
              <a:t>서 노동자가 다치거나 </a:t>
            </a:r>
            <a:r>
              <a:rPr lang="ko-KR" altLang="en-US" baseline="0" dirty="0" err="1"/>
              <a:t>아플때</a:t>
            </a:r>
            <a:r>
              <a:rPr lang="en-US" altLang="ko-KR" baseline="0" dirty="0"/>
              <a:t>, </a:t>
            </a:r>
            <a:r>
              <a:rPr lang="ko-KR" altLang="en-US" baseline="0" dirty="0"/>
              <a:t>심지어 사망할 경우 치료와 보상</a:t>
            </a:r>
            <a:r>
              <a:rPr lang="en-US" altLang="ko-KR" baseline="0" dirty="0"/>
              <a:t>, </a:t>
            </a:r>
            <a:r>
              <a:rPr lang="ko-KR" altLang="en-US" baseline="0" dirty="0"/>
              <a:t>재활에 대한 내용이 담겨있는</a:t>
            </a:r>
            <a:endParaRPr lang="en-US" altLang="ko-KR" baseline="0" dirty="0"/>
          </a:p>
          <a:p>
            <a:r>
              <a:rPr lang="ko-KR" altLang="en-US" baseline="0" dirty="0"/>
              <a:t>산재보험제도에 대하여 이야기 해보겠습니다</a:t>
            </a:r>
            <a:r>
              <a:rPr lang="en-US" altLang="ko-KR" baseline="0" dirty="0"/>
              <a:t>.</a:t>
            </a:r>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2</a:t>
            </a:fld>
            <a:endParaRPr lang="ko-KR" altLang="en-US"/>
          </a:p>
        </p:txBody>
      </p:sp>
    </p:spTree>
    <p:extLst>
      <p:ext uri="{BB962C8B-B14F-4D97-AF65-F5344CB8AC3E}">
        <p14:creationId xmlns:p14="http://schemas.microsoft.com/office/powerpoint/2010/main" val="2945621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7EB27ADB-F041-47AE-9869-F44F776A73A6}" type="slidenum">
              <a:rPr lang="ko-KR" altLang="en-US" smtClean="0"/>
              <a:t>12</a:t>
            </a:fld>
            <a:endParaRPr lang="ko-KR" altLang="en-US"/>
          </a:p>
        </p:txBody>
      </p:sp>
    </p:spTree>
    <p:extLst>
      <p:ext uri="{BB962C8B-B14F-4D97-AF65-F5344CB8AC3E}">
        <p14:creationId xmlns:p14="http://schemas.microsoft.com/office/powerpoint/2010/main" val="3462089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산재사고에</a:t>
            </a:r>
            <a:r>
              <a:rPr lang="ko-KR" altLang="en-US" dirty="0"/>
              <a:t> 대한 </a:t>
            </a:r>
            <a:r>
              <a:rPr lang="en-US" altLang="ko-KR" dirty="0"/>
              <a:t>O X </a:t>
            </a:r>
            <a:r>
              <a:rPr lang="ko-KR" altLang="en-US" dirty="0"/>
              <a:t>퀴즈를 함께 풀어보도록 할게요</a:t>
            </a:r>
            <a:r>
              <a:rPr lang="en-US" altLang="ko-KR" dirty="0"/>
              <a:t>. </a:t>
            </a:r>
          </a:p>
          <a:p>
            <a:endParaRPr lang="en-US" altLang="ko-KR" dirty="0"/>
          </a:p>
          <a:p>
            <a:r>
              <a:rPr lang="ko-KR" altLang="en-US" dirty="0"/>
              <a:t>아래와 같은 사고를 당할 경우 산업재해로 인정받을 수 있을까요</a:t>
            </a:r>
            <a:r>
              <a:rPr lang="en-US" altLang="ko-KR" dirty="0"/>
              <a:t>? </a:t>
            </a:r>
          </a:p>
          <a:p>
            <a:r>
              <a:rPr lang="ko-KR" altLang="en-US" dirty="0"/>
              <a:t>회사 일을 마치고 청소를 하던 중에 미끄럼 사고로 다쳤다면 산업재해로 인정받을 수 있습니다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13</a:t>
            </a:fld>
            <a:endParaRPr lang="ko-KR" altLang="en-US"/>
          </a:p>
        </p:txBody>
      </p:sp>
    </p:spTree>
    <p:extLst>
      <p:ext uri="{BB962C8B-B14F-4D97-AF65-F5344CB8AC3E}">
        <p14:creationId xmlns:p14="http://schemas.microsoft.com/office/powerpoint/2010/main" val="405459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산재사고에</a:t>
            </a:r>
            <a:r>
              <a:rPr lang="ko-KR" altLang="en-US" dirty="0"/>
              <a:t> 대한 </a:t>
            </a:r>
            <a:r>
              <a:rPr lang="en-US" altLang="ko-KR" dirty="0"/>
              <a:t>O X </a:t>
            </a:r>
            <a:r>
              <a:rPr lang="ko-KR" altLang="en-US" dirty="0"/>
              <a:t>퀴즈를 함께 풀어보도록 할게요</a:t>
            </a:r>
            <a:r>
              <a:rPr lang="en-US" altLang="ko-KR" dirty="0"/>
              <a:t>. </a:t>
            </a:r>
          </a:p>
          <a:p>
            <a:endParaRPr lang="en-US" altLang="ko-KR" dirty="0"/>
          </a:p>
          <a:p>
            <a:r>
              <a:rPr lang="ko-KR" altLang="en-US" dirty="0"/>
              <a:t>아래와 같은 사고를 당할 경우 산업재해로 인정받을 수 있을까요</a:t>
            </a:r>
            <a:r>
              <a:rPr lang="en-US" altLang="ko-KR" dirty="0"/>
              <a:t>? </a:t>
            </a:r>
          </a:p>
          <a:p>
            <a:r>
              <a:rPr lang="ko-KR" altLang="en-US" dirty="0"/>
              <a:t>회사 </a:t>
            </a:r>
            <a:r>
              <a:rPr lang="ko-KR" altLang="en-US" dirty="0" err="1"/>
              <a:t>출장시</a:t>
            </a:r>
            <a:r>
              <a:rPr lang="ko-KR" altLang="en-US" dirty="0"/>
              <a:t> 통상적인 경로로 가다가 사고를 당할 경우에는 산업재해로 인정받을 수 있지만</a:t>
            </a:r>
            <a:r>
              <a:rPr lang="en-US" altLang="ko-KR" dirty="0"/>
              <a:t>,</a:t>
            </a:r>
          </a:p>
          <a:p>
            <a:r>
              <a:rPr lang="ko-KR" altLang="en-US" dirty="0"/>
              <a:t>출장을 가던 중 </a:t>
            </a:r>
            <a:r>
              <a:rPr lang="ko-KR" altLang="en-US" b="1" u="sng" dirty="0"/>
              <a:t>통상적인 경로가 </a:t>
            </a:r>
            <a:r>
              <a:rPr lang="ko-KR" altLang="en-US" dirty="0"/>
              <a:t>아니라 개인적인 업무</a:t>
            </a:r>
            <a:r>
              <a:rPr lang="en-US" altLang="ko-KR" dirty="0"/>
              <a:t>-</a:t>
            </a:r>
            <a:r>
              <a:rPr lang="ko-KR" altLang="en-US" dirty="0"/>
              <a:t>아버지 심부름</a:t>
            </a:r>
            <a:r>
              <a:rPr lang="ko-KR" altLang="en-US" baseline="0" dirty="0"/>
              <a:t> 등</a:t>
            </a:r>
            <a:r>
              <a:rPr lang="en-US" altLang="ko-KR" baseline="0" dirty="0"/>
              <a:t>-</a:t>
            </a:r>
            <a:r>
              <a:rPr lang="ko-KR" altLang="en-US" baseline="0" dirty="0"/>
              <a:t>를 보고 갈 경우는 산업재해로 인정받지 못합니다</a:t>
            </a:r>
            <a:r>
              <a:rPr lang="en-US" altLang="ko-KR" baseline="0" dirty="0"/>
              <a:t>.</a:t>
            </a:r>
            <a:r>
              <a:rPr lang="ko-KR" altLang="en-US" dirty="0"/>
              <a:t> </a:t>
            </a:r>
          </a:p>
        </p:txBody>
      </p:sp>
      <p:sp>
        <p:nvSpPr>
          <p:cNvPr id="4" name="슬라이드 번호 개체 틀 3"/>
          <p:cNvSpPr>
            <a:spLocks noGrp="1"/>
          </p:cNvSpPr>
          <p:nvPr>
            <p:ph type="sldNum" sz="quarter" idx="5"/>
          </p:nvPr>
        </p:nvSpPr>
        <p:spPr/>
        <p:txBody>
          <a:bodyPr/>
          <a:lstStyle/>
          <a:p>
            <a:fld id="{7EB27ADB-F041-47AE-9869-F44F776A73A6}" type="slidenum">
              <a:rPr lang="ko-KR" altLang="en-US" smtClean="0"/>
              <a:t>14</a:t>
            </a:fld>
            <a:endParaRPr lang="ko-KR" altLang="en-US"/>
          </a:p>
        </p:txBody>
      </p:sp>
    </p:spTree>
    <p:extLst>
      <p:ext uri="{BB962C8B-B14F-4D97-AF65-F5344CB8AC3E}">
        <p14:creationId xmlns:p14="http://schemas.microsoft.com/office/powerpoint/2010/main" val="136140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산재사고에</a:t>
            </a:r>
            <a:r>
              <a:rPr lang="ko-KR" altLang="en-US" dirty="0"/>
              <a:t> 대한 </a:t>
            </a:r>
            <a:r>
              <a:rPr lang="en-US" altLang="ko-KR" dirty="0"/>
              <a:t>O X </a:t>
            </a:r>
            <a:r>
              <a:rPr lang="ko-KR" altLang="en-US" dirty="0"/>
              <a:t>퀴즈를 함께 풀어보도록 할게요</a:t>
            </a:r>
            <a:r>
              <a:rPr lang="en-US" altLang="ko-KR" dirty="0"/>
              <a:t>. </a:t>
            </a:r>
          </a:p>
          <a:p>
            <a:endParaRPr lang="en-US" altLang="ko-KR" dirty="0"/>
          </a:p>
          <a:p>
            <a:r>
              <a:rPr lang="ko-KR" altLang="en-US" dirty="0"/>
              <a:t>아래와 같은 사고를 당할 경우 산업재해로 인정받을 수 있을까요</a:t>
            </a:r>
            <a:r>
              <a:rPr lang="en-US" altLang="ko-KR" dirty="0"/>
              <a:t>? </a:t>
            </a:r>
          </a:p>
          <a:p>
            <a:r>
              <a:rPr lang="ko-KR" altLang="en-US" dirty="0"/>
              <a:t>회사 일을 마치고 회사에서 제공하는 체력단련실을 이용하다가 허리를 다친 경우에는 산업재해로 인정받을 수 있습니다</a:t>
            </a:r>
            <a:r>
              <a:rPr lang="en-US" altLang="ko-KR" dirty="0"/>
              <a:t>.</a:t>
            </a:r>
            <a:endParaRPr lang="ko-KR" altLang="en-US" dirty="0"/>
          </a:p>
          <a:p>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15</a:t>
            </a:fld>
            <a:endParaRPr lang="ko-KR" altLang="en-US"/>
          </a:p>
        </p:txBody>
      </p:sp>
    </p:spTree>
    <p:extLst>
      <p:ext uri="{BB962C8B-B14F-4D97-AF65-F5344CB8AC3E}">
        <p14:creationId xmlns:p14="http://schemas.microsoft.com/office/powerpoint/2010/main" val="2668953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산재사고에</a:t>
            </a:r>
            <a:r>
              <a:rPr lang="ko-KR" altLang="en-US" dirty="0"/>
              <a:t> 대한 </a:t>
            </a:r>
            <a:r>
              <a:rPr lang="en-US" altLang="ko-KR" dirty="0"/>
              <a:t>O X </a:t>
            </a:r>
            <a:r>
              <a:rPr lang="ko-KR" altLang="en-US" dirty="0"/>
              <a:t>퀴즈를 함께 풀어보도록 할게요</a:t>
            </a:r>
            <a:r>
              <a:rPr lang="en-US" altLang="ko-KR" dirty="0"/>
              <a:t>. </a:t>
            </a:r>
          </a:p>
          <a:p>
            <a:endParaRPr lang="en-US" altLang="ko-KR" dirty="0"/>
          </a:p>
          <a:p>
            <a:r>
              <a:rPr lang="ko-KR" altLang="en-US" dirty="0"/>
              <a:t>아래와 같은 폭력을 당할 경우 산업재해로 인정받을 수 있을까요</a:t>
            </a:r>
            <a:r>
              <a:rPr lang="en-US" altLang="ko-KR" dirty="0"/>
              <a:t>? </a:t>
            </a:r>
          </a:p>
          <a:p>
            <a:r>
              <a:rPr lang="ko-KR" altLang="en-US" dirty="0"/>
              <a:t>당연히 </a:t>
            </a:r>
            <a:r>
              <a:rPr lang="ko-KR" altLang="en-US" dirty="0" err="1"/>
              <a:t>술취한</a:t>
            </a:r>
            <a:r>
              <a:rPr lang="ko-KR" altLang="en-US" dirty="0"/>
              <a:t> 고객으로부터 폭행을 당할 경우 산업재해로 인정받을 수 있습니다</a:t>
            </a:r>
            <a:r>
              <a:rPr lang="en-US" altLang="ko-KR" dirty="0"/>
              <a:t>.</a:t>
            </a:r>
            <a:endParaRPr lang="ko-KR" altLang="en-US" dirty="0"/>
          </a:p>
          <a:p>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16</a:t>
            </a:fld>
            <a:endParaRPr lang="ko-KR" altLang="en-US"/>
          </a:p>
        </p:txBody>
      </p:sp>
    </p:spTree>
    <p:extLst>
      <p:ext uri="{BB962C8B-B14F-4D97-AF65-F5344CB8AC3E}">
        <p14:creationId xmlns:p14="http://schemas.microsoft.com/office/powerpoint/2010/main" val="126959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산재사고에</a:t>
            </a:r>
            <a:r>
              <a:rPr lang="ko-KR" altLang="en-US" dirty="0"/>
              <a:t> 대한 </a:t>
            </a:r>
            <a:r>
              <a:rPr lang="en-US" altLang="ko-KR" dirty="0"/>
              <a:t>O X </a:t>
            </a:r>
            <a:r>
              <a:rPr lang="ko-KR" altLang="en-US" dirty="0"/>
              <a:t>퀴즈를 함께 풀어보도록 할게요</a:t>
            </a:r>
            <a:r>
              <a:rPr lang="en-US" altLang="ko-KR" dirty="0"/>
              <a:t>. </a:t>
            </a:r>
          </a:p>
          <a:p>
            <a:endParaRPr lang="en-US" altLang="ko-KR" dirty="0"/>
          </a:p>
          <a:p>
            <a:r>
              <a:rPr lang="ko-KR" altLang="en-US" dirty="0"/>
              <a:t>산업재해로 인정받을 수 있을까요</a:t>
            </a:r>
            <a:r>
              <a:rPr lang="en-US" altLang="ko-KR" dirty="0"/>
              <a:t>? </a:t>
            </a:r>
          </a:p>
          <a:p>
            <a:r>
              <a:rPr lang="ko-KR" altLang="en-US" dirty="0"/>
              <a:t>출퇴근 중 사고를 당할 경우 산재로 인정받을 수 있지만 법을 위반할 경우</a:t>
            </a:r>
            <a:r>
              <a:rPr lang="en-US" altLang="ko-KR" dirty="0"/>
              <a:t>-</a:t>
            </a:r>
            <a:r>
              <a:rPr lang="ko-KR" altLang="en-US" dirty="0" err="1"/>
              <a:t>예를들어</a:t>
            </a:r>
            <a:r>
              <a:rPr lang="ko-KR" altLang="en-US" dirty="0"/>
              <a:t> 신호등 위반</a:t>
            </a:r>
            <a:r>
              <a:rPr lang="en-US" altLang="ko-KR" baseline="0" dirty="0"/>
              <a:t> </a:t>
            </a:r>
            <a:r>
              <a:rPr lang="ko-KR" altLang="en-US" baseline="0" dirty="0"/>
              <a:t>등</a:t>
            </a:r>
            <a:r>
              <a:rPr lang="en-US" altLang="ko-KR" baseline="0" dirty="0"/>
              <a:t>-</a:t>
            </a:r>
            <a:r>
              <a:rPr lang="ko-KR" altLang="en-US" baseline="0" dirty="0"/>
              <a:t>에는 </a:t>
            </a:r>
            <a:r>
              <a:rPr lang="ko-KR" altLang="en-US" dirty="0"/>
              <a:t>산업재해로 인정받을 수 없습니다</a:t>
            </a:r>
            <a:r>
              <a:rPr lang="en-US" altLang="ko-KR" dirty="0"/>
              <a:t>.</a:t>
            </a:r>
            <a:endParaRPr lang="ko-KR" altLang="en-US" dirty="0"/>
          </a:p>
          <a:p>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17</a:t>
            </a:fld>
            <a:endParaRPr lang="ko-KR" altLang="en-US"/>
          </a:p>
        </p:txBody>
      </p:sp>
    </p:spTree>
    <p:extLst>
      <p:ext uri="{BB962C8B-B14F-4D97-AF65-F5344CB8AC3E}">
        <p14:creationId xmlns:p14="http://schemas.microsoft.com/office/powerpoint/2010/main" val="2181976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추가시트</a:t>
            </a:r>
            <a:endParaRPr lang="en-US" altLang="ko-KR" dirty="0"/>
          </a:p>
          <a:p>
            <a:endParaRPr lang="en-US" altLang="ko-KR" dirty="0"/>
          </a:p>
          <a:p>
            <a:r>
              <a:rPr lang="en-US" altLang="ko-KR" dirty="0"/>
              <a:t>5</a:t>
            </a:r>
            <a:r>
              <a:rPr lang="ko-KR" altLang="en-US" dirty="0"/>
              <a:t>인 미만 사업장</a:t>
            </a:r>
            <a:r>
              <a:rPr lang="en-US" altLang="ko-KR" dirty="0"/>
              <a:t>: </a:t>
            </a:r>
            <a:r>
              <a:rPr lang="ko-KR" altLang="en-US" dirty="0"/>
              <a:t>사업주의 괴롭힘에 대해 근로기준법 폭행금지 조항 위반으로 폭행으로 진정 제기 하는 방법</a:t>
            </a:r>
            <a:r>
              <a:rPr lang="en-US" altLang="ko-KR" dirty="0"/>
              <a:t>(</a:t>
            </a:r>
            <a:r>
              <a:rPr lang="ko-KR" altLang="en-US" dirty="0"/>
              <a:t>수차례 반복되는 폭언 </a:t>
            </a:r>
            <a:r>
              <a:rPr lang="ko-KR" altLang="en-US" dirty="0" err="1"/>
              <a:t>행위또한</a:t>
            </a:r>
            <a:r>
              <a:rPr lang="ko-KR" altLang="en-US" dirty="0"/>
              <a:t> 폭행에 해당한다는 대법원 입장</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7EB27ADB-F041-47AE-9869-F44F776A73A6}" type="slidenum">
              <a:rPr lang="ko-KR" altLang="en-US" smtClean="0"/>
              <a:t>18</a:t>
            </a:fld>
            <a:endParaRPr lang="ko-KR" altLang="en-US"/>
          </a:p>
        </p:txBody>
      </p:sp>
    </p:spTree>
    <p:extLst>
      <p:ext uri="{BB962C8B-B14F-4D97-AF65-F5344CB8AC3E}">
        <p14:creationId xmlns:p14="http://schemas.microsoft.com/office/powerpoint/2010/main" val="2394127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56C9B-2137-52C7-2B4A-5A4C84B8B4E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79A591A-EE46-F556-1167-5F76384F70C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62C2FC7-3FA1-FA05-D5A6-43B33EF796BC}"/>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68CEDBA1-EB71-56BE-31C5-D9643078DE21}"/>
              </a:ext>
            </a:extLst>
          </p:cNvPr>
          <p:cNvSpPr>
            <a:spLocks noGrp="1"/>
          </p:cNvSpPr>
          <p:nvPr>
            <p:ph type="sldNum" sz="quarter" idx="10"/>
          </p:nvPr>
        </p:nvSpPr>
        <p:spPr/>
        <p:txBody>
          <a:bodyPr/>
          <a:lstStyle/>
          <a:p>
            <a:fld id="{7EB27ADB-F041-47AE-9869-F44F776A73A6}" type="slidenum">
              <a:rPr lang="ko-KR" altLang="en-US" smtClean="0"/>
              <a:t>19</a:t>
            </a:fld>
            <a:endParaRPr lang="ko-KR" altLang="en-US"/>
          </a:p>
        </p:txBody>
      </p:sp>
    </p:spTree>
    <p:extLst>
      <p:ext uri="{BB962C8B-B14F-4D97-AF65-F5344CB8AC3E}">
        <p14:creationId xmlns:p14="http://schemas.microsoft.com/office/powerpoint/2010/main" val="239045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산업재해가 발생할 경우 근로복지공단에 신청할 수 있습니다</a:t>
            </a:r>
            <a:r>
              <a:rPr lang="en-US" altLang="ko-KR" dirty="0"/>
              <a:t>. </a:t>
            </a:r>
          </a:p>
          <a:p>
            <a:r>
              <a:rPr lang="ko-KR" altLang="en-US" dirty="0"/>
              <a:t>일하다가 사고가 발생하거나 질병이 발생할 경우 응급처치 이후 병원으로 이송된 후 병원 원무과 산재담당자와 함께</a:t>
            </a:r>
            <a:endParaRPr lang="en-US" altLang="ko-KR" dirty="0"/>
          </a:p>
          <a:p>
            <a:r>
              <a:rPr lang="ko-KR" altLang="en-US" dirty="0"/>
              <a:t>요양신청서를 작성한 후 근로복지공단에 제출하면 됩니다</a:t>
            </a:r>
            <a:r>
              <a:rPr lang="en-US" altLang="ko-KR" dirty="0"/>
              <a:t>. </a:t>
            </a:r>
          </a:p>
          <a:p>
            <a:endParaRPr lang="en-US" altLang="ko-KR" dirty="0"/>
          </a:p>
          <a:p>
            <a:r>
              <a:rPr lang="ko-KR" altLang="en-US" dirty="0"/>
              <a:t>무엇보다도 다치거나 아프면 병원에 가서 의사의 소견서</a:t>
            </a:r>
            <a:r>
              <a:rPr lang="en-US" altLang="ko-KR" dirty="0"/>
              <a:t>-3</a:t>
            </a:r>
            <a:r>
              <a:rPr lang="ko-KR" altLang="en-US" dirty="0" err="1"/>
              <a:t>일이상의</a:t>
            </a:r>
            <a:r>
              <a:rPr lang="ko-KR" altLang="en-US" dirty="0"/>
              <a:t> 치료를 요한다는 소견서</a:t>
            </a:r>
            <a:r>
              <a:rPr lang="en-US" altLang="ko-KR" dirty="0"/>
              <a:t>-</a:t>
            </a:r>
            <a:r>
              <a:rPr lang="ko-KR" altLang="en-US" dirty="0"/>
              <a:t>을 받아야 합니다</a:t>
            </a:r>
            <a:r>
              <a:rPr lang="en-US" altLang="ko-KR" dirty="0"/>
              <a:t>.</a:t>
            </a:r>
          </a:p>
          <a:p>
            <a:r>
              <a:rPr lang="ko-KR" altLang="en-US" dirty="0"/>
              <a:t>일하다가 사고가 발생하면 무조건 병원에 가야 합니다</a:t>
            </a:r>
            <a:r>
              <a:rPr lang="en-US" altLang="ko-KR" dirty="0"/>
              <a:t>.</a:t>
            </a:r>
          </a:p>
          <a:p>
            <a:endParaRPr lang="en-US" altLang="ko-KR" dirty="0"/>
          </a:p>
          <a:p>
            <a:r>
              <a:rPr lang="en-US" altLang="ko-KR" dirty="0">
                <a:hlinkClick r:id="rId3"/>
              </a:rPr>
              <a:t>* </a:t>
            </a:r>
            <a:r>
              <a:rPr lang="ko-KR" altLang="en-US" dirty="0">
                <a:hlinkClick r:id="rId3"/>
              </a:rPr>
              <a:t>사진출처</a:t>
            </a:r>
            <a:endParaRPr lang="en-US" altLang="ko-KR" dirty="0">
              <a:hlinkClick r:id="rId3"/>
            </a:endParaRPr>
          </a:p>
          <a:p>
            <a:r>
              <a:rPr lang="en-US" altLang="ko-KR" dirty="0">
                <a:hlinkClick r:id="rId3"/>
              </a:rPr>
              <a:t>"</a:t>
            </a:r>
            <a:r>
              <a:rPr lang="ko-KR" altLang="en-US" dirty="0">
                <a:hlinkClick r:id="rId3"/>
              </a:rPr>
              <a:t>매제 서울로 잘 모셔</a:t>
            </a:r>
            <a:r>
              <a:rPr lang="en-US" altLang="ko-KR" dirty="0">
                <a:hlinkClick r:id="rId3"/>
              </a:rPr>
              <a:t>" 119</a:t>
            </a:r>
            <a:r>
              <a:rPr lang="ko-KR" altLang="en-US" dirty="0">
                <a:hlinkClick r:id="rId3"/>
              </a:rPr>
              <a:t>구급차에 멋대로 친척 태운 소방서장 </a:t>
            </a:r>
            <a:r>
              <a:rPr lang="en-US" altLang="ko-KR" dirty="0">
                <a:hlinkClick r:id="rId3"/>
              </a:rPr>
              <a:t>(daum.net)</a:t>
            </a:r>
            <a:endParaRPr lang="en-US" altLang="ko-KR" dirty="0"/>
          </a:p>
        </p:txBody>
      </p:sp>
      <p:sp>
        <p:nvSpPr>
          <p:cNvPr id="4" name="슬라이드 번호 개체 틀 3"/>
          <p:cNvSpPr>
            <a:spLocks noGrp="1"/>
          </p:cNvSpPr>
          <p:nvPr>
            <p:ph type="sldNum" sz="quarter" idx="5"/>
          </p:nvPr>
        </p:nvSpPr>
        <p:spPr/>
        <p:txBody>
          <a:bodyPr/>
          <a:lstStyle/>
          <a:p>
            <a:fld id="{7EB27ADB-F041-47AE-9869-F44F776A73A6}" type="slidenum">
              <a:rPr lang="ko-KR" altLang="en-US" smtClean="0"/>
              <a:t>21</a:t>
            </a:fld>
            <a:endParaRPr lang="ko-KR" altLang="en-US"/>
          </a:p>
        </p:txBody>
      </p:sp>
    </p:spTree>
    <p:extLst>
      <p:ext uri="{BB962C8B-B14F-4D97-AF65-F5344CB8AC3E}">
        <p14:creationId xmlns:p14="http://schemas.microsoft.com/office/powerpoint/2010/main" val="1964938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산업재해로 인정받을 경우 </a:t>
            </a:r>
            <a:endParaRPr lang="en-US" altLang="ko-KR" dirty="0"/>
          </a:p>
          <a:p>
            <a:r>
              <a:rPr lang="ko-KR" altLang="en-US" dirty="0"/>
              <a:t>아래와 같은</a:t>
            </a:r>
            <a:r>
              <a:rPr lang="ko-KR" altLang="en-US" baseline="0" dirty="0"/>
              <a:t> 급여를 받을 수 있습니다</a:t>
            </a:r>
            <a:r>
              <a:rPr lang="en-US" altLang="ko-KR" baseline="0" dirty="0"/>
              <a:t>.</a:t>
            </a:r>
          </a:p>
          <a:p>
            <a:r>
              <a:rPr lang="ko-KR" altLang="en-US" baseline="0" dirty="0"/>
              <a:t>요양급여 </a:t>
            </a:r>
            <a:r>
              <a:rPr lang="en-US" altLang="ko-KR" baseline="0" dirty="0"/>
              <a:t>– </a:t>
            </a:r>
            <a:r>
              <a:rPr lang="ko-KR" altLang="en-US" baseline="0" dirty="0"/>
              <a:t>치료비</a:t>
            </a:r>
            <a:endParaRPr lang="en-US" altLang="ko-KR" baseline="0" dirty="0"/>
          </a:p>
          <a:p>
            <a:r>
              <a:rPr lang="ko-KR" altLang="en-US" baseline="0" dirty="0"/>
              <a:t>휴업급여 </a:t>
            </a:r>
            <a:r>
              <a:rPr lang="en-US" altLang="ko-KR" baseline="0" dirty="0"/>
              <a:t>– </a:t>
            </a:r>
            <a:r>
              <a:rPr lang="ko-KR" altLang="en-US" baseline="0" dirty="0"/>
              <a:t>산재기간동안 일할 수없기때문에 생계를 위해서 받는 임금</a:t>
            </a:r>
            <a:r>
              <a:rPr lang="en-US" altLang="ko-KR" baseline="0" dirty="0"/>
              <a:t>(</a:t>
            </a:r>
            <a:r>
              <a:rPr lang="ko-KR" altLang="en-US" baseline="0" dirty="0"/>
              <a:t>평균임금의 </a:t>
            </a:r>
            <a:r>
              <a:rPr lang="en-US" altLang="ko-KR" baseline="0" dirty="0"/>
              <a:t>70%)</a:t>
            </a:r>
          </a:p>
          <a:p>
            <a:r>
              <a:rPr lang="ko-KR" altLang="en-US" baseline="0" dirty="0"/>
              <a:t>장해급여 </a:t>
            </a:r>
            <a:r>
              <a:rPr lang="en-US" altLang="ko-KR" baseline="0" dirty="0"/>
              <a:t>– </a:t>
            </a:r>
            <a:r>
              <a:rPr lang="ko-KR" altLang="en-US" baseline="0" dirty="0"/>
              <a:t>더 이상 치료가 되지않아서 영구적인 </a:t>
            </a:r>
            <a:r>
              <a:rPr lang="ko-KR" altLang="en-US" baseline="0" dirty="0" err="1"/>
              <a:t>장애흘</a:t>
            </a:r>
            <a:r>
              <a:rPr lang="ko-KR" altLang="en-US" baseline="0" dirty="0"/>
              <a:t> 입었을 경우 </a:t>
            </a:r>
            <a:r>
              <a:rPr lang="ko-KR" altLang="en-US" baseline="0" dirty="0" err="1"/>
              <a:t>장해보상을</a:t>
            </a:r>
            <a:r>
              <a:rPr lang="ko-KR" altLang="en-US" baseline="0" dirty="0"/>
              <a:t> 받을 수 있음</a:t>
            </a:r>
            <a:r>
              <a:rPr lang="en-US" altLang="ko-KR" baseline="0" dirty="0"/>
              <a:t>.</a:t>
            </a:r>
          </a:p>
          <a:p>
            <a:r>
              <a:rPr lang="ko-KR" altLang="en-US" baseline="0" dirty="0"/>
              <a:t>유족급여 </a:t>
            </a:r>
            <a:r>
              <a:rPr lang="en-US" altLang="ko-KR" baseline="0" dirty="0"/>
              <a:t>– </a:t>
            </a:r>
            <a:r>
              <a:rPr lang="ko-KR" altLang="en-US" baseline="0" dirty="0"/>
              <a:t>노동자가 사망할 경우 유족에게 지급하는 보상금</a:t>
            </a:r>
            <a:endParaRPr lang="en-US" altLang="ko-KR" baseline="0" dirty="0"/>
          </a:p>
        </p:txBody>
      </p:sp>
      <p:sp>
        <p:nvSpPr>
          <p:cNvPr id="4" name="슬라이드 번호 개체 틀 3"/>
          <p:cNvSpPr>
            <a:spLocks noGrp="1"/>
          </p:cNvSpPr>
          <p:nvPr>
            <p:ph type="sldNum" sz="quarter" idx="5"/>
          </p:nvPr>
        </p:nvSpPr>
        <p:spPr/>
        <p:txBody>
          <a:bodyPr/>
          <a:lstStyle/>
          <a:p>
            <a:fld id="{7EB27ADB-F041-47AE-9869-F44F776A73A6}" type="slidenum">
              <a:rPr lang="ko-KR" altLang="en-US" smtClean="0"/>
              <a:t>22</a:t>
            </a:fld>
            <a:endParaRPr lang="ko-KR" altLang="en-US"/>
          </a:p>
        </p:txBody>
      </p:sp>
    </p:spTree>
    <p:extLst>
      <p:ext uri="{BB962C8B-B14F-4D97-AF65-F5344CB8AC3E}">
        <p14:creationId xmlns:p14="http://schemas.microsoft.com/office/powerpoint/2010/main" val="337157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3</a:t>
            </a:fld>
            <a:endParaRPr lang="ko-KR" altLang="en-US"/>
          </a:p>
        </p:txBody>
      </p:sp>
    </p:spTree>
    <p:extLst>
      <p:ext uri="{BB962C8B-B14F-4D97-AF65-F5344CB8AC3E}">
        <p14:creationId xmlns:p14="http://schemas.microsoft.com/office/powerpoint/2010/main" val="187851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여러분이 일하는 과정에서 일터 괴롭힘을 </a:t>
            </a:r>
            <a:r>
              <a:rPr lang="ko-KR" altLang="en-US" dirty="0" err="1"/>
              <a:t>당할때</a:t>
            </a:r>
            <a:r>
              <a:rPr lang="ko-KR" altLang="en-US" dirty="0"/>
              <a:t> 해야하는 원칙 </a:t>
            </a:r>
            <a:r>
              <a:rPr lang="en-US" altLang="ko-KR" dirty="0"/>
              <a:t>3</a:t>
            </a:r>
            <a:r>
              <a:rPr lang="ko-KR" altLang="en-US" dirty="0"/>
              <a:t>가지입니다</a:t>
            </a:r>
            <a:r>
              <a:rPr lang="en-US" altLang="ko-KR" dirty="0"/>
              <a:t>.</a:t>
            </a:r>
          </a:p>
          <a:p>
            <a:pPr marL="0" indent="0">
              <a:buFontTx/>
              <a:buNone/>
            </a:pPr>
            <a:endParaRPr lang="en-US" altLang="ko-KR" dirty="0"/>
          </a:p>
          <a:p>
            <a:pPr marL="171450" indent="-171450">
              <a:buFontTx/>
              <a:buChar char="-"/>
            </a:pPr>
            <a:r>
              <a:rPr lang="ko-KR" altLang="en-US" dirty="0"/>
              <a:t>여러분이 당한 괴롭힘에 대하여 첫번째는 기록한다</a:t>
            </a:r>
            <a:r>
              <a:rPr lang="en-US" altLang="ko-KR" dirty="0"/>
              <a:t>. </a:t>
            </a:r>
            <a:r>
              <a:rPr lang="ko-KR" altLang="en-US" dirty="0"/>
              <a:t>두번째는 당한 괴롭힘을 알린다</a:t>
            </a:r>
            <a:r>
              <a:rPr lang="en-US" altLang="ko-KR" dirty="0"/>
              <a:t>. </a:t>
            </a:r>
            <a:r>
              <a:rPr lang="ko-KR" altLang="en-US" dirty="0"/>
              <a:t>그리고 본인의 잘못이라고 자책하지 않는다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23</a:t>
            </a:fld>
            <a:endParaRPr lang="ko-KR" altLang="en-US"/>
          </a:p>
        </p:txBody>
      </p:sp>
    </p:spTree>
    <p:extLst>
      <p:ext uri="{BB962C8B-B14F-4D97-AF65-F5344CB8AC3E}">
        <p14:creationId xmlns:p14="http://schemas.microsoft.com/office/powerpoint/2010/main" val="1711350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일터괴롭힘에</a:t>
            </a:r>
            <a:r>
              <a:rPr lang="ko-KR" altLang="en-US" dirty="0"/>
              <a:t> 대하여 </a:t>
            </a:r>
            <a:r>
              <a:rPr lang="ko-KR" altLang="en-US" dirty="0" err="1"/>
              <a:t>테스를</a:t>
            </a:r>
            <a:r>
              <a:rPr lang="ko-KR" altLang="en-US" dirty="0"/>
              <a:t> 시작하도록 할게요</a:t>
            </a:r>
            <a:r>
              <a:rPr lang="en-US" altLang="ko-KR" dirty="0"/>
              <a:t>.</a:t>
            </a:r>
          </a:p>
          <a:p>
            <a:r>
              <a:rPr lang="ko-KR" altLang="en-US" dirty="0"/>
              <a:t>집중해서 영상을 살펴보시기 바랍니다</a:t>
            </a:r>
            <a:r>
              <a:rPr lang="en-US" altLang="ko-KR" dirty="0"/>
              <a:t>.</a:t>
            </a:r>
          </a:p>
          <a:p>
            <a:endParaRPr lang="en-US" altLang="ko-KR" dirty="0"/>
          </a:p>
          <a:p>
            <a:r>
              <a:rPr lang="en-US" altLang="ko-KR" dirty="0"/>
              <a:t>*</a:t>
            </a:r>
            <a:r>
              <a:rPr lang="ko-KR" altLang="en-US" dirty="0" err="1"/>
              <a:t>영상출처</a:t>
            </a:r>
            <a:endParaRPr lang="en-US" altLang="ko-KR" dirty="0"/>
          </a:p>
          <a:p>
            <a:pPr marL="171450" indent="-171450">
              <a:buFontTx/>
              <a:buChar char="-"/>
            </a:pPr>
            <a:r>
              <a:rPr lang="ko-KR" altLang="en-US" dirty="0" err="1"/>
              <a:t>미니시리스</a:t>
            </a:r>
            <a:r>
              <a:rPr lang="ko-KR" altLang="en-US" dirty="0"/>
              <a:t> </a:t>
            </a:r>
            <a:r>
              <a:rPr lang="en-US" altLang="ko-KR" dirty="0"/>
              <a:t>‘</a:t>
            </a:r>
            <a:r>
              <a:rPr lang="ko-KR" altLang="en-US" dirty="0"/>
              <a:t>김과장</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24</a:t>
            </a:fld>
            <a:endParaRPr lang="ko-KR" altLang="en-US"/>
          </a:p>
        </p:txBody>
      </p:sp>
    </p:spTree>
    <p:extLst>
      <p:ext uri="{BB962C8B-B14F-4D97-AF65-F5344CB8AC3E}">
        <p14:creationId xmlns:p14="http://schemas.microsoft.com/office/powerpoint/2010/main" val="2782555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위의 </a:t>
            </a:r>
            <a:r>
              <a:rPr lang="en-US" altLang="ko-KR" dirty="0"/>
              <a:t>4</a:t>
            </a:r>
            <a:r>
              <a:rPr lang="ko-KR" altLang="en-US" dirty="0"/>
              <a:t>가지 질문에 대하여 함께 이야기해봅시다</a:t>
            </a:r>
            <a:r>
              <a:rPr lang="en-US" altLang="ko-KR" dirty="0"/>
              <a:t>. </a:t>
            </a:r>
          </a:p>
          <a:p>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39</a:t>
            </a:fld>
            <a:endParaRPr lang="ko-KR" altLang="en-US"/>
          </a:p>
        </p:txBody>
      </p:sp>
    </p:spTree>
    <p:extLst>
      <p:ext uri="{BB962C8B-B14F-4D97-AF65-F5344CB8AC3E}">
        <p14:creationId xmlns:p14="http://schemas.microsoft.com/office/powerpoint/2010/main" val="664491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괴롭힘을 당할 때 해야할 </a:t>
            </a:r>
            <a:r>
              <a:rPr lang="en-US" altLang="ko-KR" dirty="0"/>
              <a:t>3</a:t>
            </a:r>
            <a:r>
              <a:rPr lang="ko-KR" altLang="en-US" dirty="0"/>
              <a:t>가지 원칙 중 하나</a:t>
            </a:r>
            <a:r>
              <a:rPr lang="en-US" altLang="ko-KR" dirty="0"/>
              <a:t>!!</a:t>
            </a:r>
          </a:p>
          <a:p>
            <a:endParaRPr lang="en-US" altLang="ko-KR" dirty="0"/>
          </a:p>
          <a:p>
            <a:r>
              <a:rPr lang="ko-KR" altLang="en-US" b="1" dirty="0"/>
              <a:t>본대로</a:t>
            </a:r>
            <a:r>
              <a:rPr lang="en-US" altLang="ko-KR" b="1" dirty="0"/>
              <a:t>, </a:t>
            </a:r>
            <a:r>
              <a:rPr lang="ko-KR" altLang="en-US" b="1" dirty="0" err="1"/>
              <a:t>들은대로</a:t>
            </a:r>
            <a:r>
              <a:rPr lang="en-US" altLang="ko-KR" b="1" dirty="0"/>
              <a:t>, </a:t>
            </a:r>
            <a:r>
              <a:rPr lang="ko-KR" altLang="en-US" b="1" dirty="0" err="1"/>
              <a:t>느낀대로</a:t>
            </a:r>
            <a:r>
              <a:rPr lang="en-US" altLang="ko-KR" b="1" dirty="0"/>
              <a:t>, </a:t>
            </a:r>
            <a:r>
              <a:rPr lang="ko-KR" altLang="en-US" b="1" dirty="0"/>
              <a:t>전부 그대로 </a:t>
            </a:r>
            <a:r>
              <a:rPr lang="ko-KR" altLang="en-US" b="1" dirty="0" err="1"/>
              <a:t>기록해야합니다</a:t>
            </a:r>
            <a:r>
              <a:rPr lang="en-US" altLang="ko-KR" b="1" dirty="0"/>
              <a:t>.</a:t>
            </a:r>
            <a:endParaRPr lang="ko-KR" altLang="en-US" b="1"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40</a:t>
            </a:fld>
            <a:endParaRPr lang="ko-KR" altLang="en-US"/>
          </a:p>
        </p:txBody>
      </p:sp>
    </p:spTree>
    <p:extLst>
      <p:ext uri="{BB962C8B-B14F-4D97-AF65-F5344CB8AC3E}">
        <p14:creationId xmlns:p14="http://schemas.microsoft.com/office/powerpoint/2010/main" val="1415942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기록도 매우 중요하지만</a:t>
            </a:r>
            <a:r>
              <a:rPr lang="en-US" altLang="ko-KR" dirty="0"/>
              <a:t>, </a:t>
            </a:r>
            <a:r>
              <a:rPr lang="ko-KR" altLang="en-US" dirty="0"/>
              <a:t>개인의 대처만으로 일터 괴롭힘은 해결되지 않습니다</a:t>
            </a:r>
            <a:r>
              <a:rPr lang="en-US" altLang="ko-KR" dirty="0"/>
              <a:t>.</a:t>
            </a:r>
          </a:p>
          <a:p>
            <a:r>
              <a:rPr lang="ko-KR" altLang="en-US" dirty="0"/>
              <a:t>위의 괴롭힘 사례를 해결하기 위해서는 무엇을 해야할까요</a:t>
            </a:r>
            <a:r>
              <a:rPr lang="en-US" altLang="ko-KR" dirty="0"/>
              <a:t>?</a:t>
            </a:r>
          </a:p>
          <a:p>
            <a:r>
              <a:rPr lang="ko-KR" altLang="en-US" b="1" u="sng" dirty="0"/>
              <a:t>직장에서 </a:t>
            </a:r>
            <a:r>
              <a:rPr lang="ko-KR" altLang="en-US" b="1" u="sng" dirty="0" err="1"/>
              <a:t>괴로힘</a:t>
            </a:r>
            <a:r>
              <a:rPr lang="ko-KR" altLang="en-US" b="1" u="sng" dirty="0"/>
              <a:t> 예방을 위한 방안마련</a:t>
            </a:r>
            <a:r>
              <a:rPr lang="en-US" altLang="ko-KR" b="1" u="sng" dirty="0"/>
              <a:t>, </a:t>
            </a:r>
            <a:r>
              <a:rPr lang="ko-KR" altLang="en-US" b="1" u="sng" dirty="0"/>
              <a:t>괴롭힘을 행하지 않도록 교육을 받고</a:t>
            </a:r>
            <a:r>
              <a:rPr lang="en-US" altLang="ko-KR" b="1" u="sng" dirty="0"/>
              <a:t>, </a:t>
            </a:r>
            <a:r>
              <a:rPr lang="ko-KR" altLang="en-US" b="1" u="sng" dirty="0"/>
              <a:t>만약 괴롭힘이 발생할 경우 가해자와 피해자 분리</a:t>
            </a:r>
            <a:r>
              <a:rPr lang="en-US" altLang="ko-KR" b="1" u="sng" dirty="0"/>
              <a:t>, </a:t>
            </a:r>
            <a:r>
              <a:rPr lang="ko-KR" altLang="en-US" b="1" u="sng" dirty="0"/>
              <a:t>가해자에 대한 징계 등을 </a:t>
            </a:r>
            <a:r>
              <a:rPr lang="ko-KR" altLang="en-US" b="1" u="sng" dirty="0" err="1"/>
              <a:t>해아합니다</a:t>
            </a:r>
            <a:r>
              <a:rPr lang="en-US" altLang="ko-KR" b="1" u="sng" dirty="0"/>
              <a:t>.</a:t>
            </a:r>
          </a:p>
          <a:p>
            <a:endParaRPr lang="en-US" altLang="ko-KR" dirty="0"/>
          </a:p>
          <a:p>
            <a:r>
              <a:rPr lang="ko-KR" altLang="en-US" dirty="0"/>
              <a:t>근데 회사가 제대로 할까요</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41</a:t>
            </a:fld>
            <a:endParaRPr lang="ko-KR" altLang="en-US"/>
          </a:p>
        </p:txBody>
      </p:sp>
    </p:spTree>
    <p:extLst>
      <p:ext uri="{BB962C8B-B14F-4D97-AF65-F5344CB8AC3E}">
        <p14:creationId xmlns:p14="http://schemas.microsoft.com/office/powerpoint/2010/main" val="1330323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그래서 국가차원에서 </a:t>
            </a:r>
            <a:r>
              <a:rPr lang="ko-KR" altLang="en-US" dirty="0" err="1"/>
              <a:t>법제도로</a:t>
            </a:r>
            <a:r>
              <a:rPr lang="ko-KR" altLang="en-US" dirty="0"/>
              <a:t> 보호방안을 마련했습니다</a:t>
            </a:r>
            <a:r>
              <a:rPr lang="en-US" altLang="ko-KR" dirty="0"/>
              <a:t>.</a:t>
            </a:r>
          </a:p>
          <a:p>
            <a:r>
              <a:rPr lang="en-US" altLang="ko-KR" dirty="0"/>
              <a:t>2019</a:t>
            </a:r>
            <a:r>
              <a:rPr lang="ko-KR" altLang="en-US" dirty="0"/>
              <a:t>년 </a:t>
            </a:r>
            <a:r>
              <a:rPr lang="en-US" altLang="ko-KR" dirty="0"/>
              <a:t>7</a:t>
            </a:r>
            <a:r>
              <a:rPr lang="ko-KR" altLang="en-US" dirty="0"/>
              <a:t>월 </a:t>
            </a:r>
            <a:r>
              <a:rPr lang="en-US" altLang="ko-KR" dirty="0"/>
              <a:t>16</a:t>
            </a:r>
            <a:r>
              <a:rPr lang="ko-KR" altLang="en-US" dirty="0"/>
              <a:t>일부터 근로기준법 제 </a:t>
            </a:r>
            <a:r>
              <a:rPr lang="en-US" altLang="ko-KR" dirty="0"/>
              <a:t>76</a:t>
            </a:r>
            <a:r>
              <a:rPr lang="ko-KR" altLang="en-US" dirty="0"/>
              <a:t>조</a:t>
            </a:r>
            <a:r>
              <a:rPr lang="ko-KR" altLang="en-US" baseline="0" dirty="0"/>
              <a:t> </a:t>
            </a:r>
            <a:r>
              <a:rPr lang="en-US" altLang="ko-KR" baseline="0" dirty="0"/>
              <a:t>2</a:t>
            </a:r>
            <a:r>
              <a:rPr lang="ko-KR" altLang="en-US" baseline="0" dirty="0"/>
              <a:t>로 보호방안을 마련하였습니다</a:t>
            </a:r>
            <a:r>
              <a:rPr lang="en-US" altLang="ko-KR" baseline="0" dirty="0"/>
              <a:t>. </a:t>
            </a:r>
            <a:r>
              <a:rPr lang="ko-KR" altLang="en-US" baseline="0" dirty="0"/>
              <a:t>내용 참조</a:t>
            </a:r>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42</a:t>
            </a:fld>
            <a:endParaRPr lang="ko-KR" altLang="en-US"/>
          </a:p>
        </p:txBody>
      </p:sp>
    </p:spTree>
    <p:extLst>
      <p:ext uri="{BB962C8B-B14F-4D97-AF65-F5344CB8AC3E}">
        <p14:creationId xmlns:p14="http://schemas.microsoft.com/office/powerpoint/2010/main" val="527357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더불어 이러한 제도를 회사는 제대로 </a:t>
            </a:r>
            <a:r>
              <a:rPr lang="ko-KR" altLang="en-US" dirty="0" err="1"/>
              <a:t>이행해야하며</a:t>
            </a:r>
            <a:r>
              <a:rPr lang="en-US" altLang="ko-KR" dirty="0"/>
              <a:t>, </a:t>
            </a:r>
            <a:r>
              <a:rPr lang="ko-KR" altLang="en-US" dirty="0"/>
              <a:t>만약 회사가 이행하지 않을 경우 처벌규정이 있습니다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43</a:t>
            </a:fld>
            <a:endParaRPr lang="ko-KR" altLang="en-US"/>
          </a:p>
        </p:txBody>
      </p:sp>
    </p:spTree>
    <p:extLst>
      <p:ext uri="{BB962C8B-B14F-4D97-AF65-F5344CB8AC3E}">
        <p14:creationId xmlns:p14="http://schemas.microsoft.com/office/powerpoint/2010/main" val="2889902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일하는 사람에게도 그리고 남녀노소 모두에게 </a:t>
            </a:r>
            <a:r>
              <a:rPr lang="en-US" altLang="ko-KR" dirty="0"/>
              <a:t>‘</a:t>
            </a:r>
            <a:r>
              <a:rPr lang="ko-KR" altLang="en-US" dirty="0"/>
              <a:t>건강</a:t>
            </a:r>
            <a:r>
              <a:rPr lang="en-US" altLang="ko-KR" dirty="0"/>
              <a:t>＇</a:t>
            </a:r>
            <a:r>
              <a:rPr lang="ko-KR" altLang="en-US" dirty="0"/>
              <a:t>은 소중합니다</a:t>
            </a:r>
            <a:r>
              <a:rPr lang="en-US" altLang="ko-KR" dirty="0"/>
              <a:t>. </a:t>
            </a:r>
            <a:r>
              <a:rPr lang="ko-KR" altLang="en-US" dirty="0"/>
              <a:t>그리고 건강하기 위해서는 안전해야 합니다</a:t>
            </a:r>
            <a:r>
              <a:rPr lang="en-US" altLang="ko-KR" dirty="0"/>
              <a:t>.</a:t>
            </a:r>
          </a:p>
          <a:p>
            <a:r>
              <a:rPr lang="ko-KR" altLang="en-US" dirty="0"/>
              <a:t>건강하기위해선 신체적</a:t>
            </a:r>
            <a:r>
              <a:rPr lang="en-US" altLang="ko-KR" dirty="0"/>
              <a:t>, </a:t>
            </a:r>
            <a:r>
              <a:rPr lang="ko-KR" altLang="en-US" dirty="0"/>
              <a:t>정신적</a:t>
            </a:r>
            <a:r>
              <a:rPr lang="en-US" altLang="ko-KR" dirty="0"/>
              <a:t>,</a:t>
            </a:r>
            <a:r>
              <a:rPr lang="en-US" altLang="ko-KR" baseline="0" dirty="0"/>
              <a:t> </a:t>
            </a:r>
            <a:r>
              <a:rPr lang="ko-KR" altLang="en-US" baseline="0" dirty="0"/>
              <a:t>사회적</a:t>
            </a:r>
            <a:r>
              <a:rPr lang="en-US" altLang="ko-KR" baseline="0" dirty="0"/>
              <a:t>, </a:t>
            </a:r>
            <a:r>
              <a:rPr lang="ko-KR" altLang="en-US" baseline="0" dirty="0"/>
              <a:t>영적으로 </a:t>
            </a:r>
            <a:r>
              <a:rPr lang="ko-KR" altLang="en-US" baseline="0" dirty="0" err="1"/>
              <a:t>안녕해야</a:t>
            </a:r>
            <a:r>
              <a:rPr lang="ko-KR" altLang="en-US" baseline="0" dirty="0"/>
              <a:t> 합니다</a:t>
            </a:r>
            <a:r>
              <a:rPr lang="en-US" altLang="ko-KR" baseline="0" dirty="0"/>
              <a:t>. </a:t>
            </a:r>
            <a:r>
              <a:rPr lang="ko-KR" altLang="en-US" baseline="0" dirty="0"/>
              <a:t>그러기 위해선 여러분 개인스스로도 노력해야하지만</a:t>
            </a:r>
            <a:r>
              <a:rPr lang="en-US" altLang="ko-KR" baseline="0" dirty="0"/>
              <a:t>, </a:t>
            </a:r>
          </a:p>
          <a:p>
            <a:r>
              <a:rPr lang="ko-KR" altLang="en-US" baseline="0" dirty="0"/>
              <a:t>일터에서</a:t>
            </a:r>
            <a:r>
              <a:rPr lang="en-US" altLang="ko-KR" baseline="0" dirty="0"/>
              <a:t>/</a:t>
            </a:r>
            <a:r>
              <a:rPr lang="ko-KR" altLang="en-US" baseline="0" dirty="0"/>
              <a:t>사회적으로</a:t>
            </a:r>
            <a:r>
              <a:rPr lang="en-US" altLang="ko-KR" baseline="0" dirty="0"/>
              <a:t>/</a:t>
            </a:r>
            <a:r>
              <a:rPr lang="ko-KR" altLang="en-US" baseline="0" dirty="0"/>
              <a:t>전 지구적으로도 안전하고 건강해야 합니다</a:t>
            </a:r>
            <a:r>
              <a:rPr lang="en-US" altLang="ko-KR" baseline="0" dirty="0"/>
              <a:t>.</a:t>
            </a:r>
            <a:endParaRPr lang="en-US" altLang="ko-KR" dirty="0"/>
          </a:p>
          <a:p>
            <a:endParaRPr lang="en-US" altLang="ko-KR" dirty="0"/>
          </a:p>
          <a:p>
            <a:r>
              <a:rPr lang="en-US" altLang="ko-KR" dirty="0"/>
              <a:t>*</a:t>
            </a:r>
            <a:r>
              <a:rPr lang="ko-KR" altLang="en-US" dirty="0" err="1"/>
              <a:t>그림출처</a:t>
            </a:r>
            <a:endParaRPr lang="en-US" altLang="ko-KR" dirty="0"/>
          </a:p>
          <a:p>
            <a:r>
              <a:rPr lang="en-US" altLang="ko-KR" dirty="0"/>
              <a:t>- </a:t>
            </a:r>
            <a:r>
              <a:rPr lang="ko-KR" altLang="en-US" dirty="0"/>
              <a:t>오마이뉴스 </a:t>
            </a:r>
            <a:r>
              <a:rPr lang="en-US" altLang="ko-KR" dirty="0"/>
              <a:t>2017</a:t>
            </a:r>
            <a:r>
              <a:rPr lang="ko-KR" altLang="en-US" dirty="0"/>
              <a:t>년 </a:t>
            </a:r>
            <a:r>
              <a:rPr lang="en-US" altLang="ko-KR" dirty="0"/>
              <a:t>11</a:t>
            </a:r>
            <a:r>
              <a:rPr lang="ko-KR" altLang="en-US" dirty="0"/>
              <a:t>월 </a:t>
            </a:r>
            <a:r>
              <a:rPr lang="en-US" altLang="ko-KR" dirty="0"/>
              <a:t>3</a:t>
            </a:r>
            <a:r>
              <a:rPr lang="ko-KR" altLang="en-US" dirty="0"/>
              <a:t>일자 </a:t>
            </a:r>
            <a:r>
              <a:rPr lang="en-US" altLang="ko-KR" dirty="0">
                <a:hlinkClick r:id="rId3"/>
              </a:rPr>
              <a:t>[</a:t>
            </a:r>
            <a:r>
              <a:rPr lang="ko-KR" altLang="en-US" dirty="0" err="1">
                <a:hlinkClick r:id="rId3"/>
              </a:rPr>
              <a:t>카드뉴스</a:t>
            </a:r>
            <a:r>
              <a:rPr lang="en-US" altLang="ko-KR" dirty="0">
                <a:hlinkClick r:id="rId3"/>
              </a:rPr>
              <a:t>] </a:t>
            </a:r>
            <a:r>
              <a:rPr lang="ko-KR" altLang="en-US" dirty="0">
                <a:hlinkClick r:id="rId3"/>
              </a:rPr>
              <a:t>당신의 건강할 권리</a:t>
            </a:r>
            <a:r>
              <a:rPr lang="en-US" altLang="ko-KR" dirty="0">
                <a:hlinkClick r:id="rId3"/>
              </a:rPr>
              <a:t>, </a:t>
            </a:r>
            <a:r>
              <a:rPr lang="ko-KR" altLang="en-US" dirty="0">
                <a:hlinkClick r:id="rId3"/>
              </a:rPr>
              <a:t>안녕하신가요</a:t>
            </a:r>
            <a:r>
              <a:rPr lang="en-US" altLang="ko-KR" dirty="0">
                <a:hlinkClick r:id="rId3"/>
              </a:rPr>
              <a:t>? (daum.net)</a:t>
            </a:r>
            <a:endParaRPr lang="en-US" altLang="ko-KR" dirty="0"/>
          </a:p>
          <a:p>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46</a:t>
            </a:fld>
            <a:endParaRPr lang="ko-KR" altLang="en-US"/>
          </a:p>
        </p:txBody>
      </p:sp>
    </p:spTree>
    <p:extLst>
      <p:ext uri="{BB962C8B-B14F-4D97-AF65-F5344CB8AC3E}">
        <p14:creationId xmlns:p14="http://schemas.microsoft.com/office/powerpoint/2010/main" val="3990346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FD1E-8310-BA63-2C02-E53900FC9C5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65EB836-63CD-9D60-C036-5A7A47E3698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BF0B1E70-A5A1-7D87-C800-EFD981C46C78}"/>
              </a:ext>
            </a:extLst>
          </p:cNvPr>
          <p:cNvSpPr>
            <a:spLocks noGrp="1"/>
          </p:cNvSpPr>
          <p:nvPr>
            <p:ph type="body" idx="1"/>
          </p:nvPr>
        </p:nvSpPr>
        <p:spPr/>
        <p:txBody>
          <a:bodyPr/>
          <a:lstStyle/>
          <a:p>
            <a:r>
              <a:rPr lang="ko-KR" altLang="en-US" dirty="0"/>
              <a:t>우리 사회 전반의 안전과 생명에 대한 인식과 감수성은 높아지고 있지만</a:t>
            </a:r>
            <a:r>
              <a:rPr lang="en-US" altLang="ko-KR" dirty="0"/>
              <a:t>, </a:t>
            </a:r>
            <a:r>
              <a:rPr lang="ko-KR" altLang="en-US" dirty="0"/>
              <a:t>일터의 위험은 제대로 관리되고 있지 않으며 여전히 막을 수 있던 질병과 죽음이 이어지고 </a:t>
            </a:r>
            <a:r>
              <a:rPr lang="ko-KR" altLang="en-US" dirty="0" err="1"/>
              <a:t>있따</a:t>
            </a:r>
            <a:r>
              <a:rPr lang="en-US" altLang="ko-KR" dirty="0"/>
              <a:t>.</a:t>
            </a:r>
          </a:p>
          <a:p>
            <a:r>
              <a:rPr lang="ko-KR" altLang="en-US" dirty="0"/>
              <a:t>보다 안전하고 </a:t>
            </a:r>
            <a:r>
              <a:rPr lang="ko-KR" altLang="en-US" dirty="0" err="1"/>
              <a:t>견겅한</a:t>
            </a:r>
            <a:r>
              <a:rPr lang="ko-KR" altLang="en-US" dirty="0"/>
              <a:t> 일터를 위해 어떻게 하면 좋을까</a:t>
            </a:r>
            <a:r>
              <a:rPr lang="en-US" altLang="ko-KR" dirty="0"/>
              <a:t>?</a:t>
            </a:r>
            <a:endParaRPr lang="ko-KR" altLang="en-US" dirty="0"/>
          </a:p>
        </p:txBody>
      </p:sp>
      <p:sp>
        <p:nvSpPr>
          <p:cNvPr id="4" name="슬라이드 번호 개체 틀 3">
            <a:extLst>
              <a:ext uri="{FF2B5EF4-FFF2-40B4-BE49-F238E27FC236}">
                <a16:creationId xmlns:a16="http://schemas.microsoft.com/office/drawing/2014/main" id="{B500FE17-6253-AABB-1A87-D2118D384713}"/>
              </a:ext>
            </a:extLst>
          </p:cNvPr>
          <p:cNvSpPr>
            <a:spLocks noGrp="1"/>
          </p:cNvSpPr>
          <p:nvPr>
            <p:ph type="sldNum" sz="quarter" idx="10"/>
          </p:nvPr>
        </p:nvSpPr>
        <p:spPr/>
        <p:txBody>
          <a:bodyPr/>
          <a:lstStyle/>
          <a:p>
            <a:fld id="{7EB27ADB-F041-47AE-9869-F44F776A73A6}" type="slidenum">
              <a:rPr lang="ko-KR" altLang="en-US" smtClean="0"/>
              <a:t>4</a:t>
            </a:fld>
            <a:endParaRPr lang="ko-KR" altLang="en-US"/>
          </a:p>
        </p:txBody>
      </p:sp>
    </p:spTree>
    <p:extLst>
      <p:ext uri="{BB962C8B-B14F-4D97-AF65-F5344CB8AC3E}">
        <p14:creationId xmlns:p14="http://schemas.microsoft.com/office/powerpoint/2010/main" val="42760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E3C8A-DB03-DB71-09C2-CDFEDBB3D94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4108B84-1600-8E6E-908E-91F4C4B0FEA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D5F0F85-6D9E-8A3F-22D2-BCABD660EE8A}"/>
              </a:ext>
            </a:extLst>
          </p:cNvPr>
          <p:cNvSpPr>
            <a:spLocks noGrp="1"/>
          </p:cNvSpPr>
          <p:nvPr>
            <p:ph type="body" idx="1"/>
          </p:nvPr>
        </p:nvSpPr>
        <p:spPr/>
        <p:txBody>
          <a:bodyPr/>
          <a:lstStyle/>
          <a:p>
            <a:r>
              <a:rPr lang="ko-KR" altLang="en-US" dirty="0"/>
              <a:t>그럼</a:t>
            </a:r>
            <a:r>
              <a:rPr lang="en-US" altLang="ko-KR" dirty="0"/>
              <a:t>, </a:t>
            </a:r>
            <a:r>
              <a:rPr lang="ko-KR" altLang="en-US" dirty="0"/>
              <a:t>질문</a:t>
            </a:r>
            <a:r>
              <a:rPr lang="en-US" altLang="ko-KR" dirty="0"/>
              <a:t>. </a:t>
            </a:r>
            <a:r>
              <a:rPr lang="ko-KR" altLang="en-US" dirty="0"/>
              <a:t>택배기사도 산재보험에 들 수 있을까요</a:t>
            </a:r>
            <a:r>
              <a:rPr lang="en-US" altLang="ko-KR" dirty="0"/>
              <a:t>? </a:t>
            </a:r>
            <a:r>
              <a:rPr lang="ko-KR" altLang="en-US" dirty="0"/>
              <a:t>가능합니다</a:t>
            </a:r>
            <a:r>
              <a:rPr lang="en-US" altLang="ko-KR" dirty="0"/>
              <a:t>.</a:t>
            </a:r>
          </a:p>
          <a:p>
            <a:r>
              <a:rPr lang="ko-KR" altLang="en-US" dirty="0"/>
              <a:t>산재보험은 소득 및 종시시간과 무관하게 모든 </a:t>
            </a:r>
            <a:r>
              <a:rPr lang="ko-KR" altLang="en-US" dirty="0" err="1"/>
              <a:t>퀵</a:t>
            </a:r>
            <a:r>
              <a:rPr lang="ko-KR" altLang="en-US" dirty="0"/>
              <a:t> 서비스 기사에게 적용되며</a:t>
            </a:r>
            <a:r>
              <a:rPr lang="en-US" altLang="ko-KR" dirty="0"/>
              <a:t>, </a:t>
            </a:r>
            <a:r>
              <a:rPr lang="ko-KR" altLang="en-US" dirty="0"/>
              <a:t>기존의 퀵서비스 기사를 노무 제공자로 나타냅니다</a:t>
            </a:r>
            <a:r>
              <a:rPr lang="en-US" altLang="ko-KR" dirty="0"/>
              <a:t>.</a:t>
            </a:r>
          </a:p>
          <a:p>
            <a:r>
              <a:rPr lang="ko-KR" altLang="en-US" dirty="0"/>
              <a:t>보험 가입자는 노무 제공자로부터 노무를 제공받는 사업의 사업주가 보험가입자가 됩니다</a:t>
            </a:r>
            <a:r>
              <a:rPr lang="en-US" altLang="ko-KR" dirty="0"/>
              <a:t>. </a:t>
            </a:r>
            <a:r>
              <a:rPr lang="ko-KR" altLang="en-US" dirty="0"/>
              <a:t>퀵서비스와 같은 플랫폼 종사자의 경우 플랫폼 종사자로부터 노무를 제공받아 사업을 운영하는 플랫폼 이용 사업자가 보험 가입자</a:t>
            </a:r>
            <a:r>
              <a:rPr lang="en-US" altLang="ko-KR" dirty="0"/>
              <a:t>(</a:t>
            </a:r>
            <a:r>
              <a:rPr lang="ko-KR" altLang="en-US" dirty="0"/>
              <a:t>사업주</a:t>
            </a:r>
            <a:r>
              <a:rPr lang="en-US" altLang="ko-KR" dirty="0"/>
              <a:t>)</a:t>
            </a:r>
            <a:r>
              <a:rPr lang="ko-KR" altLang="en-US" dirty="0"/>
              <a:t>가 됩니다</a:t>
            </a:r>
            <a:r>
              <a:rPr lang="en-US" altLang="ko-KR" dirty="0"/>
              <a:t>. </a:t>
            </a:r>
            <a:r>
              <a:rPr lang="ko-KR" altLang="en-US" dirty="0"/>
              <a:t>퀵서비스 업체 외에도 대리운전 업체</a:t>
            </a:r>
            <a:r>
              <a:rPr lang="en-US" altLang="ko-KR" dirty="0"/>
              <a:t>, </a:t>
            </a:r>
            <a:r>
              <a:rPr lang="ko-KR" altLang="en-US" dirty="0"/>
              <a:t>운수 사업자 등이 해당됩니다</a:t>
            </a:r>
            <a:r>
              <a:rPr lang="en-US" altLang="ko-KR" dirty="0"/>
              <a:t>. </a:t>
            </a:r>
            <a:endParaRPr lang="ko-KR" altLang="en-US" dirty="0"/>
          </a:p>
        </p:txBody>
      </p:sp>
      <p:sp>
        <p:nvSpPr>
          <p:cNvPr id="4" name="슬라이드 번호 개체 틀 3">
            <a:extLst>
              <a:ext uri="{FF2B5EF4-FFF2-40B4-BE49-F238E27FC236}">
                <a16:creationId xmlns:a16="http://schemas.microsoft.com/office/drawing/2014/main" id="{FED86503-093A-1150-0A4E-8B7087EA7696}"/>
              </a:ext>
            </a:extLst>
          </p:cNvPr>
          <p:cNvSpPr>
            <a:spLocks noGrp="1"/>
          </p:cNvSpPr>
          <p:nvPr>
            <p:ph type="sldNum" sz="quarter" idx="10"/>
          </p:nvPr>
        </p:nvSpPr>
        <p:spPr/>
        <p:txBody>
          <a:bodyPr/>
          <a:lstStyle/>
          <a:p>
            <a:fld id="{7EB27ADB-F041-47AE-9869-F44F776A73A6}" type="slidenum">
              <a:rPr lang="ko-KR" altLang="en-US" smtClean="0"/>
              <a:t>5</a:t>
            </a:fld>
            <a:endParaRPr lang="ko-KR" altLang="en-US"/>
          </a:p>
        </p:txBody>
      </p:sp>
    </p:spTree>
    <p:extLst>
      <p:ext uri="{BB962C8B-B14F-4D97-AF65-F5344CB8AC3E}">
        <p14:creationId xmlns:p14="http://schemas.microsoft.com/office/powerpoint/2010/main" val="201151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E4259-97A0-7C8E-6F2E-F2DCA7BE716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E0A33EF-57AF-30AD-DE13-C792A8A4CC0A}"/>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7797B020-CEE0-90E8-F4FB-B0C93FF7D484}"/>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0417A111-D78A-2DE0-BE1C-7A2675C23117}"/>
              </a:ext>
            </a:extLst>
          </p:cNvPr>
          <p:cNvSpPr>
            <a:spLocks noGrp="1"/>
          </p:cNvSpPr>
          <p:nvPr>
            <p:ph type="sldNum" sz="quarter" idx="10"/>
          </p:nvPr>
        </p:nvSpPr>
        <p:spPr/>
        <p:txBody>
          <a:bodyPr/>
          <a:lstStyle/>
          <a:p>
            <a:fld id="{7EB27ADB-F041-47AE-9869-F44F776A73A6}" type="slidenum">
              <a:rPr lang="ko-KR" altLang="en-US" smtClean="0"/>
              <a:t>6</a:t>
            </a:fld>
            <a:endParaRPr lang="ko-KR" altLang="en-US"/>
          </a:p>
        </p:txBody>
      </p:sp>
    </p:spTree>
    <p:extLst>
      <p:ext uri="{BB962C8B-B14F-4D97-AF65-F5344CB8AC3E}">
        <p14:creationId xmlns:p14="http://schemas.microsoft.com/office/powerpoint/2010/main" val="2432558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34D7D-766D-4488-404B-93E44F2F0E4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AA3CE3D-9B9C-DDA5-57D0-3B37C485D110}"/>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BBB83BA-E41F-5FA0-F9BC-8BE30FE8B0C2}"/>
              </a:ext>
            </a:extLst>
          </p:cNvPr>
          <p:cNvSpPr>
            <a:spLocks noGrp="1"/>
          </p:cNvSpPr>
          <p:nvPr>
            <p:ph type="body" idx="1"/>
          </p:nvPr>
        </p:nvSpPr>
        <p:spPr/>
        <p:txBody>
          <a:bodyPr/>
          <a:lstStyle/>
          <a:p>
            <a:r>
              <a:rPr lang="en-US" altLang="ko-KR" dirty="0"/>
              <a:t>3</a:t>
            </a:r>
            <a:r>
              <a:rPr lang="ko-KR" altLang="en-US" dirty="0"/>
              <a:t>일 이내의 산재는 사업주가</a:t>
            </a:r>
            <a:r>
              <a:rPr lang="en-US" altLang="ko-KR" dirty="0"/>
              <a:t>, 4</a:t>
            </a:r>
            <a:r>
              <a:rPr lang="ko-KR" altLang="en-US" dirty="0"/>
              <a:t>일 이상일 경우 산재 신청 가능</a:t>
            </a:r>
            <a:r>
              <a:rPr lang="en-US" altLang="ko-KR" dirty="0"/>
              <a:t>.</a:t>
            </a:r>
          </a:p>
        </p:txBody>
      </p:sp>
      <p:sp>
        <p:nvSpPr>
          <p:cNvPr id="4" name="슬라이드 번호 개체 틀 3">
            <a:extLst>
              <a:ext uri="{FF2B5EF4-FFF2-40B4-BE49-F238E27FC236}">
                <a16:creationId xmlns:a16="http://schemas.microsoft.com/office/drawing/2014/main" id="{8ED88C3D-5D12-CE8A-4595-493B5500CE43}"/>
              </a:ext>
            </a:extLst>
          </p:cNvPr>
          <p:cNvSpPr>
            <a:spLocks noGrp="1"/>
          </p:cNvSpPr>
          <p:nvPr>
            <p:ph type="sldNum" sz="quarter" idx="10"/>
          </p:nvPr>
        </p:nvSpPr>
        <p:spPr/>
        <p:txBody>
          <a:bodyPr/>
          <a:lstStyle/>
          <a:p>
            <a:fld id="{7EB27ADB-F041-47AE-9869-F44F776A73A6}" type="slidenum">
              <a:rPr lang="ko-KR" altLang="en-US" smtClean="0"/>
              <a:t>7</a:t>
            </a:fld>
            <a:endParaRPr lang="ko-KR" altLang="en-US"/>
          </a:p>
        </p:txBody>
      </p:sp>
    </p:spTree>
    <p:extLst>
      <p:ext uri="{BB962C8B-B14F-4D97-AF65-F5344CB8AC3E}">
        <p14:creationId xmlns:p14="http://schemas.microsoft.com/office/powerpoint/2010/main" val="351394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CFF81-EDEB-8CFA-6C26-A87BCBE24F3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0813CDC-6723-CCF0-722F-465FA060B889}"/>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9DD5D78-E4C3-1238-724F-09894D3E1782}"/>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56E7ACCB-3FF7-615D-0F50-9B715469DB28}"/>
              </a:ext>
            </a:extLst>
          </p:cNvPr>
          <p:cNvSpPr>
            <a:spLocks noGrp="1"/>
          </p:cNvSpPr>
          <p:nvPr>
            <p:ph type="sldNum" sz="quarter" idx="10"/>
          </p:nvPr>
        </p:nvSpPr>
        <p:spPr/>
        <p:txBody>
          <a:bodyPr/>
          <a:lstStyle/>
          <a:p>
            <a:fld id="{7EB27ADB-F041-47AE-9869-F44F776A73A6}" type="slidenum">
              <a:rPr lang="ko-KR" altLang="en-US" smtClean="0"/>
              <a:t>8</a:t>
            </a:fld>
            <a:endParaRPr lang="ko-KR" altLang="en-US"/>
          </a:p>
        </p:txBody>
      </p:sp>
    </p:spTree>
    <p:extLst>
      <p:ext uri="{BB962C8B-B14F-4D97-AF65-F5344CB8AC3E}">
        <p14:creationId xmlns:p14="http://schemas.microsoft.com/office/powerpoint/2010/main" val="250845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9216A-C901-3C8A-FB52-5101B3CC2A6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408411A-7E2E-447E-3DA1-A7C7A6B3B15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C5242E2-7E9C-5076-508D-84CFD056CBE8}"/>
              </a:ext>
            </a:extLst>
          </p:cNvPr>
          <p:cNvSpPr>
            <a:spLocks noGrp="1"/>
          </p:cNvSpPr>
          <p:nvPr>
            <p:ph type="body" idx="1"/>
          </p:nvPr>
        </p:nvSpPr>
        <p:spPr/>
        <p:txBody>
          <a:bodyPr/>
          <a:lstStyle/>
          <a:p>
            <a:r>
              <a:rPr lang="ko-KR" altLang="en-US" sz="1200" b="0" i="0" u="none" strike="noStrike" kern="1200" baseline="0" dirty="0">
                <a:solidFill>
                  <a:schemeClr val="tx1"/>
                </a:solidFill>
                <a:latin typeface="+mn-lt"/>
                <a:ea typeface="+mn-ea"/>
                <a:cs typeface="+mn-cs"/>
              </a:rPr>
              <a:t>산업 현장의 근속 기간이 짧은 입사자에게서 산업 재해가 많이 발생하고 있다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실제로 근속 기간 </a:t>
            </a:r>
            <a:r>
              <a:rPr lang="en-US" altLang="ko-KR" sz="1200" b="0" i="0" u="none" strike="noStrike" kern="1200" baseline="0" dirty="0">
                <a:solidFill>
                  <a:schemeClr val="tx1"/>
                </a:solidFill>
                <a:latin typeface="+mn-lt"/>
                <a:ea typeface="+mn-ea"/>
                <a:cs typeface="+mn-cs"/>
              </a:rPr>
              <a:t>6</a:t>
            </a:r>
            <a:r>
              <a:rPr lang="ko-KR" altLang="en-US" sz="1200" b="0" i="0" u="none" strike="noStrike" kern="1200" baseline="0" dirty="0">
                <a:solidFill>
                  <a:schemeClr val="tx1"/>
                </a:solidFill>
                <a:latin typeface="+mn-lt"/>
                <a:ea typeface="+mn-ea"/>
                <a:cs typeface="+mn-cs"/>
              </a:rPr>
              <a:t>개월 미만에서 발생하는 재해자 비율이 매우 높은 것으로 조사되었다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작업장 배치 전 해당 업종에 적합한 기초 안전 교육을 실시하여 산업 재해를 예 방해야 한다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한국 산업 안전 보건 공단</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안전 보건 나침반</a:t>
            </a:r>
            <a:r>
              <a:rPr lang="en-US" altLang="ko-KR" sz="1200" b="0" i="0" u="none" strike="noStrike" kern="1200" baseline="0" dirty="0">
                <a:solidFill>
                  <a:schemeClr val="tx1"/>
                </a:solidFill>
                <a:latin typeface="+mn-lt"/>
                <a:ea typeface="+mn-ea"/>
                <a:cs typeface="+mn-cs"/>
              </a:rPr>
              <a:t>, 2022</a:t>
            </a:r>
            <a:r>
              <a:rPr lang="ko-KR" altLang="en-US" sz="1200" b="0" i="0" u="none" strike="noStrike" kern="1200" baseline="0" dirty="0">
                <a:solidFill>
                  <a:schemeClr val="tx1"/>
                </a:solidFill>
                <a:latin typeface="+mn-lt"/>
                <a:ea typeface="+mn-ea"/>
                <a:cs typeface="+mn-cs"/>
              </a:rPr>
              <a:t>년 개정판</a:t>
            </a:r>
            <a:r>
              <a:rPr lang="en-US" altLang="ko-KR" sz="1200" b="0" i="0" u="none" strike="noStrike" kern="1200" baseline="0" dirty="0">
                <a:solidFill>
                  <a:schemeClr val="tx1"/>
                </a:solidFill>
                <a:latin typeface="+mn-lt"/>
                <a:ea typeface="+mn-ea"/>
                <a:cs typeface="+mn-cs"/>
              </a:rPr>
              <a:t>.) </a:t>
            </a:r>
          </a:p>
          <a:p>
            <a:r>
              <a:rPr lang="ko-KR" altLang="en-US" sz="1200" b="0" i="0" u="none" strike="noStrike" kern="1200" baseline="0" dirty="0">
                <a:solidFill>
                  <a:schemeClr val="tx1"/>
                </a:solidFill>
                <a:latin typeface="+mn-lt"/>
                <a:ea typeface="+mn-ea"/>
                <a:cs typeface="+mn-cs"/>
              </a:rPr>
              <a:t>신규 입사자가 산업 재해에 취약한 이유는 작업 환경 및 업무에 대한 지식과 경험 이 부족하기 때문이다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특히</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안전 보건 지식이 부족하여 유해</a:t>
            </a:r>
            <a:r>
              <a:rPr lang="en-US" altLang="ko-KR" sz="1200" b="0" i="0" u="none" strike="noStrike" kern="1200" baseline="0" dirty="0">
                <a:solidFill>
                  <a:schemeClr val="tx1"/>
                </a:solidFill>
                <a:latin typeface="+mn-lt"/>
                <a:ea typeface="+mn-ea"/>
                <a:cs typeface="+mn-cs"/>
              </a:rPr>
              <a:t>·</a:t>
            </a:r>
            <a:r>
              <a:rPr lang="ko-KR" altLang="en-US" sz="1200" b="0" i="0" u="none" strike="noStrike" kern="1200" baseline="0" dirty="0">
                <a:solidFill>
                  <a:schemeClr val="tx1"/>
                </a:solidFill>
                <a:latin typeface="+mn-lt"/>
                <a:ea typeface="+mn-ea"/>
                <a:cs typeface="+mn-cs"/>
              </a:rPr>
              <a:t>위험 작업에 대한 대 응 능력과 사고 발생 시 대처 능력이 매우 낮은 것이 현실이다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그 중에서도 매년 넘 </a:t>
            </a:r>
            <a:r>
              <a:rPr lang="ko-KR" altLang="en-US" sz="1200" b="0" i="0" u="none" strike="noStrike" kern="1200" baseline="0" dirty="0" err="1">
                <a:solidFill>
                  <a:schemeClr val="tx1"/>
                </a:solidFill>
                <a:latin typeface="+mn-lt"/>
                <a:ea typeface="+mn-ea"/>
                <a:cs typeface="+mn-cs"/>
              </a:rPr>
              <a:t>어짐</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떨어짐</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부딪힘</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절단</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끼임 등 여러 유형의 사고가 발생하고 있다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이러한 재해 는 노동자 </a:t>
            </a:r>
            <a:r>
              <a:rPr lang="ko-KR" altLang="en-US" sz="1200" b="0" i="0" u="none" strike="noStrike" kern="1200" baseline="0" dirty="0" err="1">
                <a:solidFill>
                  <a:schemeClr val="tx1"/>
                </a:solidFill>
                <a:latin typeface="+mn-lt"/>
                <a:ea typeface="+mn-ea"/>
                <a:cs typeface="+mn-cs"/>
              </a:rPr>
              <a:t>본인뿐만</a:t>
            </a:r>
            <a:r>
              <a:rPr lang="ko-KR" altLang="en-US" sz="1200" b="0" i="0" u="none" strike="noStrike" kern="1200" baseline="0" dirty="0">
                <a:solidFill>
                  <a:schemeClr val="tx1"/>
                </a:solidFill>
                <a:latin typeface="+mn-lt"/>
                <a:ea typeface="+mn-ea"/>
                <a:cs typeface="+mn-cs"/>
              </a:rPr>
              <a:t> 아니라 가정에 슬픔을 안기고</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사회적</a:t>
            </a:r>
            <a:r>
              <a:rPr lang="en-US" altLang="ko-KR" sz="1200" b="0" i="0" u="none" strike="noStrike" kern="1200" baseline="0" dirty="0">
                <a:solidFill>
                  <a:schemeClr val="tx1"/>
                </a:solidFill>
                <a:latin typeface="+mn-lt"/>
                <a:ea typeface="+mn-ea"/>
                <a:cs typeface="+mn-cs"/>
              </a:rPr>
              <a:t>·</a:t>
            </a:r>
            <a:r>
              <a:rPr lang="ko-KR" altLang="en-US" sz="1200" b="0" i="0" u="none" strike="noStrike" kern="1200" baseline="0" dirty="0">
                <a:solidFill>
                  <a:schemeClr val="tx1"/>
                </a:solidFill>
                <a:latin typeface="+mn-lt"/>
                <a:ea typeface="+mn-ea"/>
                <a:cs typeface="+mn-cs"/>
              </a:rPr>
              <a:t>경제적 손실을 가져온다</a:t>
            </a:r>
            <a:r>
              <a:rPr lang="en-US" altLang="ko-KR" sz="1200" b="0" i="0" u="none" strike="noStrike" kern="1200" baseline="0" dirty="0">
                <a:solidFill>
                  <a:schemeClr val="tx1"/>
                </a:solidFill>
                <a:latin typeface="+mn-lt"/>
                <a:ea typeface="+mn-ea"/>
                <a:cs typeface="+mn-cs"/>
              </a:rPr>
              <a:t>.  </a:t>
            </a:r>
            <a:endParaRPr lang="ko-KR" altLang="en-US" dirty="0"/>
          </a:p>
        </p:txBody>
      </p:sp>
      <p:sp>
        <p:nvSpPr>
          <p:cNvPr id="4" name="슬라이드 번호 개체 틀 3">
            <a:extLst>
              <a:ext uri="{FF2B5EF4-FFF2-40B4-BE49-F238E27FC236}">
                <a16:creationId xmlns:a16="http://schemas.microsoft.com/office/drawing/2014/main" id="{FBEDFB30-B1AF-DCF2-7F83-FAE5680B2237}"/>
              </a:ext>
            </a:extLst>
          </p:cNvPr>
          <p:cNvSpPr>
            <a:spLocks noGrp="1"/>
          </p:cNvSpPr>
          <p:nvPr>
            <p:ph type="sldNum" sz="quarter" idx="10"/>
          </p:nvPr>
        </p:nvSpPr>
        <p:spPr/>
        <p:txBody>
          <a:bodyPr/>
          <a:lstStyle/>
          <a:p>
            <a:fld id="{7EB27ADB-F041-47AE-9869-F44F776A73A6}" type="slidenum">
              <a:rPr lang="ko-KR" altLang="en-US" smtClean="0"/>
              <a:t>9</a:t>
            </a:fld>
            <a:endParaRPr lang="ko-KR" altLang="en-US"/>
          </a:p>
        </p:txBody>
      </p:sp>
    </p:spTree>
    <p:extLst>
      <p:ext uri="{BB962C8B-B14F-4D97-AF65-F5344CB8AC3E}">
        <p14:creationId xmlns:p14="http://schemas.microsoft.com/office/powerpoint/2010/main" val="331888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EB27ADB-F041-47AE-9869-F44F776A73A6}" type="slidenum">
              <a:rPr lang="ko-KR" altLang="en-US" smtClean="0"/>
              <a:t>11</a:t>
            </a:fld>
            <a:endParaRPr lang="ko-KR" altLang="en-US"/>
          </a:p>
        </p:txBody>
      </p:sp>
    </p:spTree>
    <p:extLst>
      <p:ext uri="{BB962C8B-B14F-4D97-AF65-F5344CB8AC3E}">
        <p14:creationId xmlns:p14="http://schemas.microsoft.com/office/powerpoint/2010/main" val="931093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bg>
      <p:bgPr>
        <a:solidFill>
          <a:schemeClr val="bg1"/>
        </a:solidFill>
        <a:effectLst/>
      </p:bgPr>
    </p:bg>
    <p:spTree>
      <p:nvGrpSpPr>
        <p:cNvPr id="1" name=""/>
        <p:cNvGrpSpPr/>
        <p:nvPr/>
      </p:nvGrpSpPr>
      <p:grpSpPr>
        <a:xfrm>
          <a:off x="0" y="0"/>
          <a:ext cx="0" cy="0"/>
          <a:chOff x="0" y="0"/>
          <a:chExt cx="0" cy="0"/>
        </a:xfrm>
      </p:grpSpPr>
      <p:sp>
        <p:nvSpPr>
          <p:cNvPr id="6" name="직사각형 5"/>
          <p:cNvSpPr/>
          <p:nvPr userDrawn="1"/>
        </p:nvSpPr>
        <p:spPr>
          <a:xfrm>
            <a:off x="0" y="0"/>
            <a:ext cx="10693400" cy="1647825"/>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userDrawn="1"/>
        </p:nvSpPr>
        <p:spPr>
          <a:xfrm>
            <a:off x="0" y="-1"/>
            <a:ext cx="10693400" cy="568800"/>
          </a:xfrm>
          <a:prstGeom prst="rect">
            <a:avLst/>
          </a:prstGeom>
          <a:solidFill>
            <a:srgbClr val="FBB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1" name="Picture 3" descr="D:\01.프로젝트-SUM\[프로젝트]취업지원센터\18.표준교안ppt제작\png저장\2-2_1차시\02-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70952" y="-1"/>
            <a:ext cx="2822448" cy="566928"/>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userDrawn="1"/>
        </p:nvSpPr>
        <p:spPr>
          <a:xfrm>
            <a:off x="0" y="7381031"/>
            <a:ext cx="10693400" cy="181819"/>
          </a:xfrm>
          <a:prstGeom prst="rect">
            <a:avLst/>
          </a:prstGeom>
          <a:solidFill>
            <a:srgbClr val="FBB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2095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rgbClr val="DFEAF8"/>
        </a:solidFill>
        <a:effectLst/>
      </p:bgPr>
    </p:bg>
    <p:spTree>
      <p:nvGrpSpPr>
        <p:cNvPr id="1" name=""/>
        <p:cNvGrpSpPr/>
        <p:nvPr/>
      </p:nvGrpSpPr>
      <p:grpSpPr>
        <a:xfrm>
          <a:off x="0" y="0"/>
          <a:ext cx="0" cy="0"/>
          <a:chOff x="0" y="0"/>
          <a:chExt cx="0" cy="0"/>
        </a:xfrm>
      </p:grpSpPr>
      <p:cxnSp>
        <p:nvCxnSpPr>
          <p:cNvPr id="8" name="직선 연결선 7"/>
          <p:cNvCxnSpPr/>
          <p:nvPr userDrawn="1"/>
        </p:nvCxnSpPr>
        <p:spPr>
          <a:xfrm>
            <a:off x="522164" y="6310436"/>
            <a:ext cx="9649072" cy="0"/>
          </a:xfrm>
          <a:prstGeom prst="line">
            <a:avLst/>
          </a:prstGeom>
          <a:ln w="19050">
            <a:solidFill>
              <a:srgbClr val="009FE3"/>
            </a:solidFill>
          </a:ln>
        </p:spPr>
        <p:style>
          <a:lnRef idx="1">
            <a:schemeClr val="accent1"/>
          </a:lnRef>
          <a:fillRef idx="0">
            <a:schemeClr val="accent1"/>
          </a:fillRef>
          <a:effectRef idx="0">
            <a:schemeClr val="accent1"/>
          </a:effectRef>
          <a:fontRef idx="minor">
            <a:schemeClr val="tx1"/>
          </a:fontRef>
        </p:style>
      </p:cxnSp>
      <p:pic>
        <p:nvPicPr>
          <p:cNvPr id="1027" name="Picture 3" descr="D:\01.프로젝트-SUM\[프로젝트]취업지원센터\18.표준교안ppt제작\png저장\2-2_2차시\01-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43625" y="1285875"/>
            <a:ext cx="4291584" cy="5047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bg>
      <p:bgPr>
        <a:solidFill>
          <a:schemeClr val="bg1"/>
        </a:solidFill>
        <a:effectLst/>
      </p:bgPr>
    </p:bg>
    <p:spTree>
      <p:nvGrpSpPr>
        <p:cNvPr id="1" name=""/>
        <p:cNvGrpSpPr/>
        <p:nvPr/>
      </p:nvGrpSpPr>
      <p:grpSpPr>
        <a:xfrm>
          <a:off x="0" y="0"/>
          <a:ext cx="0" cy="0"/>
          <a:chOff x="0" y="0"/>
          <a:chExt cx="0" cy="0"/>
        </a:xfrm>
      </p:grpSpPr>
      <p:sp>
        <p:nvSpPr>
          <p:cNvPr id="10" name="직사각형 9"/>
          <p:cNvSpPr/>
          <p:nvPr userDrawn="1"/>
        </p:nvSpPr>
        <p:spPr>
          <a:xfrm>
            <a:off x="0" y="-1"/>
            <a:ext cx="10693400" cy="56880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1" name="Picture 3" descr="D:\01.프로젝트-SUM\[프로젝트]취업지원센터\18.표준교안ppt제작\png저장\2-2_1차시\02-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70952" y="-1"/>
            <a:ext cx="2822448" cy="56692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직선 연결선 11"/>
          <p:cNvCxnSpPr/>
          <p:nvPr userDrawn="1"/>
        </p:nvCxnSpPr>
        <p:spPr>
          <a:xfrm>
            <a:off x="522164" y="7218353"/>
            <a:ext cx="9649072" cy="0"/>
          </a:xfrm>
          <a:prstGeom prst="line">
            <a:avLst/>
          </a:prstGeom>
          <a:ln w="19050">
            <a:solidFill>
              <a:srgbClr val="009F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070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bg>
      <p:bgPr>
        <a:solidFill>
          <a:schemeClr val="bg1"/>
        </a:solidFill>
        <a:effectLst/>
      </p:bgPr>
    </p:bg>
    <p:spTree>
      <p:nvGrpSpPr>
        <p:cNvPr id="1" name=""/>
        <p:cNvGrpSpPr/>
        <p:nvPr/>
      </p:nvGrpSpPr>
      <p:grpSpPr>
        <a:xfrm>
          <a:off x="0" y="0"/>
          <a:ext cx="0" cy="0"/>
          <a:chOff x="0" y="0"/>
          <a:chExt cx="0" cy="0"/>
        </a:xfrm>
      </p:grpSpPr>
      <p:sp>
        <p:nvSpPr>
          <p:cNvPr id="6" name="직사각형 5"/>
          <p:cNvSpPr/>
          <p:nvPr userDrawn="1"/>
        </p:nvSpPr>
        <p:spPr>
          <a:xfrm>
            <a:off x="0" y="0"/>
            <a:ext cx="10693400" cy="118834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userDrawn="1"/>
        </p:nvSpPr>
        <p:spPr>
          <a:xfrm>
            <a:off x="0" y="6996059"/>
            <a:ext cx="10693400" cy="56880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1" name="Picture 3" descr="D:\01.프로젝트-SUM\[프로젝트]취업지원센터\18.표준교안ppt제작\png저장\2-2_1차시\02-1.png"/>
          <p:cNvPicPr preferRelativeResize="0">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V="1">
            <a:off x="7870952" y="6996059"/>
            <a:ext cx="2822448" cy="568800"/>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userDrawn="1"/>
        </p:nvSpPr>
        <p:spPr>
          <a:xfrm>
            <a:off x="0" y="0"/>
            <a:ext cx="10693400" cy="181819"/>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43529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bg>
      <p:bgPr>
        <a:solidFill>
          <a:schemeClr val="bg1"/>
        </a:solidFill>
        <a:effectLst/>
      </p:bgPr>
    </p:bg>
    <p:spTree>
      <p:nvGrpSpPr>
        <p:cNvPr id="1" name=""/>
        <p:cNvGrpSpPr/>
        <p:nvPr/>
      </p:nvGrpSpPr>
      <p:grpSpPr>
        <a:xfrm>
          <a:off x="0" y="0"/>
          <a:ext cx="0" cy="0"/>
          <a:chOff x="0" y="0"/>
          <a:chExt cx="0" cy="0"/>
        </a:xfrm>
      </p:grpSpPr>
      <p:sp>
        <p:nvSpPr>
          <p:cNvPr id="10" name="직사각형 9"/>
          <p:cNvSpPr/>
          <p:nvPr userDrawn="1"/>
        </p:nvSpPr>
        <p:spPr>
          <a:xfrm>
            <a:off x="0" y="6996059"/>
            <a:ext cx="10693400" cy="56880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1" name="Picture 3" descr="D:\01.프로젝트-SUM\[프로젝트]취업지원센터\18.표준교안ppt제작\png저장\2-2_1차시\02-1.png"/>
          <p:cNvPicPr preferRelativeResize="0">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V="1">
            <a:off x="7870952" y="6996059"/>
            <a:ext cx="2822448" cy="568800"/>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userDrawn="1"/>
        </p:nvSpPr>
        <p:spPr>
          <a:xfrm>
            <a:off x="0" y="0"/>
            <a:ext cx="10693400" cy="181819"/>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6760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사용자 지정 레이아웃">
    <p:bg>
      <p:bgPr>
        <a:solidFill>
          <a:schemeClr val="bg1"/>
        </a:solidFill>
        <a:effectLst/>
      </p:bgPr>
    </p:bg>
    <p:spTree>
      <p:nvGrpSpPr>
        <p:cNvPr id="1" name=""/>
        <p:cNvGrpSpPr/>
        <p:nvPr/>
      </p:nvGrpSpPr>
      <p:grpSpPr>
        <a:xfrm>
          <a:off x="0" y="0"/>
          <a:ext cx="0" cy="0"/>
          <a:chOff x="0" y="0"/>
          <a:chExt cx="0" cy="0"/>
        </a:xfrm>
      </p:grpSpPr>
      <p:sp>
        <p:nvSpPr>
          <p:cNvPr id="6" name="직사각형 5"/>
          <p:cNvSpPr/>
          <p:nvPr userDrawn="1"/>
        </p:nvSpPr>
        <p:spPr>
          <a:xfrm>
            <a:off x="0" y="0"/>
            <a:ext cx="10693400" cy="118834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0" y="7381031"/>
            <a:ext cx="10693400" cy="181819"/>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147" name="Picture 3" descr="D:\01.프로젝트-SUM\[프로젝트]취업지원센터\18.표준교안ppt제작\png저장\2-2_1차시\bg0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2134" y="0"/>
            <a:ext cx="1481328" cy="140817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직선 연결선 6"/>
          <p:cNvCxnSpPr/>
          <p:nvPr userDrawn="1"/>
        </p:nvCxnSpPr>
        <p:spPr>
          <a:xfrm>
            <a:off x="990600" y="1178818"/>
            <a:ext cx="9702800" cy="0"/>
          </a:xfrm>
          <a:prstGeom prst="line">
            <a:avLst/>
          </a:prstGeom>
          <a:ln w="25400">
            <a:solidFill>
              <a:srgbClr val="009F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64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bg>
      <p:bgPr>
        <a:solidFill>
          <a:schemeClr val="bg1"/>
        </a:solidFill>
        <a:effectLst/>
      </p:bgPr>
    </p:bg>
    <p:spTree>
      <p:nvGrpSpPr>
        <p:cNvPr id="1" name=""/>
        <p:cNvGrpSpPr/>
        <p:nvPr/>
      </p:nvGrpSpPr>
      <p:grpSpPr>
        <a:xfrm>
          <a:off x="0" y="0"/>
          <a:ext cx="0" cy="0"/>
          <a:chOff x="0" y="0"/>
          <a:chExt cx="0" cy="0"/>
        </a:xfrm>
      </p:grpSpPr>
      <p:sp>
        <p:nvSpPr>
          <p:cNvPr id="6" name="직사각형 5"/>
          <p:cNvSpPr/>
          <p:nvPr userDrawn="1"/>
        </p:nvSpPr>
        <p:spPr>
          <a:xfrm>
            <a:off x="0" y="0"/>
            <a:ext cx="10693400" cy="1188343"/>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0" y="7381031"/>
            <a:ext cx="10693400" cy="181819"/>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평행 사변형 2"/>
          <p:cNvSpPr/>
          <p:nvPr userDrawn="1"/>
        </p:nvSpPr>
        <p:spPr>
          <a:xfrm flipH="1">
            <a:off x="9798272" y="0"/>
            <a:ext cx="898302" cy="594171"/>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평행 사변형 8"/>
          <p:cNvSpPr/>
          <p:nvPr userDrawn="1"/>
        </p:nvSpPr>
        <p:spPr>
          <a:xfrm flipH="1" flipV="1">
            <a:off x="9798272" y="594171"/>
            <a:ext cx="898302" cy="594000"/>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평행 사변형 9"/>
          <p:cNvSpPr/>
          <p:nvPr userDrawn="1"/>
        </p:nvSpPr>
        <p:spPr>
          <a:xfrm flipH="1">
            <a:off x="9235132" y="0"/>
            <a:ext cx="898302" cy="594171"/>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평행 사변형 10"/>
          <p:cNvSpPr/>
          <p:nvPr userDrawn="1"/>
        </p:nvSpPr>
        <p:spPr>
          <a:xfrm flipH="1" flipV="1">
            <a:off x="9235132" y="594171"/>
            <a:ext cx="898302" cy="594000"/>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평행 사변형 11"/>
          <p:cNvSpPr/>
          <p:nvPr userDrawn="1"/>
        </p:nvSpPr>
        <p:spPr>
          <a:xfrm flipH="1">
            <a:off x="8659068" y="0"/>
            <a:ext cx="898302" cy="594171"/>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평행 사변형 12"/>
          <p:cNvSpPr/>
          <p:nvPr userDrawn="1"/>
        </p:nvSpPr>
        <p:spPr>
          <a:xfrm flipH="1" flipV="1">
            <a:off x="8659068" y="594171"/>
            <a:ext cx="898302" cy="594000"/>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평행 사변형 13"/>
          <p:cNvSpPr/>
          <p:nvPr userDrawn="1"/>
        </p:nvSpPr>
        <p:spPr>
          <a:xfrm flipH="1">
            <a:off x="8083004" y="0"/>
            <a:ext cx="898302" cy="594171"/>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평행 사변형 14"/>
          <p:cNvSpPr/>
          <p:nvPr userDrawn="1"/>
        </p:nvSpPr>
        <p:spPr>
          <a:xfrm flipH="1" flipV="1">
            <a:off x="8083004" y="594171"/>
            <a:ext cx="898302" cy="594000"/>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평행 사변형 15"/>
          <p:cNvSpPr/>
          <p:nvPr userDrawn="1"/>
        </p:nvSpPr>
        <p:spPr>
          <a:xfrm flipH="1">
            <a:off x="7506940" y="0"/>
            <a:ext cx="898302" cy="594171"/>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평행 사변형 16"/>
          <p:cNvSpPr/>
          <p:nvPr userDrawn="1"/>
        </p:nvSpPr>
        <p:spPr>
          <a:xfrm flipH="1" flipV="1">
            <a:off x="7506940" y="594171"/>
            <a:ext cx="898302" cy="594000"/>
          </a:xfrm>
          <a:prstGeom prst="parallelogram">
            <a:avLst>
              <a:gd name="adj" fmla="val 100853"/>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61070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rgbClr val="DFEAF8"/>
        </a:solidFill>
        <a:effectLst/>
      </p:bgPr>
    </p:bg>
    <p:spTree>
      <p:nvGrpSpPr>
        <p:cNvPr id="1" name=""/>
        <p:cNvGrpSpPr/>
        <p:nvPr/>
      </p:nvGrpSpPr>
      <p:grpSpPr>
        <a:xfrm>
          <a:off x="0" y="0"/>
          <a:ext cx="0" cy="0"/>
          <a:chOff x="0" y="0"/>
          <a:chExt cx="0" cy="0"/>
        </a:xfrm>
      </p:grpSpPr>
      <p:cxnSp>
        <p:nvCxnSpPr>
          <p:cNvPr id="8" name="직선 연결선 7"/>
          <p:cNvCxnSpPr/>
          <p:nvPr userDrawn="1"/>
        </p:nvCxnSpPr>
        <p:spPr>
          <a:xfrm>
            <a:off x="522164" y="7208440"/>
            <a:ext cx="9649072" cy="0"/>
          </a:xfrm>
          <a:prstGeom prst="line">
            <a:avLst/>
          </a:prstGeom>
          <a:ln w="19050">
            <a:solidFill>
              <a:srgbClr val="009FE3"/>
            </a:solidFill>
          </a:ln>
        </p:spPr>
        <p:style>
          <a:lnRef idx="1">
            <a:schemeClr val="accent1"/>
          </a:lnRef>
          <a:fillRef idx="0">
            <a:schemeClr val="accent1"/>
          </a:fillRef>
          <a:effectRef idx="0">
            <a:schemeClr val="accent1"/>
          </a:effectRef>
          <a:fontRef idx="minor">
            <a:schemeClr val="tx1"/>
          </a:fontRef>
        </p:style>
      </p:cxnSp>
      <p:pic>
        <p:nvPicPr>
          <p:cNvPr id="4" name="Picture 3" descr="D:\01.프로젝트-SUM\[프로젝트]취업지원센터\18.표준교안ppt제작\png저장\2-2_2차시\01-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61352" y="3075992"/>
            <a:ext cx="3537875" cy="416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460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534671" y="302803"/>
            <a:ext cx="9624060" cy="1260211"/>
          </a:xfrm>
          <a:prstGeom prst="rect">
            <a:avLst/>
          </a:prstGeom>
        </p:spPr>
        <p:txBody>
          <a:bodyPr vert="horz" lIns="99569" tIns="49785" rIns="99569" bIns="49785"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534671" y="1764296"/>
            <a:ext cx="9624060" cy="4990084"/>
          </a:xfrm>
          <a:prstGeom prst="rect">
            <a:avLst/>
          </a:prstGeom>
        </p:spPr>
        <p:txBody>
          <a:bodyPr vert="horz" lIns="99569" tIns="49785" rIns="99569" bIns="49785"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534671" y="7008174"/>
            <a:ext cx="2495127" cy="402567"/>
          </a:xfrm>
          <a:prstGeom prst="rect">
            <a:avLst/>
          </a:prstGeom>
        </p:spPr>
        <p:txBody>
          <a:bodyPr vert="horz" lIns="99569" tIns="49785" rIns="99569" bIns="49785" rtlCol="0" anchor="ctr"/>
          <a:lstStyle>
            <a:lvl1pPr algn="l">
              <a:defRPr sz="1300">
                <a:solidFill>
                  <a:schemeClr val="tx1">
                    <a:tint val="75000"/>
                  </a:schemeClr>
                </a:solidFill>
              </a:defRPr>
            </a:lvl1pPr>
          </a:lstStyle>
          <a:p>
            <a:fld id="{991CD028-A230-4CE5-8B80-BBDE015EF563}" type="datetimeFigureOut">
              <a:rPr lang="ko-KR" altLang="en-US" smtClean="0"/>
              <a:pPr/>
              <a:t>2025-09-21</a:t>
            </a:fld>
            <a:endParaRPr lang="ko-KR" altLang="en-US"/>
          </a:p>
        </p:txBody>
      </p:sp>
      <p:sp>
        <p:nvSpPr>
          <p:cNvPr id="5" name="바닥글 개체 틀 4"/>
          <p:cNvSpPr>
            <a:spLocks noGrp="1"/>
          </p:cNvSpPr>
          <p:nvPr>
            <p:ph type="ftr" sz="quarter" idx="3"/>
          </p:nvPr>
        </p:nvSpPr>
        <p:spPr>
          <a:xfrm>
            <a:off x="3653580" y="7008174"/>
            <a:ext cx="3386243" cy="402567"/>
          </a:xfrm>
          <a:prstGeom prst="rect">
            <a:avLst/>
          </a:prstGeom>
        </p:spPr>
        <p:txBody>
          <a:bodyPr vert="horz" lIns="99569" tIns="49785" rIns="99569" bIns="49785" rtlCol="0" anchor="ctr"/>
          <a:lstStyle>
            <a:lvl1pPr algn="ctr">
              <a:defRPr sz="13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7663604" y="7008174"/>
            <a:ext cx="2495127" cy="402567"/>
          </a:xfrm>
          <a:prstGeom prst="rect">
            <a:avLst/>
          </a:prstGeom>
        </p:spPr>
        <p:txBody>
          <a:bodyPr vert="horz" lIns="99569" tIns="49785" rIns="99569" bIns="49785" rtlCol="0" anchor="ctr"/>
          <a:lstStyle>
            <a:lvl1pPr algn="r">
              <a:defRPr sz="1300">
                <a:solidFill>
                  <a:schemeClr val="tx1">
                    <a:tint val="75000"/>
                  </a:schemeClr>
                </a:solidFill>
              </a:defRPr>
            </a:lvl1pPr>
          </a:lstStyle>
          <a:p>
            <a:fld id="{DCEEF8C6-59C3-42FE-AA2D-C56D7502797D}"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805" r:id="rId1"/>
    <p:sldLayoutId id="2147483660" r:id="rId2"/>
    <p:sldLayoutId id="2147483748" r:id="rId3"/>
    <p:sldLayoutId id="2147483794" r:id="rId4"/>
    <p:sldLayoutId id="2147483803" r:id="rId5"/>
    <p:sldLayoutId id="2147483804" r:id="rId6"/>
    <p:sldLayoutId id="2147483796" r:id="rId7"/>
    <p:sldLayoutId id="2147483802" r:id="rId8"/>
  </p:sldLayoutIdLst>
  <p:txStyles>
    <p:titleStyle>
      <a:lvl1pPr algn="ctr" defTabSz="995690" rtl="0" eaLnBrk="1" latinLnBrk="1" hangingPunct="1">
        <a:spcBef>
          <a:spcPct val="0"/>
        </a:spcBef>
        <a:buNone/>
        <a:defRPr sz="4800" kern="1200">
          <a:solidFill>
            <a:schemeClr val="tx1"/>
          </a:solidFill>
          <a:latin typeface="+mj-lt"/>
          <a:ea typeface="+mj-ea"/>
          <a:cs typeface="+mj-cs"/>
        </a:defRPr>
      </a:lvl1pPr>
    </p:titleStyle>
    <p:bodyStyle>
      <a:lvl1pPr marL="373384" indent="-373384" algn="l" defTabSz="995690" rtl="0" eaLnBrk="1" latinLnBrk="1" hangingPunct="1">
        <a:spcBef>
          <a:spcPct val="20000"/>
        </a:spcBef>
        <a:buFont typeface="Arial" pitchFamily="34" charset="0"/>
        <a:buChar char="•"/>
        <a:defRPr sz="3500" kern="1200">
          <a:solidFill>
            <a:schemeClr val="tx1"/>
          </a:solidFill>
          <a:latin typeface="+mn-lt"/>
          <a:ea typeface="+mn-ea"/>
          <a:cs typeface="+mn-cs"/>
        </a:defRPr>
      </a:lvl1pPr>
      <a:lvl2pPr marL="808998" indent="-311153" algn="l" defTabSz="995690" rtl="0" eaLnBrk="1" latinLnBrk="1" hangingPunct="1">
        <a:spcBef>
          <a:spcPct val="20000"/>
        </a:spcBef>
        <a:buFont typeface="Arial" pitchFamily="34" charset="0"/>
        <a:buChar char="–"/>
        <a:defRPr sz="3000" kern="1200">
          <a:solidFill>
            <a:schemeClr val="tx1"/>
          </a:solidFill>
          <a:latin typeface="+mn-lt"/>
          <a:ea typeface="+mn-ea"/>
          <a:cs typeface="+mn-cs"/>
        </a:defRPr>
      </a:lvl2pPr>
      <a:lvl3pPr marL="1244613" indent="-248923" algn="l" defTabSz="995690" rtl="0" eaLnBrk="1" latinLnBrk="1" hangingPunct="1">
        <a:spcBef>
          <a:spcPct val="20000"/>
        </a:spcBef>
        <a:buFont typeface="Arial" pitchFamily="34" charset="0"/>
        <a:buChar char="•"/>
        <a:defRPr sz="2600" kern="1200">
          <a:solidFill>
            <a:schemeClr val="tx1"/>
          </a:solidFill>
          <a:latin typeface="+mn-lt"/>
          <a:ea typeface="+mn-ea"/>
          <a:cs typeface="+mn-cs"/>
        </a:defRPr>
      </a:lvl3pPr>
      <a:lvl4pPr marL="1742458" indent="-248923" algn="l" defTabSz="995690" rtl="0" eaLnBrk="1" latinLnBrk="1" hangingPunct="1">
        <a:spcBef>
          <a:spcPct val="20000"/>
        </a:spcBef>
        <a:buFont typeface="Arial" pitchFamily="34" charset="0"/>
        <a:buChar char="–"/>
        <a:defRPr sz="2200" kern="1200">
          <a:solidFill>
            <a:schemeClr val="tx1"/>
          </a:solidFill>
          <a:latin typeface="+mn-lt"/>
          <a:ea typeface="+mn-ea"/>
          <a:cs typeface="+mn-cs"/>
        </a:defRPr>
      </a:lvl4pPr>
      <a:lvl5pPr marL="2240303" indent="-248923" algn="l" defTabSz="995690" rtl="0" eaLnBrk="1" latinLnBrk="1" hangingPunct="1">
        <a:spcBef>
          <a:spcPct val="20000"/>
        </a:spcBef>
        <a:buFont typeface="Arial" pitchFamily="34" charset="0"/>
        <a:buChar char="»"/>
        <a:defRPr sz="2200" kern="1200">
          <a:solidFill>
            <a:schemeClr val="tx1"/>
          </a:solidFill>
          <a:latin typeface="+mn-lt"/>
          <a:ea typeface="+mn-ea"/>
          <a:cs typeface="+mn-cs"/>
        </a:defRPr>
      </a:lvl5pPr>
      <a:lvl6pPr marL="2738148" indent="-248923" algn="l" defTabSz="995690" rtl="0" eaLnBrk="1" latinLnBrk="1" hangingPunct="1">
        <a:spcBef>
          <a:spcPct val="20000"/>
        </a:spcBef>
        <a:buFont typeface="Arial" pitchFamily="34" charset="0"/>
        <a:buChar char="•"/>
        <a:defRPr sz="2200" kern="1200">
          <a:solidFill>
            <a:schemeClr val="tx1"/>
          </a:solidFill>
          <a:latin typeface="+mn-lt"/>
          <a:ea typeface="+mn-ea"/>
          <a:cs typeface="+mn-cs"/>
        </a:defRPr>
      </a:lvl6pPr>
      <a:lvl7pPr marL="3235993" indent="-248923" algn="l" defTabSz="995690" rtl="0" eaLnBrk="1" latinLnBrk="1" hangingPunct="1">
        <a:spcBef>
          <a:spcPct val="20000"/>
        </a:spcBef>
        <a:buFont typeface="Arial" pitchFamily="34" charset="0"/>
        <a:buChar char="•"/>
        <a:defRPr sz="2200" kern="1200">
          <a:solidFill>
            <a:schemeClr val="tx1"/>
          </a:solidFill>
          <a:latin typeface="+mn-lt"/>
          <a:ea typeface="+mn-ea"/>
          <a:cs typeface="+mn-cs"/>
        </a:defRPr>
      </a:lvl7pPr>
      <a:lvl8pPr marL="3733838" indent="-248923" algn="l" defTabSz="995690" rtl="0" eaLnBrk="1" latinLnBrk="1" hangingPunct="1">
        <a:spcBef>
          <a:spcPct val="20000"/>
        </a:spcBef>
        <a:buFont typeface="Arial" pitchFamily="34" charset="0"/>
        <a:buChar char="•"/>
        <a:defRPr sz="2200" kern="1200">
          <a:solidFill>
            <a:schemeClr val="tx1"/>
          </a:solidFill>
          <a:latin typeface="+mn-lt"/>
          <a:ea typeface="+mn-ea"/>
          <a:cs typeface="+mn-cs"/>
        </a:defRPr>
      </a:lvl8pPr>
      <a:lvl9pPr marL="4231683" indent="-248923" algn="l" defTabSz="995690" rtl="0" eaLnBrk="1" latinLnBrk="1"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5.png"/><Relationship Id="rId7"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3.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직사각형 27"/>
          <p:cNvSpPr/>
          <p:nvPr/>
        </p:nvSpPr>
        <p:spPr>
          <a:xfrm>
            <a:off x="371262" y="1795871"/>
            <a:ext cx="4133249" cy="1126464"/>
          </a:xfrm>
          <a:prstGeom prst="rect">
            <a:avLst/>
          </a:prstGeom>
        </p:spPr>
        <p:txBody>
          <a:bodyPr wrap="none" lIns="99569" tIns="49785" rIns="99569" bIns="49785">
            <a:spAutoFit/>
          </a:bodyPr>
          <a:lstStyle/>
          <a:p>
            <a:pPr>
              <a:lnSpc>
                <a:spcPts val="8000"/>
              </a:lnSpc>
            </a:pPr>
            <a:r>
              <a:rPr lang="ko-KR" altLang="en-US" sz="6200" spc="-400" dirty="0">
                <a:solidFill>
                  <a:srgbClr val="0081C3"/>
                </a:solidFill>
                <a:latin typeface="HY헤드라인M" panose="02030600000101010101" pitchFamily="18" charset="-127"/>
                <a:ea typeface="HY헤드라인M" panose="02030600000101010101" pitchFamily="18" charset="-127"/>
              </a:rPr>
              <a:t>노동의 권리</a:t>
            </a:r>
          </a:p>
        </p:txBody>
      </p:sp>
      <p:sp>
        <p:nvSpPr>
          <p:cNvPr id="29" name="직사각형 28"/>
          <p:cNvSpPr/>
          <p:nvPr/>
        </p:nvSpPr>
        <p:spPr>
          <a:xfrm>
            <a:off x="429890" y="6736033"/>
            <a:ext cx="1765615" cy="439097"/>
          </a:xfrm>
          <a:prstGeom prst="rect">
            <a:avLst/>
          </a:prstGeom>
        </p:spPr>
        <p:txBody>
          <a:bodyPr wrap="none" lIns="99569" tIns="49785" rIns="99569" bIns="49785">
            <a:spAutoFit/>
          </a:bodyPr>
          <a:lstStyle/>
          <a:p>
            <a:pPr algn="r"/>
            <a:r>
              <a:rPr lang="ko-KR" altLang="en-US" sz="2200" dirty="0">
                <a:latin typeface="HY헤드라인M" panose="02030600000101010101" pitchFamily="18" charset="-127"/>
                <a:ea typeface="HY헤드라인M" panose="02030600000101010101" pitchFamily="18" charset="-127"/>
              </a:rPr>
              <a:t>강사</a:t>
            </a:r>
            <a:r>
              <a:rPr lang="en-US" altLang="ko-KR" sz="2200" dirty="0">
                <a:latin typeface="HY헤드라인M" panose="02030600000101010101" pitchFamily="18" charset="-127"/>
                <a:ea typeface="HY헤드라인M" panose="02030600000101010101" pitchFamily="18" charset="-127"/>
              </a:rPr>
              <a:t>. </a:t>
            </a:r>
            <a:r>
              <a:rPr lang="ko-KR" altLang="en-US" sz="2200" dirty="0">
                <a:latin typeface="HY헤드라인M" panose="02030600000101010101" pitchFamily="18" charset="-127"/>
                <a:ea typeface="HY헤드라인M" panose="02030600000101010101" pitchFamily="18" charset="-127"/>
              </a:rPr>
              <a:t>이경미</a:t>
            </a:r>
          </a:p>
        </p:txBody>
      </p:sp>
      <p:pic>
        <p:nvPicPr>
          <p:cNvPr id="1027" name="Picture 3" descr="D:\01.프로젝트-SUM\[프로젝트]취업지원센터\18.표준교안ppt제작\png저장\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0286" y="6626267"/>
            <a:ext cx="2590800" cy="640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01.프로젝트-SUM\[프로젝트]취업지원센터\18.표준교안ppt제작\png저장\2-2_1차시\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8949">
            <a:off x="4744015" y="1758059"/>
            <a:ext cx="1353312" cy="926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1262" y="2700511"/>
            <a:ext cx="7011856" cy="661720"/>
          </a:xfrm>
          <a:prstGeom prst="rect">
            <a:avLst/>
          </a:prstGeom>
          <a:noFill/>
        </p:spPr>
        <p:txBody>
          <a:bodyPr wrap="none" rtlCol="0">
            <a:spAutoFit/>
          </a:bodyPr>
          <a:lstStyle/>
          <a:p>
            <a:pPr>
              <a:spcAft>
                <a:spcPts val="300"/>
              </a:spcAft>
            </a:pPr>
            <a:r>
              <a:rPr lang="ko-KR" altLang="en-US" sz="3700" spc="-250" dirty="0">
                <a:solidFill>
                  <a:srgbClr val="575757"/>
                </a:solidFill>
                <a:latin typeface="HY헤드라인M" panose="02030600000101010101" pitchFamily="18" charset="-127"/>
                <a:ea typeface="HY헤드라인M" panose="02030600000101010101" pitchFamily="18" charset="-127"/>
              </a:rPr>
              <a:t>건강하고 안전하게 일할 권리 이해 </a:t>
            </a:r>
          </a:p>
        </p:txBody>
      </p:sp>
      <p:sp>
        <p:nvSpPr>
          <p:cNvPr id="8" name="타원 7"/>
          <p:cNvSpPr/>
          <p:nvPr/>
        </p:nvSpPr>
        <p:spPr>
          <a:xfrm>
            <a:off x="503114" y="3528963"/>
            <a:ext cx="658936" cy="658936"/>
          </a:xfrm>
          <a:prstGeom prst="ellipse">
            <a:avLst/>
          </a:prstGeom>
          <a:solidFill>
            <a:srgbClr val="57575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algn="ctr"/>
            <a:r>
              <a:rPr lang="en-US" altLang="ko-KR" sz="3600" dirty="0">
                <a:latin typeface="HY헤드라인M" panose="02030600000101010101" pitchFamily="18" charset="-127"/>
                <a:ea typeface="HY헤드라인M" panose="02030600000101010101" pitchFamily="18" charset="-127"/>
              </a:rPr>
              <a:t>2</a:t>
            </a:r>
            <a:endParaRPr lang="ko-KR" altLang="en-US" sz="3600" dirty="0">
              <a:latin typeface="HY헤드라인M" panose="02030600000101010101" pitchFamily="18" charset="-127"/>
              <a:ea typeface="HY헤드라인M" panose="02030600000101010101" pitchFamily="18" charset="-12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885467" y="288857"/>
            <a:ext cx="6282235" cy="777651"/>
          </a:xfrm>
          <a:prstGeom prst="rect">
            <a:avLst/>
          </a:prstGeom>
        </p:spPr>
        <p:txBody>
          <a:bodyPr wrap="none" lIns="99569" tIns="49785" rIns="99569" bIns="49785">
            <a:spAutoFit/>
          </a:bodyPr>
          <a:lstStyle/>
          <a:p>
            <a:r>
              <a:rPr lang="ko-KR" altLang="en-US" sz="4400" spc="-320" dirty="0" err="1">
                <a:solidFill>
                  <a:srgbClr val="F18932"/>
                </a:solidFill>
                <a:latin typeface="G마켓 산스 Bold" panose="02000000000000000000" pitchFamily="50" charset="-127"/>
                <a:ea typeface="G마켓 산스 Bold" panose="02000000000000000000" pitchFamily="50" charset="-127"/>
              </a:rPr>
              <a:t>알바</a:t>
            </a:r>
            <a:r>
              <a:rPr lang="ko-KR" altLang="en-US" sz="4400" spc="-320" dirty="0" err="1">
                <a:latin typeface="G마켓 산스 Bold" panose="02000000000000000000" pitchFamily="50" charset="-127"/>
                <a:ea typeface="G마켓 산스 Bold" panose="02000000000000000000" pitchFamily="50" charset="-127"/>
              </a:rPr>
              <a:t>도</a:t>
            </a:r>
            <a:r>
              <a:rPr lang="ko-KR" altLang="en-US" sz="4400" spc="-320" dirty="0">
                <a:latin typeface="G마켓 산스 Bold" panose="02000000000000000000" pitchFamily="50" charset="-127"/>
                <a:ea typeface="G마켓 산스 Bold" panose="02000000000000000000" pitchFamily="50" charset="-127"/>
              </a:rPr>
              <a:t> 산재보험이 되나요</a:t>
            </a:r>
            <a:r>
              <a:rPr lang="en-US" altLang="ko-KR" sz="4400" spc="-320" dirty="0">
                <a:latin typeface="G마켓 산스 Bold" panose="02000000000000000000" pitchFamily="50" charset="-127"/>
                <a:ea typeface="G마켓 산스 Bold" panose="02000000000000000000" pitchFamily="50" charset="-127"/>
              </a:rPr>
              <a:t>?</a:t>
            </a:r>
            <a:endParaRPr lang="ko-KR" altLang="en-US" sz="3200" spc="-320" dirty="0">
              <a:latin typeface="G마켓 산스 Bold" panose="02000000000000000000" pitchFamily="50" charset="-127"/>
              <a:ea typeface="G마켓 산스 Bold" panose="02000000000000000000" pitchFamily="50" charset="-127"/>
            </a:endParaRPr>
          </a:p>
        </p:txBody>
      </p:sp>
      <p:sp>
        <p:nvSpPr>
          <p:cNvPr id="7" name="TextBox 19"/>
          <p:cNvSpPr txBox="1"/>
          <p:nvPr/>
        </p:nvSpPr>
        <p:spPr>
          <a:xfrm>
            <a:off x="869585" y="1682874"/>
            <a:ext cx="8566128" cy="584775"/>
          </a:xfrm>
          <a:prstGeom prst="rect">
            <a:avLst/>
          </a:prstGeom>
          <a:noFill/>
        </p:spPr>
        <p:txBody>
          <a:bodyPr wrap="non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a:spcAft>
                <a:spcPts val="1800"/>
              </a:spcAft>
            </a:pPr>
            <a:r>
              <a:rPr lang="ko-KR" altLang="en-US" sz="3200" spc="-220" dirty="0">
                <a:solidFill>
                  <a:srgbClr val="009FE3"/>
                </a:solidFill>
                <a:latin typeface="G마켓 산스 Bold" panose="02000000000000000000" pitchFamily="50" charset="-127"/>
                <a:ea typeface="G마켓 산스 Bold" panose="02000000000000000000" pitchFamily="50" charset="-127"/>
              </a:rPr>
              <a:t>‘산업재해’</a:t>
            </a:r>
            <a:r>
              <a:rPr lang="ko-KR" altLang="en-US" sz="3200" spc="-220" dirty="0" err="1">
                <a:solidFill>
                  <a:srgbClr val="009FE3"/>
                </a:solidFill>
                <a:latin typeface="G마켓 산스 Bold" panose="02000000000000000000" pitchFamily="50" charset="-127"/>
                <a:ea typeface="G마켓 산스 Bold" panose="02000000000000000000" pitchFamily="50" charset="-127"/>
              </a:rPr>
              <a:t>를</a:t>
            </a:r>
            <a:r>
              <a:rPr lang="ko-KR" altLang="en-US" sz="3200" spc="-220" dirty="0">
                <a:solidFill>
                  <a:srgbClr val="009FE3"/>
                </a:solidFill>
                <a:latin typeface="G마켓 산스 Bold" panose="02000000000000000000" pitchFamily="50" charset="-127"/>
                <a:ea typeface="G마켓 산스 Bold" panose="02000000000000000000" pitchFamily="50" charset="-127"/>
              </a:rPr>
              <a:t> 당한 노동자라면 보상받을 수 있습니다</a:t>
            </a:r>
            <a:r>
              <a:rPr lang="en-US" altLang="ko-KR" sz="3200" spc="-220" dirty="0">
                <a:solidFill>
                  <a:srgbClr val="009FE3"/>
                </a:solidFill>
                <a:latin typeface="G마켓 산스 Bold" panose="02000000000000000000" pitchFamily="50" charset="-127"/>
                <a:ea typeface="G마켓 산스 Bold" panose="02000000000000000000" pitchFamily="50" charset="-127"/>
              </a:rPr>
              <a:t>.</a:t>
            </a:r>
          </a:p>
        </p:txBody>
      </p:sp>
      <p:sp>
        <p:nvSpPr>
          <p:cNvPr id="11" name="TextBox 19"/>
          <p:cNvSpPr txBox="1"/>
          <p:nvPr/>
        </p:nvSpPr>
        <p:spPr>
          <a:xfrm>
            <a:off x="435491" y="2853238"/>
            <a:ext cx="5219699" cy="3190617"/>
          </a:xfrm>
          <a:prstGeom prst="rect">
            <a:avLst/>
          </a:prstGeom>
          <a:noFill/>
        </p:spPr>
        <p:txBody>
          <a:bodyPr wrap="non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2000"/>
              </a:spcAft>
              <a:buFont typeface="Wingdings" pitchFamily="2" charset="2"/>
              <a:buChar char="l"/>
            </a:pPr>
            <a:r>
              <a:rPr lang="en-US" altLang="ko-KR" sz="2800" spc="-200" dirty="0">
                <a:latin typeface="G마켓 산스 Bold" panose="02000000000000000000" pitchFamily="50" charset="-127"/>
                <a:ea typeface="G마켓 산스 Bold" panose="02000000000000000000" pitchFamily="50" charset="-127"/>
              </a:rPr>
              <a:t> 4</a:t>
            </a:r>
            <a:r>
              <a:rPr lang="ko-KR" altLang="en-US" sz="2800" spc="-200" dirty="0">
                <a:latin typeface="G마켓 산스 Bold" panose="02000000000000000000" pitchFamily="50" charset="-127"/>
                <a:ea typeface="G마켓 산스 Bold" panose="02000000000000000000" pitchFamily="50" charset="-127"/>
              </a:rPr>
              <a:t>일 이상 치료가 필요한 </a:t>
            </a:r>
            <a:br>
              <a:rPr lang="en-US" altLang="ko-KR" sz="2800" spc="-200" dirty="0">
                <a:latin typeface="G마켓 산스 Bold" panose="02000000000000000000" pitchFamily="50" charset="-127"/>
                <a:ea typeface="G마켓 산스 Bold" panose="02000000000000000000" pitchFamily="50" charset="-127"/>
              </a:rPr>
            </a:br>
            <a:r>
              <a:rPr lang="ko-KR" altLang="en-US" sz="2800" spc="-200" dirty="0">
                <a:latin typeface="G마켓 산스 Bold" panose="02000000000000000000" pitchFamily="50" charset="-127"/>
                <a:ea typeface="G마켓 산스 Bold" panose="02000000000000000000" pitchFamily="50" charset="-127"/>
              </a:rPr>
              <a:t> 사고나 질병이 발생했을 때</a:t>
            </a:r>
          </a:p>
          <a:p>
            <a:pPr marL="144000" indent="-180000">
              <a:spcAft>
                <a:spcPts val="20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일용직</a:t>
            </a: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아르바이트</a:t>
            </a: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현장실습생</a:t>
            </a:r>
            <a:r>
              <a:rPr lang="en-US" altLang="ko-KR" sz="2800" spc="-200" dirty="0">
                <a:latin typeface="G마켓 산스 Bold" panose="02000000000000000000" pitchFamily="50" charset="-127"/>
                <a:ea typeface="G마켓 산스 Bold" panose="02000000000000000000" pitchFamily="50" charset="-127"/>
              </a:rPr>
              <a:t>, </a:t>
            </a:r>
            <a:br>
              <a:rPr lang="en-US" altLang="ko-KR" sz="2800" spc="-200" dirty="0">
                <a:latin typeface="G마켓 산스 Bold" panose="02000000000000000000" pitchFamily="50" charset="-127"/>
                <a:ea typeface="G마켓 산스 Bold" panose="02000000000000000000" pitchFamily="50" charset="-127"/>
              </a:rPr>
            </a:b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이주노동자 등 가능</a:t>
            </a:r>
          </a:p>
          <a:p>
            <a:pPr marL="144000" indent="-180000">
              <a:spcAft>
                <a:spcPts val="20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배달 등 특수고용 노동자도 </a:t>
            </a:r>
            <a:br>
              <a:rPr lang="en-US" altLang="ko-KR" sz="2800" spc="-200" dirty="0">
                <a:latin typeface="G마켓 산스 Bold" panose="02000000000000000000" pitchFamily="50" charset="-127"/>
                <a:ea typeface="G마켓 산스 Bold" panose="02000000000000000000" pitchFamily="50" charset="-127"/>
              </a:rPr>
            </a:br>
            <a:r>
              <a:rPr lang="ko-KR" altLang="en-US" sz="2800" spc="-200" dirty="0">
                <a:latin typeface="G마켓 산스 Bold" panose="02000000000000000000" pitchFamily="50" charset="-127"/>
                <a:ea typeface="G마켓 산스 Bold" panose="02000000000000000000" pitchFamily="50" charset="-127"/>
              </a:rPr>
              <a:t> 직접 신청 가능</a:t>
            </a:r>
            <a:endParaRPr lang="en-US" altLang="ko-KR" sz="2800" spc="-200" dirty="0">
              <a:latin typeface="G마켓 산스 Bold" panose="02000000000000000000" pitchFamily="50" charset="-127"/>
              <a:ea typeface="G마켓 산스 Bold" panose="02000000000000000000" pitchFamily="50" charset="-127"/>
            </a:endParaRPr>
          </a:p>
        </p:txBody>
      </p:sp>
      <p:cxnSp>
        <p:nvCxnSpPr>
          <p:cNvPr id="10" name="직선 연결선 9"/>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6"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pic>
        <p:nvPicPr>
          <p:cNvPr id="18" name="그림 17"/>
          <p:cNvPicPr>
            <a:picLocks noChangeAspect="1"/>
          </p:cNvPicPr>
          <p:nvPr/>
        </p:nvPicPr>
        <p:blipFill>
          <a:blip r:embed="rId3"/>
          <a:stretch>
            <a:fillRect/>
          </a:stretch>
        </p:blipFill>
        <p:spPr>
          <a:xfrm>
            <a:off x="6109804" y="2652673"/>
            <a:ext cx="4310223" cy="3600613"/>
          </a:xfrm>
          <a:prstGeom prst="rect">
            <a:avLst/>
          </a:prstGeom>
        </p:spPr>
      </p:pic>
      <p:sp>
        <p:nvSpPr>
          <p:cNvPr id="9" name="직사각형 8"/>
          <p:cNvSpPr/>
          <p:nvPr/>
        </p:nvSpPr>
        <p:spPr>
          <a:xfrm>
            <a:off x="6137456" y="6638310"/>
            <a:ext cx="3097675" cy="369332"/>
          </a:xfrm>
          <a:prstGeom prst="rect">
            <a:avLst/>
          </a:prstGeom>
        </p:spPr>
        <p:txBody>
          <a:bodyPr wrap="square">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r>
              <a:rPr lang="ko-KR" altLang="en-US" sz="1800" dirty="0">
                <a:latin typeface="G마켓 산스 Bold" panose="02000000000000000000" pitchFamily="50" charset="-127"/>
                <a:ea typeface="G마켓 산스 Bold" panose="02000000000000000000" pitchFamily="50" charset="-127"/>
              </a:rPr>
              <a:t>출처 </a:t>
            </a:r>
            <a:r>
              <a:rPr lang="en-US" altLang="ko-KR" sz="1800" dirty="0">
                <a:latin typeface="G마켓 산스 Bold" panose="02000000000000000000" pitchFamily="50" charset="-127"/>
                <a:ea typeface="G마켓 산스 Bold" panose="02000000000000000000" pitchFamily="50" charset="-127"/>
              </a:rPr>
              <a:t>: </a:t>
            </a:r>
            <a:r>
              <a:rPr lang="ko-KR" altLang="en-US" sz="1800" dirty="0">
                <a:latin typeface="G마켓 산스 Bold" panose="02000000000000000000" pitchFamily="50" charset="-127"/>
                <a:ea typeface="G마켓 산스 Bold" panose="02000000000000000000" pitchFamily="50" charset="-127"/>
              </a:rPr>
              <a:t>안전보건공단</a:t>
            </a:r>
          </a:p>
        </p:txBody>
      </p:sp>
    </p:spTree>
    <p:extLst>
      <p:ext uri="{BB962C8B-B14F-4D97-AF65-F5344CB8AC3E}">
        <p14:creationId xmlns:p14="http://schemas.microsoft.com/office/powerpoint/2010/main" val="2060353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노동인권 애니메이션 '산재 및 보상'편">
            <a:hlinkClick r:id="" action="ppaction://media"/>
            <a:extLst>
              <a:ext uri="{FF2B5EF4-FFF2-40B4-BE49-F238E27FC236}">
                <a16:creationId xmlns:a16="http://schemas.microsoft.com/office/drawing/2014/main" id="{76EA778D-C00B-C8B7-7E57-57E24FFDC4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2164" y="1476375"/>
            <a:ext cx="9793088" cy="5508612"/>
          </a:xfrm>
          <a:prstGeom prst="rect">
            <a:avLst/>
          </a:prstGeom>
        </p:spPr>
      </p:pic>
      <p:sp>
        <p:nvSpPr>
          <p:cNvPr id="4" name="직사각형 3">
            <a:extLst>
              <a:ext uri="{FF2B5EF4-FFF2-40B4-BE49-F238E27FC236}">
                <a16:creationId xmlns:a16="http://schemas.microsoft.com/office/drawing/2014/main" id="{987B6AA0-0D36-227E-F94A-5D1085F7E149}"/>
              </a:ext>
            </a:extLst>
          </p:cNvPr>
          <p:cNvSpPr/>
          <p:nvPr/>
        </p:nvSpPr>
        <p:spPr>
          <a:xfrm>
            <a:off x="378148" y="324247"/>
            <a:ext cx="9241309" cy="716095"/>
          </a:xfrm>
          <a:prstGeom prst="rect">
            <a:avLst/>
          </a:prstGeom>
        </p:spPr>
        <p:txBody>
          <a:bodyPr wrap="square" lIns="99569" tIns="49785" rIns="99569" bIns="49785">
            <a:spAutoFit/>
          </a:bodyPr>
          <a:lstStyle/>
          <a:p>
            <a:r>
              <a:rPr lang="ko-KR" altLang="en-US" sz="4000" spc="-320" dirty="0">
                <a:latin typeface="G마켓 산스 Bold" panose="02000000000000000000" pitchFamily="50" charset="-127"/>
                <a:ea typeface="G마켓 산스 Bold" panose="02000000000000000000" pitchFamily="50" charset="-127"/>
              </a:rPr>
              <a:t>산재 및 보상</a:t>
            </a:r>
          </a:p>
        </p:txBody>
      </p:sp>
    </p:spTree>
    <p:extLst>
      <p:ext uri="{BB962C8B-B14F-4D97-AF65-F5344CB8AC3E}">
        <p14:creationId xmlns:p14="http://schemas.microsoft.com/office/powerpoint/2010/main" val="126503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885467" y="288857"/>
            <a:ext cx="8289835" cy="808428"/>
          </a:xfrm>
          <a:prstGeom prst="rect">
            <a:avLst/>
          </a:prstGeom>
        </p:spPr>
        <p:txBody>
          <a:bodyPr wrap="non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산업재해 종류</a:t>
            </a:r>
            <a:r>
              <a:rPr lang="en-US" altLang="ko-KR" sz="4000" spc="-320" dirty="0">
                <a:latin typeface="G마켓 산스 Bold" panose="02000000000000000000" pitchFamily="50" charset="-127"/>
                <a:ea typeface="G마켓 산스 Bold" panose="02000000000000000000" pitchFamily="50" charset="-127"/>
              </a:rPr>
              <a:t>(</a:t>
            </a:r>
            <a:r>
              <a:rPr lang="ko-KR" altLang="en-US" sz="4000" spc="-320" dirty="0">
                <a:solidFill>
                  <a:srgbClr val="0070C0"/>
                </a:solidFill>
                <a:latin typeface="G마켓 산스 Bold" panose="02000000000000000000" pitchFamily="50" charset="-127"/>
                <a:ea typeface="G마켓 산스 Bold" panose="02000000000000000000" pitchFamily="50" charset="-127"/>
              </a:rPr>
              <a:t>산업재해보험법 </a:t>
            </a:r>
            <a:r>
              <a:rPr lang="en-US" altLang="ko-KR" sz="4000" spc="-320" dirty="0">
                <a:solidFill>
                  <a:srgbClr val="0070C0"/>
                </a:solidFill>
                <a:latin typeface="G마켓 산스 Bold" panose="02000000000000000000" pitchFamily="50" charset="-127"/>
                <a:ea typeface="G마켓 산스 Bold" panose="02000000000000000000" pitchFamily="50" charset="-127"/>
              </a:rPr>
              <a:t>37</a:t>
            </a:r>
            <a:r>
              <a:rPr lang="ko-KR" altLang="en-US" sz="4000" spc="-320" dirty="0">
                <a:solidFill>
                  <a:srgbClr val="0070C0"/>
                </a:solidFill>
                <a:latin typeface="G마켓 산스 Bold" panose="02000000000000000000" pitchFamily="50" charset="-127"/>
                <a:ea typeface="G마켓 산스 Bold" panose="02000000000000000000" pitchFamily="50" charset="-127"/>
              </a:rPr>
              <a:t>조</a:t>
            </a:r>
            <a:r>
              <a:rPr lang="en-US" altLang="ko-KR" sz="4000" spc="-320" dirty="0">
                <a:latin typeface="G마켓 산스 Bold" panose="02000000000000000000" pitchFamily="50" charset="-127"/>
                <a:ea typeface="G마켓 산스 Bold" panose="02000000000000000000" pitchFamily="50" charset="-127"/>
              </a:rPr>
              <a:t>)</a:t>
            </a:r>
            <a:endParaRPr lang="ko-KR" altLang="en-US" sz="2800" spc="-320" dirty="0">
              <a:latin typeface="G마켓 산스 Bold" panose="02000000000000000000" pitchFamily="50" charset="-127"/>
              <a:ea typeface="G마켓 산스 Bold" panose="02000000000000000000" pitchFamily="50" charset="-127"/>
            </a:endParaRPr>
          </a:p>
        </p:txBody>
      </p:sp>
      <p:sp>
        <p:nvSpPr>
          <p:cNvPr id="11" name="TextBox 19"/>
          <p:cNvSpPr txBox="1"/>
          <p:nvPr/>
        </p:nvSpPr>
        <p:spPr>
          <a:xfrm>
            <a:off x="283114" y="1959960"/>
            <a:ext cx="5989140" cy="523220"/>
          </a:xfrm>
          <a:prstGeom prst="rect">
            <a:avLst/>
          </a:prstGeom>
          <a:noFill/>
        </p:spPr>
        <p:txBody>
          <a:bodyPr wrap="non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800"/>
              </a:spcAft>
              <a:buFont typeface="Wingdings" pitchFamily="2" charset="2"/>
              <a:buChar char="l"/>
            </a:pPr>
            <a:r>
              <a:rPr lang="ko-KR" altLang="en-US" sz="2800" spc="-200" dirty="0">
                <a:solidFill>
                  <a:srgbClr val="009FE3"/>
                </a:solidFill>
                <a:latin typeface="G마켓 산스 Bold" panose="02000000000000000000" pitchFamily="50" charset="-127"/>
                <a:ea typeface="G마켓 산스 Bold" panose="02000000000000000000" pitchFamily="50" charset="-127"/>
              </a:rPr>
              <a:t>일을 하다가 발생한 사고</a:t>
            </a:r>
            <a:r>
              <a:rPr lang="en-US" altLang="ko-KR" sz="2800" spc="-200" dirty="0">
                <a:solidFill>
                  <a:srgbClr val="009FE3"/>
                </a:solidFill>
                <a:latin typeface="G마켓 산스 Bold" panose="02000000000000000000" pitchFamily="50" charset="-127"/>
                <a:ea typeface="G마켓 산스 Bold" panose="02000000000000000000" pitchFamily="50" charset="-127"/>
              </a:rPr>
              <a:t>(</a:t>
            </a:r>
            <a:r>
              <a:rPr lang="ko-KR" altLang="en-US" sz="2800" spc="-200" dirty="0">
                <a:solidFill>
                  <a:srgbClr val="009FE3"/>
                </a:solidFill>
                <a:latin typeface="G마켓 산스 Bold" panose="02000000000000000000" pitchFamily="50" charset="-127"/>
                <a:ea typeface="G마켓 산스 Bold" panose="02000000000000000000" pitchFamily="50" charset="-127"/>
              </a:rPr>
              <a:t>업무상 사고</a:t>
            </a:r>
            <a:r>
              <a:rPr lang="en-US" altLang="ko-KR" sz="2800" spc="-200" dirty="0">
                <a:solidFill>
                  <a:srgbClr val="009FE3"/>
                </a:solidFill>
                <a:latin typeface="G마켓 산스 Bold" panose="02000000000000000000" pitchFamily="50" charset="-127"/>
                <a:ea typeface="G마켓 산스 Bold" panose="02000000000000000000" pitchFamily="50" charset="-127"/>
              </a:rPr>
              <a:t>)</a:t>
            </a:r>
          </a:p>
        </p:txBody>
      </p:sp>
      <p:sp>
        <p:nvSpPr>
          <p:cNvPr id="12" name="TextBox 11"/>
          <p:cNvSpPr txBox="1"/>
          <p:nvPr/>
        </p:nvSpPr>
        <p:spPr>
          <a:xfrm>
            <a:off x="299796" y="2600659"/>
            <a:ext cx="6186309" cy="1762021"/>
          </a:xfrm>
          <a:prstGeom prst="rect">
            <a:avLst/>
          </a:prstGeom>
          <a:noFill/>
        </p:spPr>
        <p:txBody>
          <a:bodyPr wrap="none" rtlCol="0">
            <a:spAutoFit/>
          </a:bodyPr>
          <a:lstStyle/>
          <a:p>
            <a:pPr>
              <a:spcAft>
                <a:spcPts val="500"/>
              </a:spcAft>
            </a:pPr>
            <a:r>
              <a:rPr lang="en-US" altLang="ko-KR" sz="2400" spc="-150" dirty="0">
                <a:latin typeface="G마켓 산스 Bold" panose="02000000000000000000" pitchFamily="50" charset="-127"/>
                <a:ea typeface="G마켓 산스 Bold" panose="02000000000000000000" pitchFamily="50" charset="-127"/>
              </a:rPr>
              <a:t>- </a:t>
            </a:r>
            <a:r>
              <a:rPr lang="ko-KR" altLang="en-US" sz="2400" spc="-150" dirty="0">
                <a:latin typeface="G마켓 산스 Bold" panose="02000000000000000000" pitchFamily="50" charset="-127"/>
                <a:ea typeface="G마켓 산스 Bold" panose="02000000000000000000" pitchFamily="50" charset="-127"/>
              </a:rPr>
              <a:t>근로계약에 따른 행위</a:t>
            </a:r>
          </a:p>
          <a:p>
            <a:pPr>
              <a:spcAft>
                <a:spcPts val="500"/>
              </a:spcAft>
            </a:pPr>
            <a:r>
              <a:rPr lang="en-US" altLang="ko-KR" sz="2400" spc="-150" dirty="0">
                <a:latin typeface="G마켓 산스 Bold" panose="02000000000000000000" pitchFamily="50" charset="-127"/>
                <a:ea typeface="G마켓 산스 Bold" panose="02000000000000000000" pitchFamily="50" charset="-127"/>
              </a:rPr>
              <a:t>- </a:t>
            </a:r>
            <a:r>
              <a:rPr lang="ko-KR" altLang="en-US" sz="2400" spc="-150" dirty="0">
                <a:latin typeface="G마켓 산스 Bold" panose="02000000000000000000" pitchFamily="50" charset="-127"/>
                <a:ea typeface="G마켓 산스 Bold" panose="02000000000000000000" pitchFamily="50" charset="-127"/>
              </a:rPr>
              <a:t>일하다 용변 등 생리적 필요 행위 시 발생한 사고</a:t>
            </a:r>
            <a:endParaRPr lang="en-US" altLang="ko-KR" sz="2400" spc="-150" dirty="0">
              <a:latin typeface="G마켓 산스 Bold" panose="02000000000000000000" pitchFamily="50" charset="-127"/>
              <a:ea typeface="G마켓 산스 Bold" panose="02000000000000000000" pitchFamily="50" charset="-127"/>
            </a:endParaRPr>
          </a:p>
          <a:p>
            <a:pPr>
              <a:spcAft>
                <a:spcPts val="500"/>
              </a:spcAft>
            </a:pPr>
            <a:r>
              <a:rPr lang="en-US" altLang="ko-KR" sz="2400" spc="-150" dirty="0">
                <a:latin typeface="G마켓 산스 Bold" panose="02000000000000000000" pitchFamily="50" charset="-127"/>
                <a:ea typeface="G마켓 산스 Bold" panose="02000000000000000000" pitchFamily="50" charset="-127"/>
              </a:rPr>
              <a:t>- </a:t>
            </a:r>
            <a:r>
              <a:rPr lang="ko-KR" altLang="en-US" sz="2400" spc="-150" dirty="0">
                <a:latin typeface="G마켓 산스 Bold" panose="02000000000000000000" pitchFamily="50" charset="-127"/>
                <a:ea typeface="G마켓 산스 Bold" panose="02000000000000000000" pitchFamily="50" charset="-127"/>
              </a:rPr>
              <a:t>사업주가 주관한 행사 중에 발생한 사고</a:t>
            </a:r>
          </a:p>
          <a:p>
            <a:pPr>
              <a:spcAft>
                <a:spcPts val="500"/>
              </a:spcAft>
            </a:pPr>
            <a:r>
              <a:rPr lang="en-US" altLang="ko-KR" sz="2400" spc="-150" dirty="0">
                <a:latin typeface="G마켓 산스 Bold" panose="02000000000000000000" pitchFamily="50" charset="-127"/>
                <a:ea typeface="G마켓 산스 Bold" panose="02000000000000000000" pitchFamily="50" charset="-127"/>
              </a:rPr>
              <a:t>- </a:t>
            </a:r>
            <a:r>
              <a:rPr lang="ko-KR" altLang="en-US" sz="2400" spc="-150" dirty="0">
                <a:latin typeface="G마켓 산스 Bold" panose="02000000000000000000" pitchFamily="50" charset="-127"/>
                <a:ea typeface="G마켓 산스 Bold" panose="02000000000000000000" pitchFamily="50" charset="-127"/>
              </a:rPr>
              <a:t>업무의 준비 또는 마무리 작업 중 발생한 사고 등</a:t>
            </a:r>
          </a:p>
        </p:txBody>
      </p:sp>
      <p:cxnSp>
        <p:nvCxnSpPr>
          <p:cNvPr id="10" name="직선 연결선 9"/>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6" name="Picture 3" descr="D:\01.프로젝트-SUM\[프로젝트]취업지원센터\18.표준교안ppt제작\png저장\2-2_1차시\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17" name="타원 16"/>
          <p:cNvSpPr/>
          <p:nvPr/>
        </p:nvSpPr>
        <p:spPr>
          <a:xfrm>
            <a:off x="7862399" y="622002"/>
            <a:ext cx="192386" cy="192386"/>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마켓 산스 Bold" panose="02000000000000000000" pitchFamily="50" charset="-127"/>
              <a:ea typeface="G마켓 산스 Bold" panose="02000000000000000000" pitchFamily="50" charset="-127"/>
            </a:endParaRPr>
          </a:p>
        </p:txBody>
      </p:sp>
      <p:pic>
        <p:nvPicPr>
          <p:cNvPr id="2" name="그림 1"/>
          <p:cNvPicPr>
            <a:picLocks noChangeAspect="1"/>
          </p:cNvPicPr>
          <p:nvPr/>
        </p:nvPicPr>
        <p:blipFill>
          <a:blip r:embed="rId4"/>
          <a:stretch>
            <a:fillRect/>
          </a:stretch>
        </p:blipFill>
        <p:spPr>
          <a:xfrm>
            <a:off x="6890121" y="2988543"/>
            <a:ext cx="4410596" cy="4398852"/>
          </a:xfrm>
          <a:prstGeom prst="rect">
            <a:avLst/>
          </a:prstGeom>
        </p:spPr>
      </p:pic>
      <p:sp>
        <p:nvSpPr>
          <p:cNvPr id="13" name="TextBox 12"/>
          <p:cNvSpPr txBox="1"/>
          <p:nvPr/>
        </p:nvSpPr>
        <p:spPr>
          <a:xfrm>
            <a:off x="6877238" y="7048841"/>
            <a:ext cx="2057594" cy="338554"/>
          </a:xfrm>
          <a:prstGeom prst="rect">
            <a:avLst/>
          </a:prstGeom>
          <a:solidFill>
            <a:schemeClr val="tx1"/>
          </a:solidFill>
        </p:spPr>
        <p:txBody>
          <a:bodyPr wrap="square" rtlCol="0">
            <a:spAutoFit/>
          </a:bodyPr>
          <a:lstStyle/>
          <a:p>
            <a:r>
              <a:rPr lang="ko-KR" altLang="en-US" sz="1600" dirty="0">
                <a:solidFill>
                  <a:schemeClr val="bg1"/>
                </a:solidFill>
                <a:latin typeface="G마켓 산스 Bold" panose="02000000000000000000" pitchFamily="50" charset="-127"/>
                <a:ea typeface="G마켓 산스 Bold" panose="02000000000000000000" pitchFamily="50" charset="-127"/>
              </a:rPr>
              <a:t>출처 </a:t>
            </a:r>
            <a:r>
              <a:rPr lang="en-US" altLang="ko-KR" sz="1600" dirty="0">
                <a:solidFill>
                  <a:schemeClr val="bg1"/>
                </a:solidFill>
                <a:latin typeface="G마켓 산스 Bold" panose="02000000000000000000" pitchFamily="50" charset="-127"/>
                <a:ea typeface="G마켓 산스 Bold" panose="02000000000000000000" pitchFamily="50" charset="-127"/>
              </a:rPr>
              <a:t>: </a:t>
            </a:r>
            <a:r>
              <a:rPr lang="ko-KR" altLang="en-US" sz="1600" dirty="0">
                <a:solidFill>
                  <a:schemeClr val="bg1"/>
                </a:solidFill>
                <a:latin typeface="G마켓 산스 Bold" panose="02000000000000000000" pitchFamily="50" charset="-127"/>
                <a:ea typeface="G마켓 산스 Bold" panose="02000000000000000000" pitchFamily="50" charset="-127"/>
              </a:rPr>
              <a:t>노동건강연대</a:t>
            </a:r>
          </a:p>
        </p:txBody>
      </p:sp>
      <p:sp>
        <p:nvSpPr>
          <p:cNvPr id="18" name="TextBox 19"/>
          <p:cNvSpPr txBox="1"/>
          <p:nvPr/>
        </p:nvSpPr>
        <p:spPr>
          <a:xfrm>
            <a:off x="234132" y="4535335"/>
            <a:ext cx="2122697" cy="523220"/>
          </a:xfrm>
          <a:prstGeom prst="rect">
            <a:avLst/>
          </a:prstGeom>
          <a:noFill/>
        </p:spPr>
        <p:txBody>
          <a:bodyPr wrap="non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800"/>
              </a:spcAft>
              <a:buFont typeface="Wingdings" pitchFamily="2" charset="2"/>
              <a:buChar char="l"/>
            </a:pPr>
            <a:r>
              <a:rPr lang="ko-KR" altLang="en-US" sz="2800" spc="-200" dirty="0">
                <a:solidFill>
                  <a:srgbClr val="009FE3"/>
                </a:solidFill>
                <a:latin typeface="G마켓 산스 Bold" panose="02000000000000000000" pitchFamily="50" charset="-127"/>
                <a:ea typeface="G마켓 산스 Bold" panose="02000000000000000000" pitchFamily="50" charset="-127"/>
              </a:rPr>
              <a:t>출퇴근 재해</a:t>
            </a:r>
            <a:endParaRPr lang="en-US" altLang="ko-KR" sz="2800" spc="-200" dirty="0">
              <a:solidFill>
                <a:srgbClr val="009FE3"/>
              </a:solidFill>
              <a:latin typeface="G마켓 산스 Bold" panose="02000000000000000000" pitchFamily="50" charset="-127"/>
              <a:ea typeface="G마켓 산스 Bold" panose="02000000000000000000" pitchFamily="50" charset="-127"/>
            </a:endParaRPr>
          </a:p>
        </p:txBody>
      </p:sp>
      <p:sp>
        <p:nvSpPr>
          <p:cNvPr id="19" name="TextBox 19"/>
          <p:cNvSpPr txBox="1"/>
          <p:nvPr/>
        </p:nvSpPr>
        <p:spPr>
          <a:xfrm>
            <a:off x="234132" y="5604444"/>
            <a:ext cx="6655989" cy="523220"/>
          </a:xfrm>
          <a:prstGeom prst="rect">
            <a:avLst/>
          </a:prstGeom>
          <a:noFill/>
        </p:spPr>
        <p:txBody>
          <a:bodyPr wrap="non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800"/>
              </a:spcAft>
              <a:buFont typeface="Wingdings" pitchFamily="2" charset="2"/>
              <a:buChar char="l"/>
            </a:pPr>
            <a:r>
              <a:rPr lang="ko-KR" altLang="en-US" sz="2800" spc="-200" dirty="0">
                <a:solidFill>
                  <a:srgbClr val="009FE3"/>
                </a:solidFill>
                <a:latin typeface="G마켓 산스 Bold" panose="02000000000000000000" pitchFamily="50" charset="-127"/>
                <a:ea typeface="G마켓 산스 Bold" panose="02000000000000000000" pitchFamily="50" charset="-127"/>
              </a:rPr>
              <a:t>일하다 아프거나 질환 발생시 </a:t>
            </a:r>
            <a:r>
              <a:rPr lang="en-US" altLang="ko-KR" sz="2800" spc="-200" dirty="0">
                <a:solidFill>
                  <a:srgbClr val="009FE3"/>
                </a:solidFill>
                <a:latin typeface="G마켓 산스 Bold" panose="02000000000000000000" pitchFamily="50" charset="-127"/>
                <a:ea typeface="G마켓 산스 Bold" panose="02000000000000000000" pitchFamily="50" charset="-127"/>
              </a:rPr>
              <a:t>(</a:t>
            </a:r>
            <a:r>
              <a:rPr lang="ko-KR" altLang="en-US" sz="2800" spc="-200" dirty="0" err="1">
                <a:solidFill>
                  <a:srgbClr val="009FE3"/>
                </a:solidFill>
                <a:latin typeface="G마켓 산스 Bold" panose="02000000000000000000" pitchFamily="50" charset="-127"/>
                <a:ea typeface="G마켓 산스 Bold" panose="02000000000000000000" pitchFamily="50" charset="-127"/>
              </a:rPr>
              <a:t>업무상질병</a:t>
            </a:r>
            <a:r>
              <a:rPr lang="en-US" altLang="ko-KR" sz="2800" spc="-200" dirty="0">
                <a:solidFill>
                  <a:srgbClr val="009FE3"/>
                </a:solidFill>
                <a:latin typeface="G마켓 산스 Bold" panose="02000000000000000000" pitchFamily="50" charset="-127"/>
                <a:ea typeface="G마켓 산스 Bold" panose="02000000000000000000" pitchFamily="50" charset="-127"/>
              </a:rPr>
              <a:t>)</a:t>
            </a:r>
          </a:p>
        </p:txBody>
      </p:sp>
    </p:spTree>
    <p:extLst>
      <p:ext uri="{BB962C8B-B14F-4D97-AF65-F5344CB8AC3E}">
        <p14:creationId xmlns:p14="http://schemas.microsoft.com/office/powerpoint/2010/main" val="158741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a:extLst>
              <a:ext uri="{FF2B5EF4-FFF2-40B4-BE49-F238E27FC236}">
                <a16:creationId xmlns:a16="http://schemas.microsoft.com/office/drawing/2014/main" id="{32285675-81A1-3C6B-D1B1-E0A81D1BDD94}"/>
              </a:ext>
            </a:extLst>
          </p:cNvPr>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4" name="Picture 3" descr="D:\01.프로젝트-SUM\[프로젝트]취업지원센터\18.표준교안ppt제작\png저장\2-2_1차시\01-2.png">
            <a:extLst>
              <a:ext uri="{FF2B5EF4-FFF2-40B4-BE49-F238E27FC236}">
                <a16:creationId xmlns:a16="http://schemas.microsoft.com/office/drawing/2014/main" id="{36C687BB-D7DB-3E4E-FBEE-6D3B4EE8A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a:extLst>
              <a:ext uri="{FF2B5EF4-FFF2-40B4-BE49-F238E27FC236}">
                <a16:creationId xmlns:a16="http://schemas.microsoft.com/office/drawing/2014/main" id="{DD083916-0673-5275-7028-DCA54C18ECC2}"/>
              </a:ext>
            </a:extLst>
          </p:cNvPr>
          <p:cNvSpPr/>
          <p:nvPr/>
        </p:nvSpPr>
        <p:spPr>
          <a:xfrm>
            <a:off x="4131792" y="4339123"/>
            <a:ext cx="2223020" cy="2215991"/>
          </a:xfrm>
          <a:prstGeom prst="rect">
            <a:avLst/>
          </a:prstGeom>
          <a:solidFill>
            <a:schemeClr val="bg1"/>
          </a:solidFill>
        </p:spPr>
        <p:txBody>
          <a:bodyPr wrap="square">
            <a:spAutoFit/>
          </a:bodyPr>
          <a:lstStyle/>
          <a:p>
            <a:r>
              <a:rPr lang="en-US" altLang="ko-KR" sz="13800" b="1" spc="-200"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rPr>
              <a:t>○</a:t>
            </a:r>
            <a:endParaRPr lang="ko-KR" altLang="en-US" sz="13800" b="1"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endParaRPr>
          </a:p>
        </p:txBody>
      </p:sp>
      <p:sp>
        <p:nvSpPr>
          <p:cNvPr id="6" name="TextBox 19">
            <a:extLst>
              <a:ext uri="{FF2B5EF4-FFF2-40B4-BE49-F238E27FC236}">
                <a16:creationId xmlns:a16="http://schemas.microsoft.com/office/drawing/2014/main" id="{FE7462BD-627C-81B3-F016-7346CF3425A1}"/>
              </a:ext>
            </a:extLst>
          </p:cNvPr>
          <p:cNvSpPr txBox="1"/>
          <p:nvPr/>
        </p:nvSpPr>
        <p:spPr>
          <a:xfrm>
            <a:off x="346763" y="1692399"/>
            <a:ext cx="9836107" cy="2139047"/>
          </a:xfrm>
          <a:prstGeom prst="rect">
            <a:avLst/>
          </a:prstGeom>
          <a:noFill/>
        </p:spPr>
        <p:txBody>
          <a:bodyPr wrap="squar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a:t>
            </a:r>
            <a:r>
              <a:rPr lang="ko-KR" altLang="en-US" sz="4000" spc="-200" dirty="0">
                <a:latin typeface="G마켓 산스 Bold" panose="02000000000000000000" pitchFamily="50" charset="-127"/>
                <a:ea typeface="G마켓 산스 Bold" panose="02000000000000000000" pitchFamily="50" charset="-127"/>
              </a:rPr>
              <a:t>회사 일을 끝마치고 청소 중에 </a:t>
            </a:r>
            <a:endParaRPr lang="en-US" altLang="ko-KR" sz="4000" spc="-200" dirty="0">
              <a:latin typeface="G마켓 산스 Bold" panose="02000000000000000000" pitchFamily="50" charset="-127"/>
              <a:ea typeface="G마켓 산스 Bold" panose="02000000000000000000" pitchFamily="50" charset="-127"/>
            </a:endParaRPr>
          </a:p>
          <a:p>
            <a:pPr>
              <a:spcAft>
                <a:spcPts val="1500"/>
              </a:spcAft>
            </a:pPr>
            <a:r>
              <a:rPr lang="en-US" altLang="ko-KR" sz="4000" spc="-200" dirty="0">
                <a:latin typeface="G마켓 산스 Bold" panose="02000000000000000000" pitchFamily="50" charset="-127"/>
                <a:ea typeface="G마켓 산스 Bold" panose="02000000000000000000" pitchFamily="50" charset="-127"/>
              </a:rPr>
              <a:t>             </a:t>
            </a:r>
            <a:r>
              <a:rPr lang="ko-KR" altLang="en-US" sz="4000" spc="-200" dirty="0">
                <a:latin typeface="G마켓 산스 Bold" panose="02000000000000000000" pitchFamily="50" charset="-127"/>
                <a:ea typeface="G마켓 산스 Bold" panose="02000000000000000000" pitchFamily="50" charset="-127"/>
              </a:rPr>
              <a:t>             미끄럼 사고로 다쳤을 경우</a:t>
            </a:r>
          </a:p>
          <a:p>
            <a:pPr>
              <a:spcAft>
                <a:spcPts val="1500"/>
              </a:spcAft>
            </a:pPr>
            <a:endParaRPr lang="ko-KR" altLang="en-US" sz="2800" spc="-200" dirty="0">
              <a:latin typeface="G마켓 산스 Bold" panose="02000000000000000000" pitchFamily="50" charset="-127"/>
              <a:ea typeface="G마켓 산스 Bold" panose="02000000000000000000" pitchFamily="50" charset="-127"/>
            </a:endParaRPr>
          </a:p>
        </p:txBody>
      </p:sp>
      <p:sp>
        <p:nvSpPr>
          <p:cNvPr id="7" name="직사각형 6">
            <a:extLst>
              <a:ext uri="{FF2B5EF4-FFF2-40B4-BE49-F238E27FC236}">
                <a16:creationId xmlns:a16="http://schemas.microsoft.com/office/drawing/2014/main" id="{29AD0161-4129-C46B-5F91-58FF0A0ABADB}"/>
              </a:ext>
            </a:extLst>
          </p:cNvPr>
          <p:cNvSpPr/>
          <p:nvPr/>
        </p:nvSpPr>
        <p:spPr>
          <a:xfrm>
            <a:off x="885466" y="288857"/>
            <a:ext cx="6045410" cy="839206"/>
          </a:xfrm>
          <a:prstGeom prst="rect">
            <a:avLst/>
          </a:prstGeom>
        </p:spPr>
        <p:txBody>
          <a:bodyPr wrap="square" lIns="99569" tIns="49785" rIns="99569" bIns="49785">
            <a:spAutoFit/>
          </a:bodyPr>
          <a:lstStyle/>
          <a:p>
            <a:r>
              <a:rPr lang="ko-KR" altLang="en-US" sz="4600" spc="-320">
                <a:latin typeface="G마켓 산스 Bold" panose="02000000000000000000" pitchFamily="50" charset="-127"/>
                <a:ea typeface="G마켓 산스 Bold" panose="02000000000000000000" pitchFamily="50" charset="-127"/>
              </a:rPr>
              <a:t>산업재해 </a:t>
            </a:r>
            <a:r>
              <a:rPr lang="en-US" altLang="ko-KR" sz="4800" spc="-200" dirty="0">
                <a:latin typeface="G마켓 산스 Bold" panose="02000000000000000000" pitchFamily="50" charset="-127"/>
                <a:ea typeface="G마켓 산스 Bold" panose="02000000000000000000" pitchFamily="50" charset="-127"/>
              </a:rPr>
              <a:t>○ / X</a:t>
            </a:r>
            <a:r>
              <a:rPr lang="ko-KR" altLang="en-US" sz="4600" spc="-320" dirty="0">
                <a:latin typeface="G마켓 산스 Bold" panose="02000000000000000000" pitchFamily="50" charset="-127"/>
                <a:ea typeface="G마켓 산스 Bold" panose="02000000000000000000" pitchFamily="50" charset="-127"/>
              </a:rPr>
              <a:t> </a:t>
            </a:r>
            <a:endParaRPr lang="ko-KR" altLang="en-US" sz="3600" spc="-320" dirty="0">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182103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346763" y="1692399"/>
            <a:ext cx="9836107" cy="1938992"/>
          </a:xfrm>
          <a:prstGeom prst="rect">
            <a:avLst/>
          </a:prstGeom>
          <a:noFill/>
        </p:spPr>
        <p:txBody>
          <a:bodyPr wrap="squar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a:t>
            </a:r>
            <a:r>
              <a:rPr lang="ko-KR" altLang="en-US" sz="4000" spc="-200" dirty="0">
                <a:latin typeface="G마켓 산스 Bold" panose="02000000000000000000" pitchFamily="50" charset="-127"/>
                <a:ea typeface="G마켓 산스 Bold" panose="02000000000000000000" pitchFamily="50" charset="-127"/>
              </a:rPr>
              <a:t>회사 출장으로 서울에 가던 중 아버지 심부름으로 친척집에</a:t>
            </a:r>
            <a:r>
              <a:rPr lang="en-US" altLang="ko-KR" sz="4000" spc="-200" dirty="0">
                <a:latin typeface="G마켓 산스 Bold" panose="02000000000000000000" pitchFamily="50" charset="-127"/>
                <a:ea typeface="G마켓 산스 Bold" panose="02000000000000000000" pitchFamily="50" charset="-127"/>
              </a:rPr>
              <a:t> </a:t>
            </a:r>
            <a:r>
              <a:rPr lang="ko-KR" altLang="en-US" sz="4000" spc="-200" dirty="0">
                <a:latin typeface="G마켓 산스 Bold" panose="02000000000000000000" pitchFamily="50" charset="-127"/>
                <a:ea typeface="G마켓 산스 Bold" panose="02000000000000000000" pitchFamily="50" charset="-127"/>
              </a:rPr>
              <a:t>들렸다가 가는 과정에서 사고가 발생할 경우</a:t>
            </a:r>
            <a:endParaRPr lang="ko-KR" altLang="en-US" sz="2800" spc="-200" dirty="0">
              <a:latin typeface="G마켓 산스 Bold" panose="02000000000000000000" pitchFamily="50" charset="-127"/>
              <a:ea typeface="G마켓 산스 Bold" panose="02000000000000000000" pitchFamily="50" charset="-127"/>
            </a:endParaRPr>
          </a:p>
        </p:txBody>
      </p:sp>
      <p:cxnSp>
        <p:nvCxnSpPr>
          <p:cNvPr id="10" name="직선 연결선 9"/>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6" name="Picture 3" descr="D:\01.프로젝트-SUM\[프로젝트]취업지원센터\18.표준교안ppt제작\png저장\2-2_1차시\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a:extLst>
              <a:ext uri="{FF2B5EF4-FFF2-40B4-BE49-F238E27FC236}">
                <a16:creationId xmlns:a16="http://schemas.microsoft.com/office/drawing/2014/main" id="{99998279-65EE-E12A-B3FC-E0E2CE6989F2}"/>
              </a:ext>
            </a:extLst>
          </p:cNvPr>
          <p:cNvSpPr/>
          <p:nvPr/>
        </p:nvSpPr>
        <p:spPr>
          <a:xfrm>
            <a:off x="4235190" y="3990041"/>
            <a:ext cx="2223020" cy="2215991"/>
          </a:xfrm>
          <a:prstGeom prst="rect">
            <a:avLst/>
          </a:prstGeom>
          <a:solidFill>
            <a:schemeClr val="bg1"/>
          </a:solidFill>
        </p:spPr>
        <p:txBody>
          <a:bodyPr wrap="square">
            <a:spAutoFit/>
          </a:bodyPr>
          <a:lstStyle/>
          <a:p>
            <a:r>
              <a:rPr lang="en-US" altLang="ko-KR" sz="13800" b="1"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rPr>
              <a:t> x</a:t>
            </a:r>
            <a:endParaRPr lang="ko-KR" altLang="en-US" sz="13800" b="1"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endParaRPr>
          </a:p>
        </p:txBody>
      </p:sp>
      <p:sp>
        <p:nvSpPr>
          <p:cNvPr id="2" name="직사각형 1">
            <a:extLst>
              <a:ext uri="{FF2B5EF4-FFF2-40B4-BE49-F238E27FC236}">
                <a16:creationId xmlns:a16="http://schemas.microsoft.com/office/drawing/2014/main" id="{38D39A88-12BB-DC57-6432-BAF56279FA11}"/>
              </a:ext>
            </a:extLst>
          </p:cNvPr>
          <p:cNvSpPr/>
          <p:nvPr/>
        </p:nvSpPr>
        <p:spPr>
          <a:xfrm>
            <a:off x="885466" y="288857"/>
            <a:ext cx="6045410" cy="839206"/>
          </a:xfrm>
          <a:prstGeom prst="rect">
            <a:avLst/>
          </a:prstGeom>
        </p:spPr>
        <p:txBody>
          <a:bodyPr wrap="square" lIns="99569" tIns="49785" rIns="99569" bIns="49785">
            <a:spAutoFit/>
          </a:bodyPr>
          <a:lstStyle/>
          <a:p>
            <a:r>
              <a:rPr lang="ko-KR" altLang="en-US" sz="4600" spc="-320">
                <a:latin typeface="G마켓 산스 Bold" panose="02000000000000000000" pitchFamily="50" charset="-127"/>
                <a:ea typeface="G마켓 산스 Bold" panose="02000000000000000000" pitchFamily="50" charset="-127"/>
              </a:rPr>
              <a:t>산업재해 </a:t>
            </a:r>
            <a:r>
              <a:rPr lang="en-US" altLang="ko-KR" sz="4800" spc="-200" dirty="0">
                <a:latin typeface="G마켓 산스 Bold" panose="02000000000000000000" pitchFamily="50" charset="-127"/>
                <a:ea typeface="G마켓 산스 Bold" panose="02000000000000000000" pitchFamily="50" charset="-127"/>
              </a:rPr>
              <a:t>○ / X</a:t>
            </a:r>
            <a:r>
              <a:rPr lang="ko-KR" altLang="en-US" sz="4600" spc="-320" dirty="0">
                <a:latin typeface="G마켓 산스 Bold" panose="02000000000000000000" pitchFamily="50" charset="-127"/>
                <a:ea typeface="G마켓 산스 Bold" panose="02000000000000000000" pitchFamily="50" charset="-127"/>
              </a:rPr>
              <a:t> </a:t>
            </a:r>
            <a:endParaRPr lang="ko-KR" altLang="en-US" sz="3600" spc="-320" dirty="0">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341949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a:extLst>
              <a:ext uri="{FF2B5EF4-FFF2-40B4-BE49-F238E27FC236}">
                <a16:creationId xmlns:a16="http://schemas.microsoft.com/office/drawing/2014/main" id="{32285675-81A1-3C6B-D1B1-E0A81D1BDD94}"/>
              </a:ext>
            </a:extLst>
          </p:cNvPr>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4" name="Picture 3" descr="D:\01.프로젝트-SUM\[프로젝트]취업지원센터\18.표준교안ppt제작\png저장\2-2_1차시\01-2.png">
            <a:extLst>
              <a:ext uri="{FF2B5EF4-FFF2-40B4-BE49-F238E27FC236}">
                <a16:creationId xmlns:a16="http://schemas.microsoft.com/office/drawing/2014/main" id="{36C687BB-D7DB-3E4E-FBEE-6D3B4EE8A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9">
            <a:extLst>
              <a:ext uri="{FF2B5EF4-FFF2-40B4-BE49-F238E27FC236}">
                <a16:creationId xmlns:a16="http://schemas.microsoft.com/office/drawing/2014/main" id="{FE7462BD-627C-81B3-F016-7346CF3425A1}"/>
              </a:ext>
            </a:extLst>
          </p:cNvPr>
          <p:cNvSpPr txBox="1"/>
          <p:nvPr/>
        </p:nvSpPr>
        <p:spPr>
          <a:xfrm>
            <a:off x="346763" y="1692399"/>
            <a:ext cx="9836107" cy="1323439"/>
          </a:xfrm>
          <a:prstGeom prst="rect">
            <a:avLst/>
          </a:prstGeom>
          <a:noFill/>
        </p:spPr>
        <p:txBody>
          <a:bodyPr wrap="squar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a:t>
            </a:r>
            <a:r>
              <a:rPr lang="ko-KR" altLang="en-US" sz="4000" spc="-200" dirty="0">
                <a:latin typeface="G마켓 산스 Bold" panose="02000000000000000000" pitchFamily="50" charset="-127"/>
                <a:ea typeface="G마켓 산스 Bold" panose="02000000000000000000" pitchFamily="50" charset="-127"/>
              </a:rPr>
              <a:t>일 마치고 회사에서 제공하는 체력단련실을 이용하다가 허리를 다친 경우</a:t>
            </a:r>
            <a:endParaRPr lang="ko-KR" altLang="en-US" sz="2800" spc="-200" dirty="0">
              <a:latin typeface="G마켓 산스 Bold" panose="02000000000000000000" pitchFamily="50" charset="-127"/>
              <a:ea typeface="G마켓 산스 Bold" panose="02000000000000000000" pitchFamily="50" charset="-127"/>
            </a:endParaRPr>
          </a:p>
        </p:txBody>
      </p:sp>
      <p:sp>
        <p:nvSpPr>
          <p:cNvPr id="8" name="직사각형 7">
            <a:extLst>
              <a:ext uri="{FF2B5EF4-FFF2-40B4-BE49-F238E27FC236}">
                <a16:creationId xmlns:a16="http://schemas.microsoft.com/office/drawing/2014/main" id="{935E4F1B-89FD-BF9E-AB63-51AD51699AD8}"/>
              </a:ext>
            </a:extLst>
          </p:cNvPr>
          <p:cNvSpPr/>
          <p:nvPr/>
        </p:nvSpPr>
        <p:spPr>
          <a:xfrm>
            <a:off x="4131792" y="4339123"/>
            <a:ext cx="2223020" cy="2215991"/>
          </a:xfrm>
          <a:prstGeom prst="rect">
            <a:avLst/>
          </a:prstGeom>
          <a:solidFill>
            <a:schemeClr val="bg1"/>
          </a:solidFill>
        </p:spPr>
        <p:txBody>
          <a:bodyPr wrap="square">
            <a:spAutoFit/>
          </a:bodyPr>
          <a:lstStyle/>
          <a:p>
            <a:r>
              <a:rPr lang="en-US" altLang="ko-KR" sz="13800" b="1" spc="-200"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rPr>
              <a:t>○</a:t>
            </a:r>
            <a:endParaRPr lang="ko-KR" altLang="en-US" sz="13800" b="1"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endParaRPr>
          </a:p>
        </p:txBody>
      </p:sp>
      <p:sp>
        <p:nvSpPr>
          <p:cNvPr id="5" name="직사각형 4">
            <a:extLst>
              <a:ext uri="{FF2B5EF4-FFF2-40B4-BE49-F238E27FC236}">
                <a16:creationId xmlns:a16="http://schemas.microsoft.com/office/drawing/2014/main" id="{90F751A3-0FFA-43BA-CA31-E679B0E22835}"/>
              </a:ext>
            </a:extLst>
          </p:cNvPr>
          <p:cNvSpPr/>
          <p:nvPr/>
        </p:nvSpPr>
        <p:spPr>
          <a:xfrm>
            <a:off x="885466" y="288857"/>
            <a:ext cx="6045410" cy="839206"/>
          </a:xfrm>
          <a:prstGeom prst="rect">
            <a:avLst/>
          </a:prstGeom>
        </p:spPr>
        <p:txBody>
          <a:bodyPr wrap="square" lIns="99569" tIns="49785" rIns="99569" bIns="49785">
            <a:spAutoFit/>
          </a:bodyPr>
          <a:lstStyle/>
          <a:p>
            <a:r>
              <a:rPr lang="ko-KR" altLang="en-US" sz="4600" spc="-320">
                <a:latin typeface="G마켓 산스 Bold" panose="02000000000000000000" pitchFamily="50" charset="-127"/>
                <a:ea typeface="G마켓 산스 Bold" panose="02000000000000000000" pitchFamily="50" charset="-127"/>
              </a:rPr>
              <a:t>산업재해 </a:t>
            </a:r>
            <a:r>
              <a:rPr lang="en-US" altLang="ko-KR" sz="4800" spc="-200" dirty="0">
                <a:latin typeface="G마켓 산스 Bold" panose="02000000000000000000" pitchFamily="50" charset="-127"/>
                <a:ea typeface="G마켓 산스 Bold" panose="02000000000000000000" pitchFamily="50" charset="-127"/>
              </a:rPr>
              <a:t>○ / X</a:t>
            </a:r>
            <a:r>
              <a:rPr lang="ko-KR" altLang="en-US" sz="4600" spc="-320" dirty="0">
                <a:latin typeface="G마켓 산스 Bold" panose="02000000000000000000" pitchFamily="50" charset="-127"/>
                <a:ea typeface="G마켓 산스 Bold" panose="02000000000000000000" pitchFamily="50" charset="-127"/>
              </a:rPr>
              <a:t> </a:t>
            </a:r>
            <a:endParaRPr lang="ko-KR" altLang="en-US" sz="3600" spc="-320" dirty="0">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93404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a:extLst>
              <a:ext uri="{FF2B5EF4-FFF2-40B4-BE49-F238E27FC236}">
                <a16:creationId xmlns:a16="http://schemas.microsoft.com/office/drawing/2014/main" id="{32285675-81A1-3C6B-D1B1-E0A81D1BDD94}"/>
              </a:ext>
            </a:extLst>
          </p:cNvPr>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4" name="Picture 3" descr="D:\01.프로젝트-SUM\[프로젝트]취업지원센터\18.표준교안ppt제작\png저장\2-2_1차시\01-2.png">
            <a:extLst>
              <a:ext uri="{FF2B5EF4-FFF2-40B4-BE49-F238E27FC236}">
                <a16:creationId xmlns:a16="http://schemas.microsoft.com/office/drawing/2014/main" id="{36C687BB-D7DB-3E4E-FBEE-6D3B4EE8A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a:extLst>
              <a:ext uri="{FF2B5EF4-FFF2-40B4-BE49-F238E27FC236}">
                <a16:creationId xmlns:a16="http://schemas.microsoft.com/office/drawing/2014/main" id="{DD083916-0673-5275-7028-DCA54C18ECC2}"/>
              </a:ext>
            </a:extLst>
          </p:cNvPr>
          <p:cNvSpPr/>
          <p:nvPr/>
        </p:nvSpPr>
        <p:spPr>
          <a:xfrm>
            <a:off x="4131792" y="4339123"/>
            <a:ext cx="2223020" cy="2215991"/>
          </a:xfrm>
          <a:prstGeom prst="rect">
            <a:avLst/>
          </a:prstGeom>
          <a:solidFill>
            <a:schemeClr val="bg1"/>
          </a:solidFill>
        </p:spPr>
        <p:txBody>
          <a:bodyPr wrap="square">
            <a:spAutoFit/>
          </a:bodyPr>
          <a:lstStyle/>
          <a:p>
            <a:r>
              <a:rPr lang="en-US" altLang="ko-KR" sz="13800" b="1" spc="-200"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rPr>
              <a:t>○</a:t>
            </a:r>
            <a:endParaRPr lang="ko-KR" altLang="en-US" sz="13800" b="1"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endParaRPr>
          </a:p>
        </p:txBody>
      </p:sp>
      <p:sp>
        <p:nvSpPr>
          <p:cNvPr id="6" name="TextBox 19">
            <a:extLst>
              <a:ext uri="{FF2B5EF4-FFF2-40B4-BE49-F238E27FC236}">
                <a16:creationId xmlns:a16="http://schemas.microsoft.com/office/drawing/2014/main" id="{FE7462BD-627C-81B3-F016-7346CF3425A1}"/>
              </a:ext>
            </a:extLst>
          </p:cNvPr>
          <p:cNvSpPr txBox="1"/>
          <p:nvPr/>
        </p:nvSpPr>
        <p:spPr>
          <a:xfrm>
            <a:off x="346763" y="1692399"/>
            <a:ext cx="9836107" cy="1323439"/>
          </a:xfrm>
          <a:prstGeom prst="rect">
            <a:avLst/>
          </a:prstGeom>
          <a:noFill/>
        </p:spPr>
        <p:txBody>
          <a:bodyPr wrap="squar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a:t>
            </a:r>
            <a:r>
              <a:rPr lang="ko-KR" altLang="en-US" sz="4000" spc="-200" dirty="0">
                <a:latin typeface="G마켓 산스 Bold" panose="02000000000000000000" pitchFamily="50" charset="-127"/>
                <a:ea typeface="G마켓 산스 Bold" panose="02000000000000000000" pitchFamily="50" charset="-127"/>
              </a:rPr>
              <a:t>편의점에서 밤늦은 시간 술 취한 고객이 폭행을 가해서 다쳤을 경우  </a:t>
            </a:r>
            <a:endParaRPr lang="ko-KR" altLang="en-US" sz="2800" spc="-200" dirty="0">
              <a:latin typeface="G마켓 산스 Bold" panose="02000000000000000000" pitchFamily="50" charset="-127"/>
              <a:ea typeface="G마켓 산스 Bold" panose="02000000000000000000" pitchFamily="50" charset="-127"/>
            </a:endParaRPr>
          </a:p>
        </p:txBody>
      </p:sp>
      <p:sp>
        <p:nvSpPr>
          <p:cNvPr id="7" name="직사각형 6">
            <a:extLst>
              <a:ext uri="{FF2B5EF4-FFF2-40B4-BE49-F238E27FC236}">
                <a16:creationId xmlns:a16="http://schemas.microsoft.com/office/drawing/2014/main" id="{3817046E-EAA7-F079-66EC-C9DC5E9D50EC}"/>
              </a:ext>
            </a:extLst>
          </p:cNvPr>
          <p:cNvSpPr/>
          <p:nvPr/>
        </p:nvSpPr>
        <p:spPr>
          <a:xfrm>
            <a:off x="885466" y="288857"/>
            <a:ext cx="6045410" cy="839206"/>
          </a:xfrm>
          <a:prstGeom prst="rect">
            <a:avLst/>
          </a:prstGeom>
        </p:spPr>
        <p:txBody>
          <a:bodyPr wrap="square" lIns="99569" tIns="49785" rIns="99569" bIns="49785">
            <a:spAutoFit/>
          </a:bodyPr>
          <a:lstStyle/>
          <a:p>
            <a:r>
              <a:rPr lang="ko-KR" altLang="en-US" sz="4600" spc="-320">
                <a:latin typeface="G마켓 산스 Bold" panose="02000000000000000000" pitchFamily="50" charset="-127"/>
                <a:ea typeface="G마켓 산스 Bold" panose="02000000000000000000" pitchFamily="50" charset="-127"/>
              </a:rPr>
              <a:t>산업재해 </a:t>
            </a:r>
            <a:r>
              <a:rPr lang="en-US" altLang="ko-KR" sz="4800" spc="-200" dirty="0">
                <a:latin typeface="G마켓 산스 Bold" panose="02000000000000000000" pitchFamily="50" charset="-127"/>
                <a:ea typeface="G마켓 산스 Bold" panose="02000000000000000000" pitchFamily="50" charset="-127"/>
              </a:rPr>
              <a:t>○ / X</a:t>
            </a:r>
            <a:r>
              <a:rPr lang="ko-KR" altLang="en-US" sz="4600" spc="-320" dirty="0">
                <a:latin typeface="G마켓 산스 Bold" panose="02000000000000000000" pitchFamily="50" charset="-127"/>
                <a:ea typeface="G마켓 산스 Bold" panose="02000000000000000000" pitchFamily="50" charset="-127"/>
              </a:rPr>
              <a:t> </a:t>
            </a:r>
            <a:endParaRPr lang="ko-KR" altLang="en-US" sz="3600" spc="-320" dirty="0">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236937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a:extLst>
              <a:ext uri="{FF2B5EF4-FFF2-40B4-BE49-F238E27FC236}">
                <a16:creationId xmlns:a16="http://schemas.microsoft.com/office/drawing/2014/main" id="{32285675-81A1-3C6B-D1B1-E0A81D1BDD94}"/>
              </a:ext>
            </a:extLst>
          </p:cNvPr>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4" name="Picture 3" descr="D:\01.프로젝트-SUM\[프로젝트]취업지원센터\18.표준교안ppt제작\png저장\2-2_1차시\01-2.png">
            <a:extLst>
              <a:ext uri="{FF2B5EF4-FFF2-40B4-BE49-F238E27FC236}">
                <a16:creationId xmlns:a16="http://schemas.microsoft.com/office/drawing/2014/main" id="{36C687BB-D7DB-3E4E-FBEE-6D3B4EE8A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a:extLst>
              <a:ext uri="{FF2B5EF4-FFF2-40B4-BE49-F238E27FC236}">
                <a16:creationId xmlns:a16="http://schemas.microsoft.com/office/drawing/2014/main" id="{DD083916-0673-5275-7028-DCA54C18ECC2}"/>
              </a:ext>
            </a:extLst>
          </p:cNvPr>
          <p:cNvSpPr/>
          <p:nvPr/>
        </p:nvSpPr>
        <p:spPr>
          <a:xfrm>
            <a:off x="4235190" y="3990041"/>
            <a:ext cx="2223020" cy="2215991"/>
          </a:xfrm>
          <a:prstGeom prst="rect">
            <a:avLst/>
          </a:prstGeom>
          <a:solidFill>
            <a:schemeClr val="bg1"/>
          </a:solidFill>
        </p:spPr>
        <p:txBody>
          <a:bodyPr wrap="square">
            <a:spAutoFit/>
          </a:bodyPr>
          <a:lstStyle/>
          <a:p>
            <a:r>
              <a:rPr lang="en-US" altLang="ko-KR" sz="13800" b="1"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rPr>
              <a:t> x</a:t>
            </a:r>
            <a:endParaRPr lang="ko-KR" altLang="en-US" sz="13800" b="1"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endParaRPr>
          </a:p>
        </p:txBody>
      </p:sp>
      <p:sp>
        <p:nvSpPr>
          <p:cNvPr id="6" name="TextBox 19">
            <a:extLst>
              <a:ext uri="{FF2B5EF4-FFF2-40B4-BE49-F238E27FC236}">
                <a16:creationId xmlns:a16="http://schemas.microsoft.com/office/drawing/2014/main" id="{FE7462BD-627C-81B3-F016-7346CF3425A1}"/>
              </a:ext>
            </a:extLst>
          </p:cNvPr>
          <p:cNvSpPr txBox="1"/>
          <p:nvPr/>
        </p:nvSpPr>
        <p:spPr>
          <a:xfrm>
            <a:off x="346763" y="1692399"/>
            <a:ext cx="9836107" cy="1323439"/>
          </a:xfrm>
          <a:prstGeom prst="rect">
            <a:avLst/>
          </a:prstGeom>
          <a:noFill/>
        </p:spPr>
        <p:txBody>
          <a:bodyPr wrap="squar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a:t>
            </a:r>
            <a:r>
              <a:rPr lang="ko-KR" altLang="en-US" sz="4000" spc="-200" dirty="0" err="1">
                <a:latin typeface="G마켓 산스 Bold" panose="02000000000000000000" pitchFamily="50" charset="-127"/>
                <a:ea typeface="G마켓 산스 Bold" panose="02000000000000000000" pitchFamily="50" charset="-127"/>
              </a:rPr>
              <a:t>퀵보드를</a:t>
            </a:r>
            <a:r>
              <a:rPr lang="ko-KR" altLang="en-US" sz="4000" spc="-200" dirty="0">
                <a:latin typeface="G마켓 산스 Bold" panose="02000000000000000000" pitchFamily="50" charset="-127"/>
                <a:ea typeface="G마켓 산스 Bold" panose="02000000000000000000" pitchFamily="50" charset="-127"/>
              </a:rPr>
              <a:t> 타고 출근하던 중 건널목 신호등을 위반하여</a:t>
            </a:r>
            <a:r>
              <a:rPr lang="en-US" altLang="ko-KR" sz="4000" spc="-200" dirty="0">
                <a:latin typeface="G마켓 산스 Bold" panose="02000000000000000000" pitchFamily="50" charset="-127"/>
                <a:ea typeface="G마켓 산스 Bold" panose="02000000000000000000" pitchFamily="50" charset="-127"/>
              </a:rPr>
              <a:t> </a:t>
            </a:r>
            <a:r>
              <a:rPr lang="ko-KR" altLang="en-US" sz="4000" spc="-200" dirty="0">
                <a:latin typeface="G마켓 산스 Bold" panose="02000000000000000000" pitchFamily="50" charset="-127"/>
                <a:ea typeface="G마켓 산스 Bold" panose="02000000000000000000" pitchFamily="50" charset="-127"/>
              </a:rPr>
              <a:t>자동차와 부딪힌 사고</a:t>
            </a:r>
            <a:endParaRPr lang="ko-KR" altLang="en-US" sz="2800" spc="-200" dirty="0">
              <a:latin typeface="G마켓 산스 Bold" panose="02000000000000000000" pitchFamily="50" charset="-127"/>
              <a:ea typeface="G마켓 산스 Bold" panose="02000000000000000000" pitchFamily="50" charset="-127"/>
            </a:endParaRPr>
          </a:p>
        </p:txBody>
      </p:sp>
      <p:sp>
        <p:nvSpPr>
          <p:cNvPr id="7" name="직사각형 6">
            <a:extLst>
              <a:ext uri="{FF2B5EF4-FFF2-40B4-BE49-F238E27FC236}">
                <a16:creationId xmlns:a16="http://schemas.microsoft.com/office/drawing/2014/main" id="{E8163C23-0C71-9F83-401E-E7BE73D70EBA}"/>
              </a:ext>
            </a:extLst>
          </p:cNvPr>
          <p:cNvSpPr/>
          <p:nvPr/>
        </p:nvSpPr>
        <p:spPr>
          <a:xfrm>
            <a:off x="885466" y="288857"/>
            <a:ext cx="6045410" cy="839206"/>
          </a:xfrm>
          <a:prstGeom prst="rect">
            <a:avLst/>
          </a:prstGeom>
        </p:spPr>
        <p:txBody>
          <a:bodyPr wrap="square" lIns="99569" tIns="49785" rIns="99569" bIns="49785">
            <a:spAutoFit/>
          </a:bodyPr>
          <a:lstStyle/>
          <a:p>
            <a:r>
              <a:rPr lang="ko-KR" altLang="en-US" sz="4600" spc="-320">
                <a:latin typeface="G마켓 산스 Bold" panose="02000000000000000000" pitchFamily="50" charset="-127"/>
                <a:ea typeface="G마켓 산스 Bold" panose="02000000000000000000" pitchFamily="50" charset="-127"/>
              </a:rPr>
              <a:t>산업재해 </a:t>
            </a:r>
            <a:r>
              <a:rPr lang="en-US" altLang="ko-KR" sz="4800" spc="-200" dirty="0">
                <a:latin typeface="G마켓 산스 Bold" panose="02000000000000000000" pitchFamily="50" charset="-127"/>
                <a:ea typeface="G마켓 산스 Bold" panose="02000000000000000000" pitchFamily="50" charset="-127"/>
              </a:rPr>
              <a:t>○ / X</a:t>
            </a:r>
            <a:r>
              <a:rPr lang="ko-KR" altLang="en-US" sz="4600" spc="-320" dirty="0">
                <a:latin typeface="G마켓 산스 Bold" panose="02000000000000000000" pitchFamily="50" charset="-127"/>
                <a:ea typeface="G마켓 산스 Bold" panose="02000000000000000000" pitchFamily="50" charset="-127"/>
              </a:rPr>
              <a:t> </a:t>
            </a:r>
            <a:endParaRPr lang="ko-KR" altLang="en-US" sz="3600" spc="-320" dirty="0">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246861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7D63C7F0-D47F-6D6D-F9FA-4932A8DE8921}"/>
              </a:ext>
            </a:extLst>
          </p:cNvPr>
          <p:cNvSpPr/>
          <p:nvPr/>
        </p:nvSpPr>
        <p:spPr>
          <a:xfrm>
            <a:off x="885466" y="288857"/>
            <a:ext cx="6045410" cy="839206"/>
          </a:xfrm>
          <a:prstGeom prst="rect">
            <a:avLst/>
          </a:prstGeom>
        </p:spPr>
        <p:txBody>
          <a:bodyPr wrap="square" lIns="99569" tIns="49785" rIns="99569" bIns="49785">
            <a:spAutoFit/>
          </a:bodyPr>
          <a:lstStyle/>
          <a:p>
            <a:r>
              <a:rPr lang="ko-KR" altLang="en-US" sz="4600" spc="-320">
                <a:latin typeface="G마켓 산스 Bold" panose="02000000000000000000" pitchFamily="50" charset="-127"/>
                <a:ea typeface="G마켓 산스 Bold" panose="02000000000000000000" pitchFamily="50" charset="-127"/>
              </a:rPr>
              <a:t>산업재해 </a:t>
            </a:r>
            <a:r>
              <a:rPr lang="en-US" altLang="ko-KR" sz="4800" spc="-200" dirty="0">
                <a:latin typeface="G마켓 산스 Bold" panose="02000000000000000000" pitchFamily="50" charset="-127"/>
                <a:ea typeface="G마켓 산스 Bold" panose="02000000000000000000" pitchFamily="50" charset="-127"/>
              </a:rPr>
              <a:t>○ / X</a:t>
            </a:r>
            <a:r>
              <a:rPr lang="ko-KR" altLang="en-US" sz="4600" spc="-320" dirty="0">
                <a:latin typeface="G마켓 산스 Bold" panose="02000000000000000000" pitchFamily="50" charset="-127"/>
                <a:ea typeface="G마켓 산스 Bold" panose="02000000000000000000" pitchFamily="50" charset="-127"/>
              </a:rPr>
              <a:t> </a:t>
            </a:r>
            <a:endParaRPr lang="ko-KR" altLang="en-US" sz="3600" spc="-320" dirty="0">
              <a:latin typeface="G마켓 산스 Bold" panose="02000000000000000000" pitchFamily="50" charset="-127"/>
              <a:ea typeface="G마켓 산스 Bold" panose="02000000000000000000" pitchFamily="50" charset="-127"/>
            </a:endParaRPr>
          </a:p>
        </p:txBody>
      </p:sp>
      <p:cxnSp>
        <p:nvCxnSpPr>
          <p:cNvPr id="3" name="직선 연결선 2">
            <a:extLst>
              <a:ext uri="{FF2B5EF4-FFF2-40B4-BE49-F238E27FC236}">
                <a16:creationId xmlns:a16="http://schemas.microsoft.com/office/drawing/2014/main" id="{32285675-81A1-3C6B-D1B1-E0A81D1BDD94}"/>
              </a:ext>
            </a:extLst>
          </p:cNvPr>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4" name="Picture 3" descr="D:\01.프로젝트-SUM\[프로젝트]취업지원센터\18.표준교안ppt제작\png저장\2-2_1차시\01-2.png">
            <a:extLst>
              <a:ext uri="{FF2B5EF4-FFF2-40B4-BE49-F238E27FC236}">
                <a16:creationId xmlns:a16="http://schemas.microsoft.com/office/drawing/2014/main" id="{36C687BB-D7DB-3E4E-FBEE-6D3B4EE8A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9">
            <a:extLst>
              <a:ext uri="{FF2B5EF4-FFF2-40B4-BE49-F238E27FC236}">
                <a16:creationId xmlns:a16="http://schemas.microsoft.com/office/drawing/2014/main" id="{FE7462BD-627C-81B3-F016-7346CF3425A1}"/>
              </a:ext>
            </a:extLst>
          </p:cNvPr>
          <p:cNvSpPr txBox="1"/>
          <p:nvPr/>
        </p:nvSpPr>
        <p:spPr>
          <a:xfrm>
            <a:off x="346763" y="1692399"/>
            <a:ext cx="9836107" cy="1331134"/>
          </a:xfrm>
          <a:prstGeom prst="rect">
            <a:avLst/>
          </a:prstGeom>
          <a:noFill/>
        </p:spPr>
        <p:txBody>
          <a:bodyPr wrap="squar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lnSpc>
                <a:spcPct val="150000"/>
              </a:lnSpc>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직장내 괴롭힘으로 인해 적응장애</a:t>
            </a: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불안장애 치료를 받고 있으나</a:t>
            </a:r>
            <a:r>
              <a:rPr lang="en-US" altLang="ko-KR" sz="2800" spc="-200" dirty="0">
                <a:latin typeface="G마켓 산스 Bold" panose="02000000000000000000" pitchFamily="50" charset="-127"/>
                <a:ea typeface="G마켓 산스 Bold" panose="02000000000000000000" pitchFamily="50" charset="-127"/>
              </a:rPr>
              <a:t>,  5</a:t>
            </a:r>
            <a:r>
              <a:rPr lang="ko-KR" altLang="en-US" sz="2800" spc="-200" dirty="0">
                <a:latin typeface="G마켓 산스 Bold" panose="02000000000000000000" pitchFamily="50" charset="-127"/>
                <a:ea typeface="G마켓 산스 Bold" panose="02000000000000000000" pitchFamily="50" charset="-127"/>
              </a:rPr>
              <a:t>인 미만 사업장이라는 이유로 고용노동부에 신고하지 못하였을 경우</a:t>
            </a:r>
          </a:p>
        </p:txBody>
      </p:sp>
      <p:sp>
        <p:nvSpPr>
          <p:cNvPr id="7" name="직사각형 6">
            <a:extLst>
              <a:ext uri="{FF2B5EF4-FFF2-40B4-BE49-F238E27FC236}">
                <a16:creationId xmlns:a16="http://schemas.microsoft.com/office/drawing/2014/main" id="{0A41F673-0336-429F-96DD-0B80C2AF88EE}"/>
              </a:ext>
            </a:extLst>
          </p:cNvPr>
          <p:cNvSpPr/>
          <p:nvPr/>
        </p:nvSpPr>
        <p:spPr>
          <a:xfrm>
            <a:off x="4131792" y="4339123"/>
            <a:ext cx="2223020" cy="2215991"/>
          </a:xfrm>
          <a:prstGeom prst="rect">
            <a:avLst/>
          </a:prstGeom>
          <a:solidFill>
            <a:schemeClr val="bg1"/>
          </a:solidFill>
        </p:spPr>
        <p:txBody>
          <a:bodyPr wrap="square">
            <a:spAutoFit/>
          </a:bodyPr>
          <a:lstStyle/>
          <a:p>
            <a:r>
              <a:rPr lang="en-US" altLang="ko-KR" sz="13800" b="1" spc="-200"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rPr>
              <a:t>○</a:t>
            </a:r>
            <a:endParaRPr lang="ko-KR" altLang="en-US" sz="13800" b="1" dirty="0">
              <a:solidFill>
                <a:srgbClr val="FF0000"/>
              </a:solidFill>
              <a:effectLst>
                <a:outerShdw blurRad="38100" dist="38100" dir="2700000" algn="tl">
                  <a:srgbClr val="000000">
                    <a:alpha val="43137"/>
                  </a:srgbClr>
                </a:outerShdw>
              </a:effectLst>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64490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3D2C9-B728-5F67-4AB3-618BFE90CF0D}"/>
            </a:ext>
          </a:extLst>
        </p:cNvPr>
        <p:cNvGrpSpPr/>
        <p:nvPr/>
      </p:nvGrpSpPr>
      <p:grpSpPr>
        <a:xfrm>
          <a:off x="0" y="0"/>
          <a:ext cx="0" cy="0"/>
          <a:chOff x="0" y="0"/>
          <a:chExt cx="0" cy="0"/>
        </a:xfrm>
      </p:grpSpPr>
      <p:pic>
        <p:nvPicPr>
          <p:cNvPr id="11" name="Object 28">
            <a:extLst>
              <a:ext uri="{FF2B5EF4-FFF2-40B4-BE49-F238E27FC236}">
                <a16:creationId xmlns:a16="http://schemas.microsoft.com/office/drawing/2014/main" id="{CFF0CD8C-9128-9E18-3771-91531985D130}"/>
              </a:ext>
            </a:extLst>
          </p:cNvPr>
          <p:cNvPicPr>
            <a:picLocks noChangeAspect="1"/>
          </p:cNvPicPr>
          <p:nvPr/>
        </p:nvPicPr>
        <p:blipFill>
          <a:blip r:embed="rId3" cstate="print"/>
          <a:stretch>
            <a:fillRect/>
          </a:stretch>
        </p:blipFill>
        <p:spPr>
          <a:xfrm>
            <a:off x="370543" y="779595"/>
            <a:ext cx="10016717" cy="692472"/>
          </a:xfrm>
          <a:prstGeom prst="rect">
            <a:avLst/>
          </a:prstGeom>
        </p:spPr>
      </p:pic>
      <p:grpSp>
        <p:nvGrpSpPr>
          <p:cNvPr id="12" name="그룹 1019">
            <a:extLst>
              <a:ext uri="{FF2B5EF4-FFF2-40B4-BE49-F238E27FC236}">
                <a16:creationId xmlns:a16="http://schemas.microsoft.com/office/drawing/2014/main" id="{11E592B2-F841-4966-F419-25881363CDDC}"/>
              </a:ext>
            </a:extLst>
          </p:cNvPr>
          <p:cNvGrpSpPr/>
          <p:nvPr/>
        </p:nvGrpSpPr>
        <p:grpSpPr>
          <a:xfrm>
            <a:off x="597178" y="868462"/>
            <a:ext cx="595564" cy="498288"/>
            <a:chOff x="2603927" y="2221794"/>
            <a:chExt cx="596007" cy="571541"/>
          </a:xfrm>
        </p:grpSpPr>
        <p:pic>
          <p:nvPicPr>
            <p:cNvPr id="13" name="Object 57">
              <a:extLst>
                <a:ext uri="{FF2B5EF4-FFF2-40B4-BE49-F238E27FC236}">
                  <a16:creationId xmlns:a16="http://schemas.microsoft.com/office/drawing/2014/main" id="{57B78F1E-E106-15AC-A26A-3839C0B6C9C9}"/>
                </a:ext>
              </a:extLst>
            </p:cNvPr>
            <p:cNvPicPr>
              <a:picLocks noChangeAspect="1"/>
            </p:cNvPicPr>
            <p:nvPr/>
          </p:nvPicPr>
          <p:blipFill>
            <a:blip r:embed="rId4" cstate="print"/>
            <a:stretch>
              <a:fillRect/>
            </a:stretch>
          </p:blipFill>
          <p:spPr>
            <a:xfrm>
              <a:off x="2603927" y="2221794"/>
              <a:ext cx="596007" cy="571541"/>
            </a:xfrm>
            <a:prstGeom prst="rect">
              <a:avLst/>
            </a:prstGeom>
          </p:spPr>
        </p:pic>
      </p:grpSp>
      <p:sp>
        <p:nvSpPr>
          <p:cNvPr id="14" name="TextBox 13">
            <a:extLst>
              <a:ext uri="{FF2B5EF4-FFF2-40B4-BE49-F238E27FC236}">
                <a16:creationId xmlns:a16="http://schemas.microsoft.com/office/drawing/2014/main" id="{46BDEE37-967A-B268-4B95-D9B58F3D6ED8}"/>
              </a:ext>
            </a:extLst>
          </p:cNvPr>
          <p:cNvSpPr txBox="1"/>
          <p:nvPr/>
        </p:nvSpPr>
        <p:spPr>
          <a:xfrm>
            <a:off x="1396292" y="847576"/>
            <a:ext cx="8150304" cy="646331"/>
          </a:xfrm>
          <a:prstGeom prst="rect">
            <a:avLst/>
          </a:prstGeom>
          <a:noFill/>
        </p:spPr>
        <p:txBody>
          <a:bodyPr wrap="square" rtlCol="0">
            <a:spAutoFit/>
          </a:bodyPr>
          <a:lstStyle/>
          <a:p>
            <a:r>
              <a:rPr lang="ko-KR" altLang="en-US" sz="3600" dirty="0">
                <a:latin typeface="Cafe24 Ohsquare" panose="02000A00000000000000" pitchFamily="2" charset="-127"/>
                <a:ea typeface="Cafe24 Ohsquare" panose="02000A00000000000000" pitchFamily="2" charset="-127"/>
              </a:rPr>
              <a:t>업무상 재해가 발생했을 때</a:t>
            </a:r>
            <a:r>
              <a:rPr lang="en-US" altLang="ko-KR" sz="3600" dirty="0">
                <a:latin typeface="Cafe24 Ohsquare" panose="02000A00000000000000" pitchFamily="2" charset="-127"/>
                <a:ea typeface="Cafe24 Ohsquare" panose="02000A00000000000000" pitchFamily="2" charset="-127"/>
              </a:rPr>
              <a:t>, </a:t>
            </a:r>
            <a:r>
              <a:rPr lang="ko-KR" altLang="en-US" sz="3600" dirty="0">
                <a:latin typeface="Cafe24 Ohsquare" panose="02000A00000000000000" pitchFamily="2" charset="-127"/>
                <a:ea typeface="Cafe24 Ohsquare" panose="02000A00000000000000" pitchFamily="2" charset="-127"/>
              </a:rPr>
              <a:t>대처 순서는</a:t>
            </a:r>
            <a:r>
              <a:rPr lang="en-US" altLang="ko-KR" sz="3600" dirty="0">
                <a:latin typeface="Cafe24 Ohsquare" panose="02000A00000000000000" pitchFamily="2" charset="-127"/>
                <a:ea typeface="Cafe24 Ohsquare" panose="02000A00000000000000" pitchFamily="2" charset="-127"/>
              </a:rPr>
              <a:t>?</a:t>
            </a:r>
            <a:endParaRPr lang="ko-KR" altLang="en-US" sz="3600" dirty="0">
              <a:latin typeface="Cafe24 Ohsquare" panose="02000A00000000000000" pitchFamily="2" charset="-127"/>
              <a:ea typeface="Cafe24 Ohsquare" panose="02000A00000000000000" pitchFamily="2" charset="-127"/>
            </a:endParaRPr>
          </a:p>
        </p:txBody>
      </p:sp>
      <p:pic>
        <p:nvPicPr>
          <p:cNvPr id="2" name="그림 1">
            <a:extLst>
              <a:ext uri="{FF2B5EF4-FFF2-40B4-BE49-F238E27FC236}">
                <a16:creationId xmlns:a16="http://schemas.microsoft.com/office/drawing/2014/main" id="{F3233A97-0723-DD4E-9CE9-ABD22D28027D}"/>
              </a:ext>
            </a:extLst>
          </p:cNvPr>
          <p:cNvPicPr>
            <a:picLocks noChangeAspect="1"/>
          </p:cNvPicPr>
          <p:nvPr/>
        </p:nvPicPr>
        <p:blipFill>
          <a:blip r:embed="rId5"/>
          <a:srcRect l="26555" t="28581" r="50411" b="5294"/>
          <a:stretch>
            <a:fillRect/>
          </a:stretch>
        </p:blipFill>
        <p:spPr>
          <a:xfrm>
            <a:off x="5506027" y="2018363"/>
            <a:ext cx="2604401" cy="2096863"/>
          </a:xfrm>
          <a:prstGeom prst="rect">
            <a:avLst/>
          </a:prstGeom>
        </p:spPr>
      </p:pic>
      <p:pic>
        <p:nvPicPr>
          <p:cNvPr id="3" name="그림 2">
            <a:extLst>
              <a:ext uri="{FF2B5EF4-FFF2-40B4-BE49-F238E27FC236}">
                <a16:creationId xmlns:a16="http://schemas.microsoft.com/office/drawing/2014/main" id="{35EEB62C-F8E9-F0C6-06D4-A69401B78426}"/>
              </a:ext>
            </a:extLst>
          </p:cNvPr>
          <p:cNvPicPr>
            <a:picLocks noChangeAspect="1"/>
          </p:cNvPicPr>
          <p:nvPr/>
        </p:nvPicPr>
        <p:blipFill>
          <a:blip r:embed="rId5"/>
          <a:srcRect l="73971" t="29047" r="4596" b="5139"/>
          <a:stretch>
            <a:fillRect/>
          </a:stretch>
        </p:blipFill>
        <p:spPr>
          <a:xfrm>
            <a:off x="8084997" y="2018364"/>
            <a:ext cx="2302263" cy="2146834"/>
          </a:xfrm>
          <a:prstGeom prst="rect">
            <a:avLst/>
          </a:prstGeom>
        </p:spPr>
      </p:pic>
      <p:pic>
        <p:nvPicPr>
          <p:cNvPr id="4" name="그림 3">
            <a:extLst>
              <a:ext uri="{FF2B5EF4-FFF2-40B4-BE49-F238E27FC236}">
                <a16:creationId xmlns:a16="http://schemas.microsoft.com/office/drawing/2014/main" id="{9FA36AF8-3667-B8E5-E49E-B0D0C95CA9B8}"/>
              </a:ext>
            </a:extLst>
          </p:cNvPr>
          <p:cNvPicPr>
            <a:picLocks noChangeAspect="1"/>
          </p:cNvPicPr>
          <p:nvPr/>
        </p:nvPicPr>
        <p:blipFill>
          <a:blip r:embed="rId5"/>
          <a:srcRect l="1119" t="28581" r="75686" b="5314"/>
          <a:stretch>
            <a:fillRect/>
          </a:stretch>
        </p:blipFill>
        <p:spPr>
          <a:xfrm>
            <a:off x="2899543" y="1938794"/>
            <a:ext cx="2521287" cy="2082640"/>
          </a:xfrm>
          <a:prstGeom prst="rect">
            <a:avLst/>
          </a:prstGeom>
        </p:spPr>
      </p:pic>
      <p:sp>
        <p:nvSpPr>
          <p:cNvPr id="16" name="TextBox 15">
            <a:extLst>
              <a:ext uri="{FF2B5EF4-FFF2-40B4-BE49-F238E27FC236}">
                <a16:creationId xmlns:a16="http://schemas.microsoft.com/office/drawing/2014/main" id="{CE2F267D-C344-B62A-8750-2215B4E41000}"/>
              </a:ext>
            </a:extLst>
          </p:cNvPr>
          <p:cNvSpPr txBox="1"/>
          <p:nvPr/>
        </p:nvSpPr>
        <p:spPr>
          <a:xfrm>
            <a:off x="8697657" y="7299653"/>
            <a:ext cx="1697878" cy="261610"/>
          </a:xfrm>
          <a:prstGeom prst="rect">
            <a:avLst/>
          </a:prstGeom>
          <a:noFill/>
        </p:spPr>
        <p:txBody>
          <a:bodyPr wrap="square" rtlCol="0">
            <a:spAutoFit/>
          </a:bodyPr>
          <a:lstStyle/>
          <a:p>
            <a:r>
              <a:rPr lang="ko-KR" altLang="en-US" sz="1100" dirty="0"/>
              <a:t>출처</a:t>
            </a:r>
            <a:r>
              <a:rPr lang="en-US" altLang="ko-KR" sz="1100" dirty="0"/>
              <a:t>: </a:t>
            </a:r>
            <a:r>
              <a:rPr lang="ko-KR" altLang="en-US" sz="1100" dirty="0"/>
              <a:t>성림출판사 </a:t>
            </a:r>
            <a:r>
              <a:rPr lang="en-US" altLang="ko-KR" sz="1100" dirty="0"/>
              <a:t>P108</a:t>
            </a:r>
            <a:endParaRPr lang="ko-KR" altLang="en-US" sz="1100" dirty="0"/>
          </a:p>
        </p:txBody>
      </p:sp>
      <p:pic>
        <p:nvPicPr>
          <p:cNvPr id="15" name="그림 14">
            <a:extLst>
              <a:ext uri="{FF2B5EF4-FFF2-40B4-BE49-F238E27FC236}">
                <a16:creationId xmlns:a16="http://schemas.microsoft.com/office/drawing/2014/main" id="{93AD2AF2-9FEE-8694-3B6E-7E1298180399}"/>
              </a:ext>
            </a:extLst>
          </p:cNvPr>
          <p:cNvPicPr>
            <a:picLocks noChangeAspect="1"/>
          </p:cNvPicPr>
          <p:nvPr/>
        </p:nvPicPr>
        <p:blipFill>
          <a:blip r:embed="rId5"/>
          <a:srcRect l="50932" t="28581" r="26862" b="5605"/>
          <a:stretch>
            <a:fillRect/>
          </a:stretch>
        </p:blipFill>
        <p:spPr>
          <a:xfrm>
            <a:off x="262679" y="2018363"/>
            <a:ext cx="2521287" cy="2082640"/>
          </a:xfrm>
          <a:prstGeom prst="rect">
            <a:avLst/>
          </a:prstGeom>
        </p:spPr>
      </p:pic>
      <p:pic>
        <p:nvPicPr>
          <p:cNvPr id="5" name="Picture 14">
            <a:extLst>
              <a:ext uri="{FF2B5EF4-FFF2-40B4-BE49-F238E27FC236}">
                <a16:creationId xmlns:a16="http://schemas.microsoft.com/office/drawing/2014/main" id="{97825F86-3D2D-5FF3-D3A9-EC3539409D57}"/>
              </a:ext>
            </a:extLst>
          </p:cNvPr>
          <p:cNvPicPr>
            <a:picLocks noChangeAspect="1"/>
          </p:cNvPicPr>
          <p:nvPr/>
        </p:nvPicPr>
        <p:blipFill>
          <a:blip r:embed="rId6"/>
          <a:stretch>
            <a:fillRect/>
          </a:stretch>
        </p:blipFill>
        <p:spPr>
          <a:xfrm>
            <a:off x="9236128" y="779595"/>
            <a:ext cx="999844" cy="725320"/>
          </a:xfrm>
          <a:prstGeom prst="rect">
            <a:avLst/>
          </a:prstGeom>
        </p:spPr>
      </p:pic>
    </p:spTree>
    <p:extLst>
      <p:ext uri="{BB962C8B-B14F-4D97-AF65-F5344CB8AC3E}">
        <p14:creationId xmlns:p14="http://schemas.microsoft.com/office/powerpoint/2010/main" val="59921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08 0.15095 L 0.00208 0.15116 C 0.00461 0.17132 0.00891 0.19378 -0.00029 0.21436 C -0.00771 0.23074 -0.01989 0.23997 -0.03117 0.249 C -0.04216 0.25761 -0.05403 0.26181 -0.06576 0.26622 C -0.0809 0.27189 -0.12856 0.28175 -0.14311 0.28364 C -0.15305 0.28511 -0.163 0.2849 -0.17295 0.28553 C -0.19507 0.28679 -0.22298 0.26559 -0.2396 0.28952 C -0.25371 0.3101 -0.2396 0.35104 -0.2396 0.38211 " pathEditMode="relative" rAng="0" ptsTypes="AAAAAAAAA">
                                      <p:cBhvr>
                                        <p:cTn id="6" dur="2000" fill="hold"/>
                                        <p:tgtEl>
                                          <p:spTgt spid="4"/>
                                        </p:tgtEl>
                                        <p:attrNameLst>
                                          <p:attrName>ppt_x</p:attrName>
                                          <p:attrName>ppt_y</p:attrName>
                                        </p:attrNameLst>
                                      </p:cBhvr>
                                      <p:rCtr x="-12233" y="1154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297 0.13773 L -0.00297 0.13794 C -0.00252 0.14423 -0.00238 0.15179 -0.00134 0.1583 C 0.00059 0.16922 0.00802 0.18286 0.01069 0.18727 C 0.01885 0.2005 0.02835 0.21352 0.03726 0.22171 C 0.04751 0.23136 0.0579 0.24333 0.06859 0.24816 C 0.07378 0.25131 0.07883 0.25404 0.08417 0.25635 C 0.08892 0.25803 0.09382 0.25866 0.09857 0.25992 C 0.10422 0.26139 0.10986 0.26286 0.11535 0.2637 C 0.13109 0.26622 0.17206 0.26727 0.18097 0.26748 L 0.23397 0.26978 C 0.23411 0.27209 0.23426 0.27482 0.23456 0.27713 C 0.23545 0.28469 0.23649 0.28721 0.23753 0.29435 C 0.23783 0.29645 0.23797 0.29813 0.23812 0.30023 C 0.23857 0.30275 0.23887 0.30527 0.23946 0.308 C 0.23961 0.31157 0.23976 0.31555 0.24005 0.31933 C 0.24005 0.32122 0.24065 0.3229 0.24065 0.32542 C 0.24094 0.33718 0.24065 0.34957 0.24065 0.36216 " pathEditMode="relative" rAng="0" ptsTypes="AAAAAAAAAAAAAAAAAA">
                                      <p:cBhvr>
                                        <p:cTn id="10" dur="2000" fill="hold"/>
                                        <p:tgtEl>
                                          <p:spTgt spid="15"/>
                                        </p:tgtEl>
                                        <p:attrNameLst>
                                          <p:attrName>ppt_x</p:attrName>
                                          <p:attrName>ppt_y</p:attrName>
                                        </p:attrNameLst>
                                      </p:cBhvr>
                                      <p:rCtr x="12173" y="1121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074 0.14003 L 0.00074 0.14003 C -0.00015 0.15095 2.66033E-6 0.16376 -0.00178 0.17342 C -0.00282 0.17887 -0.00535 0.17824 -0.00698 0.17992 C -0.00995 0.18328 -0.01292 0.18664 -0.01589 0.18916 C -0.01722 0.19 -0.01856 0.19 -0.02004 0.19105 C -0.02138 0.19231 -0.02272 0.19483 -0.02405 0.19588 C -0.03311 0.20281 -0.04662 0.21289 -0.05582 0.21373 L -0.22729 0.21604 C -0.2307 0.2194 -0.22877 0.21583 -0.2313 0.22485 C -0.23308 0.23115 -0.23501 0.23661 -0.23664 0.2427 C -0.23768 0.24711 -0.23872 0.25173 -0.23961 0.25635 C -0.2408 0.26349 -0.24199 0.27566 -0.24258 0.28364 C -0.24273 0.28784 -0.24288 0.29246 -0.24288 0.29708 C -0.24288 0.30988 -0.24273 0.32227 -0.24258 0.33529 C -0.24139 0.38232 -0.24243 0.32416 -0.24139 0.35775 C -0.24124 0.36069 -0.24139 0.36363 -0.24139 0.36741 L -0.24139 0.36006 " pathEditMode="relative" rAng="0" ptsTypes="AAAAAAAAAAAAAAAAAA">
                                      <p:cBhvr>
                                        <p:cTn id="14" dur="2000" fill="hold"/>
                                        <p:tgtEl>
                                          <p:spTgt spid="3"/>
                                        </p:tgtEl>
                                        <p:attrNameLst>
                                          <p:attrName>ppt_x</p:attrName>
                                          <p:attrName>ppt_y</p:attrName>
                                        </p:attrNameLst>
                                      </p:cBhvr>
                                      <p:rCtr x="-12188" y="1135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27553E-7 3.24585E-6 L 4.27553E-7 0.00021 C 4.27553E-7 0.01154 0.00015 0.02309 0.00059 0.03548 C 0.00104 0.04682 0.00237 0.07096 0.00327 0.08272 C 0.00386 0.09217 0.00505 0.11169 0.00713 0.11904 C 0.00876 0.12471 0.0196 0.15767 0.02479 0.16628 C 0.03236 0.1793 0.04142 0.19042 0.04988 0.19945 C 0.05493 0.2047 0.05953 0.21058 0.06487 0.21394 C 0.06844 0.21646 0.0723 0.21541 0.07631 0.21772 C 0.08046 0.2194 0.08462 0.22234 0.08878 0.22506 C 0.09664 0.22842 0.1109 0.23157 0.11743 0.23178 C 0.14148 0.23367 0.16538 0.23472 0.18913 0.23535 C 0.19388 0.23703 0.19849 0.23577 0.20294 0.23913 C 0.20561 0.24123 0.20813 0.24501 0.21036 0.25068 C 0.21155 0.25299 0.21571 0.27083 0.21675 0.27566 L 0.21927 0.2975 C 0.21971 0.30128 0.22001 0.30506 0.22061 0.30863 L 0.22313 0.32311 C 0.22357 0.3292 0.22387 0.33529 0.22447 0.34138 C 0.22476 0.34495 0.2255 0.34831 0.2258 0.3523 C 0.2264 0.36426 0.22714 0.38862 0.22714 0.38988 " pathEditMode="relative" rAng="0" ptsTypes="AAAAAAAAAAAAAAAAAAAAA">
                                      <p:cBhvr>
                                        <p:cTn id="18" dur="2000" fill="hold"/>
                                        <p:tgtEl>
                                          <p:spTgt spid="2"/>
                                        </p:tgtEl>
                                        <p:attrNameLst>
                                          <p:attrName>ppt_x</p:attrName>
                                          <p:attrName>ppt_y</p:attrName>
                                        </p:attrNameLst>
                                      </p:cBhvr>
                                      <p:rCtr x="11357" y="194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975101" y="3400271"/>
            <a:ext cx="2088304" cy="654540"/>
          </a:xfrm>
          <a:prstGeom prst="rect">
            <a:avLst/>
          </a:prstGeom>
          <a:solidFill>
            <a:srgbClr val="009FE3"/>
          </a:solidFill>
        </p:spPr>
        <p:txBody>
          <a:bodyPr wrap="square" lIns="99569" tIns="49785" rIns="99569" bIns="49785">
            <a:spAutoFit/>
          </a:bodyPr>
          <a:lstStyle/>
          <a:p>
            <a:pPr algn="ctr"/>
            <a:r>
              <a:rPr lang="ko-KR" altLang="en-US" sz="3600" spc="-150" dirty="0">
                <a:solidFill>
                  <a:schemeClr val="bg1"/>
                </a:solidFill>
                <a:latin typeface="G마켓 산스 Bold" panose="02000000000000000000" pitchFamily="50" charset="-127"/>
                <a:ea typeface="G마켓 산스 Bold" panose="02000000000000000000" pitchFamily="50" charset="-127"/>
              </a:rPr>
              <a:t>학습목표</a:t>
            </a:r>
          </a:p>
        </p:txBody>
      </p:sp>
      <p:sp>
        <p:nvSpPr>
          <p:cNvPr id="11" name="TextBox 10"/>
          <p:cNvSpPr txBox="1"/>
          <p:nvPr/>
        </p:nvSpPr>
        <p:spPr>
          <a:xfrm>
            <a:off x="450156" y="4514607"/>
            <a:ext cx="9649072" cy="1508105"/>
          </a:xfrm>
          <a:prstGeom prst="rect">
            <a:avLst/>
          </a:prstGeom>
          <a:noFill/>
        </p:spPr>
        <p:txBody>
          <a:bodyPr wrap="square" rtlCol="0">
            <a:spAutoFit/>
          </a:bodyPr>
          <a:lstStyle/>
          <a:p>
            <a:pPr marL="514800" indent="-396000">
              <a:spcAft>
                <a:spcPts val="1200"/>
              </a:spcAft>
              <a:buFont typeface="+mj-lt"/>
              <a:buAutoNum type="arabicPeriod"/>
            </a:pPr>
            <a:r>
              <a:rPr lang="ko-KR" altLang="en-US" sz="2400" spc="-150" dirty="0">
                <a:latin typeface="G마켓 산스 Bold" panose="02000000000000000000" pitchFamily="50" charset="-127"/>
                <a:ea typeface="G마켓 산스 Bold" panose="02000000000000000000" pitchFamily="50" charset="-127"/>
              </a:rPr>
              <a:t>산재 발생 시 산재보험으로 치료 및 보상받을 수 있음을 이해한다</a:t>
            </a:r>
            <a:r>
              <a:rPr lang="en-US" altLang="ko-KR" sz="2400" spc="-150" dirty="0">
                <a:latin typeface="G마켓 산스 Bold" panose="02000000000000000000" pitchFamily="50" charset="-127"/>
                <a:ea typeface="G마켓 산스 Bold" panose="02000000000000000000" pitchFamily="50" charset="-127"/>
              </a:rPr>
              <a:t>.</a:t>
            </a:r>
          </a:p>
          <a:p>
            <a:pPr marL="514800" indent="-396000">
              <a:spcAft>
                <a:spcPts val="1200"/>
              </a:spcAft>
              <a:buFont typeface="+mj-lt"/>
              <a:buAutoNum type="arabicPeriod"/>
            </a:pPr>
            <a:r>
              <a:rPr lang="ko-KR" altLang="en-US" sz="2400" spc="-150" dirty="0">
                <a:latin typeface="G마켓 산스 Bold" panose="02000000000000000000" pitchFamily="50" charset="-127"/>
                <a:ea typeface="G마켓 산스 Bold" panose="02000000000000000000" pitchFamily="50" charset="-127"/>
              </a:rPr>
              <a:t>직장 괴롭힘의 의미와 대응방안을 대하여 이해한다</a:t>
            </a:r>
            <a:r>
              <a:rPr lang="en-US" altLang="ko-KR" sz="2400" spc="-150" dirty="0">
                <a:latin typeface="G마켓 산스 Bold" panose="02000000000000000000" pitchFamily="50" charset="-127"/>
                <a:ea typeface="G마켓 산스 Bold" panose="02000000000000000000" pitchFamily="50" charset="-127"/>
              </a:rPr>
              <a:t>.</a:t>
            </a:r>
          </a:p>
          <a:p>
            <a:pPr marL="514800" indent="-396000">
              <a:spcAft>
                <a:spcPts val="1200"/>
              </a:spcAft>
              <a:buFont typeface="+mj-lt"/>
              <a:buAutoNum type="arabicPeriod"/>
            </a:pPr>
            <a:r>
              <a:rPr lang="ko-KR" altLang="en-US" sz="2400" spc="-150" dirty="0">
                <a:latin typeface="G마켓 산스 Bold" panose="02000000000000000000" pitchFamily="50" charset="-127"/>
                <a:ea typeface="G마켓 산스 Bold" panose="02000000000000000000" pitchFamily="50" charset="-127"/>
              </a:rPr>
              <a:t>산재예방과 건강권 보호를 위한 방안을 고민해본다</a:t>
            </a:r>
            <a:r>
              <a:rPr lang="en-US" altLang="ko-KR" sz="2400" spc="-150" dirty="0">
                <a:latin typeface="G마켓 산스 Bold" panose="02000000000000000000" pitchFamily="50" charset="-127"/>
                <a:ea typeface="G마켓 산스 Bold" panose="02000000000000000000" pitchFamily="50" charset="-127"/>
              </a:rPr>
              <a:t>.</a:t>
            </a:r>
            <a:endParaRPr lang="ko-KR" altLang="en-US" sz="2400" spc="-150" dirty="0">
              <a:latin typeface="G마켓 산스 Bold" panose="02000000000000000000" pitchFamily="50" charset="-127"/>
              <a:ea typeface="G마켓 산스 Bold" panose="02000000000000000000" pitchFamily="50" charset="-127"/>
            </a:endParaRPr>
          </a:p>
        </p:txBody>
      </p:sp>
      <p:sp>
        <p:nvSpPr>
          <p:cNvPr id="12" name="TextBox 11"/>
          <p:cNvSpPr txBox="1"/>
          <p:nvPr/>
        </p:nvSpPr>
        <p:spPr>
          <a:xfrm>
            <a:off x="832049" y="1585545"/>
            <a:ext cx="3146054" cy="830997"/>
          </a:xfrm>
          <a:prstGeom prst="rect">
            <a:avLst/>
          </a:prstGeom>
          <a:noFill/>
        </p:spPr>
        <p:txBody>
          <a:bodyPr wrap="none" rtlCol="0">
            <a:spAutoFit/>
          </a:bodyPr>
          <a:lstStyle/>
          <a:p>
            <a:pPr>
              <a:spcAft>
                <a:spcPts val="300"/>
              </a:spcAft>
            </a:pPr>
            <a:r>
              <a:rPr lang="ko-KR" altLang="en-US" sz="4800" spc="-220" dirty="0">
                <a:latin typeface="G마켓 산스 Bold" panose="02000000000000000000" pitchFamily="50" charset="-127"/>
                <a:ea typeface="G마켓 산스 Bold" panose="02000000000000000000" pitchFamily="50" charset="-127"/>
              </a:rPr>
              <a:t>노동의 권리</a:t>
            </a:r>
          </a:p>
        </p:txBody>
      </p:sp>
      <p:sp>
        <p:nvSpPr>
          <p:cNvPr id="14" name="TextBox 13"/>
          <p:cNvSpPr txBox="1"/>
          <p:nvPr/>
        </p:nvSpPr>
        <p:spPr>
          <a:xfrm>
            <a:off x="851099" y="1124590"/>
            <a:ext cx="3166251" cy="507831"/>
          </a:xfrm>
          <a:prstGeom prst="rect">
            <a:avLst/>
          </a:prstGeom>
          <a:noFill/>
        </p:spPr>
        <p:txBody>
          <a:bodyPr wrap="none" rtlCol="0">
            <a:spAutoFit/>
          </a:bodyPr>
          <a:lstStyle/>
          <a:p>
            <a:pPr>
              <a:spcAft>
                <a:spcPts val="300"/>
              </a:spcAft>
            </a:pPr>
            <a:r>
              <a:rPr lang="en-US" altLang="ko-KR" sz="2700" spc="-150" dirty="0">
                <a:solidFill>
                  <a:srgbClr val="6F6F6F"/>
                </a:solidFill>
                <a:latin typeface="G마켓 산스 Bold" panose="02000000000000000000" pitchFamily="50" charset="-127"/>
                <a:ea typeface="G마켓 산스 Bold" panose="02000000000000000000" pitchFamily="50" charset="-127"/>
              </a:rPr>
              <a:t>2</a:t>
            </a:r>
            <a:r>
              <a:rPr lang="ko-KR" altLang="en-US" sz="2700" spc="-150" dirty="0">
                <a:solidFill>
                  <a:srgbClr val="6F6F6F"/>
                </a:solidFill>
                <a:latin typeface="G마켓 산스 Bold" panose="02000000000000000000" pitchFamily="50" charset="-127"/>
                <a:ea typeface="G마켓 산스 Bold" panose="02000000000000000000" pitchFamily="50" charset="-127"/>
              </a:rPr>
              <a:t>학년 </a:t>
            </a:r>
            <a:r>
              <a:rPr lang="en-US" altLang="ko-KR" sz="2700" spc="-150" dirty="0">
                <a:solidFill>
                  <a:srgbClr val="6F6F6F"/>
                </a:solidFill>
                <a:latin typeface="G마켓 산스 Bold" panose="02000000000000000000" pitchFamily="50" charset="-127"/>
                <a:ea typeface="G마켓 산스 Bold" panose="02000000000000000000" pitchFamily="50" charset="-127"/>
              </a:rPr>
              <a:t>2</a:t>
            </a:r>
            <a:r>
              <a:rPr lang="ko-KR" altLang="en-US" sz="2700" spc="-150" dirty="0">
                <a:solidFill>
                  <a:srgbClr val="6F6F6F"/>
                </a:solidFill>
                <a:latin typeface="G마켓 산스 Bold" panose="02000000000000000000" pitchFamily="50" charset="-127"/>
                <a:ea typeface="G마켓 산스 Bold" panose="02000000000000000000" pitchFamily="50" charset="-127"/>
              </a:rPr>
              <a:t>학기 </a:t>
            </a:r>
            <a:r>
              <a:rPr lang="en-US" altLang="ko-KR" sz="2700" spc="-150" dirty="0">
                <a:solidFill>
                  <a:srgbClr val="6F6F6F"/>
                </a:solidFill>
                <a:latin typeface="G마켓 산스 Bold" panose="02000000000000000000" pitchFamily="50" charset="-127"/>
                <a:ea typeface="G마켓 산스 Bold" panose="02000000000000000000" pitchFamily="50" charset="-127"/>
              </a:rPr>
              <a:t>- 2</a:t>
            </a:r>
            <a:r>
              <a:rPr lang="ko-KR" altLang="en-US" sz="2700" spc="-150" dirty="0" err="1">
                <a:solidFill>
                  <a:srgbClr val="6F6F6F"/>
                </a:solidFill>
                <a:latin typeface="G마켓 산스 Bold" panose="02000000000000000000" pitchFamily="50" charset="-127"/>
                <a:ea typeface="G마켓 산스 Bold" panose="02000000000000000000" pitchFamily="50" charset="-127"/>
              </a:rPr>
              <a:t>차시</a:t>
            </a:r>
            <a:endParaRPr lang="ko-KR" altLang="en-US" sz="2700" spc="-150" dirty="0">
              <a:solidFill>
                <a:srgbClr val="6F6F6F"/>
              </a:solidFill>
              <a:latin typeface="G마켓 산스 Bold" panose="02000000000000000000" pitchFamily="50" charset="-127"/>
              <a:ea typeface="G마켓 산스 Bold" panose="02000000000000000000" pitchFamily="50" charset="-127"/>
            </a:endParaRPr>
          </a:p>
        </p:txBody>
      </p:sp>
      <p:sp>
        <p:nvSpPr>
          <p:cNvPr id="9" name="TextBox 8"/>
          <p:cNvSpPr txBox="1"/>
          <p:nvPr/>
        </p:nvSpPr>
        <p:spPr>
          <a:xfrm>
            <a:off x="835972" y="2417812"/>
            <a:ext cx="6441187" cy="646331"/>
          </a:xfrm>
          <a:prstGeom prst="rect">
            <a:avLst/>
          </a:prstGeom>
          <a:noFill/>
        </p:spPr>
        <p:txBody>
          <a:bodyPr wrap="none" rtlCol="0">
            <a:spAutoFit/>
          </a:bodyPr>
          <a:lstStyle/>
          <a:p>
            <a:pPr>
              <a:spcAft>
                <a:spcPts val="300"/>
              </a:spcAft>
            </a:pPr>
            <a:r>
              <a:rPr lang="ko-KR" altLang="en-US" sz="3600" spc="-250" dirty="0">
                <a:latin typeface="G마켓 산스 Bold" panose="02000000000000000000" pitchFamily="50" charset="-127"/>
                <a:ea typeface="G마켓 산스 Bold" panose="02000000000000000000" pitchFamily="50" charset="-127"/>
              </a:rPr>
              <a:t>건강하고 안전하게 일할 권리 이해 </a:t>
            </a:r>
          </a:p>
        </p:txBody>
      </p:sp>
      <p:sp>
        <p:nvSpPr>
          <p:cNvPr id="16" name="타원 15"/>
          <p:cNvSpPr/>
          <p:nvPr/>
        </p:nvSpPr>
        <p:spPr>
          <a:xfrm>
            <a:off x="7513030" y="2374817"/>
            <a:ext cx="658936" cy="658936"/>
          </a:xfrm>
          <a:prstGeom prst="ellipse">
            <a:avLst/>
          </a:prstGeom>
          <a:solidFill>
            <a:srgbClr val="57575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algn="ctr"/>
            <a:r>
              <a:rPr lang="en-US" altLang="ko-KR" sz="3600" dirty="0">
                <a:latin typeface="G마켓 산스 Bold" panose="02000000000000000000" pitchFamily="50" charset="-127"/>
                <a:ea typeface="G마켓 산스 Bold" panose="02000000000000000000" pitchFamily="50" charset="-127"/>
              </a:rPr>
              <a:t>2</a:t>
            </a:r>
            <a:endParaRPr lang="ko-KR" altLang="en-US" sz="3600" dirty="0">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3280741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885467" y="288857"/>
            <a:ext cx="6371041" cy="808428"/>
          </a:xfrm>
          <a:prstGeom prst="rect">
            <a:avLst/>
          </a:prstGeom>
        </p:spPr>
        <p:txBody>
          <a:bodyPr wrap="non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산업재해 발생 시 이렇게</a:t>
            </a:r>
            <a:r>
              <a:rPr lang="en-US" altLang="ko-KR" sz="4600" spc="-320" dirty="0">
                <a:latin typeface="G마켓 산스 Bold" panose="02000000000000000000" pitchFamily="50" charset="-127"/>
                <a:ea typeface="G마켓 산스 Bold" panose="02000000000000000000" pitchFamily="50" charset="-127"/>
              </a:rPr>
              <a:t>!!</a:t>
            </a:r>
            <a:endParaRPr lang="ko-KR" altLang="en-US" sz="3600" spc="-320" dirty="0">
              <a:latin typeface="G마켓 산스 Bold" panose="02000000000000000000" pitchFamily="50" charset="-127"/>
              <a:ea typeface="G마켓 산스 Bold" panose="02000000000000000000" pitchFamily="50" charset="-127"/>
            </a:endParaRPr>
          </a:p>
        </p:txBody>
      </p:sp>
      <p:sp>
        <p:nvSpPr>
          <p:cNvPr id="7" name="TextBox 19"/>
          <p:cNvSpPr txBox="1"/>
          <p:nvPr/>
        </p:nvSpPr>
        <p:spPr>
          <a:xfrm>
            <a:off x="867509" y="1682874"/>
            <a:ext cx="9022022" cy="3877985"/>
          </a:xfrm>
          <a:prstGeom prst="rect">
            <a:avLst/>
          </a:prstGeom>
          <a:noFill/>
        </p:spPr>
        <p:txBody>
          <a:bodyPr wrap="non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산재사고 발생시 회사</a:t>
            </a: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동료에게 알립니다</a:t>
            </a:r>
            <a:r>
              <a:rPr lang="en-US" altLang="ko-KR" sz="2800" spc="-200" dirty="0">
                <a:latin typeface="G마켓 산스 Bold" panose="02000000000000000000" pitchFamily="50" charset="-127"/>
                <a:ea typeface="G마켓 산스 Bold" panose="02000000000000000000" pitchFamily="50" charset="-127"/>
              </a:rPr>
              <a:t>.</a:t>
            </a:r>
          </a:p>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산재발생 시간</a:t>
            </a: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발생된 사유</a:t>
            </a: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사고 당시 현장상황 등을 자세히  </a:t>
            </a:r>
            <a:br>
              <a:rPr lang="en-US" altLang="ko-KR" sz="2800" spc="-200" dirty="0">
                <a:latin typeface="G마켓 산스 Bold" panose="02000000000000000000" pitchFamily="50" charset="-127"/>
                <a:ea typeface="G마켓 산스 Bold" panose="02000000000000000000" pitchFamily="50" charset="-127"/>
              </a:rPr>
            </a:br>
            <a:r>
              <a:rPr lang="ko-KR" altLang="en-US" sz="2800" spc="-200" dirty="0">
                <a:latin typeface="G마켓 산스 Bold" panose="02000000000000000000" pitchFamily="50" charset="-127"/>
                <a:ea typeface="G마켓 산스 Bold" panose="02000000000000000000" pitchFamily="50" charset="-127"/>
              </a:rPr>
              <a:t>  기록해야 합니다</a:t>
            </a: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음성녹음</a:t>
            </a: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사진촬영</a:t>
            </a:r>
            <a:r>
              <a:rPr lang="en-US" altLang="ko-KR" sz="2800" spc="-200" dirty="0">
                <a:latin typeface="G마켓 산스 Bold" panose="02000000000000000000" pitchFamily="50" charset="-127"/>
                <a:ea typeface="G마켓 산스 Bold" panose="02000000000000000000" pitchFamily="50" charset="-127"/>
              </a:rPr>
              <a:t>)</a:t>
            </a:r>
          </a:p>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많이 다쳤을 경우 </a:t>
            </a:r>
            <a:r>
              <a:rPr lang="en-US" altLang="ko-KR" sz="2800" spc="-200" dirty="0">
                <a:latin typeface="G마켓 산스 Bold" panose="02000000000000000000" pitchFamily="50" charset="-127"/>
                <a:ea typeface="G마켓 산스 Bold" panose="02000000000000000000" pitchFamily="50" charset="-127"/>
              </a:rPr>
              <a:t>119 </a:t>
            </a:r>
            <a:r>
              <a:rPr lang="ko-KR" altLang="en-US" sz="2800" spc="-200" dirty="0">
                <a:latin typeface="G마켓 산스 Bold" panose="02000000000000000000" pitchFamily="50" charset="-127"/>
                <a:ea typeface="G마켓 산스 Bold" panose="02000000000000000000" pitchFamily="50" charset="-127"/>
              </a:rPr>
              <a:t>구급차를 불러 병원에 갑니다</a:t>
            </a:r>
            <a:r>
              <a:rPr lang="en-US" altLang="ko-KR" sz="2800" spc="-200" dirty="0">
                <a:latin typeface="G마켓 산스 Bold" panose="02000000000000000000" pitchFamily="50" charset="-127"/>
                <a:ea typeface="G마켓 산스 Bold" panose="02000000000000000000" pitchFamily="50" charset="-127"/>
              </a:rPr>
              <a:t>.</a:t>
            </a:r>
          </a:p>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병원 진료 시 다친 상황</a:t>
            </a:r>
            <a:r>
              <a:rPr lang="en-US" altLang="ko-KR" sz="2800" spc="-200" dirty="0">
                <a:latin typeface="G마켓 산스 Bold" panose="02000000000000000000" pitchFamily="50" charset="-127"/>
                <a:ea typeface="G마켓 산스 Bold" panose="02000000000000000000" pitchFamily="50" charset="-127"/>
              </a:rPr>
              <a:t>(</a:t>
            </a:r>
            <a:r>
              <a:rPr lang="ko-KR" altLang="en-US" sz="2800" spc="-200" dirty="0">
                <a:latin typeface="G마켓 산스 Bold" panose="02000000000000000000" pitchFamily="50" charset="-127"/>
                <a:ea typeface="G마켓 산스 Bold" panose="02000000000000000000" pitchFamily="50" charset="-127"/>
              </a:rPr>
              <a:t>아프게 된 상황</a:t>
            </a:r>
            <a:r>
              <a:rPr lang="en-US" altLang="ko-KR" sz="2800" spc="-200" dirty="0">
                <a:latin typeface="G마켓 산스 Bold" panose="02000000000000000000" pitchFamily="50" charset="-127"/>
                <a:ea typeface="G마켓 산스 Bold" panose="02000000000000000000" pitchFamily="50" charset="-127"/>
              </a:rPr>
              <a:t>)</a:t>
            </a:r>
            <a:r>
              <a:rPr lang="ko-KR" altLang="en-US" sz="2800" spc="-200" dirty="0">
                <a:latin typeface="G마켓 산스 Bold" panose="02000000000000000000" pitchFamily="50" charset="-127"/>
                <a:ea typeface="G마켓 산스 Bold" panose="02000000000000000000" pitchFamily="50" charset="-127"/>
              </a:rPr>
              <a:t>을 설명하고</a:t>
            </a:r>
            <a:r>
              <a:rPr lang="en-US" altLang="ko-KR" sz="2800" spc="-200" dirty="0">
                <a:latin typeface="G마켓 산스 Bold" panose="02000000000000000000" pitchFamily="50" charset="-127"/>
                <a:ea typeface="G마켓 산스 Bold" panose="02000000000000000000" pitchFamily="50" charset="-127"/>
              </a:rPr>
              <a:t>, </a:t>
            </a:r>
            <a:br>
              <a:rPr lang="en-US" altLang="ko-KR" sz="2800" spc="-200" dirty="0">
                <a:latin typeface="G마켓 산스 Bold" panose="02000000000000000000" pitchFamily="50" charset="-127"/>
                <a:ea typeface="G마켓 산스 Bold" panose="02000000000000000000" pitchFamily="50" charset="-127"/>
              </a:rPr>
            </a:b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다쳤다는 사실을 기록으로 남겨야 합니다</a:t>
            </a:r>
            <a:r>
              <a:rPr lang="en-US" altLang="ko-KR" sz="2800" spc="-200" dirty="0">
                <a:latin typeface="G마켓 산스 Bold" panose="02000000000000000000" pitchFamily="50" charset="-127"/>
                <a:ea typeface="G마켓 산스 Bold" panose="02000000000000000000" pitchFamily="50" charset="-127"/>
              </a:rPr>
              <a:t>.</a:t>
            </a:r>
          </a:p>
          <a:p>
            <a:pPr marL="144000" indent="-180000">
              <a:spcAft>
                <a:spcPts val="15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사고를 목격한 동료의 진술도 확보해요</a:t>
            </a:r>
            <a:r>
              <a:rPr lang="en-US" altLang="ko-KR" sz="2800" spc="-200" dirty="0">
                <a:latin typeface="G마켓 산스 Bold" panose="02000000000000000000" pitchFamily="50" charset="-127"/>
                <a:ea typeface="G마켓 산스 Bold" panose="02000000000000000000" pitchFamily="50" charset="-127"/>
              </a:rPr>
              <a:t>!!</a:t>
            </a:r>
            <a:endParaRPr lang="ko-KR" altLang="en-US" sz="2800" spc="-200" dirty="0">
              <a:latin typeface="G마켓 산스 Bold" panose="02000000000000000000" pitchFamily="50" charset="-127"/>
              <a:ea typeface="G마켓 산스 Bold" panose="02000000000000000000" pitchFamily="50" charset="-127"/>
            </a:endParaRPr>
          </a:p>
        </p:txBody>
      </p:sp>
      <p:cxnSp>
        <p:nvCxnSpPr>
          <p:cNvPr id="10" name="직선 연결선 9"/>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6"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D:\01.프로젝트-SUM\[프로젝트]취업지원센터\18.표준교안ppt제작\png저장\2-2_2차시\1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689" y="4563194"/>
            <a:ext cx="2926080" cy="259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408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885467" y="288857"/>
            <a:ext cx="7394399" cy="808428"/>
          </a:xfrm>
          <a:prstGeom prst="rect">
            <a:avLst/>
          </a:prstGeom>
        </p:spPr>
        <p:txBody>
          <a:bodyPr wrap="non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산재인정 절차 </a:t>
            </a:r>
            <a:r>
              <a:rPr lang="en-US" altLang="ko-KR" sz="3600" spc="-320" dirty="0">
                <a:latin typeface="G마켓 산스 Bold" panose="02000000000000000000" pitchFamily="50" charset="-127"/>
                <a:ea typeface="G마켓 산스 Bold" panose="02000000000000000000" pitchFamily="50" charset="-127"/>
              </a:rPr>
              <a:t>( </a:t>
            </a:r>
            <a:r>
              <a:rPr lang="ko-KR" altLang="en-US" sz="3600" spc="-320" dirty="0">
                <a:latin typeface="G마켓 산스 Bold" panose="02000000000000000000" pitchFamily="50" charset="-127"/>
                <a:ea typeface="G마켓 산스 Bold" panose="02000000000000000000" pitchFamily="50" charset="-127"/>
              </a:rPr>
              <a:t>근로복지공단 신청 </a:t>
            </a:r>
            <a:r>
              <a:rPr lang="en-US" altLang="ko-KR" sz="3600" spc="-320" dirty="0">
                <a:latin typeface="G마켓 산스 Bold" panose="02000000000000000000" pitchFamily="50" charset="-127"/>
                <a:ea typeface="G마켓 산스 Bold" panose="02000000000000000000" pitchFamily="50" charset="-127"/>
              </a:rPr>
              <a:t>)</a:t>
            </a:r>
            <a:endParaRPr lang="ko-KR" altLang="en-US" sz="3600" spc="-320" dirty="0">
              <a:latin typeface="G마켓 산스 Bold" panose="02000000000000000000" pitchFamily="50" charset="-127"/>
              <a:ea typeface="G마켓 산스 Bold" panose="02000000000000000000" pitchFamily="50" charset="-127"/>
            </a:endParaRPr>
          </a:p>
        </p:txBody>
      </p:sp>
      <p:cxnSp>
        <p:nvCxnSpPr>
          <p:cNvPr id="10" name="직선 연결선 9"/>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6" name="Picture 3" descr="D:\01.프로젝트-SUM\[프로젝트]취업지원센터\18.표준교안ppt제작\png저장\2-2_1차시\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5" name="오른쪽 화살표 4"/>
          <p:cNvSpPr/>
          <p:nvPr/>
        </p:nvSpPr>
        <p:spPr>
          <a:xfrm>
            <a:off x="3450109" y="3149624"/>
            <a:ext cx="426566" cy="328290"/>
          </a:xfrm>
          <a:prstGeom prst="rightArrow">
            <a:avLst>
              <a:gd name="adj1" fmla="val 42263"/>
              <a:gd name="adj2" fmla="val 67408"/>
            </a:avLst>
          </a:prstGeom>
          <a:solidFill>
            <a:srgbClr val="F1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마켓 산스 Bold" panose="02000000000000000000" pitchFamily="50" charset="-127"/>
              <a:ea typeface="G마켓 산스 Bold" panose="02000000000000000000" pitchFamily="50" charset="-127"/>
            </a:endParaRPr>
          </a:p>
        </p:txBody>
      </p:sp>
      <p:sp>
        <p:nvSpPr>
          <p:cNvPr id="13" name="오른쪽 화살표 12"/>
          <p:cNvSpPr/>
          <p:nvPr/>
        </p:nvSpPr>
        <p:spPr>
          <a:xfrm>
            <a:off x="6860059" y="3149624"/>
            <a:ext cx="426566" cy="328290"/>
          </a:xfrm>
          <a:prstGeom prst="rightArrow">
            <a:avLst>
              <a:gd name="adj1" fmla="val 42263"/>
              <a:gd name="adj2" fmla="val 67408"/>
            </a:avLst>
          </a:prstGeom>
          <a:solidFill>
            <a:srgbClr val="F1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마켓 산스 Bold" panose="02000000000000000000" pitchFamily="50" charset="-127"/>
              <a:ea typeface="G마켓 산스 Bold" panose="02000000000000000000" pitchFamily="50" charset="-127"/>
            </a:endParaRPr>
          </a:p>
        </p:txBody>
      </p:sp>
      <p:pic>
        <p:nvPicPr>
          <p:cNvPr id="20484" name="Picture 4" descr="D:\01.프로젝트-SUM\[프로젝트]취업지원센터\18.표준교안ppt제작\png저장\2-2_2차시\18-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804" y="1097285"/>
            <a:ext cx="2536496" cy="1453295"/>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D:\01.프로젝트-SUM\[프로젝트]취업지원센터\18.표준교안ppt제작\png저장\2-2_2차시\18-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776" y="2412479"/>
            <a:ext cx="2828544" cy="16581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01.프로젝트-SUM\[프로젝트]취업지원센터\18.표준교안ppt제작\png저장\2-2_2차시\18-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4015" y="2412479"/>
            <a:ext cx="2828544" cy="165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01.프로젝트-SUM\[프로젝트]취업지원센터\18.표준교안ppt제작\png저장\2-2_2차시\18-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4995" y="2412479"/>
            <a:ext cx="2828544" cy="1658112"/>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D:\01.프로젝트-SUM\[프로젝트]취업지원센터\18.표준교안ppt제작\png저장\2-2_2차시\18-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56" y="1063675"/>
            <a:ext cx="2042160" cy="15483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62000" y="2833119"/>
            <a:ext cx="2313455" cy="843821"/>
          </a:xfrm>
          <a:prstGeom prst="rect">
            <a:avLst/>
          </a:prstGeom>
          <a:noFill/>
        </p:spPr>
        <p:txBody>
          <a:bodyPr wrap="none" rtlCol="0" anchor="ctr">
            <a:spAutoFit/>
          </a:bodyPr>
          <a:lstStyle/>
          <a:p>
            <a:pPr algn="ctr">
              <a:spcAft>
                <a:spcPts val="100"/>
              </a:spcAft>
            </a:pPr>
            <a:r>
              <a:rPr lang="ko-KR" altLang="en-US" sz="2400" b="1" spc="-200" dirty="0" err="1">
                <a:solidFill>
                  <a:srgbClr val="7030A0"/>
                </a:solidFill>
                <a:latin typeface="G마켓 산스 Bold" panose="02000000000000000000" pitchFamily="50" charset="-127"/>
                <a:ea typeface="G마켓 산스 Bold" panose="02000000000000000000" pitchFamily="50" charset="-127"/>
              </a:rPr>
              <a:t>사고성</a:t>
            </a:r>
            <a:r>
              <a:rPr lang="ko-KR" altLang="en-US" sz="2400" b="1" spc="-200" dirty="0">
                <a:solidFill>
                  <a:srgbClr val="7030A0"/>
                </a:solidFill>
                <a:latin typeface="G마켓 산스 Bold" panose="02000000000000000000" pitchFamily="50" charset="-127"/>
                <a:ea typeface="G마켓 산스 Bold" panose="02000000000000000000" pitchFamily="50" charset="-127"/>
              </a:rPr>
              <a:t> 재해 또는</a:t>
            </a:r>
          </a:p>
          <a:p>
            <a:pPr algn="ctr">
              <a:spcAft>
                <a:spcPts val="100"/>
              </a:spcAft>
            </a:pPr>
            <a:r>
              <a:rPr lang="ko-KR" altLang="en-US" sz="2400" b="1" spc="-200" dirty="0">
                <a:solidFill>
                  <a:srgbClr val="7030A0"/>
                </a:solidFill>
                <a:latin typeface="G마켓 산스 Bold" panose="02000000000000000000" pitchFamily="50" charset="-127"/>
                <a:ea typeface="G마켓 산스 Bold" panose="02000000000000000000" pitchFamily="50" charset="-127"/>
              </a:rPr>
              <a:t>질병 발생</a:t>
            </a:r>
            <a:endParaRPr lang="en-US" altLang="ko-KR" sz="2400" b="1" spc="-200" dirty="0">
              <a:solidFill>
                <a:srgbClr val="7030A0"/>
              </a:solidFill>
              <a:latin typeface="G마켓 산스 Bold" panose="02000000000000000000" pitchFamily="50" charset="-127"/>
              <a:ea typeface="G마켓 산스 Bold" panose="02000000000000000000" pitchFamily="50" charset="-127"/>
            </a:endParaRPr>
          </a:p>
        </p:txBody>
      </p:sp>
      <p:sp>
        <p:nvSpPr>
          <p:cNvPr id="26" name="TextBox 25"/>
          <p:cNvSpPr txBox="1"/>
          <p:nvPr/>
        </p:nvSpPr>
        <p:spPr>
          <a:xfrm>
            <a:off x="4371096" y="2847709"/>
            <a:ext cx="1954381" cy="843821"/>
          </a:xfrm>
          <a:prstGeom prst="rect">
            <a:avLst/>
          </a:prstGeom>
          <a:noFill/>
        </p:spPr>
        <p:txBody>
          <a:bodyPr wrap="none" rtlCol="0" anchor="ctr">
            <a:spAutoFit/>
          </a:bodyPr>
          <a:lstStyle/>
          <a:p>
            <a:pPr algn="ctr">
              <a:spcAft>
                <a:spcPts val="100"/>
              </a:spcAft>
            </a:pPr>
            <a:r>
              <a:rPr lang="ko-KR" altLang="en-US" sz="2400" b="1" spc="-200" dirty="0">
                <a:solidFill>
                  <a:srgbClr val="7030A0"/>
                </a:solidFill>
                <a:latin typeface="G마켓 산스 Bold" panose="02000000000000000000" pitchFamily="50" charset="-127"/>
                <a:ea typeface="G마켓 산스 Bold" panose="02000000000000000000" pitchFamily="50" charset="-127"/>
              </a:rPr>
              <a:t>응급처치 후</a:t>
            </a:r>
          </a:p>
          <a:p>
            <a:pPr algn="ctr">
              <a:spcAft>
                <a:spcPts val="100"/>
              </a:spcAft>
            </a:pPr>
            <a:r>
              <a:rPr lang="ko-KR" altLang="en-US" sz="2400" b="1" spc="-200" dirty="0">
                <a:solidFill>
                  <a:srgbClr val="7030A0"/>
                </a:solidFill>
                <a:latin typeface="G마켓 산스 Bold" panose="02000000000000000000" pitchFamily="50" charset="-127"/>
                <a:ea typeface="G마켓 산스 Bold" panose="02000000000000000000" pitchFamily="50" charset="-127"/>
              </a:rPr>
              <a:t>병원으로 후송</a:t>
            </a:r>
            <a:endParaRPr lang="en-US" altLang="ko-KR" sz="2400" b="1" spc="-200" dirty="0">
              <a:solidFill>
                <a:srgbClr val="7030A0"/>
              </a:solidFill>
              <a:latin typeface="G마켓 산스 Bold" panose="02000000000000000000" pitchFamily="50" charset="-127"/>
              <a:ea typeface="G마켓 산스 Bold" panose="02000000000000000000" pitchFamily="50" charset="-127"/>
            </a:endParaRPr>
          </a:p>
        </p:txBody>
      </p:sp>
      <p:sp>
        <p:nvSpPr>
          <p:cNvPr id="27" name="TextBox 26"/>
          <p:cNvSpPr txBox="1"/>
          <p:nvPr/>
        </p:nvSpPr>
        <p:spPr>
          <a:xfrm>
            <a:off x="7488726" y="2847709"/>
            <a:ext cx="2541080" cy="843821"/>
          </a:xfrm>
          <a:prstGeom prst="rect">
            <a:avLst/>
          </a:prstGeom>
          <a:noFill/>
        </p:spPr>
        <p:txBody>
          <a:bodyPr wrap="none" rtlCol="0" anchor="ctr">
            <a:spAutoFit/>
          </a:bodyPr>
          <a:lstStyle/>
          <a:p>
            <a:pPr algn="ctr">
              <a:spcAft>
                <a:spcPts val="100"/>
              </a:spcAft>
            </a:pPr>
            <a:r>
              <a:rPr lang="ko-KR" altLang="en-US" sz="2400" b="1" spc="-200" dirty="0">
                <a:solidFill>
                  <a:srgbClr val="7030A0"/>
                </a:solidFill>
                <a:latin typeface="G마켓 산스 Bold" panose="02000000000000000000" pitchFamily="50" charset="-127"/>
                <a:ea typeface="G마켓 산스 Bold" panose="02000000000000000000" pitchFamily="50" charset="-127"/>
              </a:rPr>
              <a:t>요양신청서 작성 후</a:t>
            </a:r>
          </a:p>
          <a:p>
            <a:pPr algn="ctr">
              <a:spcAft>
                <a:spcPts val="100"/>
              </a:spcAft>
            </a:pPr>
            <a:r>
              <a:rPr lang="ko-KR" altLang="en-US" sz="2400" b="1" spc="-200" dirty="0">
                <a:solidFill>
                  <a:srgbClr val="7030A0"/>
                </a:solidFill>
                <a:latin typeface="G마켓 산스 Bold" panose="02000000000000000000" pitchFamily="50" charset="-127"/>
                <a:ea typeface="G마켓 산스 Bold" panose="02000000000000000000" pitchFamily="50" charset="-127"/>
              </a:rPr>
              <a:t>공단</a:t>
            </a:r>
            <a:r>
              <a:rPr lang="en-US" altLang="ko-KR" sz="2400" b="1" spc="-200" dirty="0">
                <a:solidFill>
                  <a:srgbClr val="7030A0"/>
                </a:solidFill>
                <a:latin typeface="G마켓 산스 Bold" panose="02000000000000000000" pitchFamily="50" charset="-127"/>
                <a:ea typeface="G마켓 산스 Bold" panose="02000000000000000000" pitchFamily="50" charset="-127"/>
              </a:rPr>
              <a:t>, </a:t>
            </a:r>
            <a:r>
              <a:rPr lang="ko-KR" altLang="en-US" sz="2400" b="1" spc="-200" dirty="0">
                <a:solidFill>
                  <a:srgbClr val="7030A0"/>
                </a:solidFill>
                <a:latin typeface="G마켓 산스 Bold" panose="02000000000000000000" pitchFamily="50" charset="-127"/>
                <a:ea typeface="G마켓 산스 Bold" panose="02000000000000000000" pitchFamily="50" charset="-127"/>
              </a:rPr>
              <a:t>회사에 제출</a:t>
            </a:r>
            <a:endParaRPr lang="en-US" altLang="ko-KR" sz="2400" b="1" spc="-200" dirty="0">
              <a:solidFill>
                <a:srgbClr val="7030A0"/>
              </a:solidFill>
              <a:latin typeface="G마켓 산스 Bold" panose="02000000000000000000" pitchFamily="50" charset="-127"/>
              <a:ea typeface="G마켓 산스 Bold" panose="02000000000000000000" pitchFamily="50" charset="-127"/>
            </a:endParaRPr>
          </a:p>
        </p:txBody>
      </p:sp>
      <p:sp>
        <p:nvSpPr>
          <p:cNvPr id="34" name="TextBox 33"/>
          <p:cNvSpPr txBox="1"/>
          <p:nvPr/>
        </p:nvSpPr>
        <p:spPr>
          <a:xfrm>
            <a:off x="6510554" y="1515569"/>
            <a:ext cx="1854995" cy="966931"/>
          </a:xfrm>
          <a:prstGeom prst="rect">
            <a:avLst/>
          </a:prstGeom>
          <a:noFill/>
        </p:spPr>
        <p:txBody>
          <a:bodyPr wrap="none" rtlCol="0" anchor="ctr">
            <a:spAutoFit/>
          </a:bodyPr>
          <a:lstStyle/>
          <a:p>
            <a:pPr algn="ctr">
              <a:spcAft>
                <a:spcPts val="100"/>
              </a:spcAft>
            </a:pPr>
            <a:r>
              <a:rPr lang="en-US" altLang="ko-KR" sz="2800" spc="-200" dirty="0">
                <a:solidFill>
                  <a:srgbClr val="FFFF00"/>
                </a:solidFill>
                <a:latin typeface="G마켓 산스 Bold" panose="02000000000000000000" pitchFamily="50" charset="-127"/>
                <a:ea typeface="G마켓 산스 Bold" panose="02000000000000000000" pitchFamily="50" charset="-127"/>
              </a:rPr>
              <a:t>4</a:t>
            </a:r>
            <a:r>
              <a:rPr lang="ko-KR" altLang="en-US" sz="2800" spc="-200" dirty="0">
                <a:solidFill>
                  <a:srgbClr val="FFFF00"/>
                </a:solidFill>
                <a:latin typeface="G마켓 산스 Bold" panose="02000000000000000000" pitchFamily="50" charset="-127"/>
                <a:ea typeface="G마켓 산스 Bold" panose="02000000000000000000" pitchFamily="50" charset="-127"/>
              </a:rPr>
              <a:t>일 이상</a:t>
            </a:r>
          </a:p>
          <a:p>
            <a:pPr algn="ctr">
              <a:spcAft>
                <a:spcPts val="100"/>
              </a:spcAft>
            </a:pPr>
            <a:r>
              <a:rPr lang="ko-KR" altLang="en-US" sz="2800" spc="-200" dirty="0">
                <a:solidFill>
                  <a:srgbClr val="FFFF00"/>
                </a:solidFill>
                <a:latin typeface="G마켓 산스 Bold" panose="02000000000000000000" pitchFamily="50" charset="-127"/>
                <a:ea typeface="G마켓 산스 Bold" panose="02000000000000000000" pitchFamily="50" charset="-127"/>
              </a:rPr>
              <a:t>치료 </a:t>
            </a:r>
            <a:r>
              <a:rPr lang="ko-KR" altLang="en-US" sz="2800" spc="-200" dirty="0" err="1">
                <a:solidFill>
                  <a:srgbClr val="FFFF00"/>
                </a:solidFill>
                <a:latin typeface="G마켓 산스 Bold" panose="02000000000000000000" pitchFamily="50" charset="-127"/>
                <a:ea typeface="G마켓 산스 Bold" panose="02000000000000000000" pitchFamily="50" charset="-127"/>
              </a:rPr>
              <a:t>필요시</a:t>
            </a:r>
            <a:endParaRPr lang="en-US" altLang="ko-KR" sz="2800" spc="-200" dirty="0">
              <a:solidFill>
                <a:srgbClr val="FFFF00"/>
              </a:solidFill>
              <a:latin typeface="G마켓 산스 Bold" panose="02000000000000000000" pitchFamily="50" charset="-127"/>
              <a:ea typeface="G마켓 산스 Bold" panose="02000000000000000000" pitchFamily="50" charset="-127"/>
            </a:endParaRPr>
          </a:p>
        </p:txBody>
      </p:sp>
      <p:pic>
        <p:nvPicPr>
          <p:cNvPr id="3" name="그림 2">
            <a:extLst>
              <a:ext uri="{FF2B5EF4-FFF2-40B4-BE49-F238E27FC236}">
                <a16:creationId xmlns:a16="http://schemas.microsoft.com/office/drawing/2014/main" id="{9762AB04-CE3A-3662-4BDA-26824E95911D}"/>
              </a:ext>
            </a:extLst>
          </p:cNvPr>
          <p:cNvPicPr>
            <a:picLocks noChangeAspect="1"/>
          </p:cNvPicPr>
          <p:nvPr/>
        </p:nvPicPr>
        <p:blipFill>
          <a:blip r:embed="rId7"/>
          <a:stretch>
            <a:fillRect/>
          </a:stretch>
        </p:blipFill>
        <p:spPr>
          <a:xfrm>
            <a:off x="1170236" y="4343792"/>
            <a:ext cx="3922830" cy="3002235"/>
          </a:xfrm>
          <a:prstGeom prst="rect">
            <a:avLst/>
          </a:prstGeom>
        </p:spPr>
      </p:pic>
      <p:pic>
        <p:nvPicPr>
          <p:cNvPr id="6" name="그림 5">
            <a:extLst>
              <a:ext uri="{FF2B5EF4-FFF2-40B4-BE49-F238E27FC236}">
                <a16:creationId xmlns:a16="http://schemas.microsoft.com/office/drawing/2014/main" id="{385F1911-D8F4-1D8C-0DD0-02E4092A0372}"/>
              </a:ext>
            </a:extLst>
          </p:cNvPr>
          <p:cNvPicPr>
            <a:picLocks noChangeAspect="1"/>
          </p:cNvPicPr>
          <p:nvPr/>
        </p:nvPicPr>
        <p:blipFill>
          <a:blip r:embed="rId8"/>
          <a:stretch>
            <a:fillRect/>
          </a:stretch>
        </p:blipFill>
        <p:spPr>
          <a:xfrm>
            <a:off x="5994772" y="4388518"/>
            <a:ext cx="3887254" cy="2912784"/>
          </a:xfrm>
          <a:prstGeom prst="rect">
            <a:avLst/>
          </a:prstGeom>
        </p:spPr>
      </p:pic>
      <p:sp>
        <p:nvSpPr>
          <p:cNvPr id="19" name="TextBox 18"/>
          <p:cNvSpPr txBox="1"/>
          <p:nvPr/>
        </p:nvSpPr>
        <p:spPr>
          <a:xfrm>
            <a:off x="1170236" y="4418980"/>
            <a:ext cx="2057594" cy="338554"/>
          </a:xfrm>
          <a:prstGeom prst="rect">
            <a:avLst/>
          </a:prstGeom>
          <a:solidFill>
            <a:schemeClr val="tx1"/>
          </a:solidFill>
        </p:spPr>
        <p:txBody>
          <a:bodyPr wrap="square" rtlCol="0">
            <a:spAutoFit/>
          </a:bodyPr>
          <a:lstStyle/>
          <a:p>
            <a:r>
              <a:rPr lang="ko-KR" altLang="en-US" sz="1600" dirty="0">
                <a:solidFill>
                  <a:schemeClr val="bg1"/>
                </a:solidFill>
                <a:latin typeface="G마켓 산스 Bold" panose="02000000000000000000" pitchFamily="50" charset="-127"/>
                <a:ea typeface="G마켓 산스 Bold" panose="02000000000000000000" pitchFamily="50" charset="-127"/>
              </a:rPr>
              <a:t>출처 </a:t>
            </a:r>
            <a:r>
              <a:rPr lang="en-US" altLang="ko-KR" sz="1600" dirty="0">
                <a:solidFill>
                  <a:schemeClr val="bg1"/>
                </a:solidFill>
                <a:latin typeface="G마켓 산스 Bold" panose="02000000000000000000" pitchFamily="50" charset="-127"/>
                <a:ea typeface="G마켓 산스 Bold" panose="02000000000000000000" pitchFamily="50" charset="-127"/>
              </a:rPr>
              <a:t>: </a:t>
            </a:r>
            <a:r>
              <a:rPr lang="ko-KR" altLang="en-US" sz="1600" dirty="0">
                <a:solidFill>
                  <a:schemeClr val="bg1"/>
                </a:solidFill>
                <a:latin typeface="G마켓 산스 Bold" panose="02000000000000000000" pitchFamily="50" charset="-127"/>
                <a:ea typeface="G마켓 산스 Bold" panose="02000000000000000000" pitchFamily="50" charset="-127"/>
              </a:rPr>
              <a:t>노동건강연대</a:t>
            </a:r>
          </a:p>
        </p:txBody>
      </p:sp>
    </p:spTree>
    <p:extLst>
      <p:ext uri="{BB962C8B-B14F-4D97-AF65-F5344CB8AC3E}">
        <p14:creationId xmlns:p14="http://schemas.microsoft.com/office/powerpoint/2010/main" val="3018899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885467" y="288857"/>
            <a:ext cx="5187063" cy="808428"/>
          </a:xfrm>
          <a:prstGeom prst="rect">
            <a:avLst/>
          </a:prstGeom>
        </p:spPr>
        <p:txBody>
          <a:bodyPr wrap="non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산재보험 급여의 종류</a:t>
            </a:r>
            <a:endParaRPr lang="ko-KR" altLang="en-US" sz="3600" spc="-320" dirty="0">
              <a:latin typeface="G마켓 산스 Bold" panose="02000000000000000000" pitchFamily="50" charset="-127"/>
              <a:ea typeface="G마켓 산스 Bold" panose="02000000000000000000" pitchFamily="50" charset="-127"/>
            </a:endParaRPr>
          </a:p>
        </p:txBody>
      </p:sp>
      <p:cxnSp>
        <p:nvCxnSpPr>
          <p:cNvPr id="10" name="직선 연결선 9"/>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6" name="Picture 3" descr="D:\01.프로젝트-SUM\[프로젝트]취업지원센터\18.표준교안ppt제작\png저장\2-2_1차시\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그룹 34"/>
          <p:cNvGrpSpPr/>
          <p:nvPr/>
        </p:nvGrpSpPr>
        <p:grpSpPr>
          <a:xfrm>
            <a:off x="306139" y="1548382"/>
            <a:ext cx="9876731" cy="3827566"/>
            <a:chOff x="767231" y="1422187"/>
            <a:chExt cx="10732654" cy="3910949"/>
          </a:xfrm>
          <a:effectLst>
            <a:outerShdw blurRad="50800" dist="38100" dir="2700000" algn="tl" rotWithShape="0">
              <a:srgbClr val="E19807">
                <a:alpha val="40000"/>
              </a:srgbClr>
            </a:outerShdw>
          </a:effectLst>
        </p:grpSpPr>
        <p:sp>
          <p:nvSpPr>
            <p:cNvPr id="36" name="사각형: 둥근 모서리 56"/>
            <p:cNvSpPr/>
            <p:nvPr/>
          </p:nvSpPr>
          <p:spPr>
            <a:xfrm>
              <a:off x="767231" y="1712617"/>
              <a:ext cx="10732654" cy="3620519"/>
            </a:xfrm>
            <a:prstGeom prst="roundRect">
              <a:avLst>
                <a:gd name="adj" fmla="val 8433"/>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ctr" anchorCtr="0">
              <a:prstTxWarp prst="textNoShape">
                <a:avLst/>
              </a:prstTxWarp>
              <a:noAutofit/>
            </a:bodyPr>
            <a:lstStyle/>
            <a:p>
              <a:pPr marL="0" marR="0" lvl="0" indent="0" algn="ctr" defTabSz="457200" rtl="0" eaLnBrk="1" latinLnBrk="0" hangingPunct="1">
                <a:lnSpc>
                  <a:spcPct val="100000"/>
                </a:lnSpc>
                <a:spcBef>
                  <a:spcPts val="0"/>
                </a:spcBef>
                <a:spcAft>
                  <a:spcPts val="0"/>
                </a:spcAft>
                <a:buClrTx/>
                <a:buFontTx/>
                <a:buNone/>
                <a:defRPr/>
              </a:pPr>
              <a:endParaRPr kumimoji="0" lang="ko-KR" altLang="en-US" sz="1800" b="0" i="0" u="none" strike="noStrike" kern="1200" cap="none" spc="0" normalizeH="0" baseline="0">
                <a:solidFill>
                  <a:prstClr val="white"/>
                </a:solidFill>
                <a:effectLst/>
                <a:uLnTx/>
                <a:uFillTx/>
                <a:latin typeface="G마켓 산스 Bold" panose="02000000000000000000" pitchFamily="50" charset="-127"/>
                <a:ea typeface="G마켓 산스 Bold" panose="02000000000000000000" pitchFamily="50" charset="-127"/>
              </a:endParaRPr>
            </a:p>
          </p:txBody>
        </p:sp>
        <p:grpSp>
          <p:nvGrpSpPr>
            <p:cNvPr id="37" name="그룹 36"/>
            <p:cNvGrpSpPr/>
            <p:nvPr/>
          </p:nvGrpSpPr>
          <p:grpSpPr>
            <a:xfrm>
              <a:off x="4020098" y="1422187"/>
              <a:ext cx="4226918" cy="580858"/>
              <a:chOff x="3906204" y="2219104"/>
              <a:chExt cx="2936556" cy="403538"/>
            </a:xfrm>
          </p:grpSpPr>
          <p:sp>
            <p:nvSpPr>
              <p:cNvPr id="62" name="Freeform 13"/>
              <p:cNvSpPr/>
              <p:nvPr/>
            </p:nvSpPr>
            <p:spPr>
              <a:xfrm>
                <a:off x="3906204" y="2219104"/>
                <a:ext cx="2936556" cy="403538"/>
              </a:xfrm>
              <a:custGeom>
                <a:avLst/>
                <a:gdLst>
                  <a:gd name="T0" fmla="*/ 967 w 972"/>
                  <a:gd name="T1" fmla="*/ 11 h 131"/>
                  <a:gd name="T2" fmla="*/ 960 w 972"/>
                  <a:gd name="T3" fmla="*/ 0 h 131"/>
                  <a:gd name="T4" fmla="*/ 899 w 972"/>
                  <a:gd name="T5" fmla="*/ 0 h 131"/>
                  <a:gd name="T6" fmla="*/ 899 w 972"/>
                  <a:gd name="T7" fmla="*/ 0 h 131"/>
                  <a:gd name="T8" fmla="*/ 886 w 972"/>
                  <a:gd name="T9" fmla="*/ 0 h 131"/>
                  <a:gd name="T10" fmla="*/ 74 w 972"/>
                  <a:gd name="T11" fmla="*/ 0 h 131"/>
                  <a:gd name="T12" fmla="*/ 74 w 972"/>
                  <a:gd name="T13" fmla="*/ 0 h 131"/>
                  <a:gd name="T14" fmla="*/ 61 w 972"/>
                  <a:gd name="T15" fmla="*/ 0 h 131"/>
                  <a:gd name="T16" fmla="*/ 13 w 972"/>
                  <a:gd name="T17" fmla="*/ 0 h 131"/>
                  <a:gd name="T18" fmla="*/ 6 w 972"/>
                  <a:gd name="T19" fmla="*/ 11 h 131"/>
                  <a:gd name="T20" fmla="*/ 27 w 972"/>
                  <a:gd name="T21" fmla="*/ 54 h 131"/>
                  <a:gd name="T22" fmla="*/ 27 w 972"/>
                  <a:gd name="T23" fmla="*/ 77 h 131"/>
                  <a:gd name="T24" fmla="*/ 6 w 972"/>
                  <a:gd name="T25" fmla="*/ 120 h 131"/>
                  <a:gd name="T26" fmla="*/ 13 w 972"/>
                  <a:gd name="T27" fmla="*/ 131 h 131"/>
                  <a:gd name="T28" fmla="*/ 74 w 972"/>
                  <a:gd name="T29" fmla="*/ 131 h 131"/>
                  <a:gd name="T30" fmla="*/ 74 w 972"/>
                  <a:gd name="T31" fmla="*/ 131 h 131"/>
                  <a:gd name="T32" fmla="*/ 87 w 972"/>
                  <a:gd name="T33" fmla="*/ 131 h 131"/>
                  <a:gd name="T34" fmla="*/ 899 w 972"/>
                  <a:gd name="T35" fmla="*/ 131 h 131"/>
                  <a:gd name="T36" fmla="*/ 899 w 972"/>
                  <a:gd name="T37" fmla="*/ 131 h 131"/>
                  <a:gd name="T38" fmla="*/ 911 w 972"/>
                  <a:gd name="T39" fmla="*/ 131 h 131"/>
                  <a:gd name="T40" fmla="*/ 960 w 972"/>
                  <a:gd name="T41" fmla="*/ 131 h 131"/>
                  <a:gd name="T42" fmla="*/ 967 w 972"/>
                  <a:gd name="T43" fmla="*/ 120 h 131"/>
                  <a:gd name="T44" fmla="*/ 946 w 972"/>
                  <a:gd name="T45" fmla="*/ 77 h 131"/>
                  <a:gd name="T46" fmla="*/ 946 w 972"/>
                  <a:gd name="T47" fmla="*/ 54 h 131"/>
                  <a:gd name="T48" fmla="*/ 967 w 972"/>
                  <a:gd name="T49" fmla="*/ 1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2" h="131">
                    <a:moveTo>
                      <a:pt x="967" y="11"/>
                    </a:moveTo>
                    <a:cubicBezTo>
                      <a:pt x="967" y="11"/>
                      <a:pt x="972" y="0"/>
                      <a:pt x="960" y="0"/>
                    </a:cubicBezTo>
                    <a:quadBezTo>
                      <a:pt x="899" y="0"/>
                      <a:pt x="899" y="0"/>
                    </a:quadBezTo>
                    <a:quadBezTo>
                      <a:pt x="899" y="0"/>
                      <a:pt x="899" y="0"/>
                    </a:quadBezTo>
                    <a:quadBezTo>
                      <a:pt x="899" y="0"/>
                      <a:pt x="886" y="0"/>
                    </a:quadBezTo>
                    <a:quadBezTo>
                      <a:pt x="74" y="0"/>
                      <a:pt x="74" y="0"/>
                    </a:quadBezTo>
                    <a:quadBezTo>
                      <a:pt x="74" y="0"/>
                      <a:pt x="74" y="0"/>
                    </a:quadBezTo>
                    <a:quadBezTo>
                      <a:pt x="74" y="0"/>
                      <a:pt x="61" y="0"/>
                    </a:quadBezTo>
                    <a:quadBezTo>
                      <a:pt x="13" y="0"/>
                      <a:pt x="13" y="0"/>
                    </a:quadBezTo>
                    <a:cubicBezTo>
                      <a:pt x="13" y="0"/>
                      <a:pt x="0" y="0"/>
                      <a:pt x="6" y="11"/>
                    </a:cubicBezTo>
                    <a:quadBezTo>
                      <a:pt x="27" y="54"/>
                      <a:pt x="27" y="54"/>
                    </a:quadBezTo>
                    <a:cubicBezTo>
                      <a:pt x="27" y="54"/>
                      <a:pt x="33" y="65"/>
                      <a:pt x="27" y="77"/>
                    </a:cubicBezTo>
                    <a:quadBezTo>
                      <a:pt x="6" y="120"/>
                      <a:pt x="6" y="120"/>
                    </a:quadBezTo>
                    <a:cubicBezTo>
                      <a:pt x="6" y="120"/>
                      <a:pt x="0" y="131"/>
                      <a:pt x="13" y="131"/>
                    </a:cubicBezTo>
                    <a:quadBezTo>
                      <a:pt x="74" y="131"/>
                      <a:pt x="74" y="131"/>
                    </a:quadBezTo>
                    <a:quadBezTo>
                      <a:pt x="74" y="131"/>
                      <a:pt x="74" y="131"/>
                    </a:quadBezTo>
                    <a:quadBezTo>
                      <a:pt x="74" y="131"/>
                      <a:pt x="87" y="131"/>
                    </a:quadBezTo>
                    <a:quadBezTo>
                      <a:pt x="899" y="131"/>
                      <a:pt x="899" y="131"/>
                    </a:quadBezTo>
                    <a:quadBezTo>
                      <a:pt x="899" y="131"/>
                      <a:pt x="899" y="131"/>
                    </a:quadBezTo>
                    <a:quadBezTo>
                      <a:pt x="899" y="131"/>
                      <a:pt x="911" y="131"/>
                    </a:quadBezTo>
                    <a:quadBezTo>
                      <a:pt x="960" y="131"/>
                      <a:pt x="960" y="131"/>
                    </a:quadBezTo>
                    <a:cubicBezTo>
                      <a:pt x="960" y="131"/>
                      <a:pt x="972" y="131"/>
                      <a:pt x="967" y="120"/>
                    </a:cubicBezTo>
                    <a:quadBezTo>
                      <a:pt x="946" y="77"/>
                      <a:pt x="946" y="77"/>
                    </a:quadBezTo>
                    <a:cubicBezTo>
                      <a:pt x="946" y="77"/>
                      <a:pt x="940" y="65"/>
                      <a:pt x="946" y="54"/>
                    </a:cubicBezTo>
                    <a:lnTo>
                      <a:pt x="967" y="11"/>
                    </a:lnTo>
                    <a:close/>
                  </a:path>
                </a:pathLst>
              </a:custGeom>
              <a:solidFill>
                <a:srgbClr val="E35F5F"/>
              </a:solidFill>
              <a:ln w="0">
                <a:noFill/>
              </a:ln>
            </p:spPr>
            <p:txBody>
              <a:bodyPr vert="horz" wrap="square" lIns="91440" tIns="45720" rIns="91440" bIns="45720" anchor="t" anchorCtr="0">
                <a:prstTxWarp prst="textNoShape">
                  <a:avLst/>
                </a:prstTxWarp>
              </a:bodyPr>
              <a:lstStyle/>
              <a:p>
                <a:pPr marL="0" marR="0" lvl="0" indent="0" algn="l" defTabSz="457200" rtl="0" eaLnBrk="1" latinLnBrk="0" hangingPunct="1">
                  <a:lnSpc>
                    <a:spcPct val="100000"/>
                  </a:lnSpc>
                  <a:spcBef>
                    <a:spcPts val="0"/>
                  </a:spcBef>
                  <a:spcAft>
                    <a:spcPts val="0"/>
                  </a:spcAft>
                  <a:buClrTx/>
                  <a:buFontTx/>
                  <a:buNone/>
                  <a:defRPr/>
                </a:pPr>
                <a:endParaRPr kumimoji="0" lang="ko-KR" altLang="en-US" sz="1800" b="0" i="0" u="none" strike="noStrike" kern="1200" cap="none" spc="0" normalizeH="0" baseline="0">
                  <a:solidFill>
                    <a:prstClr val="black"/>
                  </a:solidFill>
                  <a:effectLst/>
                  <a:uLnTx/>
                  <a:uFillTx/>
                  <a:latin typeface="G마켓 산스 Bold" panose="02000000000000000000" pitchFamily="50" charset="-127"/>
                  <a:ea typeface="G마켓 산스 Bold" panose="02000000000000000000" pitchFamily="50" charset="-127"/>
                </a:endParaRPr>
              </a:p>
            </p:txBody>
          </p:sp>
          <p:sp>
            <p:nvSpPr>
              <p:cNvPr id="63" name="TextBox 62"/>
              <p:cNvSpPr txBox="1"/>
              <p:nvPr/>
            </p:nvSpPr>
            <p:spPr>
              <a:xfrm>
                <a:off x="4176711" y="2272756"/>
                <a:ext cx="2509613" cy="305870"/>
              </a:xfrm>
              <a:prstGeom prst="rect">
                <a:avLst/>
              </a:prstGeom>
              <a:noFill/>
              <a:ln w="0">
                <a:noFill/>
              </a:ln>
            </p:spPr>
            <p:txBody>
              <a:bodyPr wrap="square" lIns="0" tIns="0" rIns="0" bIns="0" anchor="ctr">
                <a:spAutoFit/>
              </a:bodyP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800" b="0" i="0" u="none" strike="noStrike" kern="1200" cap="none" spc="0" normalizeH="0" baseline="0" dirty="0">
                    <a:ln w="9525">
                      <a:solidFill>
                        <a:srgbClr val="4472C4">
                          <a:alpha val="0"/>
                        </a:srgbClr>
                      </a:solidFill>
                    </a:ln>
                    <a:solidFill>
                      <a:prstClr val="white"/>
                    </a:solidFill>
                    <a:effectLst>
                      <a:outerShdw dist="50800" dir="2700000" algn="tl" rotWithShape="0">
                        <a:srgbClr val="FCB9AC">
                          <a:lumMod val="75000"/>
                          <a:alpha val="30000"/>
                        </a:srgbClr>
                      </a:outerShdw>
                    </a:effectLst>
                    <a:uLnTx/>
                    <a:uFillTx/>
                    <a:latin typeface="G마켓 산스 Bold" panose="02000000000000000000" pitchFamily="50" charset="-127"/>
                    <a:ea typeface="G마켓 산스 Bold" panose="02000000000000000000" pitchFamily="50" charset="-127"/>
                  </a:rPr>
                  <a:t>산재보험 혜택</a:t>
                </a:r>
                <a:endParaRPr kumimoji="0" lang="ko-KR" altLang="en-US" sz="2800" b="0" i="0" u="none" strike="noStrike" kern="1200" cap="none" spc="0" normalizeH="0" baseline="0" dirty="0">
                  <a:solidFill>
                    <a:prstClr val="white"/>
                  </a:solidFill>
                  <a:latin typeface="G마켓 산스 Bold" panose="02000000000000000000" pitchFamily="50" charset="-127"/>
                  <a:ea typeface="G마켓 산스 Bold" panose="02000000000000000000" pitchFamily="50" charset="-127"/>
                </a:endParaRPr>
              </a:p>
            </p:txBody>
          </p:sp>
          <p:sp>
            <p:nvSpPr>
              <p:cNvPr id="67" name="TextBox 66"/>
              <p:cNvSpPr txBox="1"/>
              <p:nvPr/>
            </p:nvSpPr>
            <p:spPr>
              <a:xfrm>
                <a:off x="4188086" y="2275188"/>
                <a:ext cx="2509613" cy="305870"/>
              </a:xfrm>
              <a:prstGeom prst="rect">
                <a:avLst/>
              </a:prstGeom>
              <a:noFill/>
              <a:ln w="0">
                <a:noFill/>
              </a:ln>
            </p:spPr>
            <p:txBody>
              <a:bodyPr wrap="square" lIns="0" tIns="0" rIns="0" bIns="0" anchor="ctr">
                <a:spAutoFit/>
              </a:bodyP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800" b="0" i="0" u="none" strike="noStrike" kern="1200" cap="none" spc="0" normalizeH="0" baseline="0" dirty="0">
                    <a:ln w="9525">
                      <a:solidFill>
                        <a:srgbClr val="4472C4">
                          <a:alpha val="0"/>
                        </a:srgbClr>
                      </a:solidFill>
                    </a:ln>
                    <a:solidFill>
                      <a:prstClr val="white"/>
                    </a:solidFill>
                    <a:effectLst>
                      <a:outerShdw dist="50800" dir="2700000" algn="tl" rotWithShape="0">
                        <a:srgbClr val="FCB9AC">
                          <a:lumMod val="75000"/>
                          <a:alpha val="30000"/>
                        </a:srgbClr>
                      </a:outerShdw>
                    </a:effectLst>
                    <a:uLnTx/>
                    <a:uFillTx/>
                    <a:latin typeface="G마켓 산스 Bold" panose="02000000000000000000" pitchFamily="50" charset="-127"/>
                    <a:ea typeface="G마켓 산스 Bold" panose="02000000000000000000" pitchFamily="50" charset="-127"/>
                  </a:rPr>
                  <a:t>산재보험 혜택</a:t>
                </a:r>
                <a:endParaRPr kumimoji="0" lang="ko-KR" altLang="en-US" sz="2800" b="0" i="0" u="none" strike="noStrike" kern="1200" cap="none" spc="0" normalizeH="0" baseline="0" dirty="0">
                  <a:solidFill>
                    <a:prstClr val="white"/>
                  </a:solidFill>
                  <a:latin typeface="G마켓 산스 Bold" panose="02000000000000000000" pitchFamily="50" charset="-127"/>
                  <a:ea typeface="G마켓 산스 Bold" panose="02000000000000000000" pitchFamily="50" charset="-127"/>
                </a:endParaRPr>
              </a:p>
            </p:txBody>
          </p:sp>
        </p:grpSp>
        <p:grpSp>
          <p:nvGrpSpPr>
            <p:cNvPr id="38" name="그룹 37"/>
            <p:cNvGrpSpPr/>
            <p:nvPr/>
          </p:nvGrpSpPr>
          <p:grpSpPr>
            <a:xfrm>
              <a:off x="3978201" y="2168732"/>
              <a:ext cx="1740774" cy="1477446"/>
              <a:chOff x="3190549" y="1965745"/>
              <a:chExt cx="1740774" cy="1477446"/>
            </a:xfrm>
          </p:grpSpPr>
          <p:pic>
            <p:nvPicPr>
              <p:cNvPr id="60" name="내용 개체 틀 5"/>
              <p:cNvPicPr>
                <a:picLocks noChangeAspect="1"/>
              </p:cNvPicPr>
              <p:nvPr/>
            </p:nvPicPr>
            <p:blipFill rotWithShape="1">
              <a:blip r:embed="rId4"/>
              <a:srcRect l="25190" t="34950" r="54050" b="42130"/>
              <a:stretch>
                <a:fillRect/>
              </a:stretch>
            </p:blipFill>
            <p:spPr>
              <a:xfrm>
                <a:off x="3238327" y="2212003"/>
                <a:ext cx="1628846" cy="1231188"/>
              </a:xfrm>
              <a:prstGeom prst="rect">
                <a:avLst/>
              </a:prstGeom>
              <a:ln w="0">
                <a:noFill/>
              </a:ln>
            </p:spPr>
          </p:pic>
          <p:sp>
            <p:nvSpPr>
              <p:cNvPr id="61" name="사각형: 둥근 모서리 50"/>
              <p:cNvSpPr/>
              <p:nvPr/>
            </p:nvSpPr>
            <p:spPr>
              <a:xfrm>
                <a:off x="3190549" y="1965745"/>
                <a:ext cx="1724400"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dirty="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휴업급여</a:t>
                </a:r>
                <a:endParaRPr kumimoji="0" lang="ko-KR" altLang="en-US" sz="2000" b="0" i="0" u="none" strike="noStrike" kern="1200" cap="none" spc="0" normalizeH="0" baseline="0" dirty="0">
                  <a:solidFill>
                    <a:prstClr val="white"/>
                  </a:solidFill>
                  <a:latin typeface="G마켓 산스 Bold" panose="02000000000000000000" pitchFamily="50" charset="-127"/>
                  <a:ea typeface="G마켓 산스 Bold" panose="02000000000000000000" pitchFamily="50" charset="-127"/>
                  <a:cs typeface="+mj-cs"/>
                </a:endParaRPr>
              </a:p>
            </p:txBody>
          </p:sp>
          <p:sp>
            <p:nvSpPr>
              <p:cNvPr id="68" name="사각형: 둥근 모서리 50"/>
              <p:cNvSpPr/>
              <p:nvPr/>
            </p:nvSpPr>
            <p:spPr>
              <a:xfrm>
                <a:off x="3206923" y="1969246"/>
                <a:ext cx="1724400"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dirty="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휴업급여</a:t>
                </a:r>
                <a:endParaRPr kumimoji="0" lang="ko-KR" altLang="en-US" sz="2000" b="0" i="0" u="none" strike="noStrike" kern="1200" cap="none" spc="0" normalizeH="0" baseline="0" dirty="0">
                  <a:solidFill>
                    <a:prstClr val="white"/>
                  </a:solidFill>
                  <a:latin typeface="G마켓 산스 Bold" panose="02000000000000000000" pitchFamily="50" charset="-127"/>
                  <a:ea typeface="G마켓 산스 Bold" panose="02000000000000000000" pitchFamily="50" charset="-127"/>
                  <a:cs typeface="+mj-cs"/>
                </a:endParaRPr>
              </a:p>
            </p:txBody>
          </p:sp>
        </p:grpSp>
        <p:grpSp>
          <p:nvGrpSpPr>
            <p:cNvPr id="39" name="그룹 38"/>
            <p:cNvGrpSpPr/>
            <p:nvPr/>
          </p:nvGrpSpPr>
          <p:grpSpPr>
            <a:xfrm>
              <a:off x="6506243" y="2168732"/>
              <a:ext cx="2128829" cy="1477446"/>
              <a:chOff x="5718591" y="1965745"/>
              <a:chExt cx="2128829" cy="1477446"/>
            </a:xfrm>
          </p:grpSpPr>
          <p:pic>
            <p:nvPicPr>
              <p:cNvPr id="58" name="내용 개체 틀 5"/>
              <p:cNvPicPr>
                <a:picLocks noChangeAspect="1"/>
              </p:cNvPicPr>
              <p:nvPr/>
            </p:nvPicPr>
            <p:blipFill rotWithShape="1">
              <a:blip r:embed="rId5"/>
              <a:srcRect l="50320" t="34950" r="28700" b="42130"/>
              <a:stretch>
                <a:fillRect/>
              </a:stretch>
            </p:blipFill>
            <p:spPr>
              <a:xfrm>
                <a:off x="5787067" y="2255823"/>
                <a:ext cx="1587448" cy="1187368"/>
              </a:xfrm>
              <a:prstGeom prst="rect">
                <a:avLst/>
              </a:prstGeom>
              <a:ln w="0">
                <a:noFill/>
              </a:ln>
            </p:spPr>
          </p:pic>
          <p:sp>
            <p:nvSpPr>
              <p:cNvPr id="59" name="사각형: 둥근 모서리 61"/>
              <p:cNvSpPr/>
              <p:nvPr/>
            </p:nvSpPr>
            <p:spPr>
              <a:xfrm>
                <a:off x="5718591" y="1965745"/>
                <a:ext cx="2112455" cy="324000"/>
              </a:xfrm>
              <a:prstGeom prst="roundRect">
                <a:avLst>
                  <a:gd name="adj" fmla="val 50000"/>
                </a:avLst>
              </a:prstGeom>
              <a:solidFill>
                <a:srgbClr val="E19807"/>
              </a:solidFill>
              <a:ln w="0">
                <a:noFill/>
                <a:miter/>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dirty="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상병보상연금</a:t>
                </a:r>
                <a:endParaRPr kumimoji="0" lang="ko-KR" altLang="en-US" sz="2000" b="0" i="0" u="none" strike="noStrike" kern="1200" cap="none" spc="0" normalizeH="0" baseline="0" dirty="0">
                  <a:solidFill>
                    <a:prstClr val="white"/>
                  </a:solidFill>
                  <a:latin typeface="G마켓 산스 Bold" panose="02000000000000000000" pitchFamily="50" charset="-127"/>
                  <a:ea typeface="G마켓 산스 Bold" panose="02000000000000000000" pitchFamily="50" charset="-127"/>
                  <a:cs typeface="+mj-cs"/>
                </a:endParaRPr>
              </a:p>
            </p:txBody>
          </p:sp>
          <p:sp>
            <p:nvSpPr>
              <p:cNvPr id="69" name="사각형: 둥근 모서리 61"/>
              <p:cNvSpPr/>
              <p:nvPr/>
            </p:nvSpPr>
            <p:spPr>
              <a:xfrm>
                <a:off x="5734965" y="1969246"/>
                <a:ext cx="2112455" cy="324000"/>
              </a:xfrm>
              <a:prstGeom prst="roundRect">
                <a:avLst>
                  <a:gd name="adj" fmla="val 50000"/>
                </a:avLst>
              </a:prstGeom>
              <a:solidFill>
                <a:srgbClr val="E19807"/>
              </a:solidFill>
              <a:ln w="0">
                <a:noFill/>
                <a:miter/>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dirty="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상병보상연금</a:t>
                </a:r>
                <a:endParaRPr kumimoji="0" lang="ko-KR" altLang="en-US" sz="2000" b="0" i="0" u="none" strike="noStrike" kern="1200" cap="none" spc="0" normalizeH="0" baseline="0" dirty="0">
                  <a:solidFill>
                    <a:prstClr val="white"/>
                  </a:solidFill>
                  <a:latin typeface="G마켓 산스 Bold" panose="02000000000000000000" pitchFamily="50" charset="-127"/>
                  <a:ea typeface="G마켓 산스 Bold" panose="02000000000000000000" pitchFamily="50" charset="-127"/>
                  <a:cs typeface="+mj-cs"/>
                </a:endParaRPr>
              </a:p>
            </p:txBody>
          </p:sp>
        </p:grpSp>
        <p:grpSp>
          <p:nvGrpSpPr>
            <p:cNvPr id="40" name="그룹 39"/>
            <p:cNvGrpSpPr/>
            <p:nvPr/>
          </p:nvGrpSpPr>
          <p:grpSpPr>
            <a:xfrm>
              <a:off x="9034286" y="2168732"/>
              <a:ext cx="1740774" cy="1477446"/>
              <a:chOff x="8246634" y="1965745"/>
              <a:chExt cx="1740774" cy="1477446"/>
            </a:xfrm>
          </p:grpSpPr>
          <p:pic>
            <p:nvPicPr>
              <p:cNvPr id="56" name="내용 개체 틀 5"/>
              <p:cNvPicPr>
                <a:picLocks noChangeAspect="1"/>
              </p:cNvPicPr>
              <p:nvPr/>
            </p:nvPicPr>
            <p:blipFill rotWithShape="1">
              <a:blip r:embed="rId6"/>
              <a:srcRect l="79810" t="34950" r="8940" b="40980"/>
              <a:stretch>
                <a:fillRect/>
              </a:stretch>
            </p:blipFill>
            <p:spPr>
              <a:xfrm>
                <a:off x="8735051" y="2348403"/>
                <a:ext cx="747566" cy="1094788"/>
              </a:xfrm>
              <a:prstGeom prst="rect">
                <a:avLst/>
              </a:prstGeom>
              <a:ln w="0">
                <a:noFill/>
              </a:ln>
            </p:spPr>
          </p:pic>
          <p:sp>
            <p:nvSpPr>
              <p:cNvPr id="57" name="사각형: 둥근 모서리 67"/>
              <p:cNvSpPr/>
              <p:nvPr/>
            </p:nvSpPr>
            <p:spPr>
              <a:xfrm>
                <a:off x="8246634" y="1965745"/>
                <a:ext cx="1724400"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장해급여</a:t>
                </a:r>
                <a:endParaRPr kumimoji="0" lang="ko-KR" altLang="en-US" sz="2000" b="0" i="0" u="none" strike="noStrike" kern="1200" cap="none" spc="0" normalizeH="0" baseline="0">
                  <a:solidFill>
                    <a:prstClr val="white"/>
                  </a:solidFill>
                  <a:latin typeface="G마켓 산스 Bold" panose="02000000000000000000" pitchFamily="50" charset="-127"/>
                  <a:ea typeface="G마켓 산스 Bold" panose="02000000000000000000" pitchFamily="50" charset="-127"/>
                  <a:cs typeface="+mj-cs"/>
                </a:endParaRPr>
              </a:p>
            </p:txBody>
          </p:sp>
          <p:sp>
            <p:nvSpPr>
              <p:cNvPr id="70" name="사각형: 둥근 모서리 67"/>
              <p:cNvSpPr/>
              <p:nvPr/>
            </p:nvSpPr>
            <p:spPr>
              <a:xfrm>
                <a:off x="8263008" y="1969246"/>
                <a:ext cx="1724400"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장해급여</a:t>
                </a:r>
                <a:endParaRPr kumimoji="0" lang="ko-KR" altLang="en-US" sz="2000" b="0" i="0" u="none" strike="noStrike" kern="1200" cap="none" spc="0" normalizeH="0" baseline="0">
                  <a:solidFill>
                    <a:prstClr val="white"/>
                  </a:solidFill>
                  <a:latin typeface="G마켓 산스 Bold" panose="02000000000000000000" pitchFamily="50" charset="-127"/>
                  <a:ea typeface="G마켓 산스 Bold" panose="02000000000000000000" pitchFamily="50" charset="-127"/>
                  <a:cs typeface="+mj-cs"/>
                </a:endParaRPr>
              </a:p>
            </p:txBody>
          </p:sp>
        </p:grpSp>
        <p:grpSp>
          <p:nvGrpSpPr>
            <p:cNvPr id="41" name="그룹 40"/>
            <p:cNvGrpSpPr/>
            <p:nvPr/>
          </p:nvGrpSpPr>
          <p:grpSpPr>
            <a:xfrm>
              <a:off x="1405375" y="2168732"/>
              <a:ext cx="1739729" cy="1477446"/>
              <a:chOff x="617723" y="1965745"/>
              <a:chExt cx="1739729" cy="1477446"/>
            </a:xfrm>
          </p:grpSpPr>
          <p:pic>
            <p:nvPicPr>
              <p:cNvPr id="54" name="내용 개체 틀 5"/>
              <p:cNvPicPr>
                <a:picLocks noChangeAspect="1"/>
              </p:cNvPicPr>
              <p:nvPr/>
            </p:nvPicPr>
            <p:blipFill rotWithShape="1">
              <a:blip r:embed="rId7"/>
              <a:srcRect l="5130" t="34950" r="79610" b="42130"/>
              <a:stretch>
                <a:fillRect/>
              </a:stretch>
            </p:blipFill>
            <p:spPr>
              <a:xfrm>
                <a:off x="930963" y="2315203"/>
                <a:ext cx="1096874" cy="1127988"/>
              </a:xfrm>
              <a:prstGeom prst="rect">
                <a:avLst/>
              </a:prstGeom>
              <a:ln w="0">
                <a:noFill/>
              </a:ln>
            </p:spPr>
          </p:pic>
          <p:sp>
            <p:nvSpPr>
              <p:cNvPr id="55" name="사각형: 둥근 모서리 71"/>
              <p:cNvSpPr/>
              <p:nvPr/>
            </p:nvSpPr>
            <p:spPr>
              <a:xfrm>
                <a:off x="617723" y="1965745"/>
                <a:ext cx="1723355"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요양급여</a:t>
                </a:r>
                <a:endParaRPr kumimoji="0" lang="ko-KR" altLang="en-US" sz="2000" b="0" i="0" u="none" strike="noStrike" kern="1200" cap="none" spc="0" normalizeH="0" baseline="0">
                  <a:solidFill>
                    <a:prstClr val="white"/>
                  </a:solidFill>
                  <a:latin typeface="G마켓 산스 Bold" panose="02000000000000000000" pitchFamily="50" charset="-127"/>
                  <a:ea typeface="G마켓 산스 Bold" panose="02000000000000000000" pitchFamily="50" charset="-127"/>
                  <a:cs typeface="+mj-cs"/>
                </a:endParaRPr>
              </a:p>
            </p:txBody>
          </p:sp>
          <p:sp>
            <p:nvSpPr>
              <p:cNvPr id="71" name="사각형: 둥근 모서리 71"/>
              <p:cNvSpPr/>
              <p:nvPr/>
            </p:nvSpPr>
            <p:spPr>
              <a:xfrm>
                <a:off x="634097" y="1969246"/>
                <a:ext cx="1723355"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요양급여</a:t>
                </a:r>
                <a:endParaRPr kumimoji="0" lang="ko-KR" altLang="en-US" sz="2000" b="0" i="0" u="none" strike="noStrike" kern="1200" cap="none" spc="0" normalizeH="0" baseline="0">
                  <a:solidFill>
                    <a:prstClr val="white"/>
                  </a:solidFill>
                  <a:latin typeface="G마켓 산스 Bold" panose="02000000000000000000" pitchFamily="50" charset="-127"/>
                  <a:ea typeface="G마켓 산스 Bold" panose="02000000000000000000" pitchFamily="50" charset="-127"/>
                  <a:cs typeface="+mj-cs"/>
                </a:endParaRPr>
              </a:p>
            </p:txBody>
          </p:sp>
        </p:grpSp>
        <p:grpSp>
          <p:nvGrpSpPr>
            <p:cNvPr id="42" name="그룹 41"/>
            <p:cNvGrpSpPr/>
            <p:nvPr/>
          </p:nvGrpSpPr>
          <p:grpSpPr>
            <a:xfrm>
              <a:off x="1403980" y="3781898"/>
              <a:ext cx="1724400" cy="1450995"/>
              <a:chOff x="616327" y="3578911"/>
              <a:chExt cx="1724400" cy="1450995"/>
            </a:xfrm>
          </p:grpSpPr>
          <p:pic>
            <p:nvPicPr>
              <p:cNvPr id="52" name="내용 개체 틀 5"/>
              <p:cNvPicPr>
                <a:picLocks noChangeAspect="1"/>
              </p:cNvPicPr>
              <p:nvPr/>
            </p:nvPicPr>
            <p:blipFill rotWithShape="1">
              <a:blip r:embed="rId8"/>
              <a:srcRect l="5130" t="66410" r="78710" b="9410"/>
              <a:stretch>
                <a:fillRect/>
              </a:stretch>
            </p:blipFill>
            <p:spPr>
              <a:xfrm>
                <a:off x="931962" y="3910090"/>
                <a:ext cx="1093130" cy="1119816"/>
              </a:xfrm>
              <a:prstGeom prst="rect">
                <a:avLst/>
              </a:prstGeom>
              <a:ln w="0">
                <a:noFill/>
              </a:ln>
            </p:spPr>
          </p:pic>
          <p:sp>
            <p:nvSpPr>
              <p:cNvPr id="53" name="사각형: 둥근 모서리 77"/>
              <p:cNvSpPr/>
              <p:nvPr/>
            </p:nvSpPr>
            <p:spPr>
              <a:xfrm>
                <a:off x="616327" y="3578911"/>
                <a:ext cx="1724400"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간병급여</a:t>
                </a:r>
                <a:endParaRPr kumimoji="0" lang="ko-KR" altLang="en-US" sz="2000" b="0" i="0" u="none" strike="noStrike" kern="1200" cap="none" spc="0" normalizeH="0" baseline="0">
                  <a:solidFill>
                    <a:prstClr val="white"/>
                  </a:solidFill>
                  <a:latin typeface="G마켓 산스 Bold" panose="02000000000000000000" pitchFamily="50" charset="-127"/>
                  <a:ea typeface="G마켓 산스 Bold" panose="02000000000000000000" pitchFamily="50" charset="-127"/>
                  <a:cs typeface="+mj-cs"/>
                </a:endParaRPr>
              </a:p>
            </p:txBody>
          </p:sp>
        </p:grpSp>
        <p:grpSp>
          <p:nvGrpSpPr>
            <p:cNvPr id="43" name="그룹 42"/>
            <p:cNvGrpSpPr/>
            <p:nvPr/>
          </p:nvGrpSpPr>
          <p:grpSpPr>
            <a:xfrm>
              <a:off x="3962953" y="3800996"/>
              <a:ext cx="2170604" cy="1448146"/>
              <a:chOff x="3175301" y="3598009"/>
              <a:chExt cx="2170605" cy="1448146"/>
            </a:xfrm>
          </p:grpSpPr>
          <p:pic>
            <p:nvPicPr>
              <p:cNvPr id="50" name="내용 개체 틀 5"/>
              <p:cNvPicPr>
                <a:picLocks noChangeAspect="1"/>
              </p:cNvPicPr>
              <p:nvPr/>
            </p:nvPicPr>
            <p:blipFill rotWithShape="1">
              <a:blip r:embed="rId9"/>
              <a:srcRect l="29240" t="66410" r="54600" b="9410"/>
              <a:stretch>
                <a:fillRect/>
              </a:stretch>
            </p:blipFill>
            <p:spPr>
              <a:xfrm>
                <a:off x="3511717" y="3937673"/>
                <a:ext cx="1082064" cy="1108482"/>
              </a:xfrm>
              <a:prstGeom prst="rect">
                <a:avLst/>
              </a:prstGeom>
              <a:ln w="0">
                <a:noFill/>
              </a:ln>
            </p:spPr>
          </p:pic>
          <p:sp>
            <p:nvSpPr>
              <p:cNvPr id="51" name="사각형: 둥근 모서리 81"/>
              <p:cNvSpPr/>
              <p:nvPr/>
            </p:nvSpPr>
            <p:spPr>
              <a:xfrm>
                <a:off x="3175301" y="3598009"/>
                <a:ext cx="2170605" cy="333474"/>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dirty="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직업재활급여</a:t>
                </a:r>
                <a:endParaRPr kumimoji="0" lang="ko-KR" altLang="en-US" sz="2000" b="0" i="0" u="none" strike="noStrike" kern="1200" cap="none" spc="0" normalizeH="0" baseline="0" dirty="0">
                  <a:solidFill>
                    <a:prstClr val="white"/>
                  </a:solidFill>
                  <a:latin typeface="G마켓 산스 Bold" panose="02000000000000000000" pitchFamily="50" charset="-127"/>
                  <a:ea typeface="G마켓 산스 Bold" panose="02000000000000000000" pitchFamily="50" charset="-127"/>
                  <a:cs typeface="+mj-cs"/>
                </a:endParaRPr>
              </a:p>
            </p:txBody>
          </p:sp>
        </p:grpSp>
        <p:grpSp>
          <p:nvGrpSpPr>
            <p:cNvPr id="44" name="그룹 43"/>
            <p:cNvGrpSpPr/>
            <p:nvPr/>
          </p:nvGrpSpPr>
          <p:grpSpPr>
            <a:xfrm>
              <a:off x="6506243" y="3800996"/>
              <a:ext cx="1740774" cy="1334450"/>
              <a:chOff x="5718591" y="3598008"/>
              <a:chExt cx="1740774" cy="1334450"/>
            </a:xfrm>
          </p:grpSpPr>
          <p:sp>
            <p:nvSpPr>
              <p:cNvPr id="48" name="사각형: 둥근 모서리 113"/>
              <p:cNvSpPr/>
              <p:nvPr/>
            </p:nvSpPr>
            <p:spPr>
              <a:xfrm>
                <a:off x="5718591" y="3598008"/>
                <a:ext cx="1724400"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유족급여</a:t>
                </a:r>
                <a:endParaRPr kumimoji="0" lang="ko-KR" altLang="en-US" sz="2000" b="0" i="0" u="none" strike="noStrike" kern="1200" cap="none" spc="0" normalizeH="0" baseline="0">
                  <a:solidFill>
                    <a:prstClr val="white"/>
                  </a:solidFill>
                  <a:latin typeface="G마켓 산스 Bold" panose="02000000000000000000" pitchFamily="50" charset="-127"/>
                  <a:ea typeface="G마켓 산스 Bold" panose="02000000000000000000" pitchFamily="50" charset="-127"/>
                  <a:cs typeface="+mj-cs"/>
                </a:endParaRPr>
              </a:p>
            </p:txBody>
          </p:sp>
          <p:pic>
            <p:nvPicPr>
              <p:cNvPr id="49" name="내용 개체 틀 5"/>
              <p:cNvPicPr>
                <a:picLocks noChangeAspect="1"/>
              </p:cNvPicPr>
              <p:nvPr/>
            </p:nvPicPr>
            <p:blipFill rotWithShape="1">
              <a:blip r:embed="rId10"/>
              <a:srcRect l="51050" t="68120" r="27470" b="11750"/>
              <a:stretch>
                <a:fillRect/>
              </a:stretch>
            </p:blipFill>
            <p:spPr>
              <a:xfrm>
                <a:off x="5825644" y="3963024"/>
                <a:ext cx="1510294" cy="969434"/>
              </a:xfrm>
              <a:prstGeom prst="rect">
                <a:avLst/>
              </a:prstGeom>
              <a:ln w="0">
                <a:noFill/>
              </a:ln>
            </p:spPr>
          </p:pic>
          <p:sp>
            <p:nvSpPr>
              <p:cNvPr id="72" name="사각형: 둥근 모서리 113"/>
              <p:cNvSpPr/>
              <p:nvPr/>
            </p:nvSpPr>
            <p:spPr>
              <a:xfrm>
                <a:off x="5734965" y="3601509"/>
                <a:ext cx="1724400"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유족급여</a:t>
                </a:r>
                <a:endParaRPr kumimoji="0" lang="ko-KR" altLang="en-US" sz="2000" b="0" i="0" u="none" strike="noStrike" kern="1200" cap="none" spc="0" normalizeH="0" baseline="0">
                  <a:solidFill>
                    <a:prstClr val="white"/>
                  </a:solidFill>
                  <a:latin typeface="G마켓 산스 Bold" panose="02000000000000000000" pitchFamily="50" charset="-127"/>
                  <a:ea typeface="G마켓 산스 Bold" panose="02000000000000000000" pitchFamily="50" charset="-127"/>
                  <a:cs typeface="+mj-cs"/>
                </a:endParaRPr>
              </a:p>
            </p:txBody>
          </p:sp>
        </p:grpSp>
        <p:grpSp>
          <p:nvGrpSpPr>
            <p:cNvPr id="45" name="그룹 44"/>
            <p:cNvGrpSpPr/>
            <p:nvPr/>
          </p:nvGrpSpPr>
          <p:grpSpPr>
            <a:xfrm>
              <a:off x="9034286" y="3802060"/>
              <a:ext cx="1740774" cy="1334770"/>
              <a:chOff x="8246634" y="3599074"/>
              <a:chExt cx="1740774" cy="1334771"/>
            </a:xfrm>
          </p:grpSpPr>
          <p:sp>
            <p:nvSpPr>
              <p:cNvPr id="46" name="사각형: 둥근 모서리 117"/>
              <p:cNvSpPr/>
              <p:nvPr/>
            </p:nvSpPr>
            <p:spPr>
              <a:xfrm>
                <a:off x="8246634" y="3599074"/>
                <a:ext cx="1724400"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장의비</a:t>
                </a:r>
              </a:p>
            </p:txBody>
          </p:sp>
          <p:pic>
            <p:nvPicPr>
              <p:cNvPr id="47" name="내용 개체 틀 5"/>
              <p:cNvPicPr>
                <a:picLocks noChangeAspect="1"/>
              </p:cNvPicPr>
              <p:nvPr/>
            </p:nvPicPr>
            <p:blipFill rotWithShape="1">
              <a:blip r:embed="rId11"/>
              <a:srcRect l="74450" t="69470" r="2040" b="10710"/>
              <a:stretch>
                <a:fillRect/>
              </a:stretch>
            </p:blipFill>
            <p:spPr>
              <a:xfrm>
                <a:off x="8247908" y="3939843"/>
                <a:ext cx="1721852" cy="994002"/>
              </a:xfrm>
              <a:prstGeom prst="rect">
                <a:avLst/>
              </a:prstGeom>
              <a:ln w="0">
                <a:noFill/>
              </a:ln>
            </p:spPr>
          </p:pic>
          <p:sp>
            <p:nvSpPr>
              <p:cNvPr id="73" name="사각형: 둥근 모서리 117"/>
              <p:cNvSpPr/>
              <p:nvPr/>
            </p:nvSpPr>
            <p:spPr>
              <a:xfrm>
                <a:off x="8263008" y="3602575"/>
                <a:ext cx="1724400" cy="324000"/>
              </a:xfrm>
              <a:prstGeom prst="roundRect">
                <a:avLst>
                  <a:gd name="adj" fmla="val 50000"/>
                </a:avLst>
              </a:prstGeom>
              <a:solidFill>
                <a:srgbClr val="E19807"/>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r>
                  <a:rPr kumimoji="0" lang="ko-KR" altLang="en-US" sz="2000" b="0" i="0" u="none" strike="noStrike" kern="1200" cap="none" spc="0" normalizeH="0" baseline="0">
                    <a:ln w="9525">
                      <a:solidFill>
                        <a:srgbClr val="4472C4">
                          <a:alpha val="0"/>
                        </a:srgbClr>
                      </a:solidFill>
                    </a:ln>
                    <a:solidFill>
                      <a:prstClr val="white"/>
                    </a:solidFill>
                    <a:effectLst/>
                    <a:uLnTx/>
                    <a:uFillTx/>
                    <a:latin typeface="G마켓 산스 Bold" panose="02000000000000000000" pitchFamily="50" charset="-127"/>
                    <a:ea typeface="G마켓 산스 Bold" panose="02000000000000000000" pitchFamily="50" charset="-127"/>
                    <a:cs typeface="+mj-cs"/>
                  </a:rPr>
                  <a:t>장의비</a:t>
                </a:r>
              </a:p>
            </p:txBody>
          </p:sp>
        </p:grpSp>
      </p:grpSp>
      <p:grpSp>
        <p:nvGrpSpPr>
          <p:cNvPr id="64" name="그룹 63"/>
          <p:cNvGrpSpPr/>
          <p:nvPr/>
        </p:nvGrpSpPr>
        <p:grpSpPr>
          <a:xfrm>
            <a:off x="450156" y="5571210"/>
            <a:ext cx="10243244" cy="1449781"/>
            <a:chOff x="572845" y="5363668"/>
            <a:chExt cx="10516894" cy="1265236"/>
          </a:xfrm>
          <a:effectLst>
            <a:outerShdw blurRad="50800" dist="38100" dir="2700000" algn="tl" rotWithShape="0">
              <a:srgbClr val="E19807">
                <a:alpha val="40000"/>
              </a:srgbClr>
            </a:outerShdw>
          </a:effectLst>
        </p:grpSpPr>
        <p:sp>
          <p:nvSpPr>
            <p:cNvPr id="65" name="사각형: 둥근 모서리 125"/>
            <p:cNvSpPr/>
            <p:nvPr/>
          </p:nvSpPr>
          <p:spPr>
            <a:xfrm>
              <a:off x="572845" y="5363668"/>
              <a:ext cx="10516894" cy="1265236"/>
            </a:xfrm>
            <a:prstGeom prst="roundRect">
              <a:avLst>
                <a:gd name="adj" fmla="val 214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latinLnBrk="0" hangingPunct="1">
                <a:lnSpc>
                  <a:spcPct val="100000"/>
                </a:lnSpc>
                <a:spcBef>
                  <a:spcPts val="0"/>
                </a:spcBef>
                <a:spcAft>
                  <a:spcPts val="0"/>
                </a:spcAft>
                <a:buClrTx/>
                <a:buFontTx/>
                <a:buNone/>
                <a:defRPr/>
              </a:pPr>
              <a:endParaRPr kumimoji="0" lang="ko-KR" altLang="en-US" sz="1800" b="0" i="0" u="none" strike="noStrike" kern="1200" cap="none" spc="0" normalizeH="0" baseline="0">
                <a:solidFill>
                  <a:prstClr val="white"/>
                </a:solidFill>
                <a:effectLst/>
                <a:uLnTx/>
                <a:uFillTx/>
                <a:latin typeface="G마켓 산스 Bold" panose="02000000000000000000" pitchFamily="50" charset="-127"/>
                <a:ea typeface="G마켓 산스 Bold" panose="02000000000000000000" pitchFamily="50" charset="-127"/>
              </a:endParaRPr>
            </a:p>
          </p:txBody>
        </p:sp>
        <p:sp>
          <p:nvSpPr>
            <p:cNvPr id="66" name="TextBox 65"/>
            <p:cNvSpPr txBox="1"/>
            <p:nvPr/>
          </p:nvSpPr>
          <p:spPr>
            <a:xfrm>
              <a:off x="572845" y="5695595"/>
              <a:ext cx="10217016" cy="859517"/>
            </a:xfrm>
            <a:prstGeom prst="rect">
              <a:avLst/>
            </a:prstGeom>
            <a:noFill/>
          </p:spPr>
          <p:txBody>
            <a:bodyPr wrap="square" lIns="0" tIns="0" rIns="0" bIns="0">
              <a:spAutoFit/>
            </a:bodyPr>
            <a:lstStyle/>
            <a:p>
              <a:pPr lvl="0" algn="ctr">
                <a:defRPr/>
              </a:pPr>
              <a:r>
                <a:rPr lang="ko-KR" altLang="en-US" sz="3200" dirty="0">
                  <a:ln w="9525">
                    <a:solidFill>
                      <a:srgbClr val="4472C4">
                        <a:alpha val="0"/>
                      </a:srgbClr>
                    </a:solidFill>
                  </a:ln>
                  <a:solidFill>
                    <a:srgbClr val="E35F5F"/>
                  </a:solidFill>
                  <a:latin typeface="G마켓 산스 Bold" panose="02000000000000000000" pitchFamily="50" charset="-127"/>
                  <a:ea typeface="G마켓 산스 Bold" panose="02000000000000000000" pitchFamily="50" charset="-127"/>
                </a:rPr>
                <a:t>근로복지공단에서 </a:t>
              </a:r>
              <a:r>
                <a:rPr lang="ko-KR" altLang="en-US" sz="3200" dirty="0">
                  <a:ln w="9525">
                    <a:solidFill>
                      <a:srgbClr val="4472C4">
                        <a:alpha val="0"/>
                      </a:srgbClr>
                    </a:solidFill>
                  </a:ln>
                  <a:solidFill>
                    <a:srgbClr val="86514C"/>
                  </a:solidFill>
                  <a:latin typeface="G마켓 산스 Bold" panose="02000000000000000000" pitchFamily="50" charset="-127"/>
                  <a:ea typeface="G마켓 산스 Bold" panose="02000000000000000000" pitchFamily="50" charset="-127"/>
                </a:rPr>
                <a:t>요양급여</a:t>
              </a:r>
              <a:r>
                <a:rPr lang="en-US" altLang="ko-KR" sz="2800" dirty="0">
                  <a:ln w="9525">
                    <a:solidFill>
                      <a:srgbClr val="4472C4">
                        <a:alpha val="0"/>
                      </a:srgbClr>
                    </a:solidFill>
                  </a:ln>
                  <a:solidFill>
                    <a:schemeClr val="bg2">
                      <a:lumMod val="50000"/>
                    </a:schemeClr>
                  </a:solidFill>
                  <a:latin typeface="G마켓 산스 Bold" panose="02000000000000000000" pitchFamily="50" charset="-127"/>
                  <a:ea typeface="G마켓 산스 Bold" panose="02000000000000000000" pitchFamily="50" charset="-127"/>
                </a:rPr>
                <a:t>(</a:t>
              </a:r>
              <a:r>
                <a:rPr lang="ko-KR" altLang="en-US" sz="2800" dirty="0">
                  <a:ln w="9525">
                    <a:solidFill>
                      <a:srgbClr val="4472C4">
                        <a:alpha val="0"/>
                      </a:srgbClr>
                    </a:solidFill>
                  </a:ln>
                  <a:solidFill>
                    <a:schemeClr val="bg2">
                      <a:lumMod val="50000"/>
                    </a:schemeClr>
                  </a:solidFill>
                  <a:latin typeface="G마켓 산스 Bold" panose="02000000000000000000" pitchFamily="50" charset="-127"/>
                  <a:ea typeface="G마켓 산스 Bold" panose="02000000000000000000" pitchFamily="50" charset="-127"/>
                </a:rPr>
                <a:t>치료비</a:t>
              </a:r>
              <a:r>
                <a:rPr lang="en-US" altLang="ko-KR" sz="2800" dirty="0">
                  <a:ln w="9525">
                    <a:solidFill>
                      <a:srgbClr val="4472C4">
                        <a:alpha val="0"/>
                      </a:srgbClr>
                    </a:solidFill>
                  </a:ln>
                  <a:solidFill>
                    <a:schemeClr val="bg2">
                      <a:lumMod val="50000"/>
                    </a:schemeClr>
                  </a:solidFill>
                  <a:latin typeface="G마켓 산스 Bold" panose="02000000000000000000" pitchFamily="50" charset="-127"/>
                  <a:ea typeface="G마켓 산스 Bold" panose="02000000000000000000" pitchFamily="50" charset="-127"/>
                </a:rPr>
                <a:t>)</a:t>
              </a:r>
              <a:r>
                <a:rPr lang="en-US" altLang="ko-KR" sz="3200" dirty="0">
                  <a:ln w="9525">
                    <a:solidFill>
                      <a:srgbClr val="4472C4">
                        <a:alpha val="0"/>
                      </a:srgbClr>
                    </a:solidFill>
                  </a:ln>
                  <a:solidFill>
                    <a:schemeClr val="bg2">
                      <a:lumMod val="50000"/>
                    </a:schemeClr>
                  </a:solidFill>
                  <a:latin typeface="G마켓 산스 Bold" panose="02000000000000000000" pitchFamily="50" charset="-127"/>
                  <a:ea typeface="G마켓 산스 Bold" panose="02000000000000000000" pitchFamily="50" charset="-127"/>
                </a:rPr>
                <a:t>,</a:t>
              </a:r>
              <a:r>
                <a:rPr lang="en-US" altLang="ko-KR" sz="3200" dirty="0">
                  <a:ln w="9525">
                    <a:solidFill>
                      <a:srgbClr val="4472C4">
                        <a:alpha val="0"/>
                      </a:srgbClr>
                    </a:solidFill>
                  </a:ln>
                  <a:solidFill>
                    <a:srgbClr val="E35F5F"/>
                  </a:solidFill>
                  <a:latin typeface="G마켓 산스 Bold" panose="02000000000000000000" pitchFamily="50" charset="-127"/>
                  <a:ea typeface="G마켓 산스 Bold" panose="02000000000000000000" pitchFamily="50" charset="-127"/>
                </a:rPr>
                <a:t> </a:t>
              </a:r>
            </a:p>
            <a:p>
              <a:pPr lvl="0" algn="ctr">
                <a:defRPr/>
              </a:pPr>
              <a:r>
                <a:rPr lang="ko-KR" altLang="en-US" sz="3200" dirty="0">
                  <a:ln w="9525">
                    <a:solidFill>
                      <a:srgbClr val="4472C4">
                        <a:alpha val="0"/>
                      </a:srgbClr>
                    </a:solidFill>
                  </a:ln>
                  <a:solidFill>
                    <a:srgbClr val="86514C"/>
                  </a:solidFill>
                  <a:latin typeface="G마켓 산스 Bold" panose="02000000000000000000" pitchFamily="50" charset="-127"/>
                  <a:ea typeface="G마켓 산스 Bold" panose="02000000000000000000" pitchFamily="50" charset="-127"/>
                </a:rPr>
                <a:t>휴업급여</a:t>
              </a:r>
              <a:r>
                <a:rPr lang="en-US" altLang="ko-KR" sz="2800" dirty="0">
                  <a:ln w="9525">
                    <a:solidFill>
                      <a:srgbClr val="4472C4">
                        <a:alpha val="0"/>
                      </a:srgbClr>
                    </a:solidFill>
                  </a:ln>
                  <a:solidFill>
                    <a:schemeClr val="tx1">
                      <a:lumMod val="50000"/>
                      <a:lumOff val="50000"/>
                    </a:schemeClr>
                  </a:solidFill>
                  <a:latin typeface="G마켓 산스 Bold" panose="02000000000000000000" pitchFamily="50" charset="-127"/>
                  <a:ea typeface="G마켓 산스 Bold" panose="02000000000000000000" pitchFamily="50" charset="-127"/>
                </a:rPr>
                <a:t>(</a:t>
              </a:r>
              <a:r>
                <a:rPr lang="ko-KR" altLang="en-US" sz="2800" dirty="0">
                  <a:ln w="9525">
                    <a:solidFill>
                      <a:srgbClr val="4472C4">
                        <a:alpha val="0"/>
                      </a:srgbClr>
                    </a:solidFill>
                  </a:ln>
                  <a:solidFill>
                    <a:schemeClr val="tx1">
                      <a:lumMod val="50000"/>
                      <a:lumOff val="50000"/>
                    </a:schemeClr>
                  </a:solidFill>
                  <a:latin typeface="G마켓 산스 Bold" panose="02000000000000000000" pitchFamily="50" charset="-127"/>
                  <a:ea typeface="G마켓 산스 Bold" panose="02000000000000000000" pitchFamily="50" charset="-127"/>
                </a:rPr>
                <a:t>평균임금의 </a:t>
              </a:r>
              <a:r>
                <a:rPr lang="en-US" altLang="ko-KR" sz="2800" dirty="0">
                  <a:ln w="9525">
                    <a:solidFill>
                      <a:srgbClr val="4472C4">
                        <a:alpha val="0"/>
                      </a:srgbClr>
                    </a:solidFill>
                  </a:ln>
                  <a:solidFill>
                    <a:schemeClr val="tx1">
                      <a:lumMod val="50000"/>
                      <a:lumOff val="50000"/>
                    </a:schemeClr>
                  </a:solidFill>
                  <a:latin typeface="G마켓 산스 Bold" panose="02000000000000000000" pitchFamily="50" charset="-127"/>
                  <a:ea typeface="G마켓 산스 Bold" panose="02000000000000000000" pitchFamily="50" charset="-127"/>
                </a:rPr>
                <a:t>70%)</a:t>
              </a:r>
              <a:r>
                <a:rPr lang="en-US" altLang="ko-KR" sz="3200" dirty="0">
                  <a:ln w="9525">
                    <a:solidFill>
                      <a:srgbClr val="4472C4">
                        <a:alpha val="0"/>
                      </a:srgbClr>
                    </a:solidFill>
                  </a:ln>
                  <a:solidFill>
                    <a:schemeClr val="tx1">
                      <a:lumMod val="50000"/>
                      <a:lumOff val="50000"/>
                    </a:schemeClr>
                  </a:solidFill>
                  <a:latin typeface="G마켓 산스 Bold" panose="02000000000000000000" pitchFamily="50" charset="-127"/>
                  <a:ea typeface="G마켓 산스 Bold" panose="02000000000000000000" pitchFamily="50" charset="-127"/>
                </a:rPr>
                <a:t>, </a:t>
              </a:r>
              <a:r>
                <a:rPr lang="ko-KR" altLang="en-US" sz="3200" dirty="0">
                  <a:ln w="9525">
                    <a:solidFill>
                      <a:srgbClr val="4472C4">
                        <a:alpha val="0"/>
                      </a:srgbClr>
                    </a:solidFill>
                  </a:ln>
                  <a:solidFill>
                    <a:srgbClr val="86514C"/>
                  </a:solidFill>
                  <a:latin typeface="G마켓 산스 Bold" panose="02000000000000000000" pitchFamily="50" charset="-127"/>
                  <a:ea typeface="G마켓 산스 Bold" panose="02000000000000000000" pitchFamily="50" charset="-127"/>
                </a:rPr>
                <a:t>장해급여</a:t>
              </a:r>
              <a:r>
                <a:rPr lang="en-US" altLang="ko-KR" sz="3200" dirty="0">
                  <a:ln w="9525">
                    <a:solidFill>
                      <a:srgbClr val="4472C4">
                        <a:alpha val="0"/>
                      </a:srgbClr>
                    </a:solidFill>
                  </a:ln>
                  <a:solidFill>
                    <a:srgbClr val="86514C"/>
                  </a:solidFill>
                  <a:latin typeface="G마켓 산스 Bold" panose="02000000000000000000" pitchFamily="50" charset="-127"/>
                  <a:ea typeface="G마켓 산스 Bold" panose="02000000000000000000" pitchFamily="50" charset="-127"/>
                </a:rPr>
                <a:t>, </a:t>
              </a:r>
              <a:r>
                <a:rPr lang="ko-KR" altLang="en-US" sz="3200" dirty="0" err="1">
                  <a:ln w="9525">
                    <a:solidFill>
                      <a:srgbClr val="4472C4">
                        <a:alpha val="0"/>
                      </a:srgbClr>
                    </a:solidFill>
                  </a:ln>
                  <a:solidFill>
                    <a:srgbClr val="86514C"/>
                  </a:solidFill>
                  <a:latin typeface="G마켓 산스 Bold" panose="02000000000000000000" pitchFamily="50" charset="-127"/>
                  <a:ea typeface="G마켓 산스 Bold" panose="02000000000000000000" pitchFamily="50" charset="-127"/>
                </a:rPr>
                <a:t>유족급여</a:t>
              </a:r>
              <a:r>
                <a:rPr kumimoji="0" lang="ko-KR" altLang="en-US" sz="2800" b="0" i="0" u="none" strike="noStrike" kern="1200" cap="none" spc="0" normalizeH="0" baseline="0" dirty="0" err="1">
                  <a:ln w="9525">
                    <a:solidFill>
                      <a:srgbClr val="4472C4">
                        <a:alpha val="0"/>
                      </a:srgbClr>
                    </a:solidFill>
                  </a:ln>
                  <a:solidFill>
                    <a:schemeClr val="bg2">
                      <a:lumMod val="50000"/>
                    </a:schemeClr>
                  </a:solidFill>
                  <a:effectLst/>
                  <a:uLnTx/>
                  <a:uFillTx/>
                  <a:latin typeface="G마켓 산스 Bold" panose="02000000000000000000" pitchFamily="50" charset="-127"/>
                  <a:ea typeface="G마켓 산스 Bold" panose="02000000000000000000" pitchFamily="50" charset="-127"/>
                </a:rPr>
                <a:t>를</a:t>
              </a:r>
              <a:r>
                <a:rPr kumimoji="0" lang="ko-KR" altLang="en-US" sz="2800" b="0" i="0" u="none" strike="noStrike" kern="1200" cap="none" spc="0" normalizeH="0" dirty="0">
                  <a:ln w="9525">
                    <a:solidFill>
                      <a:srgbClr val="4472C4">
                        <a:alpha val="0"/>
                      </a:srgbClr>
                    </a:solidFill>
                  </a:ln>
                  <a:solidFill>
                    <a:schemeClr val="bg2">
                      <a:lumMod val="50000"/>
                    </a:schemeClr>
                  </a:solidFill>
                  <a:effectLst/>
                  <a:uLnTx/>
                  <a:uFillTx/>
                  <a:latin typeface="G마켓 산스 Bold" panose="02000000000000000000" pitchFamily="50" charset="-127"/>
                  <a:ea typeface="G마켓 산스 Bold" panose="02000000000000000000" pitchFamily="50" charset="-127"/>
                </a:rPr>
                <a:t> 지급</a:t>
              </a:r>
              <a:endParaRPr kumimoji="0" lang="en-US" altLang="ko-KR" sz="3200" b="0" i="0" u="none" strike="noStrike" kern="1200" cap="none" spc="0" normalizeH="0" baseline="0" dirty="0">
                <a:ln w="9525">
                  <a:solidFill>
                    <a:srgbClr val="4472C4">
                      <a:alpha val="0"/>
                    </a:srgbClr>
                  </a:solidFill>
                </a:ln>
                <a:solidFill>
                  <a:schemeClr val="bg2">
                    <a:lumMod val="50000"/>
                  </a:schemeClr>
                </a:solidFill>
                <a:effectLst/>
                <a:uLnTx/>
                <a:uFillTx/>
                <a:latin typeface="G마켓 산스 Bold" panose="02000000000000000000" pitchFamily="50" charset="-127"/>
                <a:ea typeface="G마켓 산스 Bold" panose="02000000000000000000" pitchFamily="50" charset="-127"/>
              </a:endParaRPr>
            </a:p>
          </p:txBody>
        </p:sp>
      </p:grpSp>
      <p:sp>
        <p:nvSpPr>
          <p:cNvPr id="74" name="TextBox 73"/>
          <p:cNvSpPr txBox="1"/>
          <p:nvPr/>
        </p:nvSpPr>
        <p:spPr>
          <a:xfrm>
            <a:off x="451333" y="5433130"/>
            <a:ext cx="2057594" cy="338554"/>
          </a:xfrm>
          <a:prstGeom prst="rect">
            <a:avLst/>
          </a:prstGeom>
          <a:solidFill>
            <a:schemeClr val="tx1"/>
          </a:solidFill>
        </p:spPr>
        <p:txBody>
          <a:bodyPr wrap="square" rtlCol="0">
            <a:spAutoFit/>
          </a:bodyPr>
          <a:lstStyle/>
          <a:p>
            <a:r>
              <a:rPr lang="ko-KR" altLang="en-US" sz="1600" dirty="0">
                <a:solidFill>
                  <a:schemeClr val="bg1"/>
                </a:solidFill>
                <a:latin typeface="G마켓 산스 Bold" panose="02000000000000000000" pitchFamily="50" charset="-127"/>
                <a:ea typeface="G마켓 산스 Bold" panose="02000000000000000000" pitchFamily="50" charset="-127"/>
              </a:rPr>
              <a:t>출처 </a:t>
            </a:r>
            <a:r>
              <a:rPr lang="en-US" altLang="ko-KR" sz="1600" dirty="0">
                <a:solidFill>
                  <a:schemeClr val="bg1"/>
                </a:solidFill>
                <a:latin typeface="G마켓 산스 Bold" panose="02000000000000000000" pitchFamily="50" charset="-127"/>
                <a:ea typeface="G마켓 산스 Bold" panose="02000000000000000000" pitchFamily="50" charset="-127"/>
              </a:rPr>
              <a:t>: </a:t>
            </a:r>
            <a:r>
              <a:rPr lang="ko-KR" altLang="en-US" sz="1600" dirty="0">
                <a:solidFill>
                  <a:schemeClr val="bg1"/>
                </a:solidFill>
                <a:latin typeface="G마켓 산스 Bold" panose="02000000000000000000" pitchFamily="50" charset="-127"/>
                <a:ea typeface="G마켓 산스 Bold" panose="02000000000000000000" pitchFamily="50" charset="-127"/>
              </a:rPr>
              <a:t>노동건강연대</a:t>
            </a:r>
          </a:p>
        </p:txBody>
      </p:sp>
    </p:spTree>
    <p:extLst>
      <p:ext uri="{BB962C8B-B14F-4D97-AF65-F5344CB8AC3E}">
        <p14:creationId xmlns:p14="http://schemas.microsoft.com/office/powerpoint/2010/main" val="193740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165" y="1854852"/>
            <a:ext cx="7895275" cy="69841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000" b="1" dirty="0">
                <a:latin typeface="G마켓 산스 Bold" panose="02000000000000000000" pitchFamily="50" charset="-127"/>
                <a:ea typeface="G마켓 산스 Bold" panose="02000000000000000000" pitchFamily="50" charset="-127"/>
                <a:sym typeface="Wingdings"/>
              </a:rPr>
              <a:t>나를 보호하는 </a:t>
            </a:r>
            <a:r>
              <a:rPr lang="en-US" altLang="ko-KR" sz="4000" b="1" dirty="0">
                <a:latin typeface="G마켓 산스 Bold" panose="02000000000000000000" pitchFamily="50" charset="-127"/>
                <a:ea typeface="G마켓 산스 Bold" panose="02000000000000000000" pitchFamily="50" charset="-127"/>
                <a:sym typeface="Wingdings"/>
              </a:rPr>
              <a:t>3</a:t>
            </a:r>
            <a:r>
              <a:rPr lang="ko-KR" altLang="en-US" sz="4000" b="1" dirty="0">
                <a:latin typeface="G마켓 산스 Bold" panose="02000000000000000000" pitchFamily="50" charset="-127"/>
                <a:ea typeface="G마켓 산스 Bold" panose="02000000000000000000" pitchFamily="50" charset="-127"/>
                <a:sym typeface="Wingdings"/>
              </a:rPr>
              <a:t>가지 행동 원칙</a:t>
            </a:r>
          </a:p>
        </p:txBody>
      </p:sp>
      <p:sp>
        <p:nvSpPr>
          <p:cNvPr id="3" name="TextBox 2"/>
          <p:cNvSpPr txBox="1"/>
          <p:nvPr/>
        </p:nvSpPr>
        <p:spPr>
          <a:xfrm>
            <a:off x="872685" y="243918"/>
            <a:ext cx="7895275" cy="759972"/>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400" b="1" dirty="0">
                <a:latin typeface="G마켓 산스 Bold" panose="02000000000000000000" pitchFamily="50" charset="-127"/>
                <a:ea typeface="G마켓 산스 Bold" panose="02000000000000000000" pitchFamily="50" charset="-127"/>
                <a:sym typeface="Wingdings"/>
              </a:rPr>
              <a:t>일터 괴롭힘 발생시 원칙</a:t>
            </a:r>
            <a:r>
              <a:rPr lang="en-US" altLang="ko-KR" sz="4400" b="1" dirty="0">
                <a:latin typeface="G마켓 산스 Bold" panose="02000000000000000000" pitchFamily="50" charset="-127"/>
                <a:ea typeface="G마켓 산스 Bold" panose="02000000000000000000" pitchFamily="50" charset="-127"/>
                <a:sym typeface="Wingdings"/>
              </a:rPr>
              <a:t>!!</a:t>
            </a:r>
            <a:endParaRPr lang="ko-KR" altLang="en-US" sz="4400" b="1" dirty="0">
              <a:latin typeface="G마켓 산스 Bold" panose="02000000000000000000" pitchFamily="50" charset="-127"/>
              <a:ea typeface="G마켓 산스 Bold" panose="02000000000000000000" pitchFamily="50" charset="-127"/>
              <a:sym typeface="Wingdings"/>
            </a:endParaRPr>
          </a:p>
        </p:txBody>
      </p:sp>
      <p:sp>
        <p:nvSpPr>
          <p:cNvPr id="7" name="TextBox 6"/>
          <p:cNvSpPr txBox="1"/>
          <p:nvPr/>
        </p:nvSpPr>
        <p:spPr>
          <a:xfrm>
            <a:off x="1119637" y="2987813"/>
            <a:ext cx="8064652" cy="3478293"/>
          </a:xfrm>
          <a:prstGeom prst="rect">
            <a:avLst/>
          </a:prstGeom>
          <a:noFill/>
          <a:ln w="25400" cap="flat" cmpd="sng" algn="ctr">
            <a:noFill/>
            <a:prstDash val="solid"/>
            <a:round/>
          </a:ln>
        </p:spPr>
        <p:txBody>
          <a:bodyPr vert="horz" wrap="square" lIns="60127" tIns="30063" rIns="60127" bIns="30063" anchor="t">
            <a:noAutofit/>
          </a:bodyPr>
          <a:lstStyle/>
          <a:p>
            <a:pPr>
              <a:lnSpc>
                <a:spcPct val="90000"/>
              </a:lnSpc>
              <a:spcBef>
                <a:spcPct val="26000"/>
              </a:spcBef>
              <a:spcAft>
                <a:spcPct val="0"/>
              </a:spcAft>
              <a:defRPr lang="ko-KR" altLang="en-US"/>
            </a:pPr>
            <a:endParaRPr lang="ko-KR" altLang="en-US" sz="2367">
              <a:solidFill>
                <a:srgbClr val="262626">
                  <a:alpha val="100000"/>
                </a:srgbClr>
              </a:solidFill>
              <a:latin typeface="G마켓 산스 Bold" panose="02000000000000000000" pitchFamily="50" charset="-127"/>
              <a:ea typeface="G마켓 산스 Bold" panose="02000000000000000000" pitchFamily="50" charset="-127"/>
              <a:sym typeface="Wingdings"/>
            </a:endParaRPr>
          </a:p>
        </p:txBody>
      </p:sp>
      <p:grpSp>
        <p:nvGrpSpPr>
          <p:cNvPr id="16" name="그룹 15"/>
          <p:cNvGrpSpPr/>
          <p:nvPr/>
        </p:nvGrpSpPr>
        <p:grpSpPr>
          <a:xfrm>
            <a:off x="1321864" y="3568015"/>
            <a:ext cx="7495216" cy="2436421"/>
            <a:chOff x="1321864" y="3568015"/>
            <a:chExt cx="7495216" cy="2436421"/>
          </a:xfrm>
        </p:grpSpPr>
        <p:sp>
          <p:nvSpPr>
            <p:cNvPr id="5" name="타원 4"/>
            <p:cNvSpPr/>
            <p:nvPr/>
          </p:nvSpPr>
          <p:spPr>
            <a:xfrm>
              <a:off x="3948193" y="3573955"/>
              <a:ext cx="2378995" cy="2306010"/>
            </a:xfrm>
            <a:prstGeom prst="ellipse">
              <a:avLst/>
            </a:prstGeom>
            <a:solidFill>
              <a:srgbClr val="548235"/>
            </a:solidFill>
            <a:ln w="12674" cap="flat" cmpd="sng" algn="ctr">
              <a:solidFill>
                <a:srgbClr val="2F528F"/>
              </a:solidFill>
              <a:prstDash val="solid"/>
              <a:round/>
            </a:ln>
          </p:spPr>
          <p:txBody>
            <a:bodyPr vert="horz" wrap="square" lIns="60127" tIns="30063" rIns="60127" bIns="30063" anchor="ctr">
              <a:noAutofit/>
            </a:bodyPr>
            <a:lstStyle/>
            <a:p>
              <a:pPr algn="ctr">
                <a:lnSpc>
                  <a:spcPct val="90000"/>
                </a:lnSpc>
                <a:spcBef>
                  <a:spcPct val="26000"/>
                </a:spcBef>
                <a:spcAft>
                  <a:spcPct val="0"/>
                </a:spcAft>
                <a:defRPr lang="ko-KR" altLang="en-US"/>
              </a:pPr>
              <a:endParaRPr lang="ko-KR" altLang="en-US" sz="2104"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
          <p:nvSpPr>
            <p:cNvPr id="6" name="타원 5"/>
            <p:cNvSpPr/>
            <p:nvPr/>
          </p:nvSpPr>
          <p:spPr>
            <a:xfrm>
              <a:off x="1321864" y="3701395"/>
              <a:ext cx="2562934" cy="2303041"/>
            </a:xfrm>
            <a:prstGeom prst="ellipse">
              <a:avLst/>
            </a:prstGeom>
            <a:solidFill>
              <a:srgbClr val="FFC000"/>
            </a:solidFill>
            <a:ln w="12674" cap="flat" cmpd="sng" algn="ctr">
              <a:solidFill>
                <a:srgbClr val="2F528F"/>
              </a:solidFill>
              <a:prstDash val="solid"/>
              <a:round/>
            </a:ln>
          </p:spPr>
          <p:txBody>
            <a:bodyPr vert="horz" wrap="square" lIns="60127" tIns="30063" rIns="60127" bIns="30063" anchor="ctr">
              <a:noAutofit/>
            </a:bodyPr>
            <a:lstStyle/>
            <a:p>
              <a:pPr algn="ctr">
                <a:lnSpc>
                  <a:spcPct val="90000"/>
                </a:lnSpc>
                <a:spcBef>
                  <a:spcPct val="26000"/>
                </a:spcBef>
                <a:spcAft>
                  <a:spcPct val="0"/>
                </a:spcAft>
                <a:defRPr lang="ko-KR" altLang="en-US"/>
              </a:pPr>
              <a:endParaRPr lang="ko-KR" altLang="en-US" sz="2104"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
          <p:nvSpPr>
            <p:cNvPr id="8" name="TextBox 7"/>
            <p:cNvSpPr txBox="1"/>
            <p:nvPr/>
          </p:nvSpPr>
          <p:spPr>
            <a:xfrm>
              <a:off x="1705758" y="4544928"/>
              <a:ext cx="1844518" cy="644703"/>
            </a:xfrm>
            <a:prstGeom prst="rect">
              <a:avLst/>
            </a:prstGeom>
            <a:noFill/>
            <a:ln w="25400" cap="flat" cmpd="sng" algn="ctr">
              <a:noFill/>
              <a:prstDash val="solid"/>
              <a:round/>
            </a:ln>
          </p:spPr>
          <p:txBody>
            <a:bodyPr vert="horz" wrap="square" lIns="78906" tIns="41031" rIns="78906" bIns="41031" anchor="t">
              <a:noAutofit/>
            </a:bodyPr>
            <a:lstStyle/>
            <a:p>
              <a:pPr algn="ctr" defTabSz="440465">
                <a:spcBef>
                  <a:spcPct val="0"/>
                </a:spcBef>
                <a:spcAft>
                  <a:spcPct val="0"/>
                </a:spcAft>
                <a:defRPr lang="ko-KR" altLang="en-US"/>
              </a:pPr>
              <a:r>
                <a:rPr lang="ko-KR" altLang="en-US" sz="2630"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기록한다</a:t>
              </a:r>
              <a:r>
                <a:rPr lang="en-US" altLang="ko-KR" sz="2630"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a:t>
              </a:r>
              <a:endParaRPr lang="ko-KR" altLang="ko-KR" sz="2630"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
          <p:nvSpPr>
            <p:cNvPr id="9" name="TextBox 8"/>
            <p:cNvSpPr txBox="1"/>
            <p:nvPr/>
          </p:nvSpPr>
          <p:spPr>
            <a:xfrm>
              <a:off x="4228924" y="4386060"/>
              <a:ext cx="1846079" cy="644703"/>
            </a:xfrm>
            <a:prstGeom prst="rect">
              <a:avLst/>
            </a:prstGeom>
            <a:noFill/>
            <a:ln w="25400" cap="flat" cmpd="sng" algn="ctr">
              <a:noFill/>
              <a:prstDash val="solid"/>
              <a:round/>
            </a:ln>
          </p:spPr>
          <p:txBody>
            <a:bodyPr vert="horz" wrap="square" lIns="78906" tIns="41031" rIns="78906" bIns="41031" anchor="t">
              <a:noAutofit/>
            </a:bodyPr>
            <a:lstStyle/>
            <a:p>
              <a:pPr algn="ctr" defTabSz="440465">
                <a:spcBef>
                  <a:spcPct val="0"/>
                </a:spcBef>
                <a:spcAft>
                  <a:spcPct val="0"/>
                </a:spcAft>
                <a:defRPr lang="ko-KR" altLang="en-US"/>
              </a:pPr>
              <a:r>
                <a:rPr lang="ko-KR" altLang="en-US" sz="2630"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알린다</a:t>
              </a:r>
              <a:r>
                <a:rPr lang="en-US" altLang="ko-KR" sz="3156"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a:t>
              </a:r>
              <a:endParaRPr lang="ko-KR" altLang="ko-KR" sz="789"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
          <p:nvSpPr>
            <p:cNvPr id="10" name="타원 9"/>
            <p:cNvSpPr/>
            <p:nvPr/>
          </p:nvSpPr>
          <p:spPr>
            <a:xfrm>
              <a:off x="6436581" y="3568015"/>
              <a:ext cx="2331379" cy="2304552"/>
            </a:xfrm>
            <a:prstGeom prst="ellipse">
              <a:avLst/>
            </a:prstGeom>
            <a:solidFill>
              <a:srgbClr val="1F4E79"/>
            </a:solidFill>
            <a:ln w="12674" cap="flat" cmpd="sng" algn="ctr">
              <a:solidFill>
                <a:srgbClr val="2F528F"/>
              </a:solidFill>
              <a:prstDash val="solid"/>
              <a:round/>
            </a:ln>
          </p:spPr>
          <p:txBody>
            <a:bodyPr vert="horz" wrap="square" lIns="60127" tIns="30063" rIns="60127" bIns="30063" anchor="ctr">
              <a:noAutofit/>
            </a:bodyPr>
            <a:lstStyle/>
            <a:p>
              <a:pPr algn="ctr">
                <a:lnSpc>
                  <a:spcPct val="90000"/>
                </a:lnSpc>
                <a:spcBef>
                  <a:spcPct val="26000"/>
                </a:spcBef>
                <a:spcAft>
                  <a:spcPct val="0"/>
                </a:spcAft>
                <a:defRPr lang="ko-KR" altLang="en-US"/>
              </a:pPr>
              <a:endParaRPr lang="ko-KR" altLang="en-US" sz="2104"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
          <p:nvSpPr>
            <p:cNvPr id="11" name="TextBox 10"/>
            <p:cNvSpPr txBox="1"/>
            <p:nvPr/>
          </p:nvSpPr>
          <p:spPr>
            <a:xfrm>
              <a:off x="6436581" y="4284687"/>
              <a:ext cx="2380499" cy="1041873"/>
            </a:xfrm>
            <a:prstGeom prst="rect">
              <a:avLst/>
            </a:prstGeom>
            <a:noFill/>
            <a:ln w="25400" cap="flat" cmpd="sng" algn="ctr">
              <a:noFill/>
              <a:prstDash val="solid"/>
              <a:round/>
            </a:ln>
          </p:spPr>
          <p:txBody>
            <a:bodyPr vert="horz" wrap="square" lIns="78906" tIns="41031" rIns="78906" bIns="41031" anchor="t">
              <a:noAutofit/>
            </a:bodyPr>
            <a:lstStyle/>
            <a:p>
              <a:pPr algn="ctr" defTabSz="440465">
                <a:spcBef>
                  <a:spcPct val="0"/>
                </a:spcBef>
                <a:spcAft>
                  <a:spcPct val="0"/>
                </a:spcAft>
                <a:defRPr lang="ko-KR" altLang="en-US"/>
              </a:pPr>
              <a:r>
                <a:rPr lang="ko-KR" altLang="en-US" sz="2630"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자책하지</a:t>
              </a:r>
            </a:p>
            <a:p>
              <a:pPr algn="ctr" defTabSz="440465">
                <a:spcBef>
                  <a:spcPct val="0"/>
                </a:spcBef>
                <a:spcAft>
                  <a:spcPct val="0"/>
                </a:spcAft>
                <a:defRPr lang="ko-KR" altLang="en-US"/>
              </a:pPr>
              <a:r>
                <a:rPr lang="ko-KR" altLang="en-US" sz="2630"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않는다</a:t>
              </a:r>
              <a:r>
                <a:rPr lang="en-US" altLang="ko-KR" sz="2630"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a:t>
              </a:r>
              <a:endParaRPr lang="ko-KR" altLang="ko-KR" sz="789"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grpSp>
      <p:cxnSp>
        <p:nvCxnSpPr>
          <p:cNvPr id="13" name="직선 연결선 12"/>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5" name="Picture 3" descr="D:\01.프로젝트-SUM\[프로젝트]취업지원센터\18.표준교안ppt제작\png저장\2-2_1차시\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188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꿀드] [김과장 모음.Zip] 갑질쩌는 재벌 2세 참교육 성공한 썰.mp4 박명석을 개과천선 시킨 김과장의 특.별.교.육 모음⚡️ ㅣ KBS방송">
            <a:hlinkClick r:id="" action="ppaction://media"/>
          </p:cNvPr>
          <p:cNvPicPr>
            <a:picLocks noChangeAspect="1"/>
          </p:cNvPicPr>
          <p:nvPr>
            <a:videoFile r:link="rId1"/>
            <p:extLst>
              <p:ext uri="{DAA4B4D4-6D71-4841-9C94-3DE7FCFB9230}">
                <p14:media xmlns:p14="http://schemas.microsoft.com/office/powerpoint/2010/main" r:embed="rId2">
                  <p14:trim end="852976"/>
                </p14:media>
              </p:ext>
            </p:extLst>
          </p:nvPr>
        </p:nvPicPr>
        <p:blipFill>
          <a:blip r:embed="rId5"/>
          <a:stretch>
            <a:fillRect/>
          </a:stretch>
        </p:blipFill>
        <p:spPr>
          <a:xfrm>
            <a:off x="450156" y="1260351"/>
            <a:ext cx="9793088" cy="5508612"/>
          </a:xfrm>
          <a:prstGeom prst="rect">
            <a:avLst/>
          </a:prstGeom>
        </p:spPr>
      </p:pic>
      <p:sp>
        <p:nvSpPr>
          <p:cNvPr id="5" name="TextBox 4"/>
          <p:cNvSpPr txBox="1"/>
          <p:nvPr/>
        </p:nvSpPr>
        <p:spPr>
          <a:xfrm>
            <a:off x="872685" y="243918"/>
            <a:ext cx="7895275" cy="759972"/>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400" b="1" dirty="0">
                <a:latin typeface="G마켓 산스 Bold" panose="02000000000000000000" pitchFamily="50" charset="-127"/>
                <a:ea typeface="G마켓 산스 Bold" panose="02000000000000000000" pitchFamily="50" charset="-127"/>
                <a:sym typeface="Wingdings"/>
              </a:rPr>
              <a:t> 테스트</a:t>
            </a:r>
            <a:r>
              <a:rPr lang="en-US" altLang="ko-KR" sz="4400" b="1" dirty="0">
                <a:latin typeface="G마켓 산스 Bold" panose="02000000000000000000" pitchFamily="50" charset="-127"/>
                <a:ea typeface="G마켓 산스 Bold" panose="02000000000000000000" pitchFamily="50" charset="-127"/>
                <a:sym typeface="Wingdings"/>
              </a:rPr>
              <a:t>) </a:t>
            </a:r>
            <a:r>
              <a:rPr lang="ko-KR" altLang="en-US" sz="4400" b="1" dirty="0">
                <a:latin typeface="G마켓 산스 Bold" panose="02000000000000000000" pitchFamily="50" charset="-127"/>
                <a:ea typeface="G마켓 산스 Bold" panose="02000000000000000000" pitchFamily="50" charset="-127"/>
                <a:sym typeface="Wingdings"/>
              </a:rPr>
              <a:t>집중하세요</a:t>
            </a:r>
            <a:r>
              <a:rPr lang="en-US" altLang="ko-KR" sz="4400" b="1" dirty="0">
                <a:latin typeface="G마켓 산스 Bold" panose="02000000000000000000" pitchFamily="50" charset="-127"/>
                <a:ea typeface="G마켓 산스 Bold" panose="02000000000000000000" pitchFamily="50" charset="-127"/>
                <a:sym typeface="Wingdings"/>
              </a:rPr>
              <a:t>!!</a:t>
            </a:r>
            <a:endParaRPr lang="ko-KR" altLang="en-US" sz="4400" b="1" dirty="0">
              <a:latin typeface="G마켓 산스 Bold" panose="02000000000000000000" pitchFamily="50" charset="-127"/>
              <a:ea typeface="G마켓 산스 Bold" panose="02000000000000000000" pitchFamily="50" charset="-127"/>
              <a:sym typeface="Wingdings"/>
            </a:endParaRPr>
          </a:p>
        </p:txBody>
      </p:sp>
      <p:cxnSp>
        <p:nvCxnSpPr>
          <p:cNvPr id="6" name="직선 연결선 5"/>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8" name="Picture 3" descr="D:\01.프로젝트-SUM\[프로젝트]취업지원센터\18.표준교안ppt제작\png저장\2-2_1차시\0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632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1</a:t>
            </a:r>
            <a:endParaRPr lang="ko-KR" altLang="en-US" sz="4800" b="1" dirty="0">
              <a:latin typeface="G마켓 산스 Bold" panose="02000000000000000000" pitchFamily="50" charset="-127"/>
              <a:ea typeface="G마켓 산스 Bold" panose="02000000000000000000" pitchFamily="50" charset="-127"/>
              <a:sym typeface="Wingdings"/>
            </a:endParaRPr>
          </a:p>
        </p:txBody>
      </p:sp>
      <p:grpSp>
        <p:nvGrpSpPr>
          <p:cNvPr id="13" name="그룹 12"/>
          <p:cNvGrpSpPr/>
          <p:nvPr/>
        </p:nvGrpSpPr>
        <p:grpSpPr>
          <a:xfrm>
            <a:off x="641919" y="2044202"/>
            <a:ext cx="9442283" cy="4357005"/>
            <a:chOff x="641919" y="2044202"/>
            <a:chExt cx="9442283" cy="4357005"/>
          </a:xfrm>
        </p:grpSpPr>
        <p:sp>
          <p:nvSpPr>
            <p:cNvPr id="14" name="TextBox 13"/>
            <p:cNvSpPr txBox="1"/>
            <p:nvPr/>
          </p:nvSpPr>
          <p:spPr>
            <a:xfrm>
              <a:off x="1178003" y="2874101"/>
              <a:ext cx="8338053" cy="1524737"/>
            </a:xfrm>
            <a:prstGeom prst="rect">
              <a:avLst/>
            </a:prstGeom>
            <a:solidFill>
              <a:srgbClr val="DAE3F3"/>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3200" b="1">
                  <a:solidFill>
                    <a:srgbClr val="000000">
                      <a:alpha val="100000"/>
                    </a:srgbClr>
                  </a:solidFill>
                  <a:latin typeface="G마켓 산스 Bold" panose="02000000000000000000" pitchFamily="50" charset="-127"/>
                  <a:ea typeface="G마켓 산스 Bold" panose="02000000000000000000" pitchFamily="50" charset="-127"/>
                  <a:sym typeface="Wingdings"/>
                </a:rPr>
                <a:t>Q1. </a:t>
              </a:r>
              <a:r>
                <a:rPr lang="ko-KR" altLang="en-US" sz="3200" b="1">
                  <a:solidFill>
                    <a:srgbClr val="000000">
                      <a:alpha val="100000"/>
                    </a:srgbClr>
                  </a:solidFill>
                  <a:latin typeface="G마켓 산스 Bold" panose="02000000000000000000" pitchFamily="50" charset="-127"/>
                  <a:ea typeface="G마켓 산스 Bold" panose="02000000000000000000" pitchFamily="50" charset="-127"/>
                  <a:sym typeface="Wingdings"/>
                </a:rPr>
                <a:t>가해자가 들어오면서 한 말은</a:t>
              </a:r>
              <a:r>
                <a:rPr lang="en-US" altLang="ko-KR" sz="3200" b="1">
                  <a:solidFill>
                    <a:srgbClr val="000000">
                      <a:alpha val="100000"/>
                    </a:srgbClr>
                  </a:solidFill>
                  <a:latin typeface="G마켓 산스 Bold" panose="02000000000000000000" pitchFamily="50" charset="-127"/>
                  <a:ea typeface="G마켓 산스 Bold" panose="02000000000000000000" pitchFamily="50" charset="-127"/>
                  <a:sym typeface="Wingdings"/>
                </a:rPr>
                <a:t>?</a:t>
              </a:r>
              <a:endParaRPr lang="ko-KR" altLang="ko-KR" sz="3200">
                <a:solidFill>
                  <a:srgbClr val="000000">
                    <a:alpha val="100000"/>
                  </a:srgbClr>
                </a:solidFill>
                <a:latin typeface="G마켓 산스 Bold" panose="02000000000000000000" pitchFamily="50" charset="-127"/>
                <a:ea typeface="G마켓 산스 Bold" panose="02000000000000000000" pitchFamily="50" charset="-127"/>
                <a:sym typeface="Wingdings"/>
              </a:endParaRPr>
            </a:p>
          </p:txBody>
        </p:sp>
        <p:sp>
          <p:nvSpPr>
            <p:cNvPr id="15" name="TextBox 14"/>
            <p:cNvSpPr txBox="1"/>
            <p:nvPr/>
          </p:nvSpPr>
          <p:spPr>
            <a:xfrm>
              <a:off x="641919" y="2044202"/>
              <a:ext cx="9442283" cy="4357005"/>
            </a:xfrm>
            <a:prstGeom prst="rect">
              <a:avLst/>
            </a:prstGeom>
            <a:noFill/>
            <a:ln w="25400" cap="flat" cmpd="sng" algn="ctr">
              <a:noFill/>
              <a:prstDash val="solid"/>
              <a:round/>
            </a:ln>
          </p:spPr>
          <p:txBody>
            <a:bodyPr vert="horz" wrap="square" lIns="78906" tIns="41031" rIns="78906" bIns="41031" anchor="t">
              <a:noAutofit/>
            </a:bodyPr>
            <a:lstStyle/>
            <a:p>
              <a:pPr>
                <a:lnSpc>
                  <a:spcPct val="90000"/>
                </a:lnSpc>
                <a:spcBef>
                  <a:spcPct val="26000"/>
                </a:spcBef>
                <a:spcAft>
                  <a:spcPct val="0"/>
                </a:spcAft>
                <a:defRPr lang="ko-KR" altLang="en-US"/>
              </a:pPr>
              <a:endParaRPr lang="ko-KR" altLang="en-US" sz="3200">
                <a:solidFill>
                  <a:srgbClr val="262626">
                    <a:alpha val="100000"/>
                  </a:srgbClr>
                </a:solidFill>
                <a:latin typeface="G마켓 산스 Bold" panose="02000000000000000000" pitchFamily="50" charset="-127"/>
                <a:ea typeface="G마켓 산스 Bold" panose="02000000000000000000" pitchFamily="50" charset="-127"/>
                <a:sym typeface="Wingdings"/>
              </a:endParaRPr>
            </a:p>
          </p:txBody>
        </p:sp>
      </p:grpSp>
      <p:cxnSp>
        <p:nvCxnSpPr>
          <p:cNvPr id="6" name="직선 연결선 5"/>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8"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79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p:nvPr/>
        </p:nvPicPr>
        <p:blipFill rotWithShape="1">
          <a:blip r:embed="rId2">
            <a:lum/>
          </a:blip>
          <a:stretch>
            <a:fillRect/>
          </a:stretch>
        </p:blipFill>
        <p:spPr>
          <a:xfrm>
            <a:off x="1864519" y="1973171"/>
            <a:ext cx="8441050" cy="4241427"/>
          </a:xfrm>
          <a:prstGeom prst="rect">
            <a:avLst/>
          </a:prstGeom>
          <a:noFill/>
          <a:ln w="25400" cap="flat" cmpd="sng" algn="ctr">
            <a:noFill/>
            <a:prstDash val="solid"/>
            <a:round/>
          </a:ln>
        </p:spPr>
      </p:pic>
      <p:sp>
        <p:nvSpPr>
          <p:cNvPr id="7" name="TextBox 6"/>
          <p:cNvSpPr txBox="1"/>
          <p:nvPr/>
        </p:nvSpPr>
        <p:spPr>
          <a:xfrm>
            <a:off x="388490" y="2244714"/>
            <a:ext cx="1778165" cy="852172"/>
          </a:xfrm>
          <a:prstGeom prst="rect">
            <a:avLst/>
          </a:prstGeom>
          <a:solidFill>
            <a:srgbClr val="548235"/>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ko-KR" altLang="en-US" sz="5260"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“야</a:t>
            </a:r>
            <a:r>
              <a:rPr lang="en-US" altLang="ko-KR" sz="5260"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a:t>
            </a:r>
            <a:endParaRPr lang="ko-KR" altLang="ko-KR" sz="526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
        <p:nvSpPr>
          <p:cNvPr id="11" name="TextBox 10"/>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HY헤드라인M" panose="02030600000101010101" pitchFamily="18" charset="-127"/>
                <a:ea typeface="HY헤드라인M" panose="02030600000101010101" pitchFamily="18" charset="-127"/>
                <a:sym typeface="Wingdings"/>
              </a:rPr>
              <a:t>기록하기 실전 테스트</a:t>
            </a:r>
          </a:p>
        </p:txBody>
      </p:sp>
      <p:cxnSp>
        <p:nvCxnSpPr>
          <p:cNvPr id="13" name="직선 연결선 12"/>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5" name="Picture 3" descr="D:\01.프로젝트-SUM\[프로젝트]취업지원센터\18.표준교안ppt제작\png저장\2-2_1차시\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664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02264" y="2738322"/>
            <a:ext cx="8338053" cy="1524737"/>
          </a:xfrm>
          <a:prstGeom prst="rect">
            <a:avLst/>
          </a:prstGeom>
          <a:solidFill>
            <a:srgbClr val="DAE3F3"/>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3200" b="1" dirty="0">
                <a:solidFill>
                  <a:srgbClr val="000000">
                    <a:alpha val="100000"/>
                  </a:srgbClr>
                </a:solidFill>
                <a:latin typeface="G마켓 산스 Bold" panose="02000000000000000000" pitchFamily="50" charset="-127"/>
                <a:ea typeface="G마켓 산스 Bold" panose="02000000000000000000" pitchFamily="50" charset="-127"/>
                <a:sym typeface="Wingdings"/>
              </a:rPr>
              <a:t>Q2. </a:t>
            </a:r>
            <a:r>
              <a:rPr lang="ko-KR" altLang="en-US" sz="3200" b="1" dirty="0">
                <a:solidFill>
                  <a:srgbClr val="000000">
                    <a:alpha val="100000"/>
                  </a:srgbClr>
                </a:solidFill>
                <a:latin typeface="G마켓 산스 Bold" panose="02000000000000000000" pitchFamily="50" charset="-127"/>
                <a:ea typeface="G마켓 산스 Bold" panose="02000000000000000000" pitchFamily="50" charset="-127"/>
                <a:sym typeface="Wingdings"/>
              </a:rPr>
              <a:t>회의 중인 사람은 몇 명인가</a:t>
            </a:r>
            <a:r>
              <a:rPr lang="en-US" altLang="ko-KR" sz="3200" b="1" dirty="0">
                <a:solidFill>
                  <a:srgbClr val="000000">
                    <a:alpha val="100000"/>
                  </a:srgbClr>
                </a:solidFill>
                <a:latin typeface="G마켓 산스 Bold" panose="02000000000000000000" pitchFamily="50" charset="-127"/>
                <a:ea typeface="G마켓 산스 Bold" panose="02000000000000000000" pitchFamily="50" charset="-127"/>
                <a:sym typeface="Wingdings"/>
              </a:rPr>
              <a:t>? </a:t>
            </a:r>
            <a:endParaRPr lang="ko-KR" altLang="ko-KR" sz="3200" dirty="0">
              <a:solidFill>
                <a:srgbClr val="000000">
                  <a:alpha val="100000"/>
                </a:srgbClr>
              </a:solidFill>
              <a:latin typeface="G마켓 산스 Bold" panose="02000000000000000000" pitchFamily="50" charset="-127"/>
              <a:ea typeface="G마켓 산스 Bold" panose="02000000000000000000" pitchFamily="50" charset="-127"/>
              <a:sym typeface="Wingdings"/>
            </a:endParaRPr>
          </a:p>
        </p:txBody>
      </p:sp>
      <p:sp>
        <p:nvSpPr>
          <p:cNvPr id="4" name="TextBox 3"/>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2</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5" name="직선 연결선 4"/>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7"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950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367588" y="1973171"/>
            <a:ext cx="9958883" cy="4341683"/>
            <a:chOff x="367588" y="1973171"/>
            <a:chExt cx="9958883" cy="4341683"/>
          </a:xfrm>
        </p:grpSpPr>
        <p:pic>
          <p:nvPicPr>
            <p:cNvPr id="8" name="그림 7"/>
            <p:cNvPicPr/>
            <p:nvPr/>
          </p:nvPicPr>
          <p:blipFill rotWithShape="1">
            <a:blip r:embed="rId2">
              <a:lum/>
            </a:blip>
            <a:stretch>
              <a:fillRect/>
            </a:stretch>
          </p:blipFill>
          <p:spPr>
            <a:xfrm>
              <a:off x="2166656" y="1973171"/>
              <a:ext cx="8138912" cy="4102206"/>
            </a:xfrm>
            <a:prstGeom prst="rect">
              <a:avLst/>
            </a:prstGeom>
            <a:noFill/>
            <a:ln w="25400" cap="flat" cmpd="sng" algn="ctr">
              <a:noFill/>
              <a:prstDash val="solid"/>
              <a:round/>
            </a:ln>
          </p:spPr>
        </p:pic>
        <p:pic>
          <p:nvPicPr>
            <p:cNvPr id="9" name="그림 8"/>
            <p:cNvPicPr/>
            <p:nvPr/>
          </p:nvPicPr>
          <p:blipFill rotWithShape="1">
            <a:blip r:embed="rId3">
              <a:lum/>
            </a:blip>
            <a:stretch>
              <a:fillRect/>
            </a:stretch>
          </p:blipFill>
          <p:spPr>
            <a:xfrm>
              <a:off x="1885373" y="1973171"/>
              <a:ext cx="8441098" cy="4341683"/>
            </a:xfrm>
            <a:prstGeom prst="rect">
              <a:avLst/>
            </a:prstGeom>
            <a:noFill/>
            <a:ln w="25400" cap="flat" cmpd="sng" algn="ctr">
              <a:noFill/>
              <a:prstDash val="solid"/>
              <a:round/>
            </a:ln>
          </p:spPr>
        </p:pic>
        <p:sp>
          <p:nvSpPr>
            <p:cNvPr id="10" name="TextBox 9"/>
            <p:cNvSpPr txBox="1"/>
            <p:nvPr/>
          </p:nvSpPr>
          <p:spPr>
            <a:xfrm>
              <a:off x="367588" y="2202956"/>
              <a:ext cx="1903533" cy="852172"/>
            </a:xfrm>
            <a:prstGeom prst="rect">
              <a:avLst/>
            </a:prstGeom>
            <a:solidFill>
              <a:srgbClr val="548235"/>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5260"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7</a:t>
              </a:r>
              <a:r>
                <a:rPr lang="ko-KR" altLang="en-US" sz="5260"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명</a:t>
              </a:r>
              <a:endParaRPr lang="ko-KR" altLang="ko-KR" sz="526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grpSp>
      <p:sp>
        <p:nvSpPr>
          <p:cNvPr id="7" name="TextBox 6"/>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2</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11" name="직선 연결선 10"/>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4" name="Picture 3" descr="D:\01.프로젝트-SUM\[프로젝트]취업지원센터\18.표준교안ppt제작\png저장\2-2_1차시\0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6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3</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5" name="직선 연결선 4"/>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7"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45987" y="2967405"/>
            <a:ext cx="8338053" cy="1524737"/>
          </a:xfrm>
          <a:prstGeom prst="rect">
            <a:avLst/>
          </a:prstGeom>
          <a:solidFill>
            <a:srgbClr val="B4C7E7"/>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3200" b="1" dirty="0">
                <a:solidFill>
                  <a:srgbClr val="000000">
                    <a:alpha val="100000"/>
                  </a:srgbClr>
                </a:solidFill>
                <a:latin typeface="G마켓 산스 Bold" panose="02000000000000000000" pitchFamily="50" charset="-127"/>
                <a:ea typeface="G마켓 산스 Bold" panose="02000000000000000000" pitchFamily="50" charset="-127"/>
                <a:sym typeface="Wingdings"/>
              </a:rPr>
              <a:t>Q3. </a:t>
            </a:r>
            <a:r>
              <a:rPr lang="ko-KR" altLang="en-US" sz="3200" b="1" dirty="0">
                <a:solidFill>
                  <a:srgbClr val="000000">
                    <a:alpha val="100000"/>
                  </a:srgbClr>
                </a:solidFill>
                <a:latin typeface="G마켓 산스 Bold" panose="02000000000000000000" pitchFamily="50" charset="-127"/>
                <a:ea typeface="G마켓 산스 Bold" panose="02000000000000000000" pitchFamily="50" charset="-127"/>
                <a:sym typeface="Wingdings"/>
              </a:rPr>
              <a:t>여성은 모두 몇 명</a:t>
            </a:r>
            <a:r>
              <a:rPr lang="en-US" altLang="ko-KR" sz="3200" b="1" dirty="0">
                <a:solidFill>
                  <a:srgbClr val="000000">
                    <a:alpha val="100000"/>
                  </a:srgbClr>
                </a:solidFill>
                <a:latin typeface="G마켓 산스 Bold" panose="02000000000000000000" pitchFamily="50" charset="-127"/>
                <a:ea typeface="G마켓 산스 Bold" panose="02000000000000000000" pitchFamily="50" charset="-127"/>
                <a:sym typeface="Wingdings"/>
              </a:rPr>
              <a:t>?</a:t>
            </a:r>
            <a:endParaRPr lang="ko-KR" altLang="ko-KR" sz="3200" dirty="0">
              <a:solidFill>
                <a:srgbClr val="000000">
                  <a:alpha val="100000"/>
                </a:srgbClr>
              </a:solidFill>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1872457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C5CC77E0-13DC-AAB1-1E19-DE9D52293BAA}"/>
              </a:ext>
            </a:extLst>
          </p:cNvPr>
          <p:cNvSpPr/>
          <p:nvPr/>
        </p:nvSpPr>
        <p:spPr>
          <a:xfrm>
            <a:off x="885467" y="288857"/>
            <a:ext cx="6890414" cy="808428"/>
          </a:xfrm>
          <a:prstGeom prst="rect">
            <a:avLst/>
          </a:prstGeom>
        </p:spPr>
        <p:txBody>
          <a:bodyPr wrap="non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노동자 건강권을 보호하는 법</a:t>
            </a:r>
            <a:endParaRPr lang="ko-KR" altLang="en-US" sz="3600" spc="-320" dirty="0">
              <a:latin typeface="G마켓 산스 Bold" panose="02000000000000000000" pitchFamily="50" charset="-127"/>
              <a:ea typeface="G마켓 산스 Bold" panose="02000000000000000000" pitchFamily="50" charset="-127"/>
            </a:endParaRPr>
          </a:p>
        </p:txBody>
      </p:sp>
      <p:cxnSp>
        <p:nvCxnSpPr>
          <p:cNvPr id="3" name="직선 연결선 2">
            <a:extLst>
              <a:ext uri="{FF2B5EF4-FFF2-40B4-BE49-F238E27FC236}">
                <a16:creationId xmlns:a16="http://schemas.microsoft.com/office/drawing/2014/main" id="{02699204-D973-C598-0236-D973019D9DEE}"/>
              </a:ext>
            </a:extLst>
          </p:cNvPr>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4" name="Picture 3" descr="D:\01.프로젝트-SUM\[프로젝트]취업지원센터\18.표준교안ppt제작\png저장\2-2_1차시\01-2.png">
            <a:extLst>
              <a:ext uri="{FF2B5EF4-FFF2-40B4-BE49-F238E27FC236}">
                <a16:creationId xmlns:a16="http://schemas.microsoft.com/office/drawing/2014/main" id="{1451AD00-2495-D895-7F38-AD9D2B5C2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5" name="직각 삼각형 4">
            <a:extLst>
              <a:ext uri="{FF2B5EF4-FFF2-40B4-BE49-F238E27FC236}">
                <a16:creationId xmlns:a16="http://schemas.microsoft.com/office/drawing/2014/main" id="{8D642B01-E9B6-2676-7D47-576A0D069084}"/>
              </a:ext>
            </a:extLst>
          </p:cNvPr>
          <p:cNvSpPr/>
          <p:nvPr/>
        </p:nvSpPr>
        <p:spPr>
          <a:xfrm flipV="1">
            <a:off x="1406165" y="2337231"/>
            <a:ext cx="1208732" cy="937270"/>
          </a:xfrm>
          <a:prstGeom prst="rtTriangl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마켓 산스 Bold" panose="02000000000000000000" pitchFamily="50" charset="-127"/>
              <a:ea typeface="G마켓 산스 Bold" panose="02000000000000000000" pitchFamily="50" charset="-127"/>
            </a:endParaRPr>
          </a:p>
        </p:txBody>
      </p:sp>
      <p:sp>
        <p:nvSpPr>
          <p:cNvPr id="6" name="직각 삼각형 5">
            <a:extLst>
              <a:ext uri="{FF2B5EF4-FFF2-40B4-BE49-F238E27FC236}">
                <a16:creationId xmlns:a16="http://schemas.microsoft.com/office/drawing/2014/main" id="{37A3CBB3-B6B9-7911-A6FC-7F7A82D3110C}"/>
              </a:ext>
            </a:extLst>
          </p:cNvPr>
          <p:cNvSpPr/>
          <p:nvPr/>
        </p:nvSpPr>
        <p:spPr>
          <a:xfrm rot="10800000" flipV="1">
            <a:off x="4613494" y="2910750"/>
            <a:ext cx="1208732" cy="937270"/>
          </a:xfrm>
          <a:prstGeom prst="rtTriangl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마켓 산스 Bold" panose="02000000000000000000" pitchFamily="50" charset="-127"/>
              <a:ea typeface="G마켓 산스 Bold" panose="02000000000000000000" pitchFamily="50" charset="-127"/>
            </a:endParaRPr>
          </a:p>
        </p:txBody>
      </p:sp>
      <p:sp>
        <p:nvSpPr>
          <p:cNvPr id="7" name="TextBox 6">
            <a:extLst>
              <a:ext uri="{FF2B5EF4-FFF2-40B4-BE49-F238E27FC236}">
                <a16:creationId xmlns:a16="http://schemas.microsoft.com/office/drawing/2014/main" id="{FA0455E4-AD60-5421-6137-93DE8930CA7A}"/>
              </a:ext>
            </a:extLst>
          </p:cNvPr>
          <p:cNvSpPr txBox="1"/>
          <p:nvPr/>
        </p:nvSpPr>
        <p:spPr>
          <a:xfrm>
            <a:off x="1529048" y="2446992"/>
            <a:ext cx="4152900" cy="1320824"/>
          </a:xfrm>
          <a:prstGeom prst="rect">
            <a:avLst/>
          </a:prstGeom>
          <a:solidFill>
            <a:srgbClr val="EDEDED"/>
          </a:solidFill>
          <a:ln w="50800" cap="sq">
            <a:solidFill>
              <a:schemeClr val="bg1"/>
            </a:solidFill>
            <a:miter lim="800000"/>
          </a:ln>
        </p:spPr>
        <p:txBody>
          <a:bodyPr wrap="square" rtlCol="0" anchor="ctr">
            <a:noAutofit/>
          </a:bodyPr>
          <a:lstStyle/>
          <a:p>
            <a:pPr algn="ctr">
              <a:spcAft>
                <a:spcPts val="300"/>
              </a:spcAft>
            </a:pPr>
            <a:r>
              <a:rPr lang="ko-KR" altLang="en-US" sz="3200" spc="-250" dirty="0">
                <a:latin typeface="G마켓 산스 Bold" panose="02000000000000000000" pitchFamily="50" charset="-127"/>
                <a:ea typeface="G마켓 산스 Bold" panose="02000000000000000000" pitchFamily="50" charset="-127"/>
              </a:rPr>
              <a:t>산업안전보건법</a:t>
            </a:r>
          </a:p>
        </p:txBody>
      </p:sp>
      <p:sp>
        <p:nvSpPr>
          <p:cNvPr id="8" name="오른쪽 화살표 2">
            <a:extLst>
              <a:ext uri="{FF2B5EF4-FFF2-40B4-BE49-F238E27FC236}">
                <a16:creationId xmlns:a16="http://schemas.microsoft.com/office/drawing/2014/main" id="{067FDD38-64C7-95BC-0389-B6308FB3B738}"/>
              </a:ext>
            </a:extLst>
          </p:cNvPr>
          <p:cNvSpPr/>
          <p:nvPr/>
        </p:nvSpPr>
        <p:spPr>
          <a:xfrm>
            <a:off x="6111496" y="2408177"/>
            <a:ext cx="3418654" cy="1372454"/>
          </a:xfrm>
          <a:prstGeom prst="rightArrow">
            <a:avLst>
              <a:gd name="adj1" fmla="val 66571"/>
              <a:gd name="adj2" fmla="val 51290"/>
            </a:avLst>
          </a:prstGeom>
          <a:solidFill>
            <a:srgbClr val="C9E8FB"/>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ko-KR" altLang="en-US" sz="3200" spc="-150" dirty="0">
                <a:solidFill>
                  <a:srgbClr val="009CDC"/>
                </a:solidFill>
                <a:latin typeface="G마켓 산스 Bold" panose="02000000000000000000" pitchFamily="50" charset="-127"/>
                <a:ea typeface="G마켓 산스 Bold" panose="02000000000000000000" pitchFamily="50" charset="-127"/>
              </a:rPr>
              <a:t>예방과 보호</a:t>
            </a:r>
          </a:p>
        </p:txBody>
      </p:sp>
      <p:sp>
        <p:nvSpPr>
          <p:cNvPr id="9" name="직각 삼각형 8">
            <a:extLst>
              <a:ext uri="{FF2B5EF4-FFF2-40B4-BE49-F238E27FC236}">
                <a16:creationId xmlns:a16="http://schemas.microsoft.com/office/drawing/2014/main" id="{F880A648-D049-7DA7-B0A7-0C1F95ADC0D9}"/>
              </a:ext>
            </a:extLst>
          </p:cNvPr>
          <p:cNvSpPr/>
          <p:nvPr/>
        </p:nvSpPr>
        <p:spPr>
          <a:xfrm flipV="1">
            <a:off x="1432748" y="4316868"/>
            <a:ext cx="1208732" cy="937270"/>
          </a:xfrm>
          <a:prstGeom prst="rtTriangle">
            <a:avLst/>
          </a:prstGeom>
          <a:solidFill>
            <a:srgbClr val="72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마켓 산스 Bold" panose="02000000000000000000" pitchFamily="50" charset="-127"/>
              <a:ea typeface="G마켓 산스 Bold" panose="02000000000000000000" pitchFamily="50" charset="-127"/>
            </a:endParaRPr>
          </a:p>
        </p:txBody>
      </p:sp>
      <p:sp>
        <p:nvSpPr>
          <p:cNvPr id="10" name="직각 삼각형 9">
            <a:extLst>
              <a:ext uri="{FF2B5EF4-FFF2-40B4-BE49-F238E27FC236}">
                <a16:creationId xmlns:a16="http://schemas.microsoft.com/office/drawing/2014/main" id="{C143C904-7AA2-3868-5DA6-B15A57BF16C1}"/>
              </a:ext>
            </a:extLst>
          </p:cNvPr>
          <p:cNvSpPr/>
          <p:nvPr/>
        </p:nvSpPr>
        <p:spPr>
          <a:xfrm rot="10800000" flipV="1">
            <a:off x="4613494" y="4971370"/>
            <a:ext cx="1208732" cy="937270"/>
          </a:xfrm>
          <a:prstGeom prst="rtTriangle">
            <a:avLst/>
          </a:prstGeom>
          <a:solidFill>
            <a:srgbClr val="72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마켓 산스 Bold" panose="02000000000000000000" pitchFamily="50" charset="-127"/>
              <a:ea typeface="G마켓 산스 Bold" panose="02000000000000000000" pitchFamily="50" charset="-127"/>
            </a:endParaRPr>
          </a:p>
        </p:txBody>
      </p:sp>
      <p:sp>
        <p:nvSpPr>
          <p:cNvPr id="11" name="TextBox 10">
            <a:extLst>
              <a:ext uri="{FF2B5EF4-FFF2-40B4-BE49-F238E27FC236}">
                <a16:creationId xmlns:a16="http://schemas.microsoft.com/office/drawing/2014/main" id="{2F7EEEB9-7F6C-62A7-68F9-691BB717FB5E}"/>
              </a:ext>
            </a:extLst>
          </p:cNvPr>
          <p:cNvSpPr txBox="1"/>
          <p:nvPr/>
        </p:nvSpPr>
        <p:spPr>
          <a:xfrm>
            <a:off x="1529048" y="4444527"/>
            <a:ext cx="4152900" cy="1354352"/>
          </a:xfrm>
          <a:prstGeom prst="rect">
            <a:avLst/>
          </a:prstGeom>
          <a:solidFill>
            <a:srgbClr val="EDEDED"/>
          </a:solidFill>
          <a:ln w="50800" cap="sq">
            <a:solidFill>
              <a:schemeClr val="bg1"/>
            </a:solidFill>
            <a:miter lim="800000"/>
          </a:ln>
        </p:spPr>
        <p:txBody>
          <a:bodyPr wrap="square" rtlCol="0" anchor="ctr">
            <a:noAutofit/>
          </a:bodyPr>
          <a:lstStyle/>
          <a:p>
            <a:pPr algn="ctr">
              <a:spcAft>
                <a:spcPts val="300"/>
              </a:spcAft>
            </a:pPr>
            <a:r>
              <a:rPr lang="ko-KR" altLang="en-US" sz="3200" spc="-250" dirty="0">
                <a:latin typeface="G마켓 산스 Bold" panose="02000000000000000000" pitchFamily="50" charset="-127"/>
                <a:ea typeface="G마켓 산스 Bold" panose="02000000000000000000" pitchFamily="50" charset="-127"/>
              </a:rPr>
              <a:t>산업재해보상보험법</a:t>
            </a:r>
          </a:p>
        </p:txBody>
      </p:sp>
      <p:sp>
        <p:nvSpPr>
          <p:cNvPr id="12" name="오른쪽 화살표 27">
            <a:extLst>
              <a:ext uri="{FF2B5EF4-FFF2-40B4-BE49-F238E27FC236}">
                <a16:creationId xmlns:a16="http://schemas.microsoft.com/office/drawing/2014/main" id="{7455A348-CC92-1D87-9DB1-4E7A5A97249A}"/>
              </a:ext>
            </a:extLst>
          </p:cNvPr>
          <p:cNvSpPr/>
          <p:nvPr/>
        </p:nvSpPr>
        <p:spPr>
          <a:xfrm>
            <a:off x="6111495" y="4444528"/>
            <a:ext cx="3594639" cy="1565112"/>
          </a:xfrm>
          <a:prstGeom prst="rightArrow">
            <a:avLst>
              <a:gd name="adj1" fmla="val 66571"/>
              <a:gd name="adj2" fmla="val 51290"/>
            </a:avLst>
          </a:prstGeom>
          <a:solidFill>
            <a:srgbClr val="DDDAEE"/>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ko-KR" altLang="en-US" sz="3200" spc="-150" dirty="0">
                <a:solidFill>
                  <a:srgbClr val="7263A9"/>
                </a:solidFill>
                <a:latin typeface="G마켓 산스 Bold" panose="02000000000000000000" pitchFamily="50" charset="-127"/>
                <a:ea typeface="G마켓 산스 Bold" panose="02000000000000000000" pitchFamily="50" charset="-127"/>
              </a:rPr>
              <a:t>치료</a:t>
            </a:r>
            <a:r>
              <a:rPr lang="en-US" altLang="ko-KR" sz="3200" spc="-150" dirty="0">
                <a:solidFill>
                  <a:srgbClr val="7263A9"/>
                </a:solidFill>
                <a:latin typeface="G마켓 산스 Bold" panose="02000000000000000000" pitchFamily="50" charset="-127"/>
                <a:ea typeface="G마켓 산스 Bold" panose="02000000000000000000" pitchFamily="50" charset="-127"/>
              </a:rPr>
              <a:t>.</a:t>
            </a:r>
            <a:r>
              <a:rPr lang="ko-KR" altLang="en-US" sz="3200" spc="-150" dirty="0">
                <a:solidFill>
                  <a:srgbClr val="7263A9"/>
                </a:solidFill>
                <a:latin typeface="G마켓 산스 Bold" panose="02000000000000000000" pitchFamily="50" charset="-127"/>
                <a:ea typeface="G마켓 산스 Bold" panose="02000000000000000000" pitchFamily="50" charset="-127"/>
              </a:rPr>
              <a:t>보상과 재활</a:t>
            </a:r>
          </a:p>
        </p:txBody>
      </p:sp>
      <p:sp>
        <p:nvSpPr>
          <p:cNvPr id="17" name="직사각형 16">
            <a:extLst>
              <a:ext uri="{FF2B5EF4-FFF2-40B4-BE49-F238E27FC236}">
                <a16:creationId xmlns:a16="http://schemas.microsoft.com/office/drawing/2014/main" id="{91563281-539A-C2B7-A4B5-EE0E69F83F30}"/>
              </a:ext>
            </a:extLst>
          </p:cNvPr>
          <p:cNvSpPr/>
          <p:nvPr/>
        </p:nvSpPr>
        <p:spPr>
          <a:xfrm>
            <a:off x="921159" y="4194578"/>
            <a:ext cx="9145016" cy="19419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3570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3</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11" name="직선 연결선 10"/>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4"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pic>
        <p:nvPicPr>
          <p:cNvPr id="12" name="그림 11"/>
          <p:cNvPicPr/>
          <p:nvPr/>
        </p:nvPicPr>
        <p:blipFill rotWithShape="1">
          <a:blip r:embed="rId3">
            <a:lum/>
          </a:blip>
          <a:stretch>
            <a:fillRect/>
          </a:stretch>
        </p:blipFill>
        <p:spPr>
          <a:xfrm>
            <a:off x="1961110" y="1993386"/>
            <a:ext cx="8336632" cy="4362586"/>
          </a:xfrm>
          <a:prstGeom prst="rect">
            <a:avLst/>
          </a:prstGeom>
          <a:noFill/>
          <a:ln w="25400" cap="flat" cmpd="sng" algn="ctr">
            <a:noFill/>
            <a:prstDash val="solid"/>
            <a:round/>
          </a:ln>
        </p:spPr>
      </p:pic>
      <p:sp>
        <p:nvSpPr>
          <p:cNvPr id="15" name="TextBox 14"/>
          <p:cNvSpPr txBox="1"/>
          <p:nvPr/>
        </p:nvSpPr>
        <p:spPr>
          <a:xfrm>
            <a:off x="380665" y="2170253"/>
            <a:ext cx="1778165" cy="853591"/>
          </a:xfrm>
          <a:prstGeom prst="rect">
            <a:avLst/>
          </a:prstGeom>
          <a:solidFill>
            <a:srgbClr val="548235"/>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5260"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2</a:t>
            </a:r>
            <a:r>
              <a:rPr lang="ko-KR" altLang="en-US" sz="5260"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명</a:t>
            </a:r>
            <a:endParaRPr lang="ko-KR" altLang="ko-KR" sz="5260"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21074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4</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5" name="직선 연결선 4"/>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7"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8003" y="3144273"/>
            <a:ext cx="8338053" cy="1526107"/>
          </a:xfrm>
          <a:prstGeom prst="rect">
            <a:avLst/>
          </a:prstGeom>
          <a:solidFill>
            <a:srgbClr val="ADB9CA"/>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3200" b="1">
                <a:solidFill>
                  <a:srgbClr val="000000">
                    <a:alpha val="100000"/>
                  </a:srgbClr>
                </a:solidFill>
                <a:latin typeface="G마켓 산스 Bold" panose="02000000000000000000" pitchFamily="50" charset="-127"/>
                <a:ea typeface="G마켓 산스 Bold" panose="02000000000000000000" pitchFamily="50" charset="-127"/>
                <a:sym typeface="Wingdings"/>
              </a:rPr>
              <a:t>Q4. </a:t>
            </a:r>
            <a:r>
              <a:rPr lang="ko-KR" altLang="en-US" sz="3200" b="1">
                <a:solidFill>
                  <a:srgbClr val="000000">
                    <a:alpha val="100000"/>
                  </a:srgbClr>
                </a:solidFill>
                <a:latin typeface="G마켓 산스 Bold" panose="02000000000000000000" pitchFamily="50" charset="-127"/>
                <a:ea typeface="G마켓 산스 Bold" panose="02000000000000000000" pitchFamily="50" charset="-127"/>
                <a:sym typeface="Wingdings"/>
              </a:rPr>
              <a:t>가해자의 옷 차림은</a:t>
            </a:r>
            <a:r>
              <a:rPr lang="en-US" altLang="ko-KR" sz="3200" b="1">
                <a:solidFill>
                  <a:srgbClr val="000000">
                    <a:alpha val="100000"/>
                  </a:srgbClr>
                </a:solidFill>
                <a:latin typeface="G마켓 산스 Bold" panose="02000000000000000000" pitchFamily="50" charset="-127"/>
                <a:ea typeface="G마켓 산스 Bold" panose="02000000000000000000" pitchFamily="50" charset="-127"/>
                <a:sym typeface="Wingdings"/>
              </a:rPr>
              <a:t>?</a:t>
            </a:r>
            <a:endParaRPr lang="ko-KR" altLang="ko-KR" sz="3200">
              <a:solidFill>
                <a:srgbClr val="000000">
                  <a:alpha val="100000"/>
                </a:srgbClr>
              </a:solidFill>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3324770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4</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11" name="직선 연결선 10"/>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4"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p:nvPr/>
        </p:nvPicPr>
        <p:blipFill rotWithShape="1">
          <a:blip r:embed="rId3">
            <a:lum/>
          </a:blip>
          <a:stretch>
            <a:fillRect/>
          </a:stretch>
        </p:blipFill>
        <p:spPr>
          <a:xfrm>
            <a:off x="2471633" y="1946737"/>
            <a:ext cx="7732309" cy="4549145"/>
          </a:xfrm>
          <a:prstGeom prst="rect">
            <a:avLst/>
          </a:prstGeom>
          <a:noFill/>
          <a:ln w="25400" cap="flat" cmpd="sng" algn="ctr">
            <a:noFill/>
            <a:prstDash val="solid"/>
            <a:round/>
          </a:ln>
        </p:spPr>
      </p:pic>
      <p:sp>
        <p:nvSpPr>
          <p:cNvPr id="9" name="TextBox 8"/>
          <p:cNvSpPr txBox="1"/>
          <p:nvPr/>
        </p:nvSpPr>
        <p:spPr>
          <a:xfrm>
            <a:off x="389910" y="3636615"/>
            <a:ext cx="3756842" cy="2211252"/>
          </a:xfrm>
          <a:prstGeom prst="rect">
            <a:avLst/>
          </a:prstGeom>
          <a:solidFill>
            <a:srgbClr val="548235"/>
          </a:solidFill>
          <a:ln w="25400" cap="flat" cmpd="sng" algn="ctr">
            <a:noFill/>
            <a:prstDash val="solid"/>
            <a:round/>
          </a:ln>
        </p:spPr>
        <p:txBody>
          <a:bodyPr vert="horz" wrap="square" lIns="78906" tIns="41031" rIns="78906" bIns="41031" anchor="ctr">
            <a:noAutofit/>
          </a:bodyPr>
          <a:lstStyle/>
          <a:p>
            <a:pPr>
              <a:spcBef>
                <a:spcPct val="0"/>
              </a:spcBef>
              <a:spcAft>
                <a:spcPct val="0"/>
              </a:spcAft>
              <a:defRPr lang="ko-KR" altLang="en-US"/>
            </a:pPr>
            <a:r>
              <a:rPr lang="ko-KR" altLang="en-US" sz="4208"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회색 양복 </a:t>
            </a:r>
          </a:p>
          <a:p>
            <a:pPr>
              <a:spcBef>
                <a:spcPct val="0"/>
              </a:spcBef>
              <a:spcAft>
                <a:spcPct val="0"/>
              </a:spcAft>
              <a:defRPr lang="ko-KR" altLang="en-US"/>
            </a:pPr>
            <a:r>
              <a:rPr lang="ko-KR" altLang="en-US" sz="4208" b="1"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검은 무늬 셔츠 검은 넥타이</a:t>
            </a:r>
            <a:endParaRPr lang="ko-KR" altLang="ko-KR" sz="4208" dirty="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1502332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5</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5" name="직선 연결선 4"/>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7"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4957" y="3017534"/>
            <a:ext cx="8338053" cy="1526156"/>
          </a:xfrm>
          <a:prstGeom prst="rect">
            <a:avLst/>
          </a:prstGeom>
          <a:solidFill>
            <a:srgbClr val="8FAADC"/>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3200" b="1">
                <a:solidFill>
                  <a:srgbClr val="000000">
                    <a:alpha val="100000"/>
                  </a:srgbClr>
                </a:solidFill>
                <a:latin typeface="G마켓 산스 Bold" panose="02000000000000000000" pitchFamily="50" charset="-127"/>
                <a:ea typeface="G마켓 산스 Bold" panose="02000000000000000000" pitchFamily="50" charset="-127"/>
                <a:sym typeface="Wingdings"/>
              </a:rPr>
              <a:t>Q5. </a:t>
            </a:r>
            <a:r>
              <a:rPr lang="ko-KR" altLang="en-US" sz="3200" b="1">
                <a:solidFill>
                  <a:srgbClr val="000000">
                    <a:alpha val="100000"/>
                  </a:srgbClr>
                </a:solidFill>
                <a:latin typeface="G마켓 산스 Bold" panose="02000000000000000000" pitchFamily="50" charset="-127"/>
                <a:ea typeface="G마켓 산스 Bold" panose="02000000000000000000" pitchFamily="50" charset="-127"/>
                <a:sym typeface="Wingdings"/>
              </a:rPr>
              <a:t>가해자가 서류를 던지며 한 말은</a:t>
            </a:r>
            <a:r>
              <a:rPr lang="en-US" altLang="ko-KR" sz="3200" b="1">
                <a:solidFill>
                  <a:srgbClr val="000000">
                    <a:alpha val="100000"/>
                  </a:srgbClr>
                </a:solidFill>
                <a:latin typeface="G마켓 산스 Bold" panose="02000000000000000000" pitchFamily="50" charset="-127"/>
                <a:ea typeface="G마켓 산스 Bold" panose="02000000000000000000" pitchFamily="50" charset="-127"/>
                <a:sym typeface="Wingdings"/>
              </a:rPr>
              <a:t>?</a:t>
            </a:r>
            <a:endParaRPr lang="ko-KR" altLang="ko-KR" sz="3200">
              <a:solidFill>
                <a:srgbClr val="000000">
                  <a:alpha val="100000"/>
                </a:srgbClr>
              </a:solidFill>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1951922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5</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11" name="직선 연결선 10"/>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4"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p:nvPr/>
        </p:nvPicPr>
        <p:blipFill rotWithShape="1">
          <a:blip r:embed="rId3">
            <a:lum/>
          </a:blip>
          <a:stretch>
            <a:fillRect/>
          </a:stretch>
        </p:blipFill>
        <p:spPr>
          <a:xfrm>
            <a:off x="2094254" y="1973171"/>
            <a:ext cx="8211313" cy="4351474"/>
          </a:xfrm>
          <a:prstGeom prst="rect">
            <a:avLst/>
          </a:prstGeom>
          <a:noFill/>
          <a:ln w="25400" cap="flat" cmpd="sng" algn="ctr">
            <a:noFill/>
            <a:prstDash val="solid"/>
            <a:round/>
          </a:ln>
        </p:spPr>
      </p:pic>
      <p:sp>
        <p:nvSpPr>
          <p:cNvPr id="9" name="TextBox 8"/>
          <p:cNvSpPr txBox="1"/>
          <p:nvPr/>
        </p:nvSpPr>
        <p:spPr>
          <a:xfrm>
            <a:off x="388490" y="2223860"/>
            <a:ext cx="2069191" cy="852172"/>
          </a:xfrm>
          <a:prstGeom prst="rect">
            <a:avLst/>
          </a:prstGeom>
          <a:solidFill>
            <a:srgbClr val="548235"/>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ko-KR" altLang="en-US" sz="5260"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또 왜</a:t>
            </a:r>
            <a:r>
              <a:rPr lang="en-US" altLang="ko-KR" sz="5260"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a:t>
            </a:r>
            <a:endParaRPr lang="ko-KR" altLang="ko-KR" sz="526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364681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6</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5" name="직선 연결선 4"/>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7"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78003" y="3144273"/>
            <a:ext cx="8338053" cy="1526107"/>
          </a:xfrm>
          <a:prstGeom prst="rect">
            <a:avLst/>
          </a:prstGeom>
          <a:solidFill>
            <a:srgbClr val="C55A11"/>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3200" b="1">
                <a:solidFill>
                  <a:schemeClr val="bg1"/>
                </a:solidFill>
                <a:latin typeface="G마켓 산스 Bold" panose="02000000000000000000" pitchFamily="50" charset="-127"/>
                <a:ea typeface="G마켓 산스 Bold" panose="02000000000000000000" pitchFamily="50" charset="-127"/>
                <a:sym typeface="Wingdings"/>
              </a:rPr>
              <a:t>Q6. </a:t>
            </a:r>
            <a:r>
              <a:rPr lang="ko-KR" altLang="en-US" sz="3200" b="1">
                <a:solidFill>
                  <a:schemeClr val="bg1"/>
                </a:solidFill>
                <a:latin typeface="G마켓 산스 Bold" panose="02000000000000000000" pitchFamily="50" charset="-127"/>
                <a:ea typeface="G마켓 산스 Bold" panose="02000000000000000000" pitchFamily="50" charset="-127"/>
                <a:sym typeface="Wingdings"/>
              </a:rPr>
              <a:t>사건이 일어난 시간은</a:t>
            </a:r>
            <a:r>
              <a:rPr lang="en-US" altLang="ko-KR" sz="3200" b="1">
                <a:solidFill>
                  <a:schemeClr val="bg1"/>
                </a:solidFill>
                <a:latin typeface="G마켓 산스 Bold" panose="02000000000000000000" pitchFamily="50" charset="-127"/>
                <a:ea typeface="G마켓 산스 Bold" panose="02000000000000000000" pitchFamily="50" charset="-127"/>
                <a:sym typeface="Wingdings"/>
              </a:rPr>
              <a:t>?</a:t>
            </a:r>
            <a:endParaRPr lang="ko-KR" altLang="ko-KR" sz="3200">
              <a:solidFill>
                <a:schemeClr val="bg1"/>
              </a:solidFill>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643115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6</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11" name="직선 연결선 10"/>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4"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9"/>
          <p:cNvPicPr/>
          <p:nvPr/>
        </p:nvPicPr>
        <p:blipFill rotWithShape="1">
          <a:blip r:embed="rId3">
            <a:lum/>
          </a:blip>
          <a:stretch>
            <a:fillRect/>
          </a:stretch>
        </p:blipFill>
        <p:spPr>
          <a:xfrm>
            <a:off x="1697394" y="1970430"/>
            <a:ext cx="8608174" cy="4395972"/>
          </a:xfrm>
          <a:prstGeom prst="rect">
            <a:avLst/>
          </a:prstGeom>
          <a:noFill/>
          <a:ln w="25400" cap="flat" cmpd="sng" algn="ctr">
            <a:noFill/>
            <a:prstDash val="solid"/>
            <a:round/>
          </a:ln>
        </p:spPr>
      </p:pic>
      <p:sp>
        <p:nvSpPr>
          <p:cNvPr id="12" name="TextBox 11"/>
          <p:cNvSpPr txBox="1"/>
          <p:nvPr/>
        </p:nvSpPr>
        <p:spPr>
          <a:xfrm>
            <a:off x="388491" y="2095750"/>
            <a:ext cx="1736409" cy="853542"/>
          </a:xfrm>
          <a:prstGeom prst="rect">
            <a:avLst/>
          </a:prstGeom>
          <a:solidFill>
            <a:srgbClr val="548235"/>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5260"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11</a:t>
            </a:r>
            <a:r>
              <a:rPr lang="ko-KR" altLang="en-US" sz="5260"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시</a:t>
            </a:r>
            <a:endParaRPr lang="ko-KR" altLang="ko-KR" sz="5260">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551158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7</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5" name="직선 연결선 4"/>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7"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78003" y="3017534"/>
            <a:ext cx="8338053" cy="1526156"/>
          </a:xfrm>
          <a:prstGeom prst="rect">
            <a:avLst/>
          </a:prstGeom>
          <a:solidFill>
            <a:srgbClr val="C00000"/>
          </a:solidFill>
          <a:ln w="25400" cap="flat" cmpd="sng" algn="ctr">
            <a:noFill/>
            <a:prstDash val="solid"/>
            <a:round/>
          </a:ln>
        </p:spPr>
        <p:txBody>
          <a:bodyPr vert="horz" wrap="square" lIns="78906" tIns="41031" rIns="78906" bIns="41031" anchor="ctr">
            <a:noAutofit/>
          </a:bodyPr>
          <a:lstStyle/>
          <a:p>
            <a:pPr algn="ctr">
              <a:spcBef>
                <a:spcPct val="0"/>
              </a:spcBef>
              <a:spcAft>
                <a:spcPct val="0"/>
              </a:spcAft>
              <a:defRPr lang="ko-KR" altLang="en-US"/>
            </a:pPr>
            <a:r>
              <a:rPr lang="en-US" altLang="ko-KR" sz="3200" b="1">
                <a:solidFill>
                  <a:schemeClr val="bg1"/>
                </a:solidFill>
                <a:latin typeface="G마켓 산스 Bold" panose="02000000000000000000" pitchFamily="50" charset="-127"/>
                <a:ea typeface="G마켓 산스 Bold" panose="02000000000000000000" pitchFamily="50" charset="-127"/>
                <a:sym typeface="Wingdings"/>
              </a:rPr>
              <a:t>Q7. </a:t>
            </a:r>
            <a:r>
              <a:rPr lang="ko-KR" altLang="en-US" sz="3200" b="1">
                <a:solidFill>
                  <a:schemeClr val="bg1"/>
                </a:solidFill>
                <a:latin typeface="G마켓 산스 Bold" panose="02000000000000000000" pitchFamily="50" charset="-127"/>
                <a:ea typeface="G마켓 산스 Bold" panose="02000000000000000000" pitchFamily="50" charset="-127"/>
                <a:sym typeface="Wingdings"/>
              </a:rPr>
              <a:t>벽에 걸린 사훈은</a:t>
            </a:r>
            <a:r>
              <a:rPr lang="en-US" altLang="ko-KR" sz="3200" b="1">
                <a:solidFill>
                  <a:schemeClr val="bg1"/>
                </a:solidFill>
                <a:latin typeface="G마켓 산스 Bold" panose="02000000000000000000" pitchFamily="50" charset="-127"/>
                <a:ea typeface="G마켓 산스 Bold" panose="02000000000000000000" pitchFamily="50" charset="-127"/>
                <a:sym typeface="Wingdings"/>
              </a:rPr>
              <a:t>?</a:t>
            </a:r>
            <a:endParaRPr lang="ko-KR" altLang="ko-KR" sz="3200">
              <a:solidFill>
                <a:schemeClr val="bg1"/>
              </a:solidFill>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1277162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기록하기 실전 테스트 </a:t>
            </a:r>
            <a:r>
              <a:rPr lang="en-US" altLang="ko-KR" sz="4800" b="1" dirty="0">
                <a:latin typeface="G마켓 산스 Bold" panose="02000000000000000000" pitchFamily="50" charset="-127"/>
                <a:ea typeface="G마켓 산스 Bold" panose="02000000000000000000" pitchFamily="50" charset="-127"/>
                <a:sym typeface="Wingdings"/>
              </a:rPr>
              <a:t>7</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11" name="직선 연결선 10"/>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4"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p:nvPr/>
        </p:nvPicPr>
        <p:blipFill rotWithShape="1">
          <a:blip r:embed="rId3">
            <a:lum/>
          </a:blip>
          <a:stretch>
            <a:fillRect/>
          </a:stretch>
        </p:blipFill>
        <p:spPr>
          <a:xfrm>
            <a:off x="2041337" y="1896609"/>
            <a:ext cx="8254490" cy="4450309"/>
          </a:xfrm>
          <a:prstGeom prst="rect">
            <a:avLst/>
          </a:prstGeom>
          <a:noFill/>
          <a:ln w="25400" cap="flat" cmpd="sng" algn="ctr">
            <a:noFill/>
            <a:prstDash val="solid"/>
            <a:round/>
          </a:ln>
        </p:spPr>
      </p:pic>
      <p:sp>
        <p:nvSpPr>
          <p:cNvPr id="9" name="TextBox 8"/>
          <p:cNvSpPr txBox="1"/>
          <p:nvPr/>
        </p:nvSpPr>
        <p:spPr>
          <a:xfrm>
            <a:off x="388491" y="2166731"/>
            <a:ext cx="2622015" cy="2783560"/>
          </a:xfrm>
          <a:prstGeom prst="rect">
            <a:avLst/>
          </a:prstGeom>
          <a:solidFill>
            <a:srgbClr val="548235"/>
          </a:solidFill>
          <a:ln w="25400" cap="flat" cmpd="sng" algn="ctr">
            <a:noFill/>
            <a:prstDash val="solid"/>
            <a:round/>
          </a:ln>
        </p:spPr>
        <p:txBody>
          <a:bodyPr vert="horz" wrap="square" lIns="78906" tIns="41031" rIns="78906" bIns="41031" anchor="ctr">
            <a:noAutofit/>
          </a:bodyPr>
          <a:lstStyle/>
          <a:p>
            <a:pPr>
              <a:spcBef>
                <a:spcPct val="0"/>
              </a:spcBef>
              <a:spcAft>
                <a:spcPct val="0"/>
              </a:spcAft>
              <a:defRPr lang="ko-KR" altLang="en-US"/>
            </a:pPr>
            <a:r>
              <a:rPr lang="ko-KR" altLang="en-US" sz="4208"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노력은 </a:t>
            </a:r>
          </a:p>
          <a:p>
            <a:pPr>
              <a:spcBef>
                <a:spcPct val="0"/>
              </a:spcBef>
              <a:spcAft>
                <a:spcPct val="0"/>
              </a:spcAft>
              <a:defRPr lang="ko-KR" altLang="en-US"/>
            </a:pPr>
            <a:r>
              <a:rPr lang="ko-KR" altLang="en-US" sz="4208"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노력이고 </a:t>
            </a:r>
          </a:p>
          <a:p>
            <a:pPr>
              <a:spcBef>
                <a:spcPct val="0"/>
              </a:spcBef>
              <a:spcAft>
                <a:spcPct val="0"/>
              </a:spcAft>
              <a:defRPr lang="ko-KR" altLang="en-US"/>
            </a:pPr>
            <a:r>
              <a:rPr lang="ko-KR" altLang="en-US" sz="4208"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성과는 </a:t>
            </a:r>
          </a:p>
          <a:p>
            <a:pPr>
              <a:spcBef>
                <a:spcPct val="0"/>
              </a:spcBef>
              <a:spcAft>
                <a:spcPct val="0"/>
              </a:spcAft>
              <a:defRPr lang="ko-KR" altLang="en-US"/>
            </a:pPr>
            <a:r>
              <a:rPr lang="ko-KR" altLang="en-US" sz="4208" b="1">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rPr>
              <a:t>성과다</a:t>
            </a:r>
            <a:endParaRPr lang="ko-KR" altLang="ko-KR" sz="4208">
              <a:solidFill>
                <a:schemeClr val="bg1"/>
              </a:solidFill>
              <a:effectLst>
                <a:outerShdw blurRad="38100" dist="38100" dir="2700000" algn="tl" rotWithShape="0">
                  <a:srgbClr val="000000">
                    <a:alpha val="40000"/>
                  </a:srgbClr>
                </a:outerShdw>
              </a:effectLst>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2038077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FD06F447-2C5A-86C9-7B0B-FCE1BDE1EB91}"/>
              </a:ext>
            </a:extLst>
          </p:cNvPr>
          <p:cNvGrpSpPr/>
          <p:nvPr/>
        </p:nvGrpSpPr>
        <p:grpSpPr>
          <a:xfrm>
            <a:off x="142012" y="871780"/>
            <a:ext cx="10423912" cy="6149209"/>
            <a:chOff x="142012" y="871780"/>
            <a:chExt cx="10423912" cy="5805155"/>
          </a:xfrm>
        </p:grpSpPr>
        <p:grpSp>
          <p:nvGrpSpPr>
            <p:cNvPr id="3" name="Group 2">
              <a:extLst>
                <a:ext uri="{FF2B5EF4-FFF2-40B4-BE49-F238E27FC236}">
                  <a16:creationId xmlns:a16="http://schemas.microsoft.com/office/drawing/2014/main" id="{9476B8C5-0A2B-74A3-F119-E1BDE576EB2E}"/>
                </a:ext>
              </a:extLst>
            </p:cNvPr>
            <p:cNvGrpSpPr/>
            <p:nvPr/>
          </p:nvGrpSpPr>
          <p:grpSpPr>
            <a:xfrm>
              <a:off x="4898669" y="1200400"/>
              <a:ext cx="925993" cy="325830"/>
              <a:chOff x="5587363" y="487607"/>
              <a:chExt cx="1056176" cy="371638"/>
            </a:xfrm>
          </p:grpSpPr>
          <p:pic>
            <p:nvPicPr>
              <p:cNvPr id="15" name="그림 14">
                <a:extLst>
                  <a:ext uri="{FF2B5EF4-FFF2-40B4-BE49-F238E27FC236}">
                    <a16:creationId xmlns:a16="http://schemas.microsoft.com/office/drawing/2014/main" id="{49CCFB9C-BB31-627C-39C0-5F108A32B9E4}"/>
                  </a:ext>
                </a:extLst>
              </p:cNvPr>
              <p:cNvPicPr/>
              <p:nvPr/>
            </p:nvPicPr>
            <p:blipFill rotWithShape="1">
              <a:blip r:embed="rId3">
                <a:lum/>
              </a:blip>
              <a:stretch>
                <a:fillRect/>
              </a:stretch>
            </p:blipFill>
            <p:spPr>
              <a:xfrm>
                <a:off x="5587363" y="487607"/>
                <a:ext cx="1056176" cy="371638"/>
              </a:xfrm>
              <a:prstGeom prst="rect">
                <a:avLst/>
              </a:prstGeom>
              <a:noFill/>
              <a:ln w="25400" cap="flat" cmpd="sng" algn="ctr">
                <a:noFill/>
                <a:prstDash val="solid"/>
                <a:round/>
              </a:ln>
            </p:spPr>
          </p:pic>
        </p:grpSp>
        <p:grpSp>
          <p:nvGrpSpPr>
            <p:cNvPr id="4" name="Group 3">
              <a:extLst>
                <a:ext uri="{FF2B5EF4-FFF2-40B4-BE49-F238E27FC236}">
                  <a16:creationId xmlns:a16="http://schemas.microsoft.com/office/drawing/2014/main" id="{0F150879-CD26-28E6-473C-2A7878767CE4}"/>
                </a:ext>
              </a:extLst>
            </p:cNvPr>
            <p:cNvGrpSpPr/>
            <p:nvPr/>
          </p:nvGrpSpPr>
          <p:grpSpPr>
            <a:xfrm>
              <a:off x="2248800" y="2357501"/>
              <a:ext cx="7396736" cy="142061"/>
              <a:chOff x="2564953" y="1807382"/>
              <a:chExt cx="8436628" cy="162033"/>
            </a:xfrm>
          </p:grpSpPr>
          <p:pic>
            <p:nvPicPr>
              <p:cNvPr id="14" name="그림 13">
                <a:extLst>
                  <a:ext uri="{FF2B5EF4-FFF2-40B4-BE49-F238E27FC236}">
                    <a16:creationId xmlns:a16="http://schemas.microsoft.com/office/drawing/2014/main" id="{F7363AAE-441A-B9EB-EE9D-6D1392CA0041}"/>
                  </a:ext>
                </a:extLst>
              </p:cNvPr>
              <p:cNvPicPr/>
              <p:nvPr/>
            </p:nvPicPr>
            <p:blipFill rotWithShape="1">
              <a:blip r:embed="rId4">
                <a:lum/>
              </a:blip>
              <a:stretch>
                <a:fillRect/>
              </a:stretch>
            </p:blipFill>
            <p:spPr>
              <a:xfrm rot="10800000">
                <a:off x="2564953" y="1807382"/>
                <a:ext cx="8436628" cy="162033"/>
              </a:xfrm>
              <a:prstGeom prst="rect">
                <a:avLst/>
              </a:prstGeom>
              <a:noFill/>
              <a:ln w="25400" cap="flat" cmpd="sng" algn="ctr">
                <a:noFill/>
                <a:prstDash val="solid"/>
                <a:round/>
              </a:ln>
            </p:spPr>
          </p:pic>
        </p:grpSp>
        <p:grpSp>
          <p:nvGrpSpPr>
            <p:cNvPr id="5" name="Group 4">
              <a:extLst>
                <a:ext uri="{FF2B5EF4-FFF2-40B4-BE49-F238E27FC236}">
                  <a16:creationId xmlns:a16="http://schemas.microsoft.com/office/drawing/2014/main" id="{935F8B87-A87B-7FD3-9621-D96FF1D06517}"/>
                </a:ext>
              </a:extLst>
            </p:cNvPr>
            <p:cNvGrpSpPr/>
            <p:nvPr/>
          </p:nvGrpSpPr>
          <p:grpSpPr>
            <a:xfrm>
              <a:off x="1178003" y="1760128"/>
              <a:ext cx="817366" cy="704579"/>
              <a:chOff x="1343616" y="1126026"/>
              <a:chExt cx="932278" cy="803634"/>
            </a:xfrm>
          </p:grpSpPr>
          <p:pic>
            <p:nvPicPr>
              <p:cNvPr id="13" name="그림 12">
                <a:extLst>
                  <a:ext uri="{FF2B5EF4-FFF2-40B4-BE49-F238E27FC236}">
                    <a16:creationId xmlns:a16="http://schemas.microsoft.com/office/drawing/2014/main" id="{4217CEED-982A-73A9-A3F5-4D5159E661AD}"/>
                  </a:ext>
                </a:extLst>
              </p:cNvPr>
              <p:cNvPicPr/>
              <p:nvPr/>
            </p:nvPicPr>
            <p:blipFill rotWithShape="1">
              <a:blip r:embed="rId5">
                <a:lum/>
              </a:blip>
              <a:stretch>
                <a:fillRect/>
              </a:stretch>
            </p:blipFill>
            <p:spPr>
              <a:xfrm rot="11640000">
                <a:off x="1343616" y="1126026"/>
                <a:ext cx="932278" cy="803634"/>
              </a:xfrm>
              <a:prstGeom prst="rect">
                <a:avLst/>
              </a:prstGeom>
              <a:noFill/>
              <a:ln w="25400" cap="flat" cmpd="sng" algn="ctr">
                <a:noFill/>
                <a:prstDash val="solid"/>
                <a:round/>
              </a:ln>
            </p:spPr>
          </p:pic>
        </p:grpSp>
        <p:grpSp>
          <p:nvGrpSpPr>
            <p:cNvPr id="6" name="Group 5">
              <a:extLst>
                <a:ext uri="{FF2B5EF4-FFF2-40B4-BE49-F238E27FC236}">
                  <a16:creationId xmlns:a16="http://schemas.microsoft.com/office/drawing/2014/main" id="{0DA32859-980A-871E-656D-BC6F9CF25BEB}"/>
                </a:ext>
              </a:extLst>
            </p:cNvPr>
            <p:cNvGrpSpPr/>
            <p:nvPr/>
          </p:nvGrpSpPr>
          <p:grpSpPr>
            <a:xfrm>
              <a:off x="142012" y="871780"/>
              <a:ext cx="10423912" cy="5805155"/>
              <a:chOff x="161977" y="112786"/>
              <a:chExt cx="11889388" cy="6621289"/>
            </a:xfrm>
          </p:grpSpPr>
          <p:pic>
            <p:nvPicPr>
              <p:cNvPr id="9" name="그림 8">
                <a:extLst>
                  <a:ext uri="{FF2B5EF4-FFF2-40B4-BE49-F238E27FC236}">
                    <a16:creationId xmlns:a16="http://schemas.microsoft.com/office/drawing/2014/main" id="{16F03658-62BC-43DF-9468-8A88447C0611}"/>
                  </a:ext>
                </a:extLst>
              </p:cNvPr>
              <p:cNvPicPr/>
              <p:nvPr/>
            </p:nvPicPr>
            <p:blipFill rotWithShape="1">
              <a:blip r:embed="rId6">
                <a:lum/>
              </a:blip>
              <a:stretch>
                <a:fillRect/>
              </a:stretch>
            </p:blipFill>
            <p:spPr>
              <a:xfrm>
                <a:off x="228700" y="112786"/>
                <a:ext cx="11808399" cy="104802"/>
              </a:xfrm>
              <a:prstGeom prst="rect">
                <a:avLst/>
              </a:prstGeom>
              <a:noFill/>
              <a:ln w="25400" cap="flat" cmpd="sng" algn="ctr">
                <a:noFill/>
                <a:prstDash val="solid"/>
                <a:round/>
              </a:ln>
            </p:spPr>
          </p:pic>
          <p:pic>
            <p:nvPicPr>
              <p:cNvPr id="10" name="그림 9">
                <a:extLst>
                  <a:ext uri="{FF2B5EF4-FFF2-40B4-BE49-F238E27FC236}">
                    <a16:creationId xmlns:a16="http://schemas.microsoft.com/office/drawing/2014/main" id="{53CF0B2A-E794-7172-AAB9-AD5CB5F7C79E}"/>
                  </a:ext>
                </a:extLst>
              </p:cNvPr>
              <p:cNvPicPr/>
              <p:nvPr/>
            </p:nvPicPr>
            <p:blipFill rotWithShape="1">
              <a:blip r:embed="rId7">
                <a:lum/>
              </a:blip>
              <a:stretch>
                <a:fillRect/>
              </a:stretch>
            </p:blipFill>
            <p:spPr>
              <a:xfrm>
                <a:off x="184255" y="6627626"/>
                <a:ext cx="11762334" cy="106421"/>
              </a:xfrm>
              <a:prstGeom prst="rect">
                <a:avLst/>
              </a:prstGeom>
              <a:noFill/>
              <a:ln w="25400" cap="flat" cmpd="sng" algn="ctr">
                <a:noFill/>
                <a:prstDash val="solid"/>
                <a:round/>
              </a:ln>
            </p:spPr>
          </p:pic>
          <p:pic>
            <p:nvPicPr>
              <p:cNvPr id="11" name="그림 10">
                <a:extLst>
                  <a:ext uri="{FF2B5EF4-FFF2-40B4-BE49-F238E27FC236}">
                    <a16:creationId xmlns:a16="http://schemas.microsoft.com/office/drawing/2014/main" id="{4FB4E5BC-3F13-F073-B168-1ABD649BCF63}"/>
                  </a:ext>
                </a:extLst>
              </p:cNvPr>
              <p:cNvPicPr/>
              <p:nvPr/>
            </p:nvPicPr>
            <p:blipFill rotWithShape="1">
              <a:blip r:embed="rId8">
                <a:lum/>
              </a:blip>
              <a:stretch>
                <a:fillRect/>
              </a:stretch>
            </p:blipFill>
            <p:spPr>
              <a:xfrm rot="5400000">
                <a:off x="-2976346" y="3344802"/>
                <a:ext cx="6379886" cy="103239"/>
              </a:xfrm>
              <a:prstGeom prst="rect">
                <a:avLst/>
              </a:prstGeom>
              <a:noFill/>
              <a:ln w="25400" cap="flat" cmpd="sng" algn="ctr">
                <a:noFill/>
                <a:prstDash val="solid"/>
                <a:round/>
              </a:ln>
            </p:spPr>
          </p:pic>
          <p:pic>
            <p:nvPicPr>
              <p:cNvPr id="12" name="그림 11">
                <a:extLst>
                  <a:ext uri="{FF2B5EF4-FFF2-40B4-BE49-F238E27FC236}">
                    <a16:creationId xmlns:a16="http://schemas.microsoft.com/office/drawing/2014/main" id="{1A25050C-8486-2F8B-1143-DF49BEF948B6}"/>
                  </a:ext>
                </a:extLst>
              </p:cNvPr>
              <p:cNvPicPr/>
              <p:nvPr/>
            </p:nvPicPr>
            <p:blipFill rotWithShape="1">
              <a:blip r:embed="rId9">
                <a:lum/>
              </a:blip>
              <a:stretch>
                <a:fillRect/>
              </a:stretch>
            </p:blipFill>
            <p:spPr>
              <a:xfrm rot="5400000">
                <a:off x="8739143" y="3421854"/>
                <a:ext cx="6519697" cy="104746"/>
              </a:xfrm>
              <a:prstGeom prst="rect">
                <a:avLst/>
              </a:prstGeom>
              <a:noFill/>
              <a:ln w="25400" cap="flat" cmpd="sng" algn="ctr">
                <a:noFill/>
                <a:prstDash val="solid"/>
                <a:round/>
              </a:ln>
            </p:spPr>
          </p:pic>
        </p:grpSp>
        <p:pic>
          <p:nvPicPr>
            <p:cNvPr id="7" name="그림 6">
              <a:extLst>
                <a:ext uri="{FF2B5EF4-FFF2-40B4-BE49-F238E27FC236}">
                  <a16:creationId xmlns:a16="http://schemas.microsoft.com/office/drawing/2014/main" id="{7D0A0CCA-F637-083C-BF67-A500ACD4C862}"/>
                </a:ext>
              </a:extLst>
            </p:cNvPr>
            <p:cNvPicPr/>
            <p:nvPr/>
          </p:nvPicPr>
          <p:blipFill rotWithShape="1">
            <a:blip r:embed="rId10">
              <a:lum/>
            </a:blip>
            <a:stretch>
              <a:fillRect/>
            </a:stretch>
          </p:blipFill>
          <p:spPr>
            <a:xfrm>
              <a:off x="1458269" y="2751571"/>
              <a:ext cx="7848872" cy="2973275"/>
            </a:xfrm>
            <a:prstGeom prst="rect">
              <a:avLst/>
            </a:prstGeom>
            <a:noFill/>
            <a:ln w="25400" cap="flat" cmpd="sng" algn="ctr">
              <a:noFill/>
              <a:prstDash val="solid"/>
              <a:round/>
            </a:ln>
          </p:spPr>
        </p:pic>
        <p:pic>
          <p:nvPicPr>
            <p:cNvPr id="8" name="그림 7">
              <a:extLst>
                <a:ext uri="{FF2B5EF4-FFF2-40B4-BE49-F238E27FC236}">
                  <a16:creationId xmlns:a16="http://schemas.microsoft.com/office/drawing/2014/main" id="{ACA50529-8375-0E37-BD41-AF5A605E3402}"/>
                </a:ext>
              </a:extLst>
            </p:cNvPr>
            <p:cNvPicPr/>
            <p:nvPr/>
          </p:nvPicPr>
          <p:blipFill rotWithShape="1">
            <a:blip r:embed="rId11">
              <a:lum/>
            </a:blip>
            <a:stretch>
              <a:fillRect/>
            </a:stretch>
          </p:blipFill>
          <p:spPr>
            <a:xfrm>
              <a:off x="1048523" y="1671034"/>
              <a:ext cx="3433802" cy="960798"/>
            </a:xfrm>
            <a:prstGeom prst="rect">
              <a:avLst/>
            </a:prstGeom>
            <a:noFill/>
            <a:ln w="25400" cap="flat" cmpd="sng" algn="ctr">
              <a:noFill/>
              <a:prstDash val="solid"/>
              <a:round/>
            </a:ln>
          </p:spPr>
        </p:pic>
      </p:grpSp>
      <p:sp>
        <p:nvSpPr>
          <p:cNvPr id="16" name="TextBox 15">
            <a:extLst>
              <a:ext uri="{FF2B5EF4-FFF2-40B4-BE49-F238E27FC236}">
                <a16:creationId xmlns:a16="http://schemas.microsoft.com/office/drawing/2014/main" id="{E717200E-6BA5-708F-9F2C-477D02C0A8D9}"/>
              </a:ext>
            </a:extLst>
          </p:cNvPr>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이야기 해봅시다</a:t>
            </a:r>
            <a:r>
              <a:rPr lang="en-US" altLang="ko-KR" sz="4800" b="1" dirty="0">
                <a:latin typeface="G마켓 산스 Bold" panose="02000000000000000000" pitchFamily="50" charset="-127"/>
                <a:ea typeface="G마켓 산스 Bold" panose="02000000000000000000" pitchFamily="50" charset="-127"/>
                <a:sym typeface="Wingdings"/>
              </a:rPr>
              <a:t>!!</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17" name="직선 연결선 16">
            <a:extLst>
              <a:ext uri="{FF2B5EF4-FFF2-40B4-BE49-F238E27FC236}">
                <a16:creationId xmlns:a16="http://schemas.microsoft.com/office/drawing/2014/main" id="{E0646EF9-0799-621B-039F-FD6E42D3FE74}"/>
              </a:ext>
            </a:extLst>
          </p:cNvPr>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18" name="Picture 3" descr="D:\01.프로젝트-SUM\[프로젝트]취업지원센터\18.표준교안ppt제작\png저장\2-2_1차시\01-2.png">
            <a:extLst>
              <a:ext uri="{FF2B5EF4-FFF2-40B4-BE49-F238E27FC236}">
                <a16:creationId xmlns:a16="http://schemas.microsoft.com/office/drawing/2014/main" id="{F1E1F76C-E114-2665-ACA0-8711E0F40F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280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92513-F962-3566-4645-56B3EFDCDF09}"/>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E2F71E3D-C52B-1E16-9863-F346E0401267}"/>
              </a:ext>
            </a:extLst>
          </p:cNvPr>
          <p:cNvSpPr/>
          <p:nvPr/>
        </p:nvSpPr>
        <p:spPr>
          <a:xfrm>
            <a:off x="885467" y="288857"/>
            <a:ext cx="6833348" cy="808428"/>
          </a:xfrm>
          <a:prstGeom prst="rect">
            <a:avLst/>
          </a:prstGeom>
        </p:spPr>
        <p:txBody>
          <a:bodyPr wrap="non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출퇴근 중의 사고</a:t>
            </a:r>
            <a:r>
              <a:rPr lang="en-US" altLang="ko-KR" sz="4600" spc="-320" dirty="0">
                <a:latin typeface="G마켓 산스 Bold" panose="02000000000000000000" pitchFamily="50" charset="-127"/>
                <a:ea typeface="G마켓 산스 Bold" panose="02000000000000000000" pitchFamily="50" charset="-127"/>
              </a:rPr>
              <a:t>, </a:t>
            </a:r>
            <a:r>
              <a:rPr lang="ko-KR" altLang="en-US" sz="4600" spc="-320" dirty="0">
                <a:latin typeface="G마켓 산스 Bold" panose="02000000000000000000" pitchFamily="50" charset="-127"/>
                <a:ea typeface="G마켓 산스 Bold" panose="02000000000000000000" pitchFamily="50" charset="-127"/>
              </a:rPr>
              <a:t>산재일까</a:t>
            </a:r>
            <a:r>
              <a:rPr lang="en-US" altLang="ko-KR" sz="4600" spc="-320" dirty="0">
                <a:latin typeface="G마켓 산스 Bold" panose="02000000000000000000" pitchFamily="50" charset="-127"/>
                <a:ea typeface="G마켓 산스 Bold" panose="02000000000000000000" pitchFamily="50" charset="-127"/>
              </a:rPr>
              <a:t>?</a:t>
            </a:r>
            <a:endParaRPr lang="ko-KR" altLang="en-US" sz="3600" spc="-320" dirty="0">
              <a:latin typeface="G마켓 산스 Bold" panose="02000000000000000000" pitchFamily="50" charset="-127"/>
              <a:ea typeface="G마켓 산스 Bold" panose="02000000000000000000" pitchFamily="50" charset="-127"/>
            </a:endParaRPr>
          </a:p>
        </p:txBody>
      </p:sp>
      <p:cxnSp>
        <p:nvCxnSpPr>
          <p:cNvPr id="3" name="직선 연결선 2">
            <a:extLst>
              <a:ext uri="{FF2B5EF4-FFF2-40B4-BE49-F238E27FC236}">
                <a16:creationId xmlns:a16="http://schemas.microsoft.com/office/drawing/2014/main" id="{ACEA5D04-96D4-50BD-4BB1-36BA42011EBA}"/>
              </a:ext>
            </a:extLst>
          </p:cNvPr>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4" name="Picture 3" descr="D:\01.프로젝트-SUM\[프로젝트]취업지원센터\18.표준교안ppt제작\png저장\2-2_1차시\01-2.png">
            <a:extLst>
              <a:ext uri="{FF2B5EF4-FFF2-40B4-BE49-F238E27FC236}">
                <a16:creationId xmlns:a16="http://schemas.microsoft.com/office/drawing/2014/main" id="{84E92054-D8F3-BA59-3097-FB56C09BE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pic>
        <p:nvPicPr>
          <p:cNvPr id="14" name="그림 13">
            <a:extLst>
              <a:ext uri="{FF2B5EF4-FFF2-40B4-BE49-F238E27FC236}">
                <a16:creationId xmlns:a16="http://schemas.microsoft.com/office/drawing/2014/main" id="{1C746F05-616A-557D-0C96-FEB15B994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951" y="1266685"/>
            <a:ext cx="6861497" cy="6005721"/>
          </a:xfrm>
          <a:prstGeom prst="rect">
            <a:avLst/>
          </a:prstGeom>
        </p:spPr>
      </p:pic>
      <p:sp>
        <p:nvSpPr>
          <p:cNvPr id="15" name="TextBox 14">
            <a:extLst>
              <a:ext uri="{FF2B5EF4-FFF2-40B4-BE49-F238E27FC236}">
                <a16:creationId xmlns:a16="http://schemas.microsoft.com/office/drawing/2014/main" id="{167E3FBB-A376-3D07-DBFA-6B562A2BE03A}"/>
              </a:ext>
            </a:extLst>
          </p:cNvPr>
          <p:cNvSpPr txBox="1"/>
          <p:nvPr/>
        </p:nvSpPr>
        <p:spPr>
          <a:xfrm>
            <a:off x="6815972" y="7330148"/>
            <a:ext cx="3960439" cy="261610"/>
          </a:xfrm>
          <a:prstGeom prst="rect">
            <a:avLst/>
          </a:prstGeom>
          <a:noFill/>
        </p:spPr>
        <p:txBody>
          <a:bodyPr wrap="square" rtlCol="0">
            <a:spAutoFit/>
          </a:bodyPr>
          <a:lstStyle/>
          <a:p>
            <a:r>
              <a:rPr lang="ko-KR" altLang="en-US" sz="1100" dirty="0" err="1"/>
              <a:t>그림출처</a:t>
            </a:r>
            <a:r>
              <a:rPr lang="en-US" altLang="ko-KR" sz="1100" dirty="0"/>
              <a:t>: </a:t>
            </a:r>
            <a:r>
              <a:rPr lang="ko-KR" altLang="en-US" sz="1100" dirty="0" err="1"/>
              <a:t>이오북스</a:t>
            </a:r>
            <a:r>
              <a:rPr lang="en-US" altLang="ko-KR" sz="1100" dirty="0"/>
              <a:t>_</a:t>
            </a:r>
            <a:r>
              <a:rPr lang="ko-KR" altLang="en-US" sz="1100" dirty="0"/>
              <a:t>노동인권과 산업안전보건 교과서 </a:t>
            </a:r>
            <a:r>
              <a:rPr lang="en-US" altLang="ko-KR" sz="1100" dirty="0"/>
              <a:t>P06</a:t>
            </a:r>
            <a:endParaRPr lang="ko-KR" altLang="en-US" sz="1100" dirty="0"/>
          </a:p>
        </p:txBody>
      </p:sp>
    </p:spTree>
    <p:extLst>
      <p:ext uri="{BB962C8B-B14F-4D97-AF65-F5344CB8AC3E}">
        <p14:creationId xmlns:p14="http://schemas.microsoft.com/office/powerpoint/2010/main" val="655435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4212" y="188123"/>
            <a:ext cx="7895275" cy="821527"/>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sz="4800" b="1" dirty="0">
                <a:latin typeface="G마켓 산스 Bold" panose="02000000000000000000" pitchFamily="50" charset="-127"/>
                <a:ea typeface="G마켓 산스 Bold" panose="02000000000000000000" pitchFamily="50" charset="-127"/>
                <a:sym typeface="Wingdings"/>
              </a:rPr>
              <a:t>괴롭힘이 있을 때 기록한다</a:t>
            </a:r>
            <a:r>
              <a:rPr lang="en-US" altLang="ko-KR" sz="4800" b="1" dirty="0">
                <a:latin typeface="G마켓 산스 Bold" panose="02000000000000000000" pitchFamily="50" charset="-127"/>
                <a:ea typeface="G마켓 산스 Bold" panose="02000000000000000000" pitchFamily="50" charset="-127"/>
                <a:sym typeface="Wingdings"/>
              </a:rPr>
              <a:t>!!</a:t>
            </a:r>
            <a:endParaRPr lang="ko-KR" altLang="en-US" sz="4800" b="1" dirty="0">
              <a:latin typeface="G마켓 산스 Bold" panose="02000000000000000000" pitchFamily="50" charset="-127"/>
              <a:ea typeface="G마켓 산스 Bold" panose="02000000000000000000" pitchFamily="50" charset="-127"/>
              <a:sym typeface="Wingdings"/>
            </a:endParaRPr>
          </a:p>
        </p:txBody>
      </p:sp>
      <p:cxnSp>
        <p:nvCxnSpPr>
          <p:cNvPr id="5" name="직선 연결선 4"/>
          <p:cNvCxnSpPr/>
          <p:nvPr/>
        </p:nvCxnSpPr>
        <p:spPr>
          <a:xfrm flipH="1">
            <a:off x="0" y="695620"/>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7" name="Picture 3" descr="D:\01.프로젝트-SUM\[프로젝트]취업지원센터\18.표준교안ppt제작\png저장\2-2_1차시\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44140" y="2926081"/>
            <a:ext cx="8463372" cy="3359981"/>
          </a:xfrm>
          <a:prstGeom prst="rect">
            <a:avLst/>
          </a:prstGeom>
          <a:solidFill>
            <a:srgbClr val="FFC000"/>
          </a:solidFill>
          <a:ln w="9491" cap="flat" cmpd="sng" algn="ctr">
            <a:solidFill>
              <a:srgbClr val="548235"/>
            </a:solidFill>
            <a:prstDash val="solid"/>
            <a:round/>
          </a:ln>
        </p:spPr>
        <p:txBody>
          <a:bodyPr vert="horz" wrap="square" lIns="60127" tIns="30063" rIns="60127" bIns="30063" anchor="t">
            <a:noAutofit/>
          </a:bodyPr>
          <a:lstStyle/>
          <a:p>
            <a:pPr>
              <a:lnSpc>
                <a:spcPct val="90000"/>
              </a:lnSpc>
              <a:spcBef>
                <a:spcPct val="26000"/>
              </a:spcBef>
              <a:spcAft>
                <a:spcPct val="0"/>
              </a:spcAft>
              <a:defRPr lang="ko-KR" altLang="en-US"/>
            </a:pPr>
            <a:endParaRPr lang="ko-KR" altLang="en-US" sz="2367">
              <a:solidFill>
                <a:srgbClr val="262626">
                  <a:alpha val="100000"/>
                </a:srgbClr>
              </a:solidFill>
              <a:latin typeface="G마켓 산스 Bold" panose="02000000000000000000" pitchFamily="50" charset="-127"/>
              <a:ea typeface="G마켓 산스 Bold" panose="02000000000000000000" pitchFamily="50" charset="-127"/>
              <a:sym typeface="Wingdings"/>
            </a:endParaRPr>
          </a:p>
        </p:txBody>
      </p:sp>
      <p:pic>
        <p:nvPicPr>
          <p:cNvPr id="10" name="그림 9"/>
          <p:cNvPicPr/>
          <p:nvPr/>
        </p:nvPicPr>
        <p:blipFill rotWithShape="1">
          <a:blip r:embed="rId4">
            <a:lum/>
          </a:blip>
          <a:stretch>
            <a:fillRect/>
          </a:stretch>
        </p:blipFill>
        <p:spPr>
          <a:xfrm>
            <a:off x="1604089" y="2051154"/>
            <a:ext cx="7939820" cy="491536"/>
          </a:xfrm>
          <a:prstGeom prst="rect">
            <a:avLst/>
          </a:prstGeom>
          <a:noFill/>
          <a:ln w="25400" cap="flat" cmpd="sng" algn="ctr">
            <a:noFill/>
            <a:prstDash val="solid"/>
            <a:round/>
          </a:ln>
        </p:spPr>
      </p:pic>
      <p:sp>
        <p:nvSpPr>
          <p:cNvPr id="12" name="TextBox 11"/>
          <p:cNvSpPr txBox="1"/>
          <p:nvPr/>
        </p:nvSpPr>
        <p:spPr>
          <a:xfrm>
            <a:off x="1615251" y="3261221"/>
            <a:ext cx="3886372" cy="2699949"/>
          </a:xfrm>
          <a:prstGeom prst="rect">
            <a:avLst/>
          </a:prstGeom>
          <a:noFill/>
          <a:ln w="25400" cap="flat" cmpd="sng" algn="ctr">
            <a:noFill/>
            <a:prstDash val="solid"/>
            <a:round/>
          </a:ln>
        </p:spPr>
        <p:txBody>
          <a:bodyPr vert="horz" wrap="square" lIns="78906" tIns="41031" rIns="78906" bIns="41031" anchor="t">
            <a:noAutofit/>
          </a:bodyPr>
          <a:lstStyle/>
          <a:p>
            <a:pPr defTabSz="440465">
              <a:spcBef>
                <a:spcPct val="0"/>
              </a:spcBef>
              <a:spcAft>
                <a:spcPct val="0"/>
              </a:spcAft>
              <a:defRPr lang="ko-KR" altLang="en-US"/>
            </a:pPr>
            <a:r>
              <a:rPr lang="ko-KR" altLang="en-US" sz="3156" dirty="0">
                <a:solidFill>
                  <a:srgbClr val="C00000">
                    <a:alpha val="100000"/>
                  </a:srgbClr>
                </a:solidFill>
                <a:latin typeface="G마켓 산스 Bold" panose="02000000000000000000" pitchFamily="50" charset="-127"/>
                <a:ea typeface="G마켓 산스 Bold" panose="02000000000000000000" pitchFamily="50" charset="-127"/>
                <a:sym typeface="Wingdings"/>
              </a:rPr>
              <a:t>본 대로</a:t>
            </a:r>
            <a:r>
              <a:rPr lang="en-US" altLang="ko-KR" sz="3156" dirty="0">
                <a:solidFill>
                  <a:srgbClr val="C00000">
                    <a:alpha val="100000"/>
                  </a:srgbClr>
                </a:solidFill>
                <a:latin typeface="G마켓 산스 Bold" panose="02000000000000000000" pitchFamily="50" charset="-127"/>
                <a:ea typeface="G마켓 산스 Bold" panose="02000000000000000000" pitchFamily="50" charset="-127"/>
                <a:sym typeface="Wingdings"/>
              </a:rPr>
              <a:t>,</a:t>
            </a:r>
          </a:p>
          <a:p>
            <a:pPr defTabSz="440465">
              <a:spcBef>
                <a:spcPct val="0"/>
              </a:spcBef>
              <a:spcAft>
                <a:spcPct val="0"/>
              </a:spcAft>
              <a:defRPr lang="ko-KR" altLang="en-US"/>
            </a:pPr>
            <a:r>
              <a:rPr lang="ko-KR" altLang="en-US" sz="3156" dirty="0">
                <a:solidFill>
                  <a:srgbClr val="C00000">
                    <a:alpha val="100000"/>
                  </a:srgbClr>
                </a:solidFill>
                <a:latin typeface="G마켓 산스 Bold" panose="02000000000000000000" pitchFamily="50" charset="-127"/>
                <a:ea typeface="G마켓 산스 Bold" panose="02000000000000000000" pitchFamily="50" charset="-127"/>
                <a:sym typeface="Wingdings"/>
              </a:rPr>
              <a:t>들은 대로</a:t>
            </a:r>
            <a:r>
              <a:rPr lang="en-US" altLang="ko-KR" sz="3156" dirty="0">
                <a:solidFill>
                  <a:srgbClr val="C00000">
                    <a:alpha val="100000"/>
                  </a:srgbClr>
                </a:solidFill>
                <a:latin typeface="G마켓 산스 Bold" panose="02000000000000000000" pitchFamily="50" charset="-127"/>
                <a:ea typeface="G마켓 산스 Bold" panose="02000000000000000000" pitchFamily="50" charset="-127"/>
                <a:sym typeface="Wingdings"/>
              </a:rPr>
              <a:t>,</a:t>
            </a:r>
          </a:p>
          <a:p>
            <a:pPr defTabSz="440465">
              <a:spcBef>
                <a:spcPct val="0"/>
              </a:spcBef>
              <a:spcAft>
                <a:spcPct val="0"/>
              </a:spcAft>
              <a:defRPr lang="ko-KR" altLang="en-US"/>
            </a:pPr>
            <a:r>
              <a:rPr lang="ko-KR" altLang="en-US" sz="3156" dirty="0">
                <a:solidFill>
                  <a:srgbClr val="C00000">
                    <a:alpha val="100000"/>
                  </a:srgbClr>
                </a:solidFill>
                <a:latin typeface="G마켓 산스 Bold" panose="02000000000000000000" pitchFamily="50" charset="-127"/>
                <a:ea typeface="G마켓 산스 Bold" panose="02000000000000000000" pitchFamily="50" charset="-127"/>
                <a:sym typeface="Wingdings"/>
              </a:rPr>
              <a:t>느낀 대로</a:t>
            </a:r>
            <a:r>
              <a:rPr lang="en-US" altLang="ko-KR" sz="3156" dirty="0">
                <a:solidFill>
                  <a:srgbClr val="C00000">
                    <a:alpha val="100000"/>
                  </a:srgbClr>
                </a:solidFill>
                <a:latin typeface="G마켓 산스 Bold" panose="02000000000000000000" pitchFamily="50" charset="-127"/>
                <a:ea typeface="G마켓 산스 Bold" panose="02000000000000000000" pitchFamily="50" charset="-127"/>
                <a:sym typeface="Wingdings"/>
              </a:rPr>
              <a:t>, </a:t>
            </a:r>
          </a:p>
          <a:p>
            <a:pPr defTabSz="440465">
              <a:spcBef>
                <a:spcPct val="0"/>
              </a:spcBef>
              <a:spcAft>
                <a:spcPct val="0"/>
              </a:spcAft>
              <a:defRPr lang="ko-KR" altLang="en-US"/>
            </a:pPr>
            <a:endParaRPr lang="ko-KR" altLang="ko-KR" sz="3156" dirty="0">
              <a:solidFill>
                <a:srgbClr val="C00000">
                  <a:alpha val="100000"/>
                </a:srgbClr>
              </a:solidFill>
              <a:latin typeface="G마켓 산스 Bold" panose="02000000000000000000" pitchFamily="50" charset="-127"/>
              <a:ea typeface="G마켓 산스 Bold" panose="02000000000000000000" pitchFamily="50" charset="-127"/>
              <a:sym typeface="Wingdings"/>
            </a:endParaRPr>
          </a:p>
          <a:p>
            <a:pPr defTabSz="440465">
              <a:spcBef>
                <a:spcPct val="0"/>
              </a:spcBef>
              <a:spcAft>
                <a:spcPct val="0"/>
              </a:spcAft>
              <a:defRPr lang="ko-KR" altLang="en-US"/>
            </a:pPr>
            <a:r>
              <a:rPr lang="ko-KR" altLang="en-US" sz="3857" dirty="0">
                <a:solidFill>
                  <a:srgbClr val="C00000">
                    <a:alpha val="100000"/>
                  </a:srgbClr>
                </a:solidFill>
                <a:latin typeface="G마켓 산스 Bold" panose="02000000000000000000" pitchFamily="50" charset="-127"/>
                <a:ea typeface="G마켓 산스 Bold" panose="02000000000000000000" pitchFamily="50" charset="-127"/>
                <a:sym typeface="Wingdings"/>
              </a:rPr>
              <a:t>전부 그대로</a:t>
            </a:r>
          </a:p>
        </p:txBody>
      </p:sp>
      <p:sp>
        <p:nvSpPr>
          <p:cNvPr id="14" name="TextBox 13"/>
          <p:cNvSpPr txBox="1"/>
          <p:nvPr/>
        </p:nvSpPr>
        <p:spPr>
          <a:xfrm>
            <a:off x="8252667" y="4904870"/>
            <a:ext cx="718531" cy="390640"/>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b="1">
                <a:solidFill>
                  <a:srgbClr val="002060">
                    <a:alpha val="100000"/>
                  </a:srgbClr>
                </a:solidFill>
                <a:latin typeface="G마켓 산스 Bold" panose="02000000000000000000" pitchFamily="50" charset="-127"/>
                <a:ea typeface="G마켓 산스 Bold" panose="02000000000000000000" pitchFamily="50" charset="-127"/>
                <a:sym typeface="Wingdings"/>
              </a:rPr>
              <a:t>날씨</a:t>
            </a:r>
          </a:p>
        </p:txBody>
      </p:sp>
      <p:sp>
        <p:nvSpPr>
          <p:cNvPr id="15" name="TextBox 14"/>
          <p:cNvSpPr txBox="1"/>
          <p:nvPr/>
        </p:nvSpPr>
        <p:spPr>
          <a:xfrm>
            <a:off x="7695732" y="5411968"/>
            <a:ext cx="1035344" cy="390640"/>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b="1" dirty="0">
                <a:solidFill>
                  <a:srgbClr val="002060">
                    <a:alpha val="100000"/>
                  </a:srgbClr>
                </a:solidFill>
                <a:latin typeface="G마켓 산스 Bold" panose="02000000000000000000" pitchFamily="50" charset="-127"/>
                <a:ea typeface="G마켓 산스 Bold" panose="02000000000000000000" pitchFamily="50" charset="-127"/>
                <a:sym typeface="Wingdings"/>
              </a:rPr>
              <a:t>목격자</a:t>
            </a:r>
          </a:p>
        </p:txBody>
      </p:sp>
      <p:sp>
        <p:nvSpPr>
          <p:cNvPr id="16" name="TextBox 15"/>
          <p:cNvSpPr txBox="1"/>
          <p:nvPr/>
        </p:nvSpPr>
        <p:spPr>
          <a:xfrm>
            <a:off x="5276580" y="4832190"/>
            <a:ext cx="934216" cy="390640"/>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b="1" dirty="0">
                <a:solidFill>
                  <a:srgbClr val="002060">
                    <a:alpha val="100000"/>
                  </a:srgbClr>
                </a:solidFill>
                <a:latin typeface="G마켓 산스 Bold" panose="02000000000000000000" pitchFamily="50" charset="-127"/>
                <a:ea typeface="G마켓 산스 Bold" panose="02000000000000000000" pitchFamily="50" charset="-127"/>
                <a:sym typeface="Wingdings"/>
              </a:rPr>
              <a:t>옷차림</a:t>
            </a:r>
          </a:p>
        </p:txBody>
      </p:sp>
      <p:sp>
        <p:nvSpPr>
          <p:cNvPr id="17" name="TextBox 16"/>
          <p:cNvSpPr txBox="1"/>
          <p:nvPr/>
        </p:nvSpPr>
        <p:spPr>
          <a:xfrm>
            <a:off x="5672731" y="3612638"/>
            <a:ext cx="724112" cy="390640"/>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b="1" dirty="0">
                <a:solidFill>
                  <a:srgbClr val="002060">
                    <a:alpha val="100000"/>
                  </a:srgbClr>
                </a:solidFill>
                <a:latin typeface="G마켓 산스 Bold" panose="02000000000000000000" pitchFamily="50" charset="-127"/>
                <a:ea typeface="G마켓 산스 Bold" panose="02000000000000000000" pitchFamily="50" charset="-127"/>
                <a:sym typeface="Wingdings"/>
              </a:rPr>
              <a:t>시간</a:t>
            </a:r>
          </a:p>
        </p:txBody>
      </p:sp>
      <p:sp>
        <p:nvSpPr>
          <p:cNvPr id="18" name="TextBox 17"/>
          <p:cNvSpPr txBox="1"/>
          <p:nvPr/>
        </p:nvSpPr>
        <p:spPr>
          <a:xfrm>
            <a:off x="5361971" y="4215432"/>
            <a:ext cx="776817" cy="390640"/>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b="1" dirty="0">
                <a:solidFill>
                  <a:srgbClr val="002060">
                    <a:alpha val="100000"/>
                  </a:srgbClr>
                </a:solidFill>
                <a:latin typeface="G마켓 산스 Bold" panose="02000000000000000000" pitchFamily="50" charset="-127"/>
                <a:ea typeface="G마켓 산스 Bold" panose="02000000000000000000" pitchFamily="50" charset="-127"/>
                <a:sym typeface="Wingdings"/>
              </a:rPr>
              <a:t>장소</a:t>
            </a:r>
          </a:p>
        </p:txBody>
      </p:sp>
      <p:sp>
        <p:nvSpPr>
          <p:cNvPr id="19" name="TextBox 18"/>
          <p:cNvSpPr txBox="1"/>
          <p:nvPr/>
        </p:nvSpPr>
        <p:spPr>
          <a:xfrm>
            <a:off x="8024632" y="4325252"/>
            <a:ext cx="1289479" cy="390640"/>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b="1" dirty="0">
                <a:solidFill>
                  <a:srgbClr val="002060">
                    <a:alpha val="100000"/>
                  </a:srgbClr>
                </a:solidFill>
                <a:latin typeface="G마켓 산스 Bold" panose="02000000000000000000" pitchFamily="50" charset="-127"/>
                <a:ea typeface="G마켓 산스 Bold" panose="02000000000000000000" pitchFamily="50" charset="-127"/>
                <a:sym typeface="Wingdings"/>
              </a:rPr>
              <a:t>식사 메뉴</a:t>
            </a:r>
          </a:p>
        </p:txBody>
      </p:sp>
      <p:sp>
        <p:nvSpPr>
          <p:cNvPr id="20" name="TextBox 19"/>
          <p:cNvSpPr txBox="1"/>
          <p:nvPr/>
        </p:nvSpPr>
        <p:spPr>
          <a:xfrm>
            <a:off x="5348537" y="5530725"/>
            <a:ext cx="1625016" cy="390640"/>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b="1" dirty="0">
                <a:solidFill>
                  <a:srgbClr val="002060">
                    <a:alpha val="100000"/>
                  </a:srgbClr>
                </a:solidFill>
                <a:latin typeface="G마켓 산스 Bold" panose="02000000000000000000" pitchFamily="50" charset="-127"/>
                <a:ea typeface="G마켓 산스 Bold" panose="02000000000000000000" pitchFamily="50" charset="-127"/>
                <a:sym typeface="Wingdings"/>
              </a:rPr>
              <a:t>주변인 반응</a:t>
            </a:r>
          </a:p>
        </p:txBody>
      </p:sp>
      <p:sp>
        <p:nvSpPr>
          <p:cNvPr id="21" name="TextBox 20"/>
          <p:cNvSpPr txBox="1"/>
          <p:nvPr/>
        </p:nvSpPr>
        <p:spPr>
          <a:xfrm>
            <a:off x="7879123" y="3687094"/>
            <a:ext cx="1380624" cy="390640"/>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b="1" dirty="0">
                <a:solidFill>
                  <a:srgbClr val="002060">
                    <a:alpha val="100000"/>
                  </a:srgbClr>
                </a:solidFill>
                <a:latin typeface="G마켓 산스 Bold" panose="02000000000000000000" pitchFamily="50" charset="-127"/>
                <a:ea typeface="G마켓 산스 Bold" panose="02000000000000000000" pitchFamily="50" charset="-127"/>
                <a:sym typeface="Wingdings"/>
              </a:rPr>
              <a:t>당시 느낌</a:t>
            </a:r>
          </a:p>
        </p:txBody>
      </p:sp>
      <p:sp>
        <p:nvSpPr>
          <p:cNvPr id="22" name="TextBox 21"/>
          <p:cNvSpPr txBox="1"/>
          <p:nvPr/>
        </p:nvSpPr>
        <p:spPr>
          <a:xfrm>
            <a:off x="6697600" y="3308858"/>
            <a:ext cx="1350419" cy="390640"/>
          </a:xfrm>
          <a:prstGeom prst="rect">
            <a:avLst/>
          </a:prstGeom>
          <a:noFill/>
          <a:ln w="25400" cap="flat" cmpd="sng" algn="ctr">
            <a:noFill/>
            <a:prstDash val="solid"/>
            <a:round/>
          </a:ln>
        </p:spPr>
        <p:txBody>
          <a:bodyPr vert="horz" wrap="square" lIns="78906" tIns="41031" rIns="78906" bIns="41031" anchor="t">
            <a:spAutoFit/>
          </a:bodyPr>
          <a:lstStyle/>
          <a:p>
            <a:pPr>
              <a:spcBef>
                <a:spcPct val="0"/>
              </a:spcBef>
              <a:spcAft>
                <a:spcPct val="0"/>
              </a:spcAft>
              <a:defRPr lang="ko-KR" altLang="en-US"/>
            </a:pPr>
            <a:r>
              <a:rPr lang="ko-KR" altLang="en-US" b="1" dirty="0">
                <a:solidFill>
                  <a:srgbClr val="002060">
                    <a:alpha val="100000"/>
                  </a:srgbClr>
                </a:solidFill>
                <a:latin typeface="G마켓 산스 Bold" panose="02000000000000000000" pitchFamily="50" charset="-127"/>
                <a:ea typeface="G마켓 산스 Bold" panose="02000000000000000000" pitchFamily="50" charset="-127"/>
                <a:sym typeface="Wingdings"/>
              </a:rPr>
              <a:t>말</a:t>
            </a:r>
            <a:r>
              <a:rPr lang="en-US" altLang="ko-KR" b="1" dirty="0">
                <a:solidFill>
                  <a:srgbClr val="002060">
                    <a:alpha val="100000"/>
                  </a:srgbClr>
                </a:solidFill>
                <a:latin typeface="G마켓 산스 Bold" panose="02000000000000000000" pitchFamily="50" charset="-127"/>
                <a:ea typeface="G마켓 산스 Bold" panose="02000000000000000000" pitchFamily="50" charset="-127"/>
                <a:sym typeface="Wingdings"/>
              </a:rPr>
              <a:t>, </a:t>
            </a:r>
            <a:r>
              <a:rPr lang="ko-KR" altLang="en-US" b="1" dirty="0">
                <a:solidFill>
                  <a:srgbClr val="002060">
                    <a:alpha val="100000"/>
                  </a:srgbClr>
                </a:solidFill>
                <a:latin typeface="G마켓 산스 Bold" panose="02000000000000000000" pitchFamily="50" charset="-127"/>
                <a:ea typeface="G마켓 산스 Bold" panose="02000000000000000000" pitchFamily="50" charset="-127"/>
                <a:sym typeface="Wingdings"/>
              </a:rPr>
              <a:t>행동</a:t>
            </a:r>
          </a:p>
        </p:txBody>
      </p:sp>
      <p:sp>
        <p:nvSpPr>
          <p:cNvPr id="23" name="타원 22"/>
          <p:cNvSpPr/>
          <p:nvPr/>
        </p:nvSpPr>
        <p:spPr>
          <a:xfrm>
            <a:off x="6161045" y="3730669"/>
            <a:ext cx="1771425" cy="1851246"/>
          </a:xfrm>
          <a:prstGeom prst="ellipse">
            <a:avLst/>
          </a:prstGeom>
          <a:solidFill>
            <a:srgbClr val="548235"/>
          </a:solidFill>
          <a:ln w="12674" cap="flat" cmpd="sng" algn="ctr">
            <a:solidFill>
              <a:srgbClr val="2F528F"/>
            </a:solidFill>
            <a:prstDash val="solid"/>
            <a:round/>
          </a:ln>
        </p:spPr>
        <p:txBody>
          <a:bodyPr/>
          <a:lstStyle/>
          <a:p>
            <a:endParaRPr lang="ko-KR" altLang="en-US">
              <a:latin typeface="G마켓 산스 Bold" panose="02000000000000000000" pitchFamily="50" charset="-127"/>
              <a:ea typeface="G마켓 산스 Bold" panose="02000000000000000000" pitchFamily="50" charset="-127"/>
            </a:endParaRPr>
          </a:p>
        </p:txBody>
      </p:sp>
      <p:sp>
        <p:nvSpPr>
          <p:cNvPr id="24" name="TextBox 23"/>
          <p:cNvSpPr txBox="1"/>
          <p:nvPr/>
        </p:nvSpPr>
        <p:spPr>
          <a:xfrm>
            <a:off x="6019631" y="4203763"/>
            <a:ext cx="2137431" cy="607114"/>
          </a:xfrm>
          <a:prstGeom prst="rect">
            <a:avLst/>
          </a:prstGeom>
          <a:noFill/>
          <a:ln w="25400" cap="flat" cmpd="sng" algn="ctr">
            <a:noFill/>
            <a:prstDash val="solid"/>
            <a:round/>
          </a:ln>
        </p:spPr>
        <p:txBody>
          <a:bodyPr vert="horz" wrap="square" lIns="78906" tIns="41031" rIns="78906" bIns="41031" anchor="t">
            <a:noAutofit/>
          </a:bodyPr>
          <a:lstStyle/>
          <a:p>
            <a:pPr algn="ctr" defTabSz="440465">
              <a:spcBef>
                <a:spcPct val="0"/>
              </a:spcBef>
              <a:spcAft>
                <a:spcPct val="0"/>
              </a:spcAft>
              <a:defRPr lang="ko-KR" altLang="en-US"/>
            </a:pPr>
            <a:r>
              <a:rPr lang="ko-KR" altLang="en-US" sz="2805" b="1" dirty="0">
                <a:solidFill>
                  <a:schemeClr val="bg1"/>
                </a:solidFill>
                <a:latin typeface="G마켓 산스 Bold" panose="02000000000000000000" pitchFamily="50" charset="-127"/>
                <a:ea typeface="G마켓 산스 Bold" panose="02000000000000000000" pitchFamily="50" charset="-127"/>
                <a:sym typeface="Wingdings"/>
              </a:rPr>
              <a:t>빠짐없이</a:t>
            </a:r>
          </a:p>
          <a:p>
            <a:pPr algn="ctr" defTabSz="440465">
              <a:spcBef>
                <a:spcPct val="0"/>
              </a:spcBef>
              <a:spcAft>
                <a:spcPct val="0"/>
              </a:spcAft>
              <a:defRPr lang="ko-KR" altLang="en-US"/>
            </a:pPr>
            <a:r>
              <a:rPr lang="ko-KR" altLang="en-US" sz="2805" b="1" dirty="0">
                <a:solidFill>
                  <a:schemeClr val="bg1"/>
                </a:solidFill>
                <a:latin typeface="G마켓 산스 Bold" panose="02000000000000000000" pitchFamily="50" charset="-127"/>
                <a:ea typeface="G마켓 산스 Bold" panose="02000000000000000000" pitchFamily="50" charset="-127"/>
                <a:sym typeface="Wingdings"/>
              </a:rPr>
              <a:t>기록하자</a:t>
            </a:r>
            <a:r>
              <a:rPr lang="en-US" altLang="ko-KR" sz="2805" b="1" dirty="0">
                <a:solidFill>
                  <a:schemeClr val="bg1"/>
                </a:solidFill>
                <a:latin typeface="G마켓 산스 Bold" panose="02000000000000000000" pitchFamily="50" charset="-127"/>
                <a:ea typeface="G마켓 산스 Bold" panose="02000000000000000000" pitchFamily="50" charset="-127"/>
                <a:sym typeface="Wingdings"/>
              </a:rPr>
              <a:t>!</a:t>
            </a:r>
            <a:endParaRPr lang="ko-KR" altLang="ko-KR" sz="2805" b="1" dirty="0">
              <a:solidFill>
                <a:schemeClr val="bg1"/>
              </a:solidFill>
              <a:latin typeface="G마켓 산스 Bold" panose="02000000000000000000" pitchFamily="50" charset="-127"/>
              <a:ea typeface="G마켓 산스 Bold" panose="02000000000000000000" pitchFamily="50" charset="-127"/>
              <a:sym typeface="Wingdings"/>
            </a:endParaRPr>
          </a:p>
        </p:txBody>
      </p:sp>
    </p:spTree>
    <p:extLst>
      <p:ext uri="{BB962C8B-B14F-4D97-AF65-F5344CB8AC3E}">
        <p14:creationId xmlns:p14="http://schemas.microsoft.com/office/powerpoint/2010/main" val="2654310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391865" y="288857"/>
            <a:ext cx="9208998" cy="808428"/>
          </a:xfrm>
          <a:prstGeom prst="rect">
            <a:avLst/>
          </a:prstGeom>
        </p:spPr>
        <p:txBody>
          <a:bodyPr wrap="non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나</a:t>
            </a:r>
            <a:r>
              <a:rPr lang="en-US" altLang="ko-KR" sz="4600" spc="-320" dirty="0">
                <a:latin typeface="G마켓 산스 Bold" panose="02000000000000000000" pitchFamily="50" charset="-127"/>
                <a:ea typeface="G마켓 산스 Bold" panose="02000000000000000000" pitchFamily="50" charset="-127"/>
              </a:rPr>
              <a:t>(</a:t>
            </a:r>
            <a:r>
              <a:rPr lang="ko-KR" altLang="en-US" sz="4600" spc="-320" dirty="0">
                <a:latin typeface="G마켓 산스 Bold" panose="02000000000000000000" pitchFamily="50" charset="-127"/>
                <a:ea typeface="G마켓 산스 Bold" panose="02000000000000000000" pitchFamily="50" charset="-127"/>
              </a:rPr>
              <a:t>개인</a:t>
            </a:r>
            <a:r>
              <a:rPr lang="en-US" altLang="ko-KR" sz="4600" spc="-320" dirty="0">
                <a:latin typeface="G마켓 산스 Bold" panose="02000000000000000000" pitchFamily="50" charset="-127"/>
                <a:ea typeface="G마켓 산스 Bold" panose="02000000000000000000" pitchFamily="50" charset="-127"/>
              </a:rPr>
              <a:t>)</a:t>
            </a:r>
            <a:r>
              <a:rPr lang="ko-KR" altLang="en-US" sz="4600" spc="-320" dirty="0">
                <a:latin typeface="G마켓 산스 Bold" panose="02000000000000000000" pitchFamily="50" charset="-127"/>
                <a:ea typeface="G마켓 산스 Bold" panose="02000000000000000000" pitchFamily="50" charset="-127"/>
              </a:rPr>
              <a:t>의 대처만으로 해결이 될까요</a:t>
            </a:r>
            <a:r>
              <a:rPr lang="en-US" altLang="ko-KR" sz="4600" spc="-320" dirty="0">
                <a:latin typeface="G마켓 산스 Bold" panose="02000000000000000000" pitchFamily="50" charset="-127"/>
                <a:ea typeface="G마켓 산스 Bold" panose="02000000000000000000" pitchFamily="50" charset="-127"/>
              </a:rPr>
              <a:t>?</a:t>
            </a:r>
            <a:endParaRPr lang="ko-KR" altLang="en-US" sz="3600" spc="-320" dirty="0">
              <a:latin typeface="G마켓 산스 Bold" panose="02000000000000000000" pitchFamily="50" charset="-127"/>
              <a:ea typeface="G마켓 산스 Bold" panose="02000000000000000000" pitchFamily="50" charset="-127"/>
            </a:endParaRPr>
          </a:p>
        </p:txBody>
      </p:sp>
      <p:pic>
        <p:nvPicPr>
          <p:cNvPr id="4" name="그림 3"/>
          <p:cNvPicPr>
            <a:picLocks noChangeAspect="1"/>
          </p:cNvPicPr>
          <p:nvPr/>
        </p:nvPicPr>
        <p:blipFill>
          <a:blip r:embed="rId3"/>
          <a:stretch>
            <a:fillRect/>
          </a:stretch>
        </p:blipFill>
        <p:spPr>
          <a:xfrm>
            <a:off x="810196" y="1332359"/>
            <a:ext cx="9455741" cy="5472608"/>
          </a:xfrm>
          <a:prstGeom prst="rect">
            <a:avLst/>
          </a:prstGeom>
        </p:spPr>
      </p:pic>
    </p:spTree>
    <p:extLst>
      <p:ext uri="{BB962C8B-B14F-4D97-AF65-F5344CB8AC3E}">
        <p14:creationId xmlns:p14="http://schemas.microsoft.com/office/powerpoint/2010/main" val="2712848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364" y="1464336"/>
            <a:ext cx="4041491" cy="584775"/>
          </a:xfrm>
          <a:prstGeom prst="rect">
            <a:avLst/>
          </a:prstGeom>
          <a:noFill/>
        </p:spPr>
        <p:txBody>
          <a:bodyPr wrap="none" rtlCol="0">
            <a:spAutoFit/>
          </a:bodyPr>
          <a:lstStyle/>
          <a:p>
            <a:pPr>
              <a:spcAft>
                <a:spcPts val="100"/>
              </a:spcAft>
            </a:pPr>
            <a:r>
              <a:rPr lang="ko-KR" altLang="en-US" sz="3200" spc="-200" dirty="0">
                <a:solidFill>
                  <a:srgbClr val="E84246"/>
                </a:solidFill>
                <a:latin typeface="G마켓 산스 Bold" panose="02000000000000000000" pitchFamily="50" charset="-127"/>
                <a:ea typeface="G마켓 산스 Bold" panose="02000000000000000000" pitchFamily="50" charset="-127"/>
              </a:rPr>
              <a:t>근로기준법 제</a:t>
            </a:r>
            <a:r>
              <a:rPr lang="en-US" altLang="ko-KR" sz="3200" spc="-200" dirty="0">
                <a:solidFill>
                  <a:srgbClr val="E84246"/>
                </a:solidFill>
                <a:latin typeface="G마켓 산스 Bold" panose="02000000000000000000" pitchFamily="50" charset="-127"/>
                <a:ea typeface="G마켓 산스 Bold" panose="02000000000000000000" pitchFamily="50" charset="-127"/>
              </a:rPr>
              <a:t>76</a:t>
            </a:r>
            <a:r>
              <a:rPr lang="ko-KR" altLang="en-US" sz="3200" spc="-200" dirty="0">
                <a:solidFill>
                  <a:srgbClr val="E84246"/>
                </a:solidFill>
                <a:latin typeface="G마켓 산스 Bold" panose="02000000000000000000" pitchFamily="50" charset="-127"/>
                <a:ea typeface="G마켓 산스 Bold" panose="02000000000000000000" pitchFamily="50" charset="-127"/>
              </a:rPr>
              <a:t>조의 </a:t>
            </a:r>
            <a:r>
              <a:rPr lang="en-US" altLang="ko-KR" sz="3200" spc="-200" dirty="0">
                <a:solidFill>
                  <a:srgbClr val="E84246"/>
                </a:solidFill>
                <a:latin typeface="G마켓 산스 Bold" panose="02000000000000000000" pitchFamily="50" charset="-127"/>
                <a:ea typeface="G마켓 산스 Bold" panose="02000000000000000000" pitchFamily="50" charset="-127"/>
              </a:rPr>
              <a:t>2</a:t>
            </a:r>
            <a:endParaRPr lang="en-US" altLang="ko-KR" sz="3200" spc="-200" dirty="0">
              <a:latin typeface="G마켓 산스 Bold" panose="02000000000000000000" pitchFamily="50" charset="-127"/>
              <a:ea typeface="G마켓 산스 Bold" panose="02000000000000000000" pitchFamily="50" charset="-127"/>
            </a:endParaRPr>
          </a:p>
        </p:txBody>
      </p:sp>
      <p:sp>
        <p:nvSpPr>
          <p:cNvPr id="3" name="TextBox 2"/>
          <p:cNvSpPr txBox="1"/>
          <p:nvPr/>
        </p:nvSpPr>
        <p:spPr>
          <a:xfrm>
            <a:off x="381000" y="2441281"/>
            <a:ext cx="10150276" cy="1200329"/>
          </a:xfrm>
          <a:prstGeom prst="rect">
            <a:avLst/>
          </a:prstGeom>
          <a:noFill/>
        </p:spPr>
        <p:txBody>
          <a:bodyPr wrap="square" rtlCol="0">
            <a:spAutoFit/>
          </a:bodyPr>
          <a:lstStyle/>
          <a:p>
            <a:pPr>
              <a:spcAft>
                <a:spcPts val="500"/>
              </a:spcAft>
            </a:pPr>
            <a:r>
              <a:rPr lang="en-US" altLang="ko-KR" sz="2400" spc="-150" dirty="0">
                <a:latin typeface="G마켓 산스 Bold" panose="02000000000000000000" pitchFamily="50" charset="-127"/>
                <a:ea typeface="G마켓 산스 Bold" panose="02000000000000000000" pitchFamily="50" charset="-127"/>
              </a:rPr>
              <a:t>“</a:t>
            </a:r>
            <a:r>
              <a:rPr lang="ko-KR" altLang="en-US" sz="2400" spc="-150" dirty="0">
                <a:latin typeface="G마켓 산스 Bold" panose="02000000000000000000" pitchFamily="50" charset="-127"/>
                <a:ea typeface="G마켓 산스 Bold" panose="02000000000000000000" pitchFamily="50" charset="-127"/>
              </a:rPr>
              <a:t>사용자 또는 근로자는 직장에서의 지위 또는 관계 등의 우위를 이용하여  업무상 적정 범위를 넘어 다른 근로자에게 신체적・정신적 고통을 주거나 근무환경을 악화시키는 행위</a:t>
            </a:r>
            <a:r>
              <a:rPr lang="en-US" altLang="ko-KR" sz="2400" spc="-150" dirty="0">
                <a:latin typeface="G마켓 산스 Bold" panose="02000000000000000000" pitchFamily="50" charset="-127"/>
                <a:ea typeface="G마켓 산스 Bold" panose="02000000000000000000" pitchFamily="50" charset="-127"/>
              </a:rPr>
              <a:t>(</a:t>
            </a:r>
            <a:r>
              <a:rPr lang="ko-KR" altLang="en-US" sz="2400" spc="-150" dirty="0">
                <a:latin typeface="G마켓 산스 Bold" panose="02000000000000000000" pitchFamily="50" charset="-127"/>
                <a:ea typeface="G마켓 산스 Bold" panose="02000000000000000000" pitchFamily="50" charset="-127"/>
              </a:rPr>
              <a:t>이하 “직장 내 괴롭힘”이라 한다</a:t>
            </a:r>
            <a:r>
              <a:rPr lang="en-US" altLang="ko-KR" sz="2400" spc="-150" dirty="0">
                <a:latin typeface="G마켓 산스 Bold" panose="02000000000000000000" pitchFamily="50" charset="-127"/>
                <a:ea typeface="G마켓 산스 Bold" panose="02000000000000000000" pitchFamily="50" charset="-127"/>
              </a:rPr>
              <a:t>)</a:t>
            </a:r>
            <a:r>
              <a:rPr lang="ko-KR" altLang="en-US" sz="2400" spc="-150" dirty="0">
                <a:latin typeface="G마켓 산스 Bold" panose="02000000000000000000" pitchFamily="50" charset="-127"/>
                <a:ea typeface="G마켓 산스 Bold" panose="02000000000000000000" pitchFamily="50" charset="-127"/>
              </a:rPr>
              <a:t>를 하여서는 아니 된다</a:t>
            </a:r>
            <a:r>
              <a:rPr lang="en-US" altLang="ko-KR" sz="2400" spc="-150" dirty="0">
                <a:latin typeface="G마켓 산스 Bold" panose="02000000000000000000" pitchFamily="50" charset="-127"/>
                <a:ea typeface="G마켓 산스 Bold" panose="02000000000000000000" pitchFamily="50" charset="-127"/>
              </a:rPr>
              <a:t>.”</a:t>
            </a:r>
          </a:p>
        </p:txBody>
      </p:sp>
      <p:sp>
        <p:nvSpPr>
          <p:cNvPr id="4" name="TextBox 3"/>
          <p:cNvSpPr txBox="1"/>
          <p:nvPr/>
        </p:nvSpPr>
        <p:spPr>
          <a:xfrm>
            <a:off x="341868" y="3944617"/>
            <a:ext cx="7848872" cy="584775"/>
          </a:xfrm>
          <a:prstGeom prst="rect">
            <a:avLst/>
          </a:prstGeom>
          <a:noFill/>
        </p:spPr>
        <p:txBody>
          <a:bodyPr wrap="square" rtlCol="0">
            <a:spAutoFit/>
          </a:bodyPr>
          <a:lstStyle/>
          <a:p>
            <a:pPr>
              <a:spcAft>
                <a:spcPts val="100"/>
              </a:spcAft>
            </a:pPr>
            <a:r>
              <a:rPr lang="ko-KR" altLang="en-US" sz="3200" spc="-200" dirty="0">
                <a:solidFill>
                  <a:srgbClr val="E84246"/>
                </a:solidFill>
                <a:latin typeface="G마켓 산스 Bold" panose="02000000000000000000" pitchFamily="50" charset="-127"/>
                <a:ea typeface="G마켓 산스 Bold" panose="02000000000000000000" pitchFamily="50" charset="-127"/>
              </a:rPr>
              <a:t>직장 내 괴롭힘 판단 요소 </a:t>
            </a:r>
            <a:r>
              <a:rPr lang="en-US" altLang="ko-KR" sz="3200" spc="-200" dirty="0">
                <a:solidFill>
                  <a:srgbClr val="E84246"/>
                </a:solidFill>
                <a:latin typeface="G마켓 산스 Bold" panose="02000000000000000000" pitchFamily="50" charset="-127"/>
                <a:ea typeface="G마켓 산스 Bold" panose="02000000000000000000" pitchFamily="50" charset="-127"/>
              </a:rPr>
              <a:t>(</a:t>
            </a:r>
            <a:r>
              <a:rPr lang="ko-KR" altLang="en-US" sz="3200" spc="-200" dirty="0">
                <a:solidFill>
                  <a:srgbClr val="E84246"/>
                </a:solidFill>
                <a:latin typeface="G마켓 산스 Bold" panose="02000000000000000000" pitchFamily="50" charset="-127"/>
                <a:ea typeface="G마켓 산스 Bold" panose="02000000000000000000" pitchFamily="50" charset="-127"/>
              </a:rPr>
              <a:t>종합적 판단</a:t>
            </a:r>
            <a:r>
              <a:rPr lang="en-US" altLang="ko-KR" sz="3200" spc="-200" dirty="0">
                <a:solidFill>
                  <a:srgbClr val="E84246"/>
                </a:solidFill>
                <a:latin typeface="G마켓 산스 Bold" panose="02000000000000000000" pitchFamily="50" charset="-127"/>
                <a:ea typeface="G마켓 산스 Bold" panose="02000000000000000000" pitchFamily="50" charset="-127"/>
              </a:rPr>
              <a:t>) </a:t>
            </a:r>
            <a:endParaRPr lang="en-US" altLang="ko-KR" sz="3200" spc="-200" dirty="0">
              <a:latin typeface="G마켓 산스 Bold" panose="02000000000000000000" pitchFamily="50" charset="-127"/>
              <a:ea typeface="G마켓 산스 Bold" panose="02000000000000000000" pitchFamily="50" charset="-127"/>
            </a:endParaRPr>
          </a:p>
        </p:txBody>
      </p:sp>
      <p:sp>
        <p:nvSpPr>
          <p:cNvPr id="5" name="TextBox 4"/>
          <p:cNvSpPr txBox="1"/>
          <p:nvPr/>
        </p:nvSpPr>
        <p:spPr>
          <a:xfrm>
            <a:off x="485884" y="4520681"/>
            <a:ext cx="5827236" cy="2008242"/>
          </a:xfrm>
          <a:prstGeom prst="rect">
            <a:avLst/>
          </a:prstGeom>
          <a:noFill/>
        </p:spPr>
        <p:txBody>
          <a:bodyPr wrap="none" rtlCol="0">
            <a:spAutoFit/>
          </a:bodyPr>
          <a:lstStyle/>
          <a:p>
            <a:pPr>
              <a:spcAft>
                <a:spcPts val="500"/>
              </a:spcAft>
            </a:pPr>
            <a:r>
              <a:rPr lang="en-US" altLang="ko-KR" spc="-150" dirty="0">
                <a:latin typeface="G마켓 산스 Bold" panose="02000000000000000000" pitchFamily="50" charset="-127"/>
                <a:ea typeface="G마켓 산스 Bold" panose="02000000000000000000" pitchFamily="50" charset="-127"/>
              </a:rPr>
              <a:t>- </a:t>
            </a:r>
            <a:r>
              <a:rPr lang="ko-KR" altLang="en-US" sz="2400" spc="-150" dirty="0">
                <a:latin typeface="G마켓 산스 Bold" panose="02000000000000000000" pitchFamily="50" charset="-127"/>
                <a:ea typeface="G마켓 산스 Bold" panose="02000000000000000000" pitchFamily="50" charset="-127"/>
              </a:rPr>
              <a:t>직장에서 지위나 관계 등의 우위를 이용</a:t>
            </a:r>
          </a:p>
          <a:p>
            <a:pPr>
              <a:spcAft>
                <a:spcPts val="500"/>
              </a:spcAft>
            </a:pPr>
            <a:r>
              <a:rPr lang="en-US" altLang="ko-KR" sz="2400" spc="-150" dirty="0">
                <a:latin typeface="G마켓 산스 Bold" panose="02000000000000000000" pitchFamily="50" charset="-127"/>
                <a:ea typeface="G마켓 산스 Bold" panose="02000000000000000000" pitchFamily="50" charset="-127"/>
              </a:rPr>
              <a:t>- </a:t>
            </a:r>
            <a:r>
              <a:rPr lang="ko-KR" altLang="en-US" sz="2400" spc="-150" dirty="0">
                <a:latin typeface="G마켓 산스 Bold" panose="02000000000000000000" pitchFamily="50" charset="-127"/>
                <a:ea typeface="G마켓 산스 Bold" panose="02000000000000000000" pitchFamily="50" charset="-127"/>
              </a:rPr>
              <a:t>업무상 적정범위를 넘은 행위</a:t>
            </a:r>
          </a:p>
          <a:p>
            <a:pPr marL="457200" indent="-457200">
              <a:spcAft>
                <a:spcPts val="500"/>
              </a:spcAft>
              <a:buFontTx/>
              <a:buChar char="-"/>
            </a:pPr>
            <a:r>
              <a:rPr lang="ko-KR" altLang="en-US" sz="3200" spc="-150" dirty="0" err="1">
                <a:latin typeface="G마켓 산스 Bold" panose="02000000000000000000" pitchFamily="50" charset="-127"/>
                <a:ea typeface="G마켓 산스 Bold" panose="02000000000000000000" pitchFamily="50" charset="-127"/>
              </a:rPr>
              <a:t>신체적・정신적</a:t>
            </a:r>
            <a:r>
              <a:rPr lang="ko-KR" altLang="en-US" sz="3200" spc="-150" dirty="0">
                <a:latin typeface="G마켓 산스 Bold" panose="02000000000000000000" pitchFamily="50" charset="-127"/>
                <a:ea typeface="G마켓 산스 Bold" panose="02000000000000000000" pitchFamily="50" charset="-127"/>
              </a:rPr>
              <a:t> 고통을 주거나 </a:t>
            </a:r>
            <a:endParaRPr lang="en-US" altLang="ko-KR" sz="3200" spc="-150" dirty="0">
              <a:latin typeface="G마켓 산스 Bold" panose="02000000000000000000" pitchFamily="50" charset="-127"/>
              <a:ea typeface="G마켓 산스 Bold" panose="02000000000000000000" pitchFamily="50" charset="-127"/>
            </a:endParaRPr>
          </a:p>
          <a:p>
            <a:pPr>
              <a:spcAft>
                <a:spcPts val="500"/>
              </a:spcAft>
            </a:pPr>
            <a:r>
              <a:rPr lang="en-US" altLang="ko-KR" sz="3200" spc="-150" dirty="0">
                <a:latin typeface="G마켓 산스 Bold" panose="02000000000000000000" pitchFamily="50" charset="-127"/>
                <a:ea typeface="G마켓 산스 Bold" panose="02000000000000000000" pitchFamily="50" charset="-127"/>
              </a:rPr>
              <a:t>  </a:t>
            </a:r>
            <a:r>
              <a:rPr lang="ko-KR" altLang="en-US" sz="3200" spc="-150" dirty="0">
                <a:latin typeface="G마켓 산스 Bold" panose="02000000000000000000" pitchFamily="50" charset="-127"/>
                <a:ea typeface="G마켓 산스 Bold" panose="02000000000000000000" pitchFamily="50" charset="-127"/>
              </a:rPr>
              <a:t>근무환경을 악화</a:t>
            </a:r>
            <a:endParaRPr lang="en-US" altLang="ko-KR" sz="2400" spc="-150" dirty="0">
              <a:latin typeface="G마켓 산스 Bold" panose="02000000000000000000" pitchFamily="50" charset="-127"/>
              <a:ea typeface="G마켓 산스 Bold" panose="02000000000000000000" pitchFamily="50" charset="-127"/>
            </a:endParaRPr>
          </a:p>
        </p:txBody>
      </p:sp>
      <p:sp>
        <p:nvSpPr>
          <p:cNvPr id="6" name="TextBox 5"/>
          <p:cNvSpPr txBox="1"/>
          <p:nvPr/>
        </p:nvSpPr>
        <p:spPr>
          <a:xfrm>
            <a:off x="4669011" y="1544831"/>
            <a:ext cx="3513421" cy="461665"/>
          </a:xfrm>
          <a:prstGeom prst="rect">
            <a:avLst/>
          </a:prstGeom>
          <a:noFill/>
        </p:spPr>
        <p:txBody>
          <a:bodyPr wrap="square" rtlCol="0">
            <a:spAutoFit/>
          </a:bodyPr>
          <a:lstStyle/>
          <a:p>
            <a:r>
              <a:rPr lang="en-US" altLang="ko-KR" sz="2400" spc="-320" dirty="0">
                <a:latin typeface="G마켓 산스 Bold" panose="02000000000000000000" pitchFamily="50" charset="-127"/>
                <a:ea typeface="G마켓 산스 Bold" panose="02000000000000000000" pitchFamily="50" charset="-127"/>
              </a:rPr>
              <a:t>( 2019. 7. 16 </a:t>
            </a:r>
            <a:r>
              <a:rPr lang="ko-KR" altLang="en-US" sz="2400" spc="-320" dirty="0">
                <a:latin typeface="G마켓 산스 Bold" panose="02000000000000000000" pitchFamily="50" charset="-127"/>
                <a:ea typeface="G마켓 산스 Bold" panose="02000000000000000000" pitchFamily="50" charset="-127"/>
              </a:rPr>
              <a:t>시행 </a:t>
            </a:r>
            <a:r>
              <a:rPr lang="en-US" altLang="ko-KR" sz="2400" spc="-320" dirty="0">
                <a:latin typeface="G마켓 산스 Bold" panose="02000000000000000000" pitchFamily="50" charset="-127"/>
                <a:ea typeface="G마켓 산스 Bold" panose="02000000000000000000" pitchFamily="50" charset="-127"/>
              </a:rPr>
              <a:t>)</a:t>
            </a:r>
            <a:endParaRPr lang="ko-KR" altLang="en-US" sz="2400" spc="-320" dirty="0">
              <a:latin typeface="G마켓 산스 Bold" panose="02000000000000000000" pitchFamily="50" charset="-127"/>
              <a:ea typeface="G마켓 산스 Bold" panose="02000000000000000000" pitchFamily="50" charset="-127"/>
            </a:endParaRPr>
          </a:p>
        </p:txBody>
      </p:sp>
      <p:sp>
        <p:nvSpPr>
          <p:cNvPr id="7" name="직사각형 6"/>
          <p:cNvSpPr/>
          <p:nvPr/>
        </p:nvSpPr>
        <p:spPr>
          <a:xfrm>
            <a:off x="882204" y="313981"/>
            <a:ext cx="6986915" cy="716095"/>
          </a:xfrm>
          <a:prstGeom prst="rect">
            <a:avLst/>
          </a:prstGeom>
        </p:spPr>
        <p:txBody>
          <a:bodyPr wrap="none" lIns="99569" tIns="49785" rIns="99569" bIns="49785">
            <a:spAutoFit/>
          </a:bodyPr>
          <a:lstStyle/>
          <a:p>
            <a:r>
              <a:rPr lang="ko-KR" altLang="en-US" sz="4000" spc="-320" dirty="0">
                <a:latin typeface="G마켓 산스 Bold" panose="02000000000000000000" pitchFamily="50" charset="-127"/>
                <a:ea typeface="G마켓 산스 Bold" panose="02000000000000000000" pitchFamily="50" charset="-127"/>
              </a:rPr>
              <a:t>법제도로 보호방안을 마련했어요</a:t>
            </a:r>
            <a:r>
              <a:rPr lang="en-US" altLang="ko-KR" sz="4000" spc="-320" dirty="0">
                <a:latin typeface="G마켓 산스 Bold" panose="02000000000000000000" pitchFamily="50" charset="-127"/>
                <a:ea typeface="G마켓 산스 Bold" panose="02000000000000000000" pitchFamily="50" charset="-127"/>
              </a:rPr>
              <a:t>!!</a:t>
            </a:r>
            <a:endParaRPr lang="ko-KR" altLang="en-US" sz="4000" spc="-320" dirty="0">
              <a:latin typeface="G마켓 산스 Bold" panose="02000000000000000000" pitchFamily="50" charset="-127"/>
              <a:ea typeface="G마켓 산스 Bold" panose="02000000000000000000" pitchFamily="50" charset="-127"/>
            </a:endParaRPr>
          </a:p>
        </p:txBody>
      </p:sp>
      <p:cxnSp>
        <p:nvCxnSpPr>
          <p:cNvPr id="8" name="직선 연결선 7"/>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13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391865" y="288857"/>
            <a:ext cx="6529738" cy="808428"/>
          </a:xfrm>
          <a:prstGeom prst="rect">
            <a:avLst/>
          </a:prstGeom>
        </p:spPr>
        <p:txBody>
          <a:bodyPr wrap="non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회사의 역할이 중요합니다</a:t>
            </a:r>
            <a:r>
              <a:rPr lang="en-US" altLang="ko-KR" sz="4600" spc="-320" dirty="0">
                <a:latin typeface="G마켓 산스 Bold" panose="02000000000000000000" pitchFamily="50" charset="-127"/>
                <a:ea typeface="G마켓 산스 Bold" panose="02000000000000000000" pitchFamily="50" charset="-127"/>
              </a:rPr>
              <a:t>!!</a:t>
            </a:r>
            <a:endParaRPr lang="ko-KR" altLang="en-US" sz="3600" spc="-320" dirty="0">
              <a:latin typeface="G마켓 산스 Bold" panose="02000000000000000000" pitchFamily="50" charset="-127"/>
              <a:ea typeface="G마켓 산스 Bold" panose="02000000000000000000" pitchFamily="50" charset="-127"/>
            </a:endParaRPr>
          </a:p>
        </p:txBody>
      </p:sp>
      <p:graphicFrame>
        <p:nvGraphicFramePr>
          <p:cNvPr id="3" name="개체 2"/>
          <p:cNvGraphicFramePr>
            <a:graphicFrameLocks noChangeAspect="1"/>
          </p:cNvGraphicFramePr>
          <p:nvPr>
            <p:extLst>
              <p:ext uri="{D42A27DB-BD31-4B8C-83A1-F6EECF244321}">
                <p14:modId xmlns:p14="http://schemas.microsoft.com/office/powerpoint/2010/main" val="1814093562"/>
              </p:ext>
            </p:extLst>
          </p:nvPr>
        </p:nvGraphicFramePr>
        <p:xfrm>
          <a:off x="143938" y="1764407"/>
          <a:ext cx="6210874" cy="4769410"/>
        </p:xfrm>
        <a:graphic>
          <a:graphicData uri="http://schemas.openxmlformats.org/presentationml/2006/ole">
            <mc:AlternateContent xmlns:mc="http://schemas.openxmlformats.org/markup-compatibility/2006">
              <mc:Choice xmlns:v="urn:schemas-microsoft-com:vml" Requires="v">
                <p:oleObj name="Bitmap Image" r:id="rId3" imgW="5153040" imgH="3514680" progId="PBrush">
                  <p:embed/>
                </p:oleObj>
              </mc:Choice>
              <mc:Fallback>
                <p:oleObj name="Bitmap Image" r:id="rId3" imgW="5153040" imgH="3514680" progId="PBrush">
                  <p:embed/>
                  <p:pic>
                    <p:nvPicPr>
                      <p:cNvPr id="3" name="개체 2"/>
                      <p:cNvPicPr/>
                      <p:nvPr/>
                    </p:nvPicPr>
                    <p:blipFill>
                      <a:blip r:embed="rId4"/>
                      <a:stretch>
                        <a:fillRect/>
                      </a:stretch>
                    </p:blipFill>
                    <p:spPr>
                      <a:xfrm>
                        <a:off x="143938" y="1764407"/>
                        <a:ext cx="6210874" cy="4769410"/>
                      </a:xfrm>
                      <a:prstGeom prst="rect">
                        <a:avLst/>
                      </a:prstGeom>
                      <a:ln>
                        <a:solidFill>
                          <a:schemeClr val="tx1"/>
                        </a:solidFill>
                      </a:ln>
                    </p:spPr>
                  </p:pic>
                </p:oleObj>
              </mc:Fallback>
            </mc:AlternateContent>
          </a:graphicData>
        </a:graphic>
      </p:graphicFrame>
      <p:sp>
        <p:nvSpPr>
          <p:cNvPr id="8" name="TextBox 7"/>
          <p:cNvSpPr txBox="1"/>
          <p:nvPr/>
        </p:nvSpPr>
        <p:spPr>
          <a:xfrm>
            <a:off x="6297237" y="2275778"/>
            <a:ext cx="4094612" cy="523220"/>
          </a:xfrm>
          <a:prstGeom prst="rect">
            <a:avLst/>
          </a:prstGeom>
          <a:noFill/>
        </p:spPr>
        <p:txBody>
          <a:bodyPr wrap="square" rtlCol="0">
            <a:spAutoFit/>
          </a:bodyPr>
          <a:lstStyle/>
          <a:p>
            <a:pPr>
              <a:spcAft>
                <a:spcPts val="100"/>
              </a:spcAft>
            </a:pPr>
            <a:r>
              <a:rPr lang="ko-KR" altLang="en-US" sz="2800" spc="-200" dirty="0">
                <a:solidFill>
                  <a:srgbClr val="FF0000"/>
                </a:solidFill>
                <a:latin typeface="G마켓 산스 Bold" panose="02000000000000000000" pitchFamily="50" charset="-127"/>
                <a:ea typeface="G마켓 산스 Bold" panose="02000000000000000000" pitchFamily="50" charset="-127"/>
              </a:rPr>
              <a:t>직장 내 괴롭힘 처벌규정</a:t>
            </a:r>
            <a:endParaRPr lang="en-US" altLang="ko-KR" sz="2800" spc="-200" dirty="0">
              <a:solidFill>
                <a:srgbClr val="FF0000"/>
              </a:solidFill>
              <a:latin typeface="G마켓 산스 Bold" panose="02000000000000000000" pitchFamily="50" charset="-127"/>
              <a:ea typeface="G마켓 산스 Bold" panose="02000000000000000000" pitchFamily="50" charset="-127"/>
            </a:endParaRPr>
          </a:p>
        </p:txBody>
      </p:sp>
      <p:sp>
        <p:nvSpPr>
          <p:cNvPr id="9" name="TextBox 8"/>
          <p:cNvSpPr txBox="1"/>
          <p:nvPr/>
        </p:nvSpPr>
        <p:spPr>
          <a:xfrm>
            <a:off x="6282804" y="3132559"/>
            <a:ext cx="4156907" cy="1887696"/>
          </a:xfrm>
          <a:prstGeom prst="rect">
            <a:avLst/>
          </a:prstGeom>
          <a:noFill/>
        </p:spPr>
        <p:txBody>
          <a:bodyPr wrap="none" rtlCol="0">
            <a:spAutoFit/>
          </a:bodyPr>
          <a:lstStyle/>
          <a:p>
            <a:pPr marL="342900" indent="-342900">
              <a:spcAft>
                <a:spcPts val="500"/>
              </a:spcAft>
              <a:buFont typeface="Wingdings" panose="05000000000000000000" pitchFamily="2" charset="2"/>
              <a:buChar char="l"/>
            </a:pPr>
            <a:r>
              <a:rPr lang="ko-KR" altLang="en-US" spc="-150" dirty="0">
                <a:latin typeface="G마켓 산스 Bold" panose="02000000000000000000" pitchFamily="50" charset="-127"/>
                <a:ea typeface="G마켓 산스 Bold" panose="02000000000000000000" pitchFamily="50" charset="-127"/>
              </a:rPr>
              <a:t>사업주 등이 가해자인 경우</a:t>
            </a:r>
            <a:endParaRPr lang="en-US" altLang="ko-KR" spc="-150" dirty="0">
              <a:latin typeface="G마켓 산스 Bold" panose="02000000000000000000" pitchFamily="50" charset="-127"/>
              <a:ea typeface="G마켓 산스 Bold" panose="02000000000000000000" pitchFamily="50" charset="-127"/>
            </a:endParaRPr>
          </a:p>
          <a:p>
            <a:pPr>
              <a:spcAft>
                <a:spcPts val="500"/>
              </a:spcAft>
            </a:pPr>
            <a:r>
              <a:rPr lang="ko-KR" altLang="en-US" spc="-150" dirty="0">
                <a:latin typeface="G마켓 산스 Bold" panose="02000000000000000000" pitchFamily="50" charset="-127"/>
                <a:ea typeface="G마켓 산스 Bold" panose="02000000000000000000" pitchFamily="50" charset="-127"/>
              </a:rPr>
              <a:t> </a:t>
            </a:r>
            <a:r>
              <a:rPr lang="en-US" altLang="ko-KR" spc="-150" dirty="0">
                <a:latin typeface="G마켓 산스 Bold" panose="02000000000000000000" pitchFamily="50" charset="-127"/>
                <a:ea typeface="G마켓 산스 Bold" panose="02000000000000000000" pitchFamily="50" charset="-127"/>
              </a:rPr>
              <a:t>– 1</a:t>
            </a:r>
            <a:r>
              <a:rPr lang="ko-KR" altLang="en-US" spc="-150" dirty="0">
                <a:latin typeface="G마켓 산스 Bold" panose="02000000000000000000" pitchFamily="50" charset="-127"/>
                <a:ea typeface="G마켓 산스 Bold" panose="02000000000000000000" pitchFamily="50" charset="-127"/>
              </a:rPr>
              <a:t>천만원 이하 과태료부과</a:t>
            </a:r>
            <a:endParaRPr lang="en-US" altLang="ko-KR" spc="-150" dirty="0">
              <a:latin typeface="G마켓 산스 Bold" panose="02000000000000000000" pitchFamily="50" charset="-127"/>
              <a:ea typeface="G마켓 산스 Bold" panose="02000000000000000000" pitchFamily="50" charset="-127"/>
            </a:endParaRPr>
          </a:p>
          <a:p>
            <a:pPr>
              <a:spcAft>
                <a:spcPts val="500"/>
              </a:spcAft>
            </a:pPr>
            <a:endParaRPr lang="en-US" altLang="ko-KR" spc="-150" dirty="0">
              <a:latin typeface="G마켓 산스 Bold" panose="02000000000000000000" pitchFamily="50" charset="-127"/>
              <a:ea typeface="G마켓 산스 Bold" panose="02000000000000000000" pitchFamily="50" charset="-127"/>
            </a:endParaRPr>
          </a:p>
          <a:p>
            <a:pPr marL="342900" indent="-342900">
              <a:spcAft>
                <a:spcPts val="500"/>
              </a:spcAft>
              <a:buFont typeface="Wingdings" panose="05000000000000000000" pitchFamily="2" charset="2"/>
              <a:buChar char="l"/>
            </a:pPr>
            <a:r>
              <a:rPr lang="ko-KR" altLang="en-US" spc="-150" dirty="0">
                <a:latin typeface="G마켓 산스 Bold" panose="02000000000000000000" pitchFamily="50" charset="-127"/>
                <a:ea typeface="G마켓 산스 Bold" panose="02000000000000000000" pitchFamily="50" charset="-127"/>
              </a:rPr>
              <a:t>괴롭힘 조사 또는 </a:t>
            </a:r>
            <a:r>
              <a:rPr lang="ko-KR" altLang="en-US" spc="-150" dirty="0" err="1">
                <a:latin typeface="G마켓 산스 Bold" panose="02000000000000000000" pitchFamily="50" charset="-127"/>
                <a:ea typeface="G마켓 산스 Bold" panose="02000000000000000000" pitchFamily="50" charset="-127"/>
              </a:rPr>
              <a:t>의무조치</a:t>
            </a:r>
            <a:r>
              <a:rPr lang="ko-KR" altLang="en-US" spc="-150" dirty="0">
                <a:latin typeface="G마켓 산스 Bold" panose="02000000000000000000" pitchFamily="50" charset="-127"/>
                <a:ea typeface="G마켓 산스 Bold" panose="02000000000000000000" pitchFamily="50" charset="-127"/>
              </a:rPr>
              <a:t> </a:t>
            </a:r>
            <a:r>
              <a:rPr lang="ko-KR" altLang="en-US" spc="-150" dirty="0" err="1">
                <a:latin typeface="G마켓 산스 Bold" panose="02000000000000000000" pitchFamily="50" charset="-127"/>
                <a:ea typeface="G마켓 산스 Bold" panose="02000000000000000000" pitchFamily="50" charset="-127"/>
              </a:rPr>
              <a:t>미이행시</a:t>
            </a:r>
            <a:endParaRPr lang="en-US" altLang="ko-KR" spc="-150" dirty="0">
              <a:latin typeface="G마켓 산스 Bold" panose="02000000000000000000" pitchFamily="50" charset="-127"/>
              <a:ea typeface="G마켓 산스 Bold" panose="02000000000000000000" pitchFamily="50" charset="-127"/>
            </a:endParaRPr>
          </a:p>
          <a:p>
            <a:pPr>
              <a:spcAft>
                <a:spcPts val="500"/>
              </a:spcAft>
            </a:pPr>
            <a:r>
              <a:rPr lang="en-US" altLang="ko-KR" spc="-150" dirty="0">
                <a:latin typeface="G마켓 산스 Bold" panose="02000000000000000000" pitchFamily="50" charset="-127"/>
                <a:ea typeface="G마켓 산스 Bold" panose="02000000000000000000" pitchFamily="50" charset="-127"/>
              </a:rPr>
              <a:t>- 500</a:t>
            </a:r>
            <a:r>
              <a:rPr lang="ko-KR" altLang="en-US" spc="-150" dirty="0">
                <a:latin typeface="G마켓 산스 Bold" panose="02000000000000000000" pitchFamily="50" charset="-127"/>
                <a:ea typeface="G마켓 산스 Bold" panose="02000000000000000000" pitchFamily="50" charset="-127"/>
              </a:rPr>
              <a:t>만원 이하 과태료부과</a:t>
            </a:r>
            <a:endParaRPr lang="en-US" altLang="ko-KR" spc="-150" dirty="0">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163878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직사각형 22"/>
          <p:cNvSpPr/>
          <p:nvPr/>
        </p:nvSpPr>
        <p:spPr>
          <a:xfrm>
            <a:off x="391865" y="289598"/>
            <a:ext cx="7331099" cy="808428"/>
          </a:xfrm>
          <a:prstGeom prst="rect">
            <a:avLst/>
          </a:prstGeom>
        </p:spPr>
        <p:txBody>
          <a:bodyPr wrap="square" lIns="99569" tIns="49785" rIns="99569" bIns="49785">
            <a:spAutoFit/>
          </a:bodyPr>
          <a:lstStyle/>
          <a:p>
            <a:r>
              <a:rPr lang="ko-KR" altLang="en-US" sz="4600" spc="-300" dirty="0">
                <a:solidFill>
                  <a:schemeClr val="bg1"/>
                </a:solidFill>
                <a:latin typeface="G마켓 산스 Bold" panose="02000000000000000000" pitchFamily="50" charset="-127"/>
                <a:ea typeface="G마켓 산스 Bold" panose="02000000000000000000" pitchFamily="50" charset="-127"/>
              </a:rPr>
              <a:t>일하는 사람의 건강을 위해서</a:t>
            </a:r>
          </a:p>
        </p:txBody>
      </p:sp>
      <p:sp>
        <p:nvSpPr>
          <p:cNvPr id="22" name="TextBox 19"/>
          <p:cNvSpPr txBox="1"/>
          <p:nvPr/>
        </p:nvSpPr>
        <p:spPr>
          <a:xfrm>
            <a:off x="240990" y="1908423"/>
            <a:ext cx="10452410" cy="3942105"/>
          </a:xfrm>
          <a:prstGeom prst="rect">
            <a:avLst/>
          </a:prstGeom>
          <a:noFill/>
        </p:spPr>
        <p:txBody>
          <a:bodyPr wrap="square" rtlCol="0">
            <a:spAutoFit/>
          </a:bodyPr>
          <a:ls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a:lstStyle>
          <a:p>
            <a:pPr marL="144000" indent="-180000">
              <a:spcAft>
                <a:spcPts val="13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a:t>
            </a:r>
            <a:r>
              <a:rPr lang="ko-KR" altLang="en-US" sz="2800" b="1" spc="-200" dirty="0">
                <a:latin typeface="G마켓 산스 Bold" panose="02000000000000000000" pitchFamily="50" charset="-127"/>
                <a:ea typeface="G마켓 산스 Bold" panose="02000000000000000000" pitchFamily="50" charset="-127"/>
              </a:rPr>
              <a:t>어떠한 일을 하더라도 위험이 있습니다</a:t>
            </a:r>
            <a:r>
              <a:rPr lang="en-US" altLang="ko-KR" sz="2800" b="1" spc="-200" dirty="0">
                <a:latin typeface="G마켓 산스 Bold" panose="02000000000000000000" pitchFamily="50" charset="-127"/>
                <a:ea typeface="G마켓 산스 Bold" panose="02000000000000000000" pitchFamily="50" charset="-127"/>
              </a:rPr>
              <a:t>.</a:t>
            </a:r>
          </a:p>
          <a:p>
            <a:pPr marL="144000" indent="-180000">
              <a:spcAft>
                <a:spcPts val="13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산업재해는 </a:t>
            </a:r>
            <a:r>
              <a:rPr lang="ko-KR" altLang="en-US" sz="2800" b="1" spc="-200" dirty="0">
                <a:latin typeface="G마켓 산스 Bold" panose="02000000000000000000" pitchFamily="50" charset="-127"/>
                <a:ea typeface="G마켓 산스 Bold" panose="02000000000000000000" pitchFamily="50" charset="-127"/>
              </a:rPr>
              <a:t>예방</a:t>
            </a:r>
            <a:r>
              <a:rPr lang="ko-KR" altLang="en-US" sz="2800" spc="-200" dirty="0">
                <a:latin typeface="G마켓 산스 Bold" panose="02000000000000000000" pitchFamily="50" charset="-127"/>
                <a:ea typeface="G마켓 산스 Bold" panose="02000000000000000000" pitchFamily="50" charset="-127"/>
              </a:rPr>
              <a:t> 가능합니다</a:t>
            </a:r>
            <a:r>
              <a:rPr lang="en-US" altLang="ko-KR" sz="2800" spc="-200" dirty="0">
                <a:latin typeface="G마켓 산스 Bold" panose="02000000000000000000" pitchFamily="50" charset="-127"/>
                <a:ea typeface="G마켓 산스 Bold" panose="02000000000000000000" pitchFamily="50" charset="-127"/>
              </a:rPr>
              <a:t>.</a:t>
            </a:r>
          </a:p>
          <a:p>
            <a:pPr marL="144000" indent="-180000">
              <a:spcAft>
                <a:spcPts val="13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사업주</a:t>
            </a:r>
            <a:r>
              <a:rPr lang="en-US" altLang="ko-KR" sz="2800" spc="-200" dirty="0">
                <a:latin typeface="G마켓 산스 Bold" panose="02000000000000000000" pitchFamily="50" charset="-127"/>
                <a:ea typeface="G마켓 산스 Bold" panose="02000000000000000000" pitchFamily="50" charset="-127"/>
              </a:rPr>
              <a:t>(</a:t>
            </a:r>
            <a:r>
              <a:rPr lang="ko-KR" altLang="en-US" sz="2800" spc="-200" dirty="0">
                <a:latin typeface="G마켓 산스 Bold" panose="02000000000000000000" pitchFamily="50" charset="-127"/>
                <a:ea typeface="G마켓 산스 Bold" panose="02000000000000000000" pitchFamily="50" charset="-127"/>
              </a:rPr>
              <a:t>사장</a:t>
            </a:r>
            <a:r>
              <a:rPr lang="en-US" altLang="ko-KR" sz="2800" spc="-200" dirty="0">
                <a:latin typeface="G마켓 산스 Bold" panose="02000000000000000000" pitchFamily="50" charset="-127"/>
                <a:ea typeface="G마켓 산스 Bold" panose="02000000000000000000" pitchFamily="50" charset="-127"/>
              </a:rPr>
              <a:t>)</a:t>
            </a:r>
            <a:r>
              <a:rPr lang="ko-KR" altLang="en-US" sz="2800" spc="-200" dirty="0">
                <a:latin typeface="G마켓 산스 Bold" panose="02000000000000000000" pitchFamily="50" charset="-127"/>
                <a:ea typeface="G마켓 산스 Bold" panose="02000000000000000000" pitchFamily="50" charset="-127"/>
              </a:rPr>
              <a:t>는 노동자의 산업재해 예방</a:t>
            </a:r>
            <a:r>
              <a:rPr lang="en-US" altLang="ko-KR" sz="2800" spc="-200" dirty="0">
                <a:latin typeface="G마켓 산스 Bold" panose="02000000000000000000" pitchFamily="50" charset="-127"/>
                <a:ea typeface="G마켓 산스 Bold" panose="02000000000000000000" pitchFamily="50" charset="-127"/>
              </a:rPr>
              <a:t>, </a:t>
            </a:r>
            <a:r>
              <a:rPr lang="ko-KR" altLang="en-US" sz="2800" spc="-200" dirty="0">
                <a:latin typeface="G마켓 산스 Bold" panose="02000000000000000000" pitchFamily="50" charset="-127"/>
                <a:ea typeface="G마켓 산스 Bold" panose="02000000000000000000" pitchFamily="50" charset="-127"/>
              </a:rPr>
              <a:t>노동자의 </a:t>
            </a:r>
            <a:r>
              <a:rPr lang="ko-KR" altLang="en-US" sz="2800" spc="-200" dirty="0" err="1">
                <a:latin typeface="G마켓 산스 Bold" panose="02000000000000000000" pitchFamily="50" charset="-127"/>
                <a:ea typeface="G마켓 산스 Bold" panose="02000000000000000000" pitchFamily="50" charset="-127"/>
              </a:rPr>
              <a:t>건강권</a:t>
            </a:r>
            <a:r>
              <a:rPr lang="ko-KR" altLang="en-US" sz="2800" spc="-200" dirty="0">
                <a:latin typeface="G마켓 산스 Bold" panose="02000000000000000000" pitchFamily="50" charset="-127"/>
                <a:ea typeface="G마켓 산스 Bold" panose="02000000000000000000" pitchFamily="50" charset="-127"/>
              </a:rPr>
              <a:t> </a:t>
            </a:r>
            <a:br>
              <a:rPr lang="en-US" altLang="ko-KR" sz="2800" spc="-200" dirty="0">
                <a:latin typeface="G마켓 산스 Bold" panose="02000000000000000000" pitchFamily="50" charset="-127"/>
                <a:ea typeface="G마켓 산스 Bold" panose="02000000000000000000" pitchFamily="50" charset="-127"/>
              </a:rPr>
            </a:br>
            <a:r>
              <a:rPr lang="ko-KR" altLang="en-US" sz="2800" spc="-200" dirty="0">
                <a:latin typeface="G마켓 산스 Bold" panose="02000000000000000000" pitchFamily="50" charset="-127"/>
                <a:ea typeface="G마켓 산스 Bold" panose="02000000000000000000" pitchFamily="50" charset="-127"/>
              </a:rPr>
              <a:t>  보호를 위해서 </a:t>
            </a:r>
            <a:r>
              <a:rPr lang="ko-KR" altLang="en-US" sz="2800" b="1" spc="-200" dirty="0">
                <a:latin typeface="G마켓 산스 Bold" panose="02000000000000000000" pitchFamily="50" charset="-127"/>
                <a:ea typeface="G마켓 산스 Bold" panose="02000000000000000000" pitchFamily="50" charset="-127"/>
              </a:rPr>
              <a:t>안전보건조치</a:t>
            </a:r>
            <a:r>
              <a:rPr lang="ko-KR" altLang="en-US" sz="2800" spc="-200" dirty="0">
                <a:latin typeface="G마켓 산스 Bold" panose="02000000000000000000" pitchFamily="50" charset="-127"/>
                <a:ea typeface="G마켓 산스 Bold" panose="02000000000000000000" pitchFamily="50" charset="-127"/>
              </a:rPr>
              <a:t>를 해야합니다</a:t>
            </a:r>
            <a:r>
              <a:rPr lang="en-US" altLang="ko-KR" sz="2800" spc="-200" dirty="0">
                <a:latin typeface="G마켓 산스 Bold" panose="02000000000000000000" pitchFamily="50" charset="-127"/>
                <a:ea typeface="G마켓 산스 Bold" panose="02000000000000000000" pitchFamily="50" charset="-127"/>
              </a:rPr>
              <a:t>.</a:t>
            </a:r>
          </a:p>
          <a:p>
            <a:pPr marL="144000" indent="-180000">
              <a:spcAft>
                <a:spcPts val="13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노동자에게 </a:t>
            </a:r>
            <a:r>
              <a:rPr lang="ko-KR" altLang="en-US" sz="2800" spc="-200" dirty="0" err="1">
                <a:solidFill>
                  <a:schemeClr val="accent6">
                    <a:lumMod val="75000"/>
                  </a:schemeClr>
                </a:solidFill>
                <a:latin typeface="G마켓 산스 Bold" panose="02000000000000000000" pitchFamily="50" charset="-127"/>
                <a:ea typeface="G마켓 산스 Bold" panose="02000000000000000000" pitchFamily="50" charset="-127"/>
              </a:rPr>
              <a:t>알권리</a:t>
            </a:r>
            <a:r>
              <a:rPr lang="en-US" altLang="ko-KR" sz="2800" spc="-200" dirty="0">
                <a:solidFill>
                  <a:schemeClr val="accent6">
                    <a:lumMod val="75000"/>
                  </a:schemeClr>
                </a:solidFill>
                <a:latin typeface="G마켓 산스 Bold" panose="02000000000000000000" pitchFamily="50" charset="-127"/>
                <a:ea typeface="G마켓 산스 Bold" panose="02000000000000000000" pitchFamily="50" charset="-127"/>
              </a:rPr>
              <a:t>, </a:t>
            </a:r>
            <a:r>
              <a:rPr lang="ko-KR" altLang="en-US" sz="2800" spc="-200" dirty="0">
                <a:solidFill>
                  <a:schemeClr val="accent6">
                    <a:lumMod val="75000"/>
                  </a:schemeClr>
                </a:solidFill>
                <a:latin typeface="G마켓 산스 Bold" panose="02000000000000000000" pitchFamily="50" charset="-127"/>
                <a:ea typeface="G마켓 산스 Bold" panose="02000000000000000000" pitchFamily="50" charset="-127"/>
              </a:rPr>
              <a:t>위험을 거부할 권리</a:t>
            </a:r>
            <a:r>
              <a:rPr lang="en-US" altLang="ko-KR" sz="2800" spc="-200" dirty="0">
                <a:solidFill>
                  <a:schemeClr val="accent6">
                    <a:lumMod val="75000"/>
                  </a:schemeClr>
                </a:solidFill>
                <a:latin typeface="G마켓 산스 Bold" panose="02000000000000000000" pitchFamily="50" charset="-127"/>
                <a:ea typeface="G마켓 산스 Bold" panose="02000000000000000000" pitchFamily="50" charset="-127"/>
              </a:rPr>
              <a:t>, </a:t>
            </a:r>
            <a:r>
              <a:rPr lang="ko-KR" altLang="en-US" sz="2800" spc="-200" dirty="0">
                <a:solidFill>
                  <a:schemeClr val="accent6">
                    <a:lumMod val="75000"/>
                  </a:schemeClr>
                </a:solidFill>
                <a:latin typeface="G마켓 산스 Bold" panose="02000000000000000000" pitchFamily="50" charset="-127"/>
                <a:ea typeface="G마켓 산스 Bold" panose="02000000000000000000" pitchFamily="50" charset="-127"/>
              </a:rPr>
              <a:t>보호받을 권리</a:t>
            </a:r>
            <a:r>
              <a:rPr lang="ko-KR" altLang="en-US" sz="2800" spc="-200" dirty="0">
                <a:latin typeface="G마켓 산스 Bold" panose="02000000000000000000" pitchFamily="50" charset="-127"/>
                <a:ea typeface="G마켓 산스 Bold" panose="02000000000000000000" pitchFamily="50" charset="-127"/>
              </a:rPr>
              <a:t>가 있습니다</a:t>
            </a:r>
            <a:r>
              <a:rPr lang="en-US" altLang="ko-KR" sz="2800" spc="-200" dirty="0">
                <a:latin typeface="G마켓 산스 Bold" panose="02000000000000000000" pitchFamily="50" charset="-127"/>
                <a:ea typeface="G마켓 산스 Bold" panose="02000000000000000000" pitchFamily="50" charset="-127"/>
              </a:rPr>
              <a:t>.</a:t>
            </a:r>
          </a:p>
          <a:p>
            <a:pPr marL="144000" indent="-180000">
              <a:spcAft>
                <a:spcPts val="1300"/>
              </a:spcAft>
              <a:buFont typeface="Wingdings" pitchFamily="2" charset="2"/>
              <a:buChar char="l"/>
            </a:pPr>
            <a:r>
              <a:rPr lang="ko-KR" altLang="en-US" sz="2800" spc="-200" dirty="0">
                <a:latin typeface="G마켓 산스 Bold" panose="02000000000000000000" pitchFamily="50" charset="-127"/>
                <a:ea typeface="G마켓 산스 Bold" panose="02000000000000000000" pitchFamily="50" charset="-127"/>
              </a:rPr>
              <a:t> 노동자는 </a:t>
            </a:r>
            <a:r>
              <a:rPr lang="ko-KR" altLang="en-US" sz="2800" spc="-200" dirty="0">
                <a:solidFill>
                  <a:schemeClr val="accent6">
                    <a:lumMod val="75000"/>
                  </a:schemeClr>
                </a:solidFill>
                <a:latin typeface="G마켓 산스 Bold" panose="02000000000000000000" pitchFamily="50" charset="-127"/>
                <a:ea typeface="G마켓 산스 Bold" panose="02000000000000000000" pitchFamily="50" charset="-127"/>
              </a:rPr>
              <a:t>노동조합</a:t>
            </a:r>
            <a:r>
              <a:rPr lang="ko-KR" altLang="en-US" sz="2800" spc="-200" dirty="0">
                <a:latin typeface="G마켓 산스 Bold" panose="02000000000000000000" pitchFamily="50" charset="-127"/>
                <a:ea typeface="G마켓 산스 Bold" panose="02000000000000000000" pitchFamily="50" charset="-127"/>
              </a:rPr>
              <a:t>을 통하여 참여할 권리가 있습니다</a:t>
            </a:r>
            <a:r>
              <a:rPr lang="en-US" altLang="ko-KR" sz="2800" spc="-200" dirty="0">
                <a:latin typeface="G마켓 산스 Bold" panose="02000000000000000000" pitchFamily="50" charset="-127"/>
                <a:ea typeface="G마켓 산스 Bold" panose="02000000000000000000" pitchFamily="50" charset="-127"/>
              </a:rPr>
              <a:t>.</a:t>
            </a:r>
          </a:p>
          <a:p>
            <a:pPr marL="144000" indent="-180000">
              <a:spcAft>
                <a:spcPts val="1300"/>
              </a:spcAft>
              <a:buFont typeface="Wingdings" pitchFamily="2" charset="2"/>
              <a:buChar char="l"/>
            </a:pPr>
            <a:r>
              <a:rPr lang="ko-KR" altLang="en-US" sz="2800" spc="-200" dirty="0">
                <a:solidFill>
                  <a:schemeClr val="accent6">
                    <a:lumMod val="75000"/>
                  </a:schemeClr>
                </a:solidFill>
                <a:latin typeface="G마켓 산스 Bold" panose="02000000000000000000" pitchFamily="50" charset="-127"/>
                <a:ea typeface="G마켓 산스 Bold" panose="02000000000000000000" pitchFamily="50" charset="-127"/>
              </a:rPr>
              <a:t> 산업재해</a:t>
            </a:r>
            <a:r>
              <a:rPr lang="ko-KR" altLang="en-US" sz="2800" spc="-200" dirty="0">
                <a:latin typeface="G마켓 산스 Bold" panose="02000000000000000000" pitchFamily="50" charset="-127"/>
                <a:ea typeface="G마켓 산스 Bold" panose="02000000000000000000" pitchFamily="50" charset="-127"/>
              </a:rPr>
              <a:t>가 발생하면 산재보험으로 </a:t>
            </a:r>
            <a:r>
              <a:rPr lang="ko-KR" altLang="en-US" sz="2800" spc="-200" dirty="0">
                <a:solidFill>
                  <a:schemeClr val="accent6">
                    <a:lumMod val="75000"/>
                  </a:schemeClr>
                </a:solidFill>
                <a:latin typeface="G마켓 산스 Bold" panose="02000000000000000000" pitchFamily="50" charset="-127"/>
                <a:ea typeface="G마켓 산스 Bold" panose="02000000000000000000" pitchFamily="50" charset="-127"/>
              </a:rPr>
              <a:t>치료</a:t>
            </a:r>
            <a:r>
              <a:rPr lang="en-US" altLang="ko-KR" sz="2800" spc="-200" dirty="0">
                <a:solidFill>
                  <a:schemeClr val="accent6">
                    <a:lumMod val="75000"/>
                  </a:schemeClr>
                </a:solidFill>
                <a:latin typeface="G마켓 산스 Bold" panose="02000000000000000000" pitchFamily="50" charset="-127"/>
                <a:ea typeface="G마켓 산스 Bold" panose="02000000000000000000" pitchFamily="50" charset="-127"/>
              </a:rPr>
              <a:t>, </a:t>
            </a:r>
            <a:r>
              <a:rPr lang="ko-KR" altLang="en-US" sz="2800" spc="-200" dirty="0">
                <a:solidFill>
                  <a:schemeClr val="accent6">
                    <a:lumMod val="75000"/>
                  </a:schemeClr>
                </a:solidFill>
                <a:latin typeface="G마켓 산스 Bold" panose="02000000000000000000" pitchFamily="50" charset="-127"/>
                <a:ea typeface="G마켓 산스 Bold" panose="02000000000000000000" pitchFamily="50" charset="-127"/>
              </a:rPr>
              <a:t>재활</a:t>
            </a:r>
            <a:r>
              <a:rPr lang="en-US" altLang="ko-KR" sz="2800" spc="-200" dirty="0">
                <a:solidFill>
                  <a:schemeClr val="accent6">
                    <a:lumMod val="75000"/>
                  </a:schemeClr>
                </a:solidFill>
                <a:latin typeface="G마켓 산스 Bold" panose="02000000000000000000" pitchFamily="50" charset="-127"/>
                <a:ea typeface="G마켓 산스 Bold" panose="02000000000000000000" pitchFamily="50" charset="-127"/>
              </a:rPr>
              <a:t>, </a:t>
            </a:r>
            <a:r>
              <a:rPr lang="ko-KR" altLang="en-US" sz="2800" spc="-200" dirty="0">
                <a:solidFill>
                  <a:schemeClr val="accent6">
                    <a:lumMod val="75000"/>
                  </a:schemeClr>
                </a:solidFill>
                <a:latin typeface="G마켓 산스 Bold" panose="02000000000000000000" pitchFamily="50" charset="-127"/>
                <a:ea typeface="G마켓 산스 Bold" panose="02000000000000000000" pitchFamily="50" charset="-127"/>
              </a:rPr>
              <a:t>보상</a:t>
            </a:r>
            <a:r>
              <a:rPr lang="ko-KR" altLang="en-US" sz="2800" spc="-200" dirty="0">
                <a:latin typeface="G마켓 산스 Bold" panose="02000000000000000000" pitchFamily="50" charset="-127"/>
                <a:ea typeface="G마켓 산스 Bold" panose="02000000000000000000" pitchFamily="50" charset="-127"/>
              </a:rPr>
              <a:t>을 받을 수 있습니다</a:t>
            </a:r>
            <a:r>
              <a:rPr lang="en-US" altLang="ko-KR" sz="2800" spc="-200" dirty="0">
                <a:latin typeface="G마켓 산스 Bold" panose="02000000000000000000" pitchFamily="50" charset="-127"/>
                <a:ea typeface="G마켓 산스 Bold" panose="02000000000000000000" pitchFamily="50" charset="-127"/>
              </a:rPr>
              <a:t>.</a:t>
            </a:r>
          </a:p>
        </p:txBody>
      </p:sp>
    </p:spTree>
    <p:extLst>
      <p:ext uri="{BB962C8B-B14F-4D97-AF65-F5344CB8AC3E}">
        <p14:creationId xmlns:p14="http://schemas.microsoft.com/office/powerpoint/2010/main" val="3056490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3307" y="972319"/>
            <a:ext cx="4972300" cy="6922037"/>
          </a:xfrm>
          <a:prstGeom prst="rect">
            <a:avLst/>
          </a:prstGeom>
          <a:noFill/>
        </p:spPr>
      </p:pic>
      <p:pic>
        <p:nvPicPr>
          <p:cNvPr id="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607" y="1227584"/>
            <a:ext cx="4576592" cy="37009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오각형 1"/>
          <p:cNvSpPr/>
          <p:nvPr/>
        </p:nvSpPr>
        <p:spPr>
          <a:xfrm flipH="1">
            <a:off x="5414960" y="5105350"/>
            <a:ext cx="3532139" cy="432048"/>
          </a:xfrm>
          <a:prstGeom prst="homePlate">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r>
              <a:rPr lang="ko-KR" altLang="en-US" sz="2800" spc="-150" dirty="0">
                <a:solidFill>
                  <a:srgbClr val="009FE3"/>
                </a:solidFill>
                <a:latin typeface="G마켓 산스 Bold" panose="02000000000000000000" pitchFamily="50" charset="-127"/>
                <a:ea typeface="G마켓 산스 Bold" panose="02000000000000000000" pitchFamily="50" charset="-127"/>
              </a:rPr>
              <a:t>함께</a:t>
            </a:r>
            <a:r>
              <a:rPr lang="ko-KR" altLang="en-US" sz="2800" spc="-150" dirty="0">
                <a:solidFill>
                  <a:schemeClr val="tx1"/>
                </a:solidFill>
                <a:latin typeface="G마켓 산스 Bold" panose="02000000000000000000" pitchFamily="50" charset="-127"/>
                <a:ea typeface="G마켓 산스 Bold" panose="02000000000000000000" pitchFamily="50" charset="-127"/>
              </a:rPr>
              <a:t>하면</a:t>
            </a:r>
          </a:p>
        </p:txBody>
      </p:sp>
      <p:sp>
        <p:nvSpPr>
          <p:cNvPr id="25" name="오각형 24"/>
          <p:cNvSpPr/>
          <p:nvPr/>
        </p:nvSpPr>
        <p:spPr>
          <a:xfrm flipH="1">
            <a:off x="6088632" y="5662364"/>
            <a:ext cx="3560192" cy="576064"/>
          </a:xfrm>
          <a:prstGeom prst="homePlate">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sz="4600" spc="-150" dirty="0">
                <a:solidFill>
                  <a:srgbClr val="009FE3"/>
                </a:solidFill>
                <a:latin typeface="G마켓 산스 Bold" panose="02000000000000000000" pitchFamily="50" charset="-127"/>
                <a:ea typeface="G마켓 산스 Bold" panose="02000000000000000000" pitchFamily="50" charset="-127"/>
              </a:rPr>
              <a:t>2</a:t>
            </a:r>
            <a:r>
              <a:rPr lang="ko-KR" altLang="en-US" sz="4600" spc="-150" dirty="0">
                <a:solidFill>
                  <a:srgbClr val="009FE3"/>
                </a:solidFill>
                <a:latin typeface="G마켓 산스 Bold" panose="02000000000000000000" pitchFamily="50" charset="-127"/>
                <a:ea typeface="G마켓 산스 Bold" panose="02000000000000000000" pitchFamily="50" charset="-127"/>
              </a:rPr>
              <a:t>배 더</a:t>
            </a:r>
            <a:endParaRPr lang="ko-KR" altLang="en-US" sz="4600" spc="-150" dirty="0">
              <a:solidFill>
                <a:schemeClr val="tx1"/>
              </a:solidFill>
              <a:latin typeface="G마켓 산스 Bold" panose="02000000000000000000" pitchFamily="50" charset="-127"/>
              <a:ea typeface="G마켓 산스 Bold" panose="02000000000000000000" pitchFamily="50" charset="-127"/>
            </a:endParaRPr>
          </a:p>
        </p:txBody>
      </p:sp>
      <p:sp>
        <p:nvSpPr>
          <p:cNvPr id="26" name="오각형 25"/>
          <p:cNvSpPr/>
          <p:nvPr/>
        </p:nvSpPr>
        <p:spPr>
          <a:xfrm flipH="1">
            <a:off x="6688709" y="6343972"/>
            <a:ext cx="3698550" cy="432048"/>
          </a:xfrm>
          <a:prstGeom prst="homePlate">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r>
              <a:rPr lang="ko-KR" altLang="en-US" sz="2800" spc="-150" dirty="0">
                <a:solidFill>
                  <a:srgbClr val="009FE3"/>
                </a:solidFill>
                <a:latin typeface="G마켓 산스 Bold" panose="02000000000000000000" pitchFamily="50" charset="-127"/>
                <a:ea typeface="G마켓 산스 Bold" panose="02000000000000000000" pitchFamily="50" charset="-127"/>
              </a:rPr>
              <a:t>안전</a:t>
            </a:r>
            <a:r>
              <a:rPr lang="ko-KR" altLang="en-US" sz="2800" spc="-150" dirty="0">
                <a:solidFill>
                  <a:schemeClr val="tx1"/>
                </a:solidFill>
                <a:latin typeface="G마켓 산스 Bold" panose="02000000000000000000" pitchFamily="50" charset="-127"/>
                <a:ea typeface="G마켓 산스 Bold" panose="02000000000000000000" pitchFamily="50" charset="-127"/>
              </a:rPr>
              <a:t>할 수 있습니다</a:t>
            </a:r>
            <a:r>
              <a:rPr lang="en-US" altLang="ko-KR" sz="2800" spc="-150" dirty="0">
                <a:solidFill>
                  <a:schemeClr val="tx1"/>
                </a:solidFill>
                <a:latin typeface="G마켓 산스 Bold" panose="02000000000000000000" pitchFamily="50" charset="-127"/>
                <a:ea typeface="G마켓 산스 Bold" panose="02000000000000000000" pitchFamily="50" charset="-127"/>
              </a:rPr>
              <a:t>.</a:t>
            </a:r>
            <a:endParaRPr lang="ko-KR" altLang="en-US" sz="2800" spc="-150" dirty="0">
              <a:solidFill>
                <a:schemeClr val="tx1"/>
              </a:solidFill>
              <a:latin typeface="G마켓 산스 Bold" panose="02000000000000000000" pitchFamily="50" charset="-127"/>
              <a:ea typeface="G마켓 산스 Bold" panose="02000000000000000000" pitchFamily="50" charset="-127"/>
            </a:endParaRPr>
          </a:p>
        </p:txBody>
      </p:sp>
      <p:sp>
        <p:nvSpPr>
          <p:cNvPr id="3" name="직사각형 2">
            <a:extLst>
              <a:ext uri="{FF2B5EF4-FFF2-40B4-BE49-F238E27FC236}">
                <a16:creationId xmlns:a16="http://schemas.microsoft.com/office/drawing/2014/main" id="{EF1BB804-EAC0-3C5C-140D-6AA146798110}"/>
              </a:ext>
            </a:extLst>
          </p:cNvPr>
          <p:cNvSpPr/>
          <p:nvPr/>
        </p:nvSpPr>
        <p:spPr>
          <a:xfrm>
            <a:off x="391865" y="289598"/>
            <a:ext cx="9995394" cy="808428"/>
          </a:xfrm>
          <a:prstGeom prst="rect">
            <a:avLst/>
          </a:prstGeom>
        </p:spPr>
        <p:txBody>
          <a:bodyPr wrap="square" lIns="99569" tIns="49785" rIns="99569" bIns="49785">
            <a:spAutoFit/>
          </a:bodyPr>
          <a:lstStyle/>
          <a:p>
            <a:r>
              <a:rPr lang="ko-KR" altLang="en-US" sz="4600" spc="-300" dirty="0">
                <a:latin typeface="G마켓 산스 Bold" panose="02000000000000000000" pitchFamily="50" charset="-127"/>
                <a:ea typeface="G마켓 산스 Bold" panose="02000000000000000000" pitchFamily="50" charset="-127"/>
              </a:rPr>
              <a:t>함께해야 더 건강하고 안전합니다</a:t>
            </a:r>
            <a:r>
              <a:rPr lang="en-US" altLang="ko-KR" sz="4600" spc="-300" dirty="0">
                <a:latin typeface="G마켓 산스 Bold" panose="02000000000000000000" pitchFamily="50" charset="-127"/>
                <a:ea typeface="G마켓 산스 Bold" panose="02000000000000000000" pitchFamily="50" charset="-127"/>
              </a:rPr>
              <a:t>!!</a:t>
            </a:r>
            <a:endParaRPr lang="ko-KR" altLang="en-US" sz="4600" spc="-300" dirty="0">
              <a:latin typeface="G마켓 산스 Bold" panose="02000000000000000000" pitchFamily="50" charset="-127"/>
              <a:ea typeface="G마켓 산스 Bold" panose="02000000000000000000" pitchFamily="50" charset="-127"/>
            </a:endParaRPr>
          </a:p>
        </p:txBody>
      </p:sp>
    </p:spTree>
    <p:extLst>
      <p:ext uri="{BB962C8B-B14F-4D97-AF65-F5344CB8AC3E}">
        <p14:creationId xmlns:p14="http://schemas.microsoft.com/office/powerpoint/2010/main" val="2886185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039009C-88C9-4E47-E181-192B3D5EAB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51"/>
          <a:stretch/>
        </p:blipFill>
        <p:spPr bwMode="auto">
          <a:xfrm>
            <a:off x="821831" y="1332359"/>
            <a:ext cx="9361040" cy="5827379"/>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a:extLst>
              <a:ext uri="{FF2B5EF4-FFF2-40B4-BE49-F238E27FC236}">
                <a16:creationId xmlns:a16="http://schemas.microsoft.com/office/drawing/2014/main" id="{11010704-D766-5379-5971-1A519CC7E8BA}"/>
              </a:ext>
            </a:extLst>
          </p:cNvPr>
          <p:cNvSpPr/>
          <p:nvPr/>
        </p:nvSpPr>
        <p:spPr>
          <a:xfrm>
            <a:off x="885467" y="288857"/>
            <a:ext cx="7292768" cy="808428"/>
          </a:xfrm>
          <a:prstGeom prst="rect">
            <a:avLst/>
          </a:prstGeom>
        </p:spPr>
        <p:txBody>
          <a:bodyPr wrap="non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건강은 누구에게나 소중합니다</a:t>
            </a:r>
            <a:endParaRPr lang="ko-KR" altLang="en-US" sz="3600" spc="-320" dirty="0">
              <a:latin typeface="G마켓 산스 Bold" panose="02000000000000000000" pitchFamily="50" charset="-127"/>
              <a:ea typeface="G마켓 산스 Bold" panose="02000000000000000000" pitchFamily="50" charset="-127"/>
            </a:endParaRPr>
          </a:p>
        </p:txBody>
      </p:sp>
      <p:cxnSp>
        <p:nvCxnSpPr>
          <p:cNvPr id="4" name="직선 연결선 3">
            <a:extLst>
              <a:ext uri="{FF2B5EF4-FFF2-40B4-BE49-F238E27FC236}">
                <a16:creationId xmlns:a16="http://schemas.microsoft.com/office/drawing/2014/main" id="{A108789B-F937-14F6-D82A-12F263197BC6}"/>
              </a:ext>
            </a:extLst>
          </p:cNvPr>
          <p:cNvCxnSpPr/>
          <p:nvPr/>
        </p:nvCxnSpPr>
        <p:spPr>
          <a:xfrm flipH="1">
            <a:off x="0" y="718195"/>
            <a:ext cx="762000" cy="0"/>
          </a:xfrm>
          <a:prstGeom prst="line">
            <a:avLst/>
          </a:prstGeom>
          <a:ln w="34925">
            <a:solidFill>
              <a:srgbClr val="009FE3"/>
            </a:solidFill>
            <a:headEnd type="oval" w="lg" len="lg"/>
          </a:ln>
        </p:spPr>
        <p:style>
          <a:lnRef idx="1">
            <a:schemeClr val="accent1"/>
          </a:lnRef>
          <a:fillRef idx="0">
            <a:schemeClr val="accent1"/>
          </a:fillRef>
          <a:effectRef idx="0">
            <a:schemeClr val="accent1"/>
          </a:effectRef>
          <a:fontRef idx="minor">
            <a:schemeClr val="tx1"/>
          </a:fontRef>
        </p:style>
      </p:cxnSp>
      <p:pic>
        <p:nvPicPr>
          <p:cNvPr id="5" name="Picture 3" descr="D:\01.프로젝트-SUM\[프로젝트]취업지원센터\18.표준교안ppt제작\png저장\2-2_1차시\01-2.png">
            <a:extLst>
              <a:ext uri="{FF2B5EF4-FFF2-40B4-BE49-F238E27FC236}">
                <a16:creationId xmlns:a16="http://schemas.microsoft.com/office/drawing/2014/main" id="{9C9E9915-4721-DF83-7A7D-102630709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482" y="180231"/>
            <a:ext cx="1211389" cy="82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30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6568" y="3071753"/>
            <a:ext cx="5379999" cy="1400383"/>
          </a:xfrm>
          <a:prstGeom prst="rect">
            <a:avLst/>
          </a:prstGeom>
          <a:noFill/>
        </p:spPr>
        <p:txBody>
          <a:bodyPr wrap="none" rtlCol="0" anchor="ctr" anchorCtr="0">
            <a:spAutoFit/>
          </a:bodyPr>
          <a:lstStyle/>
          <a:p>
            <a:pPr algn="ctr">
              <a:spcAft>
                <a:spcPts val="300"/>
              </a:spcAft>
            </a:pPr>
            <a:r>
              <a:rPr lang="ko-KR" altLang="en-US" sz="8500" spc="-400" dirty="0">
                <a:latin typeface="나눔스퀘어OTF ExtraBold" pitchFamily="34" charset="-127"/>
                <a:ea typeface="나눔스퀘어OTF ExtraBold" pitchFamily="34" charset="-127"/>
              </a:rPr>
              <a:t>감사합니다</a:t>
            </a:r>
            <a:r>
              <a:rPr lang="en-US" altLang="ko-KR" sz="8500" spc="-400" dirty="0">
                <a:latin typeface="나눔스퀘어OTF ExtraBold" pitchFamily="34" charset="-127"/>
                <a:ea typeface="나눔스퀘어OTF ExtraBold" pitchFamily="34" charset="-127"/>
              </a:rPr>
              <a:t>!</a:t>
            </a:r>
            <a:endParaRPr lang="ko-KR" altLang="en-US" sz="8500" spc="-400" dirty="0">
              <a:latin typeface="나눔스퀘어OTF ExtraBold" pitchFamily="34" charset="-127"/>
              <a:ea typeface="나눔스퀘어OTF ExtraBold" pitchFamily="34" charset="-127"/>
            </a:endParaRPr>
          </a:p>
        </p:txBody>
      </p:sp>
      <p:sp>
        <p:nvSpPr>
          <p:cNvPr id="7" name="직사각형 6"/>
          <p:cNvSpPr/>
          <p:nvPr/>
        </p:nvSpPr>
        <p:spPr>
          <a:xfrm>
            <a:off x="718929" y="734242"/>
            <a:ext cx="2916570" cy="1039582"/>
          </a:xfrm>
          <a:prstGeom prst="rect">
            <a:avLst/>
          </a:prstGeom>
        </p:spPr>
        <p:txBody>
          <a:bodyPr wrap="none" lIns="99569" tIns="49785" rIns="99569" bIns="49785">
            <a:spAutoFit/>
          </a:bodyPr>
          <a:lstStyle/>
          <a:p>
            <a:pPr>
              <a:lnSpc>
                <a:spcPts val="8000"/>
              </a:lnSpc>
            </a:pPr>
            <a:r>
              <a:rPr lang="ko-KR" altLang="en-US" sz="5300" spc="-400" dirty="0">
                <a:solidFill>
                  <a:srgbClr val="0081C3"/>
                </a:solidFill>
                <a:latin typeface="이순신 돋움체 B" pitchFamily="18" charset="-127"/>
                <a:ea typeface="이순신 돋움체 B" pitchFamily="18" charset="-127"/>
              </a:rPr>
              <a:t>노동의 권리</a:t>
            </a:r>
          </a:p>
        </p:txBody>
      </p:sp>
      <p:pic>
        <p:nvPicPr>
          <p:cNvPr id="8" name="Picture 3" descr="D:\01.프로젝트-SUM\[프로젝트]취업지원센터\18.표준교안ppt제작\png저장\2-2_1차시\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58949">
            <a:off x="4430728" y="722684"/>
            <a:ext cx="1156510" cy="7918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8929" y="1783349"/>
            <a:ext cx="4984057" cy="569387"/>
          </a:xfrm>
          <a:prstGeom prst="rect">
            <a:avLst/>
          </a:prstGeom>
          <a:noFill/>
        </p:spPr>
        <p:txBody>
          <a:bodyPr wrap="none" rtlCol="0">
            <a:spAutoFit/>
          </a:bodyPr>
          <a:lstStyle/>
          <a:p>
            <a:pPr>
              <a:spcAft>
                <a:spcPts val="300"/>
              </a:spcAft>
            </a:pPr>
            <a:r>
              <a:rPr lang="ko-KR" altLang="en-US" sz="3100" spc="-150" dirty="0">
                <a:solidFill>
                  <a:srgbClr val="575757"/>
                </a:solidFill>
                <a:latin typeface="이순신 돋움체 B" pitchFamily="18" charset="-127"/>
                <a:ea typeface="이순신 돋움체 B" pitchFamily="18" charset="-127"/>
              </a:rPr>
              <a:t>건강하고 안전하게 일할 권리 이해 </a:t>
            </a:r>
          </a:p>
        </p:txBody>
      </p:sp>
      <p:sp>
        <p:nvSpPr>
          <p:cNvPr id="10" name="타원 9"/>
          <p:cNvSpPr/>
          <p:nvPr/>
        </p:nvSpPr>
        <p:spPr>
          <a:xfrm>
            <a:off x="6786860" y="1770131"/>
            <a:ext cx="559862" cy="559862"/>
          </a:xfrm>
          <a:prstGeom prst="ellipse">
            <a:avLst/>
          </a:prstGeom>
          <a:solidFill>
            <a:srgbClr val="57575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algn="ctr"/>
            <a:r>
              <a:rPr lang="en-US" altLang="ko-KR" sz="3100" dirty="0">
                <a:latin typeface="맑은 고딕" pitchFamily="50" charset="-127"/>
                <a:ea typeface="맑은 고딕" pitchFamily="50" charset="-127"/>
              </a:rPr>
              <a:t>2</a:t>
            </a:r>
            <a:endParaRPr lang="ko-KR" altLang="en-US" sz="3100" dirty="0">
              <a:latin typeface="맑은 고딕" pitchFamily="50" charset="-127"/>
              <a:ea typeface="맑은 고딕" pitchFamily="50" charset="-127"/>
            </a:endParaRPr>
          </a:p>
        </p:txBody>
      </p:sp>
    </p:spTree>
    <p:extLst>
      <p:ext uri="{BB962C8B-B14F-4D97-AF65-F5344CB8AC3E}">
        <p14:creationId xmlns:p14="http://schemas.microsoft.com/office/powerpoint/2010/main" val="346327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E4DD1-A7D1-6B55-4545-F6B85AF4D1A9}"/>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5BA6A74B-9800-6622-A197-4EEBBFBA6077}"/>
              </a:ext>
            </a:extLst>
          </p:cNvPr>
          <p:cNvSpPr/>
          <p:nvPr/>
        </p:nvSpPr>
        <p:spPr>
          <a:xfrm>
            <a:off x="204953" y="741567"/>
            <a:ext cx="6611019" cy="808428"/>
          </a:xfrm>
          <a:prstGeom prst="rect">
            <a:avLst/>
          </a:prstGeom>
        </p:spPr>
        <p:txBody>
          <a:bodyPr wrap="square" lIns="99569" tIns="49785" rIns="99569" bIns="49785">
            <a:spAutoFit/>
          </a:bodyPr>
          <a:lstStyle/>
          <a:p>
            <a:r>
              <a:rPr lang="ko-KR" altLang="en-US" sz="4600" spc="-320" dirty="0">
                <a:latin typeface="G마켓 산스 Bold" panose="02000000000000000000" pitchFamily="50" charset="-127"/>
                <a:ea typeface="G마켓 산스 Bold" panose="02000000000000000000" pitchFamily="50" charset="-127"/>
              </a:rPr>
              <a:t>질문 </a:t>
            </a:r>
            <a:r>
              <a:rPr lang="en-US" altLang="ko-KR" sz="4600" spc="-320" dirty="0">
                <a:latin typeface="G마켓 산스 Bold" panose="02000000000000000000" pitchFamily="50" charset="-127"/>
                <a:ea typeface="G마켓 산스 Bold" panose="02000000000000000000" pitchFamily="50" charset="-127"/>
              </a:rPr>
              <a:t>Q&amp;A</a:t>
            </a:r>
            <a:endParaRPr lang="ko-KR" altLang="en-US" sz="3600" spc="-320" dirty="0">
              <a:latin typeface="G마켓 산스 Bold" panose="02000000000000000000" pitchFamily="50" charset="-127"/>
              <a:ea typeface="G마켓 산스 Bold" panose="02000000000000000000" pitchFamily="50" charset="-127"/>
            </a:endParaRPr>
          </a:p>
        </p:txBody>
      </p:sp>
      <p:sp>
        <p:nvSpPr>
          <p:cNvPr id="15" name="사각형: 둥근 모서리 14">
            <a:extLst>
              <a:ext uri="{FF2B5EF4-FFF2-40B4-BE49-F238E27FC236}">
                <a16:creationId xmlns:a16="http://schemas.microsoft.com/office/drawing/2014/main" id="{82BAEAC2-9531-BD2E-07EC-668358885622}"/>
              </a:ext>
            </a:extLst>
          </p:cNvPr>
          <p:cNvSpPr/>
          <p:nvPr/>
        </p:nvSpPr>
        <p:spPr>
          <a:xfrm>
            <a:off x="1746300" y="4140671"/>
            <a:ext cx="8157691" cy="27858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54">
              <a:latin typeface="Cafe24 Ohsquare" panose="02000A00000000000000" pitchFamily="2" charset="-127"/>
              <a:ea typeface="Cafe24 Ohsquare" panose="02000A00000000000000" pitchFamily="2" charset="-127"/>
            </a:endParaRPr>
          </a:p>
        </p:txBody>
      </p:sp>
      <p:sp>
        <p:nvSpPr>
          <p:cNvPr id="16" name="사각형: 둥근 모서리 15">
            <a:extLst>
              <a:ext uri="{FF2B5EF4-FFF2-40B4-BE49-F238E27FC236}">
                <a16:creationId xmlns:a16="http://schemas.microsoft.com/office/drawing/2014/main" id="{363065D2-131C-F1A4-29B8-CE66B9DE7557}"/>
              </a:ext>
            </a:extLst>
          </p:cNvPr>
          <p:cNvSpPr/>
          <p:nvPr/>
        </p:nvSpPr>
        <p:spPr>
          <a:xfrm>
            <a:off x="1807904" y="2271676"/>
            <a:ext cx="8157692" cy="1386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54" dirty="0">
              <a:latin typeface="Cafe24 Ohsquare" panose="02000A00000000000000" pitchFamily="2" charset="-127"/>
              <a:ea typeface="Cafe24 Ohsquare" panose="02000A00000000000000" pitchFamily="2" charset="-127"/>
            </a:endParaRPr>
          </a:p>
        </p:txBody>
      </p:sp>
      <p:sp>
        <p:nvSpPr>
          <p:cNvPr id="17" name="타원 16">
            <a:extLst>
              <a:ext uri="{FF2B5EF4-FFF2-40B4-BE49-F238E27FC236}">
                <a16:creationId xmlns:a16="http://schemas.microsoft.com/office/drawing/2014/main" id="{72FF1E98-FE1B-AB42-37E3-5C1E486CCD7D}"/>
              </a:ext>
            </a:extLst>
          </p:cNvPr>
          <p:cNvSpPr/>
          <p:nvPr/>
        </p:nvSpPr>
        <p:spPr>
          <a:xfrm>
            <a:off x="658755" y="2255285"/>
            <a:ext cx="1411863" cy="1386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54">
              <a:latin typeface="Cafe24 Ohsquare" panose="02000A00000000000000" pitchFamily="2" charset="-127"/>
              <a:ea typeface="Cafe24 Ohsquare" panose="02000A00000000000000" pitchFamily="2" charset="-127"/>
            </a:endParaRPr>
          </a:p>
        </p:txBody>
      </p:sp>
      <p:sp>
        <p:nvSpPr>
          <p:cNvPr id="18" name="TextBox 17">
            <a:extLst>
              <a:ext uri="{FF2B5EF4-FFF2-40B4-BE49-F238E27FC236}">
                <a16:creationId xmlns:a16="http://schemas.microsoft.com/office/drawing/2014/main" id="{1D739A12-7FCF-6827-E675-A15E15240FB7}"/>
              </a:ext>
            </a:extLst>
          </p:cNvPr>
          <p:cNvSpPr txBox="1"/>
          <p:nvPr/>
        </p:nvSpPr>
        <p:spPr>
          <a:xfrm>
            <a:off x="1049415" y="2543766"/>
            <a:ext cx="8114405" cy="821122"/>
          </a:xfrm>
          <a:prstGeom prst="rect">
            <a:avLst/>
          </a:prstGeom>
          <a:noFill/>
        </p:spPr>
        <p:txBody>
          <a:bodyPr wrap="square" rtlCol="0">
            <a:spAutoFit/>
          </a:bodyPr>
          <a:lstStyle/>
          <a:p>
            <a:r>
              <a:rPr lang="en-US" altLang="ko-KR" sz="4736" dirty="0">
                <a:latin typeface="Cafe24 Ohsquare" panose="02000A00000000000000" pitchFamily="2" charset="-127"/>
                <a:ea typeface="Cafe24 Ohsquare" panose="02000A00000000000000" pitchFamily="2" charset="-127"/>
              </a:rPr>
              <a:t>Q</a:t>
            </a:r>
            <a:endParaRPr lang="ko-KR" altLang="en-US" sz="4736" dirty="0">
              <a:latin typeface="Cafe24 Ohsquare" panose="02000A00000000000000" pitchFamily="2" charset="-127"/>
              <a:ea typeface="Cafe24 Ohsquare" panose="02000A00000000000000" pitchFamily="2" charset="-127"/>
            </a:endParaRPr>
          </a:p>
        </p:txBody>
      </p:sp>
      <p:sp>
        <p:nvSpPr>
          <p:cNvPr id="21" name="타원 20">
            <a:extLst>
              <a:ext uri="{FF2B5EF4-FFF2-40B4-BE49-F238E27FC236}">
                <a16:creationId xmlns:a16="http://schemas.microsoft.com/office/drawing/2014/main" id="{54ACDD90-96D4-D005-6D01-220CFB4F1547}"/>
              </a:ext>
            </a:extLst>
          </p:cNvPr>
          <p:cNvSpPr/>
          <p:nvPr/>
        </p:nvSpPr>
        <p:spPr>
          <a:xfrm>
            <a:off x="658755" y="4704531"/>
            <a:ext cx="1411863" cy="138680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54">
              <a:solidFill>
                <a:schemeClr val="bg1"/>
              </a:solidFill>
              <a:latin typeface="Cafe24 Ohsquare" panose="02000A00000000000000" pitchFamily="2" charset="-127"/>
              <a:ea typeface="Cafe24 Ohsquare" panose="02000A00000000000000" pitchFamily="2" charset="-127"/>
            </a:endParaRPr>
          </a:p>
        </p:txBody>
      </p:sp>
      <p:sp>
        <p:nvSpPr>
          <p:cNvPr id="22" name="TextBox 21">
            <a:extLst>
              <a:ext uri="{FF2B5EF4-FFF2-40B4-BE49-F238E27FC236}">
                <a16:creationId xmlns:a16="http://schemas.microsoft.com/office/drawing/2014/main" id="{07DBA4E5-6B3C-9781-23AB-EE47286DF9C5}"/>
              </a:ext>
            </a:extLst>
          </p:cNvPr>
          <p:cNvSpPr txBox="1"/>
          <p:nvPr/>
        </p:nvSpPr>
        <p:spPr>
          <a:xfrm>
            <a:off x="1111019" y="4993013"/>
            <a:ext cx="656921" cy="821122"/>
          </a:xfrm>
          <a:prstGeom prst="rect">
            <a:avLst/>
          </a:prstGeom>
          <a:noFill/>
        </p:spPr>
        <p:txBody>
          <a:bodyPr wrap="square" rtlCol="0">
            <a:spAutoFit/>
          </a:bodyPr>
          <a:lstStyle/>
          <a:p>
            <a:r>
              <a:rPr lang="en-US" altLang="ko-KR" sz="4736" dirty="0">
                <a:solidFill>
                  <a:schemeClr val="bg1"/>
                </a:solidFill>
                <a:latin typeface="Cafe24 Ohsquare" panose="02000A00000000000000" pitchFamily="2" charset="-127"/>
                <a:ea typeface="Cafe24 Ohsquare" panose="02000A00000000000000" pitchFamily="2" charset="-127"/>
              </a:rPr>
              <a:t>A</a:t>
            </a:r>
            <a:endParaRPr lang="ko-KR" altLang="en-US" sz="4736" dirty="0">
              <a:solidFill>
                <a:schemeClr val="bg1"/>
              </a:solidFill>
              <a:latin typeface="Cafe24 Ohsquare" panose="02000A00000000000000" pitchFamily="2" charset="-127"/>
              <a:ea typeface="Cafe24 Ohsquare" panose="02000A00000000000000" pitchFamily="2" charset="-127"/>
            </a:endParaRPr>
          </a:p>
        </p:txBody>
      </p:sp>
      <p:sp>
        <p:nvSpPr>
          <p:cNvPr id="3" name="TextBox 2">
            <a:extLst>
              <a:ext uri="{FF2B5EF4-FFF2-40B4-BE49-F238E27FC236}">
                <a16:creationId xmlns:a16="http://schemas.microsoft.com/office/drawing/2014/main" id="{173A44B2-C5EA-1BA1-C334-DC6417934803}"/>
              </a:ext>
            </a:extLst>
          </p:cNvPr>
          <p:cNvSpPr txBox="1"/>
          <p:nvPr/>
        </p:nvSpPr>
        <p:spPr>
          <a:xfrm>
            <a:off x="1948339" y="2671538"/>
            <a:ext cx="8167724" cy="584775"/>
          </a:xfrm>
          <a:prstGeom prst="rect">
            <a:avLst/>
          </a:prstGeom>
          <a:noFill/>
        </p:spPr>
        <p:txBody>
          <a:bodyPr wrap="square">
            <a:spAutoFit/>
          </a:bodyPr>
          <a:lstStyle/>
          <a:p>
            <a:pPr lvl="0">
              <a:defRPr/>
            </a:pPr>
            <a:r>
              <a:rPr lang="ko-KR" altLang="en-US" sz="3200" dirty="0">
                <a:latin typeface="Cafe24 Ohsquare" panose="02000A00000000000000" pitchFamily="2" charset="-127"/>
                <a:ea typeface="Cafe24 Ohsquare" panose="02000A00000000000000" pitchFamily="2" charset="-127"/>
              </a:rPr>
              <a:t> 산업 재해 보상 보험의 적용 범위를 알고 싶어요</a:t>
            </a:r>
            <a:r>
              <a:rPr lang="en-US" altLang="ko-KR" sz="3200" dirty="0">
                <a:latin typeface="Cafe24 Ohsquare" panose="02000A00000000000000" pitchFamily="2" charset="-127"/>
                <a:ea typeface="Cafe24 Ohsquare" panose="02000A00000000000000" pitchFamily="2" charset="-127"/>
              </a:rPr>
              <a:t>.</a:t>
            </a:r>
            <a:endParaRPr lang="ko-KR" altLang="en-US" sz="3200" dirty="0">
              <a:latin typeface="Cafe24 Ohsquare" panose="02000A00000000000000" pitchFamily="2" charset="-127"/>
              <a:ea typeface="Cafe24 Ohsquare" panose="02000A00000000000000" pitchFamily="2" charset="-127"/>
            </a:endParaRPr>
          </a:p>
        </p:txBody>
      </p:sp>
      <p:sp>
        <p:nvSpPr>
          <p:cNvPr id="4" name="TextBox 3">
            <a:extLst>
              <a:ext uri="{FF2B5EF4-FFF2-40B4-BE49-F238E27FC236}">
                <a16:creationId xmlns:a16="http://schemas.microsoft.com/office/drawing/2014/main" id="{88B3D95D-9B8A-2664-C1EA-33E27B7ADACF}"/>
              </a:ext>
            </a:extLst>
          </p:cNvPr>
          <p:cNvSpPr txBox="1"/>
          <p:nvPr/>
        </p:nvSpPr>
        <p:spPr>
          <a:xfrm>
            <a:off x="2070618" y="4221721"/>
            <a:ext cx="7768371" cy="2623795"/>
          </a:xfrm>
          <a:prstGeom prst="rect">
            <a:avLst/>
          </a:prstGeom>
          <a:noFill/>
        </p:spPr>
        <p:txBody>
          <a:bodyPr wrap="square">
            <a:spAutoFit/>
          </a:bodyPr>
          <a:lstStyle/>
          <a:p>
            <a:pPr>
              <a:lnSpc>
                <a:spcPct val="150000"/>
              </a:lnSpc>
              <a:defRPr/>
            </a:pPr>
            <a:r>
              <a:rPr lang="ko-KR" altLang="en-US" sz="2800" dirty="0">
                <a:latin typeface="Cafe24 Ohsquare" panose="02000A00000000000000" pitchFamily="2" charset="-127"/>
                <a:ea typeface="Cafe24 Ohsquare" panose="02000A00000000000000" pitchFamily="2" charset="-127"/>
              </a:rPr>
              <a:t>① 노동자를 사용하는 모든 사업 또는 사업장입니다</a:t>
            </a:r>
            <a:r>
              <a:rPr lang="en-US" altLang="ko-KR" sz="2800" dirty="0">
                <a:latin typeface="Cafe24 Ohsquare" panose="02000A00000000000000" pitchFamily="2" charset="-127"/>
                <a:ea typeface="Cafe24 Ohsquare" panose="02000A00000000000000" pitchFamily="2" charset="-127"/>
              </a:rPr>
              <a:t>. </a:t>
            </a:r>
          </a:p>
          <a:p>
            <a:pPr>
              <a:lnSpc>
                <a:spcPct val="150000"/>
              </a:lnSpc>
              <a:defRPr/>
            </a:pPr>
            <a:r>
              <a:rPr lang="ko-KR" altLang="en-US" sz="2800" dirty="0">
                <a:latin typeface="Cafe24 Ohsquare" panose="02000A00000000000000" pitchFamily="2" charset="-127"/>
                <a:ea typeface="Cafe24 Ohsquare" panose="02000A00000000000000" pitchFamily="2" charset="-127"/>
              </a:rPr>
              <a:t>② 산재 위험에 노출되는 </a:t>
            </a:r>
            <a:r>
              <a:rPr lang="en-US" altLang="ko-KR" sz="2800" dirty="0">
                <a:latin typeface="Cafe24 Ohsquare" panose="02000A00000000000000" pitchFamily="2" charset="-127"/>
                <a:ea typeface="Cafe24 Ohsquare" panose="02000A00000000000000" pitchFamily="2" charset="-127"/>
              </a:rPr>
              <a:t>1</a:t>
            </a:r>
            <a:r>
              <a:rPr lang="ko-KR" altLang="en-US" sz="2800" dirty="0">
                <a:latin typeface="Cafe24 Ohsquare" panose="02000A00000000000000" pitchFamily="2" charset="-127"/>
                <a:ea typeface="Cafe24 Ohsquare" panose="02000A00000000000000" pitchFamily="2" charset="-127"/>
              </a:rPr>
              <a:t>인 자영업자</a:t>
            </a:r>
            <a:r>
              <a:rPr lang="en-US" altLang="ko-KR" sz="2800" dirty="0">
                <a:latin typeface="Cafe24 Ohsquare" panose="02000A00000000000000" pitchFamily="2" charset="-127"/>
                <a:ea typeface="Cafe24 Ohsquare" panose="02000A00000000000000" pitchFamily="2" charset="-127"/>
              </a:rPr>
              <a:t>, </a:t>
            </a:r>
            <a:r>
              <a:rPr lang="ko-KR" altLang="en-US" sz="2800" b="1" dirty="0">
                <a:solidFill>
                  <a:srgbClr val="C00000"/>
                </a:solidFill>
                <a:latin typeface="Cafe24 Ohsquare" panose="02000A00000000000000" pitchFamily="2" charset="-127"/>
                <a:ea typeface="Cafe24 Ohsquare" panose="02000A00000000000000" pitchFamily="2" charset="-127"/>
              </a:rPr>
              <a:t>현장 실습생</a:t>
            </a:r>
            <a:r>
              <a:rPr lang="en-US" altLang="ko-KR" sz="2800" dirty="0">
                <a:latin typeface="Cafe24 Ohsquare" panose="02000A00000000000000" pitchFamily="2" charset="-127"/>
                <a:ea typeface="Cafe24 Ohsquare" panose="02000A00000000000000" pitchFamily="2" charset="-127"/>
              </a:rPr>
              <a:t>, </a:t>
            </a:r>
          </a:p>
          <a:p>
            <a:pPr>
              <a:lnSpc>
                <a:spcPct val="150000"/>
              </a:lnSpc>
              <a:defRPr/>
            </a:pPr>
            <a:r>
              <a:rPr lang="en-US" altLang="ko-KR" sz="2800" dirty="0">
                <a:latin typeface="Cafe24 Ohsquare" panose="02000A00000000000000" pitchFamily="2" charset="-127"/>
                <a:ea typeface="Cafe24 Ohsquare" panose="02000A00000000000000" pitchFamily="2" charset="-127"/>
              </a:rPr>
              <a:t>    </a:t>
            </a:r>
            <a:r>
              <a:rPr lang="ko-KR" altLang="en-US" sz="2800" dirty="0">
                <a:latin typeface="Cafe24 Ohsquare" panose="02000A00000000000000" pitchFamily="2" charset="-127"/>
                <a:ea typeface="Cafe24 Ohsquare" panose="02000A00000000000000" pitchFamily="2" charset="-127"/>
              </a:rPr>
              <a:t>특수 형태 노동자 등이 해당합니다</a:t>
            </a:r>
            <a:r>
              <a:rPr lang="en-US" altLang="ko-KR" sz="2800" dirty="0">
                <a:latin typeface="Cafe24 Ohsquare" panose="02000A00000000000000" pitchFamily="2" charset="-127"/>
                <a:ea typeface="Cafe24 Ohsquare" panose="02000A00000000000000" pitchFamily="2" charset="-127"/>
              </a:rPr>
              <a:t>. </a:t>
            </a:r>
          </a:p>
          <a:p>
            <a:pPr lvl="0">
              <a:lnSpc>
                <a:spcPct val="150000"/>
              </a:lnSpc>
              <a:defRPr/>
            </a:pPr>
            <a:r>
              <a:rPr lang="en-US" altLang="ko-KR" sz="2800" dirty="0">
                <a:latin typeface="Cafe24 Ohsquare" panose="02000A00000000000000" pitchFamily="2" charset="-127"/>
                <a:ea typeface="Cafe24 Ohsquare" panose="02000A00000000000000" pitchFamily="2" charset="-127"/>
              </a:rPr>
              <a:t>③ </a:t>
            </a:r>
            <a:r>
              <a:rPr lang="ko-KR" altLang="en-US" sz="2800" b="1" dirty="0">
                <a:solidFill>
                  <a:srgbClr val="C00000"/>
                </a:solidFill>
                <a:latin typeface="Cafe24 Ohsquare" panose="02000A00000000000000" pitchFamily="2" charset="-127"/>
                <a:ea typeface="Cafe24 Ohsquare" panose="02000A00000000000000" pitchFamily="2" charset="-127"/>
              </a:rPr>
              <a:t>이주 노동자</a:t>
            </a:r>
            <a:r>
              <a:rPr lang="ko-KR" altLang="en-US" sz="2800" dirty="0">
                <a:latin typeface="Cafe24 Ohsquare" panose="02000A00000000000000" pitchFamily="2" charset="-127"/>
                <a:ea typeface="Cafe24 Ohsquare" panose="02000A00000000000000" pitchFamily="2" charset="-127"/>
              </a:rPr>
              <a:t>도 내국인과 동일하게 적용합니다</a:t>
            </a:r>
            <a:r>
              <a:rPr lang="en-US" altLang="ko-KR" sz="2800" dirty="0">
                <a:latin typeface="Cafe24 Ohsquare" panose="02000A00000000000000" pitchFamily="2" charset="-127"/>
                <a:ea typeface="Cafe24 Ohsquare" panose="02000A00000000000000" pitchFamily="2" charset="-127"/>
              </a:rPr>
              <a:t>.</a:t>
            </a:r>
            <a:endParaRPr lang="ko-KR" altLang="en-US" sz="2800" dirty="0">
              <a:latin typeface="Cafe24 Ohsquare" panose="02000A00000000000000" pitchFamily="2" charset="-127"/>
              <a:ea typeface="Cafe24 Ohsquare" panose="02000A00000000000000" pitchFamily="2" charset="-127"/>
            </a:endParaRPr>
          </a:p>
        </p:txBody>
      </p:sp>
    </p:spTree>
    <p:extLst>
      <p:ext uri="{BB962C8B-B14F-4D97-AF65-F5344CB8AC3E}">
        <p14:creationId xmlns:p14="http://schemas.microsoft.com/office/powerpoint/2010/main" val="2836663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680B2-EDF8-0F8B-FFAC-3ED3F471E4FA}"/>
            </a:ext>
          </a:extLst>
        </p:cNvPr>
        <p:cNvGrpSpPr/>
        <p:nvPr/>
      </p:nvGrpSpPr>
      <p:grpSpPr>
        <a:xfrm>
          <a:off x="0" y="0"/>
          <a:ext cx="0" cy="0"/>
          <a:chOff x="0" y="0"/>
          <a:chExt cx="0" cy="0"/>
        </a:xfrm>
      </p:grpSpPr>
      <p:grpSp>
        <p:nvGrpSpPr>
          <p:cNvPr id="5" name="그룹 1021">
            <a:extLst>
              <a:ext uri="{FF2B5EF4-FFF2-40B4-BE49-F238E27FC236}">
                <a16:creationId xmlns:a16="http://schemas.microsoft.com/office/drawing/2014/main" id="{0F84A66D-0DAA-803A-D586-3E01CE7E79C2}"/>
              </a:ext>
            </a:extLst>
          </p:cNvPr>
          <p:cNvGrpSpPr/>
          <p:nvPr/>
        </p:nvGrpSpPr>
        <p:grpSpPr>
          <a:xfrm>
            <a:off x="6546388" y="5459448"/>
            <a:ext cx="1611170" cy="124289"/>
            <a:chOff x="9209524" y="6821934"/>
            <a:chExt cx="2755444" cy="96000"/>
          </a:xfrm>
        </p:grpSpPr>
        <p:pic>
          <p:nvPicPr>
            <p:cNvPr id="6" name="Object 76">
              <a:extLst>
                <a:ext uri="{FF2B5EF4-FFF2-40B4-BE49-F238E27FC236}">
                  <a16:creationId xmlns:a16="http://schemas.microsoft.com/office/drawing/2014/main" id="{AB5729AC-D2CB-54CE-4B92-6C7A0B47743A}"/>
                </a:ext>
              </a:extLst>
            </p:cNvPr>
            <p:cNvPicPr>
              <a:picLocks noChangeAspect="1"/>
            </p:cNvPicPr>
            <p:nvPr/>
          </p:nvPicPr>
          <p:blipFill>
            <a:blip r:embed="rId3" cstate="print"/>
            <a:stretch>
              <a:fillRect/>
            </a:stretch>
          </p:blipFill>
          <p:spPr>
            <a:xfrm>
              <a:off x="9209524" y="6821934"/>
              <a:ext cx="2755444" cy="96000"/>
            </a:xfrm>
            <a:prstGeom prst="rect">
              <a:avLst/>
            </a:prstGeom>
          </p:spPr>
        </p:pic>
      </p:grpSp>
      <p:pic>
        <p:nvPicPr>
          <p:cNvPr id="7" name="그림 6">
            <a:extLst>
              <a:ext uri="{FF2B5EF4-FFF2-40B4-BE49-F238E27FC236}">
                <a16:creationId xmlns:a16="http://schemas.microsoft.com/office/drawing/2014/main" id="{3E452184-446C-1F10-C225-938AF05852F8}"/>
              </a:ext>
            </a:extLst>
          </p:cNvPr>
          <p:cNvPicPr>
            <a:picLocks noChangeAspect="1"/>
          </p:cNvPicPr>
          <p:nvPr/>
        </p:nvPicPr>
        <p:blipFill>
          <a:blip r:embed="rId4">
            <a:extLst>
              <a:ext uri="{28A0092B-C50C-407E-A947-70E740481C1C}">
                <a14:useLocalDpi xmlns:a14="http://schemas.microsoft.com/office/drawing/2010/main" val="0"/>
              </a:ext>
            </a:extLst>
          </a:blip>
          <a:srcRect t="40947" b="5458"/>
          <a:stretch/>
        </p:blipFill>
        <p:spPr>
          <a:xfrm>
            <a:off x="2971340" y="2026092"/>
            <a:ext cx="7415920" cy="2788126"/>
          </a:xfrm>
          <a:prstGeom prst="rect">
            <a:avLst/>
          </a:prstGeom>
        </p:spPr>
      </p:pic>
      <p:sp>
        <p:nvSpPr>
          <p:cNvPr id="8" name="모서리가 둥근 직사각형 108">
            <a:extLst>
              <a:ext uri="{FF2B5EF4-FFF2-40B4-BE49-F238E27FC236}">
                <a16:creationId xmlns:a16="http://schemas.microsoft.com/office/drawing/2014/main" id="{191930B9-5361-144C-1CCC-9E4F5608F990}"/>
              </a:ext>
            </a:extLst>
          </p:cNvPr>
          <p:cNvSpPr/>
          <p:nvPr/>
        </p:nvSpPr>
        <p:spPr>
          <a:xfrm>
            <a:off x="2971340" y="5535170"/>
            <a:ext cx="7351517" cy="1412809"/>
          </a:xfrm>
          <a:prstGeom prst="roundRect">
            <a:avLst>
              <a:gd name="adj" fmla="val 50000"/>
            </a:avLst>
          </a:prstGeom>
          <a:solidFill>
            <a:schemeClr val="bg1"/>
          </a:solidFill>
          <a:ln w="63500" cap="rnd">
            <a:solidFill>
              <a:srgbClr val="2D5B93">
                <a:alpha val="50000"/>
              </a:srgbClr>
            </a:solidFill>
            <a:tailEnd type="non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ko-KR" altLang="en-US" sz="3200" dirty="0">
                <a:solidFill>
                  <a:schemeClr val="tx1"/>
                </a:solidFill>
                <a:latin typeface="Cafe24 Ohsquare" panose="02000A00000000000000" pitchFamily="2" charset="-127"/>
                <a:ea typeface="Cafe24 Ohsquare" panose="02000A00000000000000" pitchFamily="2" charset="-127"/>
              </a:rPr>
              <a:t>아르바이트 청소년도 사업장에 고용된 이상 원칙적으로 산재보험 적용 가능</a:t>
            </a:r>
            <a:r>
              <a:rPr lang="en-US" altLang="ko-KR" sz="3200" dirty="0">
                <a:solidFill>
                  <a:schemeClr val="tx1"/>
                </a:solidFill>
                <a:latin typeface="Cafe24 Ohsquare" panose="02000A00000000000000" pitchFamily="2" charset="-127"/>
                <a:ea typeface="Cafe24 Ohsquare" panose="02000A00000000000000" pitchFamily="2" charset="-127"/>
              </a:rPr>
              <a:t>.</a:t>
            </a:r>
          </a:p>
        </p:txBody>
      </p:sp>
      <p:sp>
        <p:nvSpPr>
          <p:cNvPr id="9" name="TextBox 8">
            <a:extLst>
              <a:ext uri="{FF2B5EF4-FFF2-40B4-BE49-F238E27FC236}">
                <a16:creationId xmlns:a16="http://schemas.microsoft.com/office/drawing/2014/main" id="{AEB79D59-C07E-4545-902A-8C428637B480}"/>
              </a:ext>
            </a:extLst>
          </p:cNvPr>
          <p:cNvSpPr txBox="1"/>
          <p:nvPr/>
        </p:nvSpPr>
        <p:spPr>
          <a:xfrm>
            <a:off x="3114452" y="2479854"/>
            <a:ext cx="7415920" cy="1938992"/>
          </a:xfrm>
          <a:prstGeom prst="rect">
            <a:avLst/>
          </a:prstGeom>
          <a:noFill/>
        </p:spPr>
        <p:txBody>
          <a:bodyPr wrap="square" rtlCol="0">
            <a:spAutoFit/>
          </a:bodyPr>
          <a:lstStyle/>
          <a:p>
            <a:pPr algn="ctr"/>
            <a:r>
              <a:rPr lang="ko-KR" altLang="en-US" sz="4000" b="1" dirty="0">
                <a:latin typeface="Cafe24 Ssurround Bold" panose="020F0800000000000000" pitchFamily="50" charset="-127"/>
                <a:ea typeface="Cafe24 Ssurround Bold" panose="020F0800000000000000" pitchFamily="50" charset="-127"/>
              </a:rPr>
              <a:t>산재보험은 정규직만 가입할 수 있고</a:t>
            </a:r>
            <a:r>
              <a:rPr lang="en-US" altLang="ko-KR" sz="4000" b="1" dirty="0">
                <a:latin typeface="Cafe24 Ssurround Bold" panose="020F0800000000000000" pitchFamily="50" charset="-127"/>
                <a:ea typeface="Cafe24 Ssurround Bold" panose="020F0800000000000000" pitchFamily="50" charset="-127"/>
              </a:rPr>
              <a:t>, </a:t>
            </a:r>
            <a:r>
              <a:rPr lang="ko-KR" altLang="en-US" sz="4000" b="1" dirty="0">
                <a:latin typeface="Cafe24 Ssurround Bold" panose="020F0800000000000000" pitchFamily="50" charset="-127"/>
                <a:ea typeface="Cafe24 Ssurround Bold" panose="020F0800000000000000" pitchFamily="50" charset="-127"/>
              </a:rPr>
              <a:t>아르바이트 청소년은 </a:t>
            </a:r>
            <a:endParaRPr lang="en-US" altLang="ko-KR" sz="4000" b="1" dirty="0">
              <a:latin typeface="Cafe24 Ssurround Bold" panose="020F0800000000000000" pitchFamily="50" charset="-127"/>
              <a:ea typeface="Cafe24 Ssurround Bold" panose="020F0800000000000000" pitchFamily="50" charset="-127"/>
            </a:endParaRPr>
          </a:p>
          <a:p>
            <a:pPr algn="ctr"/>
            <a:r>
              <a:rPr lang="ko-KR" altLang="en-US" sz="4000" b="1" dirty="0">
                <a:latin typeface="Cafe24 Ssurround Bold" panose="020F0800000000000000" pitchFamily="50" charset="-127"/>
                <a:ea typeface="Cafe24 Ssurround Bold" panose="020F0800000000000000" pitchFamily="50" charset="-127"/>
              </a:rPr>
              <a:t>적용 대상이 아니다</a:t>
            </a:r>
            <a:r>
              <a:rPr lang="en-US" altLang="ko-KR" sz="4000" b="1" dirty="0">
                <a:latin typeface="Cafe24 Ssurround Bold" panose="020F0800000000000000" pitchFamily="50" charset="-127"/>
                <a:ea typeface="Cafe24 Ssurround Bold" panose="020F0800000000000000" pitchFamily="50" charset="-127"/>
              </a:rPr>
              <a:t>.</a:t>
            </a:r>
            <a:endParaRPr lang="ko-KR" altLang="en-US" sz="4000" b="1" dirty="0">
              <a:latin typeface="Cafe24 Ssurround Bold" panose="020F0800000000000000" pitchFamily="50" charset="-127"/>
              <a:ea typeface="Cafe24 Ssurround Bold" panose="020F0800000000000000" pitchFamily="50" charset="-127"/>
            </a:endParaRPr>
          </a:p>
        </p:txBody>
      </p:sp>
      <p:sp>
        <p:nvSpPr>
          <p:cNvPr id="10" name="TextBox 9">
            <a:extLst>
              <a:ext uri="{FF2B5EF4-FFF2-40B4-BE49-F238E27FC236}">
                <a16:creationId xmlns:a16="http://schemas.microsoft.com/office/drawing/2014/main" id="{E4B785F6-E22B-187A-6706-229CE378D8A2}"/>
              </a:ext>
            </a:extLst>
          </p:cNvPr>
          <p:cNvSpPr txBox="1"/>
          <p:nvPr/>
        </p:nvSpPr>
        <p:spPr>
          <a:xfrm>
            <a:off x="145104" y="5253299"/>
            <a:ext cx="3061762" cy="2215991"/>
          </a:xfrm>
          <a:prstGeom prst="rect">
            <a:avLst/>
          </a:prstGeom>
          <a:noFill/>
        </p:spPr>
        <p:txBody>
          <a:bodyPr wrap="square" rtlCol="0">
            <a:spAutoFit/>
          </a:bodyPr>
          <a:lstStyle/>
          <a:p>
            <a:pPr algn="ctr"/>
            <a:r>
              <a:rPr lang="en-US" altLang="ko-KR" sz="13800" b="1" dirty="0">
                <a:solidFill>
                  <a:srgbClr val="C00000"/>
                </a:solidFill>
                <a:latin typeface="Cafe24 Ssurround Bold" panose="020F0800000000000000" pitchFamily="50" charset="-127"/>
                <a:ea typeface="Cafe24 Ssurround Bold" panose="020F0800000000000000" pitchFamily="50" charset="-127"/>
              </a:rPr>
              <a:t>X</a:t>
            </a:r>
            <a:endParaRPr lang="ko-KR" altLang="en-US" sz="13800" b="1" dirty="0">
              <a:solidFill>
                <a:srgbClr val="C00000"/>
              </a:solidFill>
              <a:latin typeface="Cafe24 Ssurround Bold" panose="020F0800000000000000" pitchFamily="50" charset="-127"/>
              <a:ea typeface="Cafe24 Ssurround Bold" panose="020F0800000000000000" pitchFamily="50" charset="-127"/>
            </a:endParaRPr>
          </a:p>
        </p:txBody>
      </p:sp>
      <p:pic>
        <p:nvPicPr>
          <p:cNvPr id="11" name="Object 28">
            <a:extLst>
              <a:ext uri="{FF2B5EF4-FFF2-40B4-BE49-F238E27FC236}">
                <a16:creationId xmlns:a16="http://schemas.microsoft.com/office/drawing/2014/main" id="{1A7DB60C-AB06-75F1-2169-BC3BA64B444D}"/>
              </a:ext>
            </a:extLst>
          </p:cNvPr>
          <p:cNvPicPr>
            <a:picLocks noChangeAspect="1"/>
          </p:cNvPicPr>
          <p:nvPr/>
        </p:nvPicPr>
        <p:blipFill>
          <a:blip r:embed="rId5" cstate="print"/>
          <a:stretch>
            <a:fillRect/>
          </a:stretch>
        </p:blipFill>
        <p:spPr>
          <a:xfrm>
            <a:off x="370543" y="779595"/>
            <a:ext cx="10016717" cy="692472"/>
          </a:xfrm>
          <a:prstGeom prst="rect">
            <a:avLst/>
          </a:prstGeom>
        </p:spPr>
      </p:pic>
      <p:grpSp>
        <p:nvGrpSpPr>
          <p:cNvPr id="12" name="그룹 1019">
            <a:extLst>
              <a:ext uri="{FF2B5EF4-FFF2-40B4-BE49-F238E27FC236}">
                <a16:creationId xmlns:a16="http://schemas.microsoft.com/office/drawing/2014/main" id="{2CD386A1-0D57-E453-9AF4-B90686827E08}"/>
              </a:ext>
            </a:extLst>
          </p:cNvPr>
          <p:cNvGrpSpPr/>
          <p:nvPr/>
        </p:nvGrpSpPr>
        <p:grpSpPr>
          <a:xfrm>
            <a:off x="597178" y="868462"/>
            <a:ext cx="595564" cy="498288"/>
            <a:chOff x="2603927" y="2221794"/>
            <a:chExt cx="596007" cy="571541"/>
          </a:xfrm>
        </p:grpSpPr>
        <p:pic>
          <p:nvPicPr>
            <p:cNvPr id="13" name="Object 57">
              <a:extLst>
                <a:ext uri="{FF2B5EF4-FFF2-40B4-BE49-F238E27FC236}">
                  <a16:creationId xmlns:a16="http://schemas.microsoft.com/office/drawing/2014/main" id="{05BA0048-1FBE-D85B-4924-CA6D90C719C1}"/>
                </a:ext>
              </a:extLst>
            </p:cNvPr>
            <p:cNvPicPr>
              <a:picLocks noChangeAspect="1"/>
            </p:cNvPicPr>
            <p:nvPr/>
          </p:nvPicPr>
          <p:blipFill>
            <a:blip r:embed="rId6" cstate="print"/>
            <a:stretch>
              <a:fillRect/>
            </a:stretch>
          </p:blipFill>
          <p:spPr>
            <a:xfrm>
              <a:off x="2603927" y="2221794"/>
              <a:ext cx="596007" cy="571541"/>
            </a:xfrm>
            <a:prstGeom prst="rect">
              <a:avLst/>
            </a:prstGeom>
          </p:spPr>
        </p:pic>
      </p:grpSp>
      <p:sp>
        <p:nvSpPr>
          <p:cNvPr id="14" name="TextBox 13">
            <a:extLst>
              <a:ext uri="{FF2B5EF4-FFF2-40B4-BE49-F238E27FC236}">
                <a16:creationId xmlns:a16="http://schemas.microsoft.com/office/drawing/2014/main" id="{A83C0569-251E-1F07-9834-FFCA35F343A3}"/>
              </a:ext>
            </a:extLst>
          </p:cNvPr>
          <p:cNvSpPr txBox="1"/>
          <p:nvPr/>
        </p:nvSpPr>
        <p:spPr>
          <a:xfrm>
            <a:off x="1386260" y="868462"/>
            <a:ext cx="8150304" cy="646331"/>
          </a:xfrm>
          <a:prstGeom prst="rect">
            <a:avLst/>
          </a:prstGeom>
          <a:noFill/>
        </p:spPr>
        <p:txBody>
          <a:bodyPr wrap="square" rtlCol="0">
            <a:spAutoFit/>
          </a:bodyPr>
          <a:lstStyle/>
          <a:p>
            <a:r>
              <a:rPr lang="en-US" altLang="ko-KR" sz="3600" b="1" dirty="0">
                <a:latin typeface="Cafe24 Ohsquare" panose="02000A00000000000000" pitchFamily="2" charset="-127"/>
                <a:ea typeface="Cafe24 Ohsquare" panose="02000A00000000000000" pitchFamily="2" charset="-127"/>
              </a:rPr>
              <a:t>OX</a:t>
            </a:r>
            <a:r>
              <a:rPr lang="ko-KR" altLang="en-US" sz="3600" b="1" dirty="0">
                <a:latin typeface="Cafe24 Ohsquare" panose="02000A00000000000000" pitchFamily="2" charset="-127"/>
                <a:ea typeface="Cafe24 Ohsquare" panose="02000A00000000000000" pitchFamily="2" charset="-127"/>
              </a:rPr>
              <a:t>퀴즈</a:t>
            </a:r>
          </a:p>
        </p:txBody>
      </p:sp>
      <p:pic>
        <p:nvPicPr>
          <p:cNvPr id="23" name="Picture 5">
            <a:extLst>
              <a:ext uri="{FF2B5EF4-FFF2-40B4-BE49-F238E27FC236}">
                <a16:creationId xmlns:a16="http://schemas.microsoft.com/office/drawing/2014/main" id="{377DB9E9-6982-2725-C10F-817F41BA21C0}"/>
              </a:ext>
            </a:extLst>
          </p:cNvPr>
          <p:cNvPicPr>
            <a:picLocks noChangeAspect="1"/>
          </p:cNvPicPr>
          <p:nvPr/>
        </p:nvPicPr>
        <p:blipFill>
          <a:blip r:embed="rId7"/>
          <a:stretch>
            <a:fillRect/>
          </a:stretch>
        </p:blipFill>
        <p:spPr>
          <a:xfrm>
            <a:off x="494647" y="1958410"/>
            <a:ext cx="1783225" cy="2943490"/>
          </a:xfrm>
          <a:prstGeom prst="rect">
            <a:avLst/>
          </a:prstGeom>
        </p:spPr>
      </p:pic>
    </p:spTree>
    <p:extLst>
      <p:ext uri="{BB962C8B-B14F-4D97-AF65-F5344CB8AC3E}">
        <p14:creationId xmlns:p14="http://schemas.microsoft.com/office/powerpoint/2010/main" val="31066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DF4A-2C1E-AEF1-1823-4FBC5D4288B7}"/>
            </a:ext>
          </a:extLst>
        </p:cNvPr>
        <p:cNvGrpSpPr/>
        <p:nvPr/>
      </p:nvGrpSpPr>
      <p:grpSpPr>
        <a:xfrm>
          <a:off x="0" y="0"/>
          <a:ext cx="0" cy="0"/>
          <a:chOff x="0" y="0"/>
          <a:chExt cx="0" cy="0"/>
        </a:xfrm>
      </p:grpSpPr>
      <p:grpSp>
        <p:nvGrpSpPr>
          <p:cNvPr id="5" name="그룹 1021">
            <a:extLst>
              <a:ext uri="{FF2B5EF4-FFF2-40B4-BE49-F238E27FC236}">
                <a16:creationId xmlns:a16="http://schemas.microsoft.com/office/drawing/2014/main" id="{B6157480-39C6-F5CD-98A7-7AAA0BFB8A6A}"/>
              </a:ext>
            </a:extLst>
          </p:cNvPr>
          <p:cNvGrpSpPr/>
          <p:nvPr/>
        </p:nvGrpSpPr>
        <p:grpSpPr>
          <a:xfrm>
            <a:off x="6546388" y="5459448"/>
            <a:ext cx="1611170" cy="124289"/>
            <a:chOff x="9209524" y="6821934"/>
            <a:chExt cx="2755444" cy="96000"/>
          </a:xfrm>
        </p:grpSpPr>
        <p:pic>
          <p:nvPicPr>
            <p:cNvPr id="6" name="Object 76">
              <a:extLst>
                <a:ext uri="{FF2B5EF4-FFF2-40B4-BE49-F238E27FC236}">
                  <a16:creationId xmlns:a16="http://schemas.microsoft.com/office/drawing/2014/main" id="{8CD39F48-5915-A9F9-C71D-7936B56F7A25}"/>
                </a:ext>
              </a:extLst>
            </p:cNvPr>
            <p:cNvPicPr>
              <a:picLocks noChangeAspect="1"/>
            </p:cNvPicPr>
            <p:nvPr/>
          </p:nvPicPr>
          <p:blipFill>
            <a:blip r:embed="rId3" cstate="print"/>
            <a:stretch>
              <a:fillRect/>
            </a:stretch>
          </p:blipFill>
          <p:spPr>
            <a:xfrm>
              <a:off x="9209524" y="6821934"/>
              <a:ext cx="2755444" cy="96000"/>
            </a:xfrm>
            <a:prstGeom prst="rect">
              <a:avLst/>
            </a:prstGeom>
          </p:spPr>
        </p:pic>
      </p:grpSp>
      <p:pic>
        <p:nvPicPr>
          <p:cNvPr id="7" name="그림 6">
            <a:extLst>
              <a:ext uri="{FF2B5EF4-FFF2-40B4-BE49-F238E27FC236}">
                <a16:creationId xmlns:a16="http://schemas.microsoft.com/office/drawing/2014/main" id="{307EF2DD-3ED4-1A40-0482-FA84ACB20CCF}"/>
              </a:ext>
            </a:extLst>
          </p:cNvPr>
          <p:cNvPicPr>
            <a:picLocks noChangeAspect="1"/>
          </p:cNvPicPr>
          <p:nvPr/>
        </p:nvPicPr>
        <p:blipFill>
          <a:blip r:embed="rId4">
            <a:extLst>
              <a:ext uri="{28A0092B-C50C-407E-A947-70E740481C1C}">
                <a14:useLocalDpi xmlns:a14="http://schemas.microsoft.com/office/drawing/2010/main" val="0"/>
              </a:ext>
            </a:extLst>
          </a:blip>
          <a:srcRect t="40947" b="5458"/>
          <a:stretch/>
        </p:blipFill>
        <p:spPr>
          <a:xfrm>
            <a:off x="2826420" y="2026092"/>
            <a:ext cx="7776864" cy="2788126"/>
          </a:xfrm>
          <a:prstGeom prst="rect">
            <a:avLst/>
          </a:prstGeom>
        </p:spPr>
      </p:pic>
      <p:sp>
        <p:nvSpPr>
          <p:cNvPr id="8" name="모서리가 둥근 직사각형 108">
            <a:extLst>
              <a:ext uri="{FF2B5EF4-FFF2-40B4-BE49-F238E27FC236}">
                <a16:creationId xmlns:a16="http://schemas.microsoft.com/office/drawing/2014/main" id="{7D5D85E1-465B-AB89-022F-4E01EBE305D1}"/>
              </a:ext>
            </a:extLst>
          </p:cNvPr>
          <p:cNvSpPr/>
          <p:nvPr/>
        </p:nvSpPr>
        <p:spPr>
          <a:xfrm>
            <a:off x="2848759" y="5522562"/>
            <a:ext cx="7576956" cy="1412809"/>
          </a:xfrm>
          <a:prstGeom prst="roundRect">
            <a:avLst>
              <a:gd name="adj" fmla="val 50000"/>
            </a:avLst>
          </a:prstGeom>
          <a:solidFill>
            <a:schemeClr val="bg1"/>
          </a:solidFill>
          <a:ln w="63500" cap="rnd">
            <a:solidFill>
              <a:srgbClr val="2D5B93">
                <a:alpha val="50000"/>
              </a:srgbClr>
            </a:solidFill>
            <a:tailEnd type="non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ko-KR" altLang="en-US" sz="3200" dirty="0">
                <a:solidFill>
                  <a:schemeClr val="tx1"/>
                </a:solidFill>
                <a:latin typeface="Cafe24 Ohsquare" panose="02000A00000000000000" pitchFamily="2" charset="-127"/>
                <a:ea typeface="Cafe24 Ohsquare" panose="02000A00000000000000" pitchFamily="2" charset="-127"/>
              </a:rPr>
              <a:t>사업주가 개인적으로 치료비를 줘도</a:t>
            </a:r>
            <a:r>
              <a:rPr lang="en-US" altLang="ko-KR" sz="3200" dirty="0">
                <a:solidFill>
                  <a:schemeClr val="tx1"/>
                </a:solidFill>
                <a:latin typeface="Cafe24 Ohsquare" panose="02000A00000000000000" pitchFamily="2" charset="-127"/>
                <a:ea typeface="Cafe24 Ohsquare" panose="02000A00000000000000" pitchFamily="2" charset="-127"/>
              </a:rPr>
              <a:t>, </a:t>
            </a:r>
            <a:r>
              <a:rPr lang="ko-KR" altLang="en-US" sz="3200" dirty="0">
                <a:solidFill>
                  <a:schemeClr val="tx1"/>
                </a:solidFill>
                <a:latin typeface="Cafe24 Ohsquare" panose="02000A00000000000000" pitchFamily="2" charset="-127"/>
                <a:ea typeface="Cafe24 Ohsquare" panose="02000A00000000000000" pitchFamily="2" charset="-127"/>
              </a:rPr>
              <a:t>근로자는 산재보험을 신청할 권리가 있음</a:t>
            </a:r>
            <a:r>
              <a:rPr lang="en-US" altLang="ko-KR" sz="3200" dirty="0">
                <a:solidFill>
                  <a:schemeClr val="tx1"/>
                </a:solidFill>
                <a:latin typeface="Cafe24 Ohsquare" panose="02000A00000000000000" pitchFamily="2" charset="-127"/>
                <a:ea typeface="Cafe24 Ohsquare" panose="02000A00000000000000" pitchFamily="2" charset="-127"/>
              </a:rPr>
              <a:t>.</a:t>
            </a:r>
          </a:p>
        </p:txBody>
      </p:sp>
      <p:sp>
        <p:nvSpPr>
          <p:cNvPr id="9" name="TextBox 8">
            <a:extLst>
              <a:ext uri="{FF2B5EF4-FFF2-40B4-BE49-F238E27FC236}">
                <a16:creationId xmlns:a16="http://schemas.microsoft.com/office/drawing/2014/main" id="{C32730EC-1BE8-AE4A-A190-64B97DFD1227}"/>
              </a:ext>
            </a:extLst>
          </p:cNvPr>
          <p:cNvSpPr txBox="1"/>
          <p:nvPr/>
        </p:nvSpPr>
        <p:spPr>
          <a:xfrm>
            <a:off x="3187364" y="2142882"/>
            <a:ext cx="7415920" cy="2554545"/>
          </a:xfrm>
          <a:prstGeom prst="rect">
            <a:avLst/>
          </a:prstGeom>
          <a:noFill/>
        </p:spPr>
        <p:txBody>
          <a:bodyPr wrap="square" rtlCol="0">
            <a:spAutoFit/>
          </a:bodyPr>
          <a:lstStyle/>
          <a:p>
            <a:pPr algn="ctr"/>
            <a:r>
              <a:rPr lang="ko-KR" altLang="en-US" sz="4000" b="1" dirty="0">
                <a:latin typeface="Cafe24 Ssurround Bold" panose="020F0800000000000000" pitchFamily="50" charset="-127"/>
                <a:ea typeface="Cafe24 Ssurround Bold" panose="020F0800000000000000" pitchFamily="50" charset="-127"/>
              </a:rPr>
              <a:t>일하다가 다쳤을 때</a:t>
            </a:r>
            <a:r>
              <a:rPr lang="en-US" altLang="ko-KR" sz="4000" b="1" dirty="0">
                <a:latin typeface="Cafe24 Ssurround Bold" panose="020F0800000000000000" pitchFamily="50" charset="-127"/>
                <a:ea typeface="Cafe24 Ssurround Bold" panose="020F0800000000000000" pitchFamily="50" charset="-127"/>
              </a:rPr>
              <a:t>, </a:t>
            </a:r>
          </a:p>
          <a:p>
            <a:pPr algn="ctr"/>
            <a:r>
              <a:rPr lang="ko-KR" altLang="en-US" sz="4000" b="1" dirty="0">
                <a:latin typeface="Cafe24 Ssurround Bold" panose="020F0800000000000000" pitchFamily="50" charset="-127"/>
                <a:ea typeface="Cafe24 Ssurround Bold" panose="020F0800000000000000" pitchFamily="50" charset="-127"/>
              </a:rPr>
              <a:t>사업주가 산재보험 대신 치료비를 직접 지급하면 산재보험을 </a:t>
            </a:r>
            <a:endParaRPr lang="en-US" altLang="ko-KR" sz="4000" b="1" dirty="0">
              <a:latin typeface="Cafe24 Ssurround Bold" panose="020F0800000000000000" pitchFamily="50" charset="-127"/>
              <a:ea typeface="Cafe24 Ssurround Bold" panose="020F0800000000000000" pitchFamily="50" charset="-127"/>
            </a:endParaRPr>
          </a:p>
          <a:p>
            <a:pPr algn="ctr"/>
            <a:r>
              <a:rPr lang="ko-KR" altLang="en-US" sz="4000" b="1" dirty="0">
                <a:latin typeface="Cafe24 Ssurround Bold" panose="020F0800000000000000" pitchFamily="50" charset="-127"/>
                <a:ea typeface="Cafe24 Ssurround Bold" panose="020F0800000000000000" pitchFamily="50" charset="-127"/>
              </a:rPr>
              <a:t>더 이상 신청할 수 없다</a:t>
            </a:r>
            <a:r>
              <a:rPr lang="en-US" altLang="ko-KR" sz="4000" b="1" dirty="0">
                <a:latin typeface="Cafe24 Ssurround Bold" panose="020F0800000000000000" pitchFamily="50" charset="-127"/>
                <a:ea typeface="Cafe24 Ssurround Bold" panose="020F0800000000000000" pitchFamily="50" charset="-127"/>
              </a:rPr>
              <a:t>.</a:t>
            </a:r>
            <a:endParaRPr lang="ko-KR" altLang="en-US" sz="4000" b="1" dirty="0">
              <a:latin typeface="Cafe24 Ssurround Bold" panose="020F0800000000000000" pitchFamily="50" charset="-127"/>
              <a:ea typeface="Cafe24 Ssurround Bold" panose="020F0800000000000000" pitchFamily="50" charset="-127"/>
            </a:endParaRPr>
          </a:p>
        </p:txBody>
      </p:sp>
      <p:sp>
        <p:nvSpPr>
          <p:cNvPr id="10" name="TextBox 9">
            <a:extLst>
              <a:ext uri="{FF2B5EF4-FFF2-40B4-BE49-F238E27FC236}">
                <a16:creationId xmlns:a16="http://schemas.microsoft.com/office/drawing/2014/main" id="{076FBE17-BED6-6CCE-E9D9-EFA7B0179963}"/>
              </a:ext>
            </a:extLst>
          </p:cNvPr>
          <p:cNvSpPr txBox="1"/>
          <p:nvPr/>
        </p:nvSpPr>
        <p:spPr>
          <a:xfrm>
            <a:off x="145104" y="5253299"/>
            <a:ext cx="3061762" cy="2215991"/>
          </a:xfrm>
          <a:prstGeom prst="rect">
            <a:avLst/>
          </a:prstGeom>
          <a:noFill/>
        </p:spPr>
        <p:txBody>
          <a:bodyPr wrap="square" rtlCol="0">
            <a:spAutoFit/>
          </a:bodyPr>
          <a:lstStyle/>
          <a:p>
            <a:pPr algn="ctr"/>
            <a:r>
              <a:rPr lang="en-US" altLang="ko-KR" sz="13800" b="1" dirty="0">
                <a:solidFill>
                  <a:srgbClr val="C00000"/>
                </a:solidFill>
                <a:latin typeface="Cafe24 Ssurround Bold" panose="020F0800000000000000" pitchFamily="50" charset="-127"/>
                <a:ea typeface="Cafe24 Ssurround Bold" panose="020F0800000000000000" pitchFamily="50" charset="-127"/>
              </a:rPr>
              <a:t>X</a:t>
            </a:r>
            <a:endParaRPr lang="ko-KR" altLang="en-US" sz="13800" b="1" dirty="0">
              <a:solidFill>
                <a:srgbClr val="C00000"/>
              </a:solidFill>
              <a:latin typeface="Cafe24 Ssurround Bold" panose="020F0800000000000000" pitchFamily="50" charset="-127"/>
              <a:ea typeface="Cafe24 Ssurround Bold" panose="020F0800000000000000" pitchFamily="50" charset="-127"/>
            </a:endParaRPr>
          </a:p>
        </p:txBody>
      </p:sp>
      <p:pic>
        <p:nvPicPr>
          <p:cNvPr id="11" name="Object 28">
            <a:extLst>
              <a:ext uri="{FF2B5EF4-FFF2-40B4-BE49-F238E27FC236}">
                <a16:creationId xmlns:a16="http://schemas.microsoft.com/office/drawing/2014/main" id="{9190CC7C-80AC-AEFE-0A15-F4A1C24A2F72}"/>
              </a:ext>
            </a:extLst>
          </p:cNvPr>
          <p:cNvPicPr>
            <a:picLocks noChangeAspect="1"/>
          </p:cNvPicPr>
          <p:nvPr/>
        </p:nvPicPr>
        <p:blipFill>
          <a:blip r:embed="rId5" cstate="print"/>
          <a:stretch>
            <a:fillRect/>
          </a:stretch>
        </p:blipFill>
        <p:spPr>
          <a:xfrm>
            <a:off x="370543" y="779595"/>
            <a:ext cx="10016717" cy="692472"/>
          </a:xfrm>
          <a:prstGeom prst="rect">
            <a:avLst/>
          </a:prstGeom>
        </p:spPr>
      </p:pic>
      <p:grpSp>
        <p:nvGrpSpPr>
          <p:cNvPr id="12" name="그룹 1019">
            <a:extLst>
              <a:ext uri="{FF2B5EF4-FFF2-40B4-BE49-F238E27FC236}">
                <a16:creationId xmlns:a16="http://schemas.microsoft.com/office/drawing/2014/main" id="{D9652E5F-08A1-5FBC-27A4-3B4465235D43}"/>
              </a:ext>
            </a:extLst>
          </p:cNvPr>
          <p:cNvGrpSpPr/>
          <p:nvPr/>
        </p:nvGrpSpPr>
        <p:grpSpPr>
          <a:xfrm>
            <a:off x="597178" y="868462"/>
            <a:ext cx="595564" cy="498288"/>
            <a:chOff x="2603927" y="2221794"/>
            <a:chExt cx="596007" cy="571541"/>
          </a:xfrm>
        </p:grpSpPr>
        <p:pic>
          <p:nvPicPr>
            <p:cNvPr id="13" name="Object 57">
              <a:extLst>
                <a:ext uri="{FF2B5EF4-FFF2-40B4-BE49-F238E27FC236}">
                  <a16:creationId xmlns:a16="http://schemas.microsoft.com/office/drawing/2014/main" id="{F0EFD175-8D1D-3101-4526-A39DEA4A5EDF}"/>
                </a:ext>
              </a:extLst>
            </p:cNvPr>
            <p:cNvPicPr>
              <a:picLocks noChangeAspect="1"/>
            </p:cNvPicPr>
            <p:nvPr/>
          </p:nvPicPr>
          <p:blipFill>
            <a:blip r:embed="rId6" cstate="print"/>
            <a:stretch>
              <a:fillRect/>
            </a:stretch>
          </p:blipFill>
          <p:spPr>
            <a:xfrm>
              <a:off x="2603927" y="2221794"/>
              <a:ext cx="596007" cy="571541"/>
            </a:xfrm>
            <a:prstGeom prst="rect">
              <a:avLst/>
            </a:prstGeom>
          </p:spPr>
        </p:pic>
      </p:grpSp>
      <p:sp>
        <p:nvSpPr>
          <p:cNvPr id="14" name="TextBox 13">
            <a:extLst>
              <a:ext uri="{FF2B5EF4-FFF2-40B4-BE49-F238E27FC236}">
                <a16:creationId xmlns:a16="http://schemas.microsoft.com/office/drawing/2014/main" id="{77906191-315D-1AF4-8CD8-212ACBB66346}"/>
              </a:ext>
            </a:extLst>
          </p:cNvPr>
          <p:cNvSpPr txBox="1"/>
          <p:nvPr/>
        </p:nvSpPr>
        <p:spPr>
          <a:xfrm>
            <a:off x="1386260" y="868462"/>
            <a:ext cx="8150304" cy="646331"/>
          </a:xfrm>
          <a:prstGeom prst="rect">
            <a:avLst/>
          </a:prstGeom>
          <a:noFill/>
        </p:spPr>
        <p:txBody>
          <a:bodyPr wrap="square" rtlCol="0">
            <a:spAutoFit/>
          </a:bodyPr>
          <a:lstStyle/>
          <a:p>
            <a:r>
              <a:rPr lang="en-US" altLang="ko-KR" sz="3600" b="1" dirty="0">
                <a:latin typeface="Cafe24 Ohsquare" panose="02000A00000000000000" pitchFamily="2" charset="-127"/>
                <a:ea typeface="Cafe24 Ohsquare" panose="02000A00000000000000" pitchFamily="2" charset="-127"/>
              </a:rPr>
              <a:t>OX</a:t>
            </a:r>
            <a:r>
              <a:rPr lang="ko-KR" altLang="en-US" sz="3600" b="1" dirty="0">
                <a:latin typeface="Cafe24 Ohsquare" panose="02000A00000000000000" pitchFamily="2" charset="-127"/>
                <a:ea typeface="Cafe24 Ohsquare" panose="02000A00000000000000" pitchFamily="2" charset="-127"/>
              </a:rPr>
              <a:t>퀴즈</a:t>
            </a:r>
          </a:p>
        </p:txBody>
      </p:sp>
      <p:pic>
        <p:nvPicPr>
          <p:cNvPr id="2" name="Picture 2">
            <a:extLst>
              <a:ext uri="{FF2B5EF4-FFF2-40B4-BE49-F238E27FC236}">
                <a16:creationId xmlns:a16="http://schemas.microsoft.com/office/drawing/2014/main" id="{B004C989-0A90-6748-8D60-84B0068E877B}"/>
              </a:ext>
            </a:extLst>
          </p:cNvPr>
          <p:cNvPicPr>
            <a:picLocks noChangeAspect="1"/>
          </p:cNvPicPr>
          <p:nvPr/>
        </p:nvPicPr>
        <p:blipFill>
          <a:blip r:embed="rId7"/>
          <a:stretch>
            <a:fillRect/>
          </a:stretch>
        </p:blipFill>
        <p:spPr>
          <a:xfrm>
            <a:off x="588548" y="2307963"/>
            <a:ext cx="2057400" cy="2336800"/>
          </a:xfrm>
          <a:prstGeom prst="rect">
            <a:avLst/>
          </a:prstGeom>
        </p:spPr>
      </p:pic>
    </p:spTree>
    <p:extLst>
      <p:ext uri="{BB962C8B-B14F-4D97-AF65-F5344CB8AC3E}">
        <p14:creationId xmlns:p14="http://schemas.microsoft.com/office/powerpoint/2010/main" val="105157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C078-3BD7-4A04-A4E4-2405DE89BC85}"/>
            </a:ext>
          </a:extLst>
        </p:cNvPr>
        <p:cNvGrpSpPr/>
        <p:nvPr/>
      </p:nvGrpSpPr>
      <p:grpSpPr>
        <a:xfrm>
          <a:off x="0" y="0"/>
          <a:ext cx="0" cy="0"/>
          <a:chOff x="0" y="0"/>
          <a:chExt cx="0" cy="0"/>
        </a:xfrm>
      </p:grpSpPr>
      <p:grpSp>
        <p:nvGrpSpPr>
          <p:cNvPr id="5" name="그룹 1021">
            <a:extLst>
              <a:ext uri="{FF2B5EF4-FFF2-40B4-BE49-F238E27FC236}">
                <a16:creationId xmlns:a16="http://schemas.microsoft.com/office/drawing/2014/main" id="{AE2C3457-A843-8249-6DA2-E09B75B1FEDE}"/>
              </a:ext>
            </a:extLst>
          </p:cNvPr>
          <p:cNvGrpSpPr/>
          <p:nvPr/>
        </p:nvGrpSpPr>
        <p:grpSpPr>
          <a:xfrm>
            <a:off x="6546388" y="5459448"/>
            <a:ext cx="1611170" cy="124289"/>
            <a:chOff x="9209524" y="6821934"/>
            <a:chExt cx="2755444" cy="96000"/>
          </a:xfrm>
        </p:grpSpPr>
        <p:pic>
          <p:nvPicPr>
            <p:cNvPr id="6" name="Object 76">
              <a:extLst>
                <a:ext uri="{FF2B5EF4-FFF2-40B4-BE49-F238E27FC236}">
                  <a16:creationId xmlns:a16="http://schemas.microsoft.com/office/drawing/2014/main" id="{74EF5D6A-B751-B97B-7281-D65D10FE02E9}"/>
                </a:ext>
              </a:extLst>
            </p:cNvPr>
            <p:cNvPicPr>
              <a:picLocks noChangeAspect="1"/>
            </p:cNvPicPr>
            <p:nvPr/>
          </p:nvPicPr>
          <p:blipFill>
            <a:blip r:embed="rId3" cstate="print"/>
            <a:stretch>
              <a:fillRect/>
            </a:stretch>
          </p:blipFill>
          <p:spPr>
            <a:xfrm>
              <a:off x="9209524" y="6821934"/>
              <a:ext cx="2755444" cy="96000"/>
            </a:xfrm>
            <a:prstGeom prst="rect">
              <a:avLst/>
            </a:prstGeom>
          </p:spPr>
        </p:pic>
      </p:grpSp>
      <p:pic>
        <p:nvPicPr>
          <p:cNvPr id="7" name="그림 6">
            <a:extLst>
              <a:ext uri="{FF2B5EF4-FFF2-40B4-BE49-F238E27FC236}">
                <a16:creationId xmlns:a16="http://schemas.microsoft.com/office/drawing/2014/main" id="{A0A1787F-4070-5833-C22E-11EF59CACF27}"/>
              </a:ext>
            </a:extLst>
          </p:cNvPr>
          <p:cNvPicPr>
            <a:picLocks noChangeAspect="1"/>
          </p:cNvPicPr>
          <p:nvPr/>
        </p:nvPicPr>
        <p:blipFill>
          <a:blip r:embed="rId4">
            <a:extLst>
              <a:ext uri="{28A0092B-C50C-407E-A947-70E740481C1C}">
                <a14:useLocalDpi xmlns:a14="http://schemas.microsoft.com/office/drawing/2010/main" val="0"/>
              </a:ext>
            </a:extLst>
          </a:blip>
          <a:srcRect t="40947" b="5458"/>
          <a:stretch/>
        </p:blipFill>
        <p:spPr>
          <a:xfrm>
            <a:off x="2826420" y="2026092"/>
            <a:ext cx="7776864" cy="2788126"/>
          </a:xfrm>
          <a:prstGeom prst="rect">
            <a:avLst/>
          </a:prstGeom>
        </p:spPr>
      </p:pic>
      <p:sp>
        <p:nvSpPr>
          <p:cNvPr id="8" name="모서리가 둥근 직사각형 108">
            <a:extLst>
              <a:ext uri="{FF2B5EF4-FFF2-40B4-BE49-F238E27FC236}">
                <a16:creationId xmlns:a16="http://schemas.microsoft.com/office/drawing/2014/main" id="{E04273C7-401D-5C11-6F27-99E15D398FC8}"/>
              </a:ext>
            </a:extLst>
          </p:cNvPr>
          <p:cNvSpPr/>
          <p:nvPr/>
        </p:nvSpPr>
        <p:spPr>
          <a:xfrm>
            <a:off x="2848759" y="5522562"/>
            <a:ext cx="7576956" cy="1412809"/>
          </a:xfrm>
          <a:prstGeom prst="roundRect">
            <a:avLst>
              <a:gd name="adj" fmla="val 50000"/>
            </a:avLst>
          </a:prstGeom>
          <a:solidFill>
            <a:schemeClr val="bg1"/>
          </a:solidFill>
          <a:ln w="63500" cap="rnd">
            <a:solidFill>
              <a:srgbClr val="2D5B93">
                <a:alpha val="50000"/>
              </a:srgbClr>
            </a:solidFill>
            <a:tailEnd type="non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ko-KR" altLang="en-US" sz="3200" dirty="0">
                <a:solidFill>
                  <a:schemeClr val="tx1"/>
                </a:solidFill>
                <a:latin typeface="Cafe24 Ohsquare" panose="02000A00000000000000" pitchFamily="2" charset="-127"/>
                <a:ea typeface="Cafe24 Ohsquare" panose="02000A00000000000000" pitchFamily="2" charset="-127"/>
              </a:rPr>
              <a:t>직업병</a:t>
            </a:r>
            <a:r>
              <a:rPr lang="en-US" altLang="ko-KR" sz="3200" dirty="0">
                <a:solidFill>
                  <a:schemeClr val="tx1"/>
                </a:solidFill>
                <a:latin typeface="Cafe24 Ohsquare" panose="02000A00000000000000" pitchFamily="2" charset="-127"/>
                <a:ea typeface="Cafe24 Ohsquare" panose="02000A00000000000000" pitchFamily="2" charset="-127"/>
              </a:rPr>
              <a:t>, </a:t>
            </a:r>
            <a:r>
              <a:rPr lang="ko-KR" altLang="en-US" sz="3200" dirty="0">
                <a:solidFill>
                  <a:schemeClr val="tx1"/>
                </a:solidFill>
                <a:latin typeface="Cafe24 Ohsquare" panose="02000A00000000000000" pitchFamily="2" charset="-127"/>
                <a:ea typeface="Cafe24 Ohsquare" panose="02000A00000000000000" pitchFamily="2" charset="-127"/>
              </a:rPr>
              <a:t>근골격계 질환도 산재에 포함됨</a:t>
            </a:r>
            <a:r>
              <a:rPr lang="en-US" altLang="ko-KR" sz="3200" dirty="0">
                <a:solidFill>
                  <a:schemeClr val="tx1"/>
                </a:solidFill>
                <a:latin typeface="Cafe24 Ohsquare" panose="02000A00000000000000" pitchFamily="2" charset="-127"/>
                <a:ea typeface="Cafe24 Ohsquare" panose="02000A00000000000000" pitchFamily="2" charset="-127"/>
              </a:rPr>
              <a:t>.</a:t>
            </a:r>
          </a:p>
        </p:txBody>
      </p:sp>
      <p:sp>
        <p:nvSpPr>
          <p:cNvPr id="9" name="TextBox 8">
            <a:extLst>
              <a:ext uri="{FF2B5EF4-FFF2-40B4-BE49-F238E27FC236}">
                <a16:creationId xmlns:a16="http://schemas.microsoft.com/office/drawing/2014/main" id="{84CD03A9-DE9B-B504-D9EE-EBD5EE55E3C4}"/>
              </a:ext>
            </a:extLst>
          </p:cNvPr>
          <p:cNvSpPr txBox="1"/>
          <p:nvPr/>
        </p:nvSpPr>
        <p:spPr>
          <a:xfrm>
            <a:off x="3187364" y="2142882"/>
            <a:ext cx="7415920" cy="2492990"/>
          </a:xfrm>
          <a:prstGeom prst="rect">
            <a:avLst/>
          </a:prstGeom>
          <a:noFill/>
        </p:spPr>
        <p:txBody>
          <a:bodyPr wrap="square" rtlCol="0">
            <a:spAutoFit/>
          </a:bodyPr>
          <a:lstStyle/>
          <a:p>
            <a:pPr algn="ctr"/>
            <a:r>
              <a:rPr lang="ko-KR" altLang="en-US" sz="3900" b="1" dirty="0">
                <a:latin typeface="Cafe24 Ssurround Bold" panose="020F0800000000000000" pitchFamily="50" charset="-127"/>
                <a:ea typeface="Cafe24 Ssurround Bold" panose="020F0800000000000000" pitchFamily="50" charset="-127"/>
              </a:rPr>
              <a:t>산업재해는 기계에 손이 끼이는 사고 같은 </a:t>
            </a:r>
            <a:r>
              <a:rPr lang="en-US" altLang="ko-KR" sz="3900" b="1" dirty="0">
                <a:latin typeface="Cafe24 Ssurround Bold" panose="020F0800000000000000" pitchFamily="50" charset="-127"/>
                <a:ea typeface="Cafe24 Ssurround Bold" panose="020F0800000000000000" pitchFamily="50" charset="-127"/>
              </a:rPr>
              <a:t>‘</a:t>
            </a:r>
            <a:r>
              <a:rPr lang="ko-KR" altLang="en-US" sz="3900" b="1" dirty="0">
                <a:latin typeface="Cafe24 Ssurround Bold" panose="020F0800000000000000" pitchFamily="50" charset="-127"/>
                <a:ea typeface="Cafe24 Ssurround Bold" panose="020F0800000000000000" pitchFamily="50" charset="-127"/>
              </a:rPr>
              <a:t>즉각적인 사고</a:t>
            </a:r>
            <a:r>
              <a:rPr lang="en-US" altLang="ko-KR" sz="3900" b="1" dirty="0">
                <a:latin typeface="Cafe24 Ssurround Bold" panose="020F0800000000000000" pitchFamily="50" charset="-127"/>
                <a:ea typeface="Cafe24 Ssurround Bold" panose="020F0800000000000000" pitchFamily="50" charset="-127"/>
              </a:rPr>
              <a:t>＇</a:t>
            </a:r>
            <a:r>
              <a:rPr lang="ko-KR" altLang="en-US" sz="3900" b="1" dirty="0">
                <a:latin typeface="Cafe24 Ssurround Bold" panose="020F0800000000000000" pitchFamily="50" charset="-127"/>
                <a:ea typeface="Cafe24 Ssurround Bold" panose="020F0800000000000000" pitchFamily="50" charset="-127"/>
              </a:rPr>
              <a:t>만 해당되고</a:t>
            </a:r>
            <a:r>
              <a:rPr lang="en-US" altLang="ko-KR" sz="3900" b="1" dirty="0">
                <a:latin typeface="Cafe24 Ssurround Bold" panose="020F0800000000000000" pitchFamily="50" charset="-127"/>
                <a:ea typeface="Cafe24 Ssurround Bold" panose="020F0800000000000000" pitchFamily="50" charset="-127"/>
              </a:rPr>
              <a:t>, </a:t>
            </a:r>
            <a:r>
              <a:rPr lang="ko-KR" altLang="en-US" sz="3900" b="1" dirty="0">
                <a:latin typeface="Cafe24 Ssurround Bold" panose="020F0800000000000000" pitchFamily="50" charset="-127"/>
                <a:ea typeface="Cafe24 Ssurround Bold" panose="020F0800000000000000" pitchFamily="50" charset="-127"/>
              </a:rPr>
              <a:t>장시간 서서 일해서 무릎이 아픈 경우에는 포함되지 않는다</a:t>
            </a:r>
            <a:r>
              <a:rPr lang="en-US" altLang="ko-KR" sz="3900" b="1" dirty="0">
                <a:latin typeface="Cafe24 Ssurround Bold" panose="020F0800000000000000" pitchFamily="50" charset="-127"/>
                <a:ea typeface="Cafe24 Ssurround Bold" panose="020F0800000000000000" pitchFamily="50" charset="-127"/>
              </a:rPr>
              <a:t>.</a:t>
            </a:r>
            <a:endParaRPr lang="ko-KR" altLang="en-US" sz="3900" b="1" dirty="0">
              <a:latin typeface="Cafe24 Ssurround Bold" panose="020F0800000000000000" pitchFamily="50" charset="-127"/>
              <a:ea typeface="Cafe24 Ssurround Bold" panose="020F0800000000000000" pitchFamily="50" charset="-127"/>
            </a:endParaRPr>
          </a:p>
        </p:txBody>
      </p:sp>
      <p:sp>
        <p:nvSpPr>
          <p:cNvPr id="10" name="TextBox 9">
            <a:extLst>
              <a:ext uri="{FF2B5EF4-FFF2-40B4-BE49-F238E27FC236}">
                <a16:creationId xmlns:a16="http://schemas.microsoft.com/office/drawing/2014/main" id="{CBDFE1A3-C4AA-53B0-4DC4-937E10FA423A}"/>
              </a:ext>
            </a:extLst>
          </p:cNvPr>
          <p:cNvSpPr txBox="1"/>
          <p:nvPr/>
        </p:nvSpPr>
        <p:spPr>
          <a:xfrm>
            <a:off x="145104" y="5253299"/>
            <a:ext cx="3061762" cy="2215991"/>
          </a:xfrm>
          <a:prstGeom prst="rect">
            <a:avLst/>
          </a:prstGeom>
          <a:noFill/>
        </p:spPr>
        <p:txBody>
          <a:bodyPr wrap="square" rtlCol="0">
            <a:spAutoFit/>
          </a:bodyPr>
          <a:lstStyle/>
          <a:p>
            <a:pPr algn="ctr"/>
            <a:r>
              <a:rPr lang="en-US" altLang="ko-KR" sz="13800" b="1" dirty="0">
                <a:solidFill>
                  <a:srgbClr val="C00000"/>
                </a:solidFill>
                <a:latin typeface="Cafe24 Ssurround Bold" panose="020F0800000000000000" pitchFamily="50" charset="-127"/>
                <a:ea typeface="Cafe24 Ssurround Bold" panose="020F0800000000000000" pitchFamily="50" charset="-127"/>
              </a:rPr>
              <a:t>X</a:t>
            </a:r>
            <a:endParaRPr lang="ko-KR" altLang="en-US" sz="13800" b="1" dirty="0">
              <a:solidFill>
                <a:srgbClr val="C00000"/>
              </a:solidFill>
              <a:latin typeface="Cafe24 Ssurround Bold" panose="020F0800000000000000" pitchFamily="50" charset="-127"/>
              <a:ea typeface="Cafe24 Ssurround Bold" panose="020F0800000000000000" pitchFamily="50" charset="-127"/>
            </a:endParaRPr>
          </a:p>
        </p:txBody>
      </p:sp>
      <p:pic>
        <p:nvPicPr>
          <p:cNvPr id="11" name="Object 28">
            <a:extLst>
              <a:ext uri="{FF2B5EF4-FFF2-40B4-BE49-F238E27FC236}">
                <a16:creationId xmlns:a16="http://schemas.microsoft.com/office/drawing/2014/main" id="{0DFFAD1A-FF0D-65D7-CCAD-1ED2511B2071}"/>
              </a:ext>
            </a:extLst>
          </p:cNvPr>
          <p:cNvPicPr>
            <a:picLocks noChangeAspect="1"/>
          </p:cNvPicPr>
          <p:nvPr/>
        </p:nvPicPr>
        <p:blipFill>
          <a:blip r:embed="rId5" cstate="print"/>
          <a:stretch>
            <a:fillRect/>
          </a:stretch>
        </p:blipFill>
        <p:spPr>
          <a:xfrm>
            <a:off x="370543" y="779595"/>
            <a:ext cx="10016717" cy="692472"/>
          </a:xfrm>
          <a:prstGeom prst="rect">
            <a:avLst/>
          </a:prstGeom>
        </p:spPr>
      </p:pic>
      <p:grpSp>
        <p:nvGrpSpPr>
          <p:cNvPr id="12" name="그룹 1019">
            <a:extLst>
              <a:ext uri="{FF2B5EF4-FFF2-40B4-BE49-F238E27FC236}">
                <a16:creationId xmlns:a16="http://schemas.microsoft.com/office/drawing/2014/main" id="{7B829B78-364D-592E-2BFA-F21F53CE2361}"/>
              </a:ext>
            </a:extLst>
          </p:cNvPr>
          <p:cNvGrpSpPr/>
          <p:nvPr/>
        </p:nvGrpSpPr>
        <p:grpSpPr>
          <a:xfrm>
            <a:off x="597178" y="868462"/>
            <a:ext cx="595564" cy="498288"/>
            <a:chOff x="2603927" y="2221794"/>
            <a:chExt cx="596007" cy="571541"/>
          </a:xfrm>
        </p:grpSpPr>
        <p:pic>
          <p:nvPicPr>
            <p:cNvPr id="13" name="Object 57">
              <a:extLst>
                <a:ext uri="{FF2B5EF4-FFF2-40B4-BE49-F238E27FC236}">
                  <a16:creationId xmlns:a16="http://schemas.microsoft.com/office/drawing/2014/main" id="{AA04D1DB-5265-259F-0A4A-01EA4487B53D}"/>
                </a:ext>
              </a:extLst>
            </p:cNvPr>
            <p:cNvPicPr>
              <a:picLocks noChangeAspect="1"/>
            </p:cNvPicPr>
            <p:nvPr/>
          </p:nvPicPr>
          <p:blipFill>
            <a:blip r:embed="rId6" cstate="print"/>
            <a:stretch>
              <a:fillRect/>
            </a:stretch>
          </p:blipFill>
          <p:spPr>
            <a:xfrm>
              <a:off x="2603927" y="2221794"/>
              <a:ext cx="596007" cy="571541"/>
            </a:xfrm>
            <a:prstGeom prst="rect">
              <a:avLst/>
            </a:prstGeom>
          </p:spPr>
        </p:pic>
      </p:grpSp>
      <p:sp>
        <p:nvSpPr>
          <p:cNvPr id="14" name="TextBox 13">
            <a:extLst>
              <a:ext uri="{FF2B5EF4-FFF2-40B4-BE49-F238E27FC236}">
                <a16:creationId xmlns:a16="http://schemas.microsoft.com/office/drawing/2014/main" id="{7096306C-F1AA-EF10-985B-3109FACB94AD}"/>
              </a:ext>
            </a:extLst>
          </p:cNvPr>
          <p:cNvSpPr txBox="1"/>
          <p:nvPr/>
        </p:nvSpPr>
        <p:spPr>
          <a:xfrm>
            <a:off x="1386260" y="868462"/>
            <a:ext cx="8150304" cy="646331"/>
          </a:xfrm>
          <a:prstGeom prst="rect">
            <a:avLst/>
          </a:prstGeom>
          <a:noFill/>
        </p:spPr>
        <p:txBody>
          <a:bodyPr wrap="square" rtlCol="0">
            <a:spAutoFit/>
          </a:bodyPr>
          <a:lstStyle/>
          <a:p>
            <a:r>
              <a:rPr lang="en-US" altLang="ko-KR" sz="3600" b="1" dirty="0">
                <a:latin typeface="Cafe24 Ohsquare" panose="02000A00000000000000" pitchFamily="2" charset="-127"/>
                <a:ea typeface="Cafe24 Ohsquare" panose="02000A00000000000000" pitchFamily="2" charset="-127"/>
              </a:rPr>
              <a:t>OX</a:t>
            </a:r>
            <a:r>
              <a:rPr lang="ko-KR" altLang="en-US" sz="3600" b="1" dirty="0">
                <a:latin typeface="Cafe24 Ohsquare" panose="02000A00000000000000" pitchFamily="2" charset="-127"/>
                <a:ea typeface="Cafe24 Ohsquare" panose="02000A00000000000000" pitchFamily="2" charset="-127"/>
              </a:rPr>
              <a:t>퀴즈</a:t>
            </a:r>
          </a:p>
        </p:txBody>
      </p:sp>
      <p:pic>
        <p:nvPicPr>
          <p:cNvPr id="2" name="Picture 5">
            <a:extLst>
              <a:ext uri="{FF2B5EF4-FFF2-40B4-BE49-F238E27FC236}">
                <a16:creationId xmlns:a16="http://schemas.microsoft.com/office/drawing/2014/main" id="{BDACA784-E5AF-1B06-BD63-02ECAC5A139E}"/>
              </a:ext>
            </a:extLst>
          </p:cNvPr>
          <p:cNvPicPr>
            <a:picLocks noChangeAspect="1"/>
          </p:cNvPicPr>
          <p:nvPr/>
        </p:nvPicPr>
        <p:blipFill>
          <a:blip r:embed="rId7"/>
          <a:stretch>
            <a:fillRect/>
          </a:stretch>
        </p:blipFill>
        <p:spPr>
          <a:xfrm>
            <a:off x="145104" y="2564203"/>
            <a:ext cx="2638543" cy="2071669"/>
          </a:xfrm>
          <a:prstGeom prst="rect">
            <a:avLst/>
          </a:prstGeom>
        </p:spPr>
      </p:pic>
    </p:spTree>
    <p:extLst>
      <p:ext uri="{BB962C8B-B14F-4D97-AF65-F5344CB8AC3E}">
        <p14:creationId xmlns:p14="http://schemas.microsoft.com/office/powerpoint/2010/main" val="25417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AEEAA-8A2F-F82E-821B-8A4DAC5DC807}"/>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4EB5E592-9921-B834-E348-56450CC3C8CF}"/>
              </a:ext>
            </a:extLst>
          </p:cNvPr>
          <p:cNvSpPr/>
          <p:nvPr/>
        </p:nvSpPr>
        <p:spPr>
          <a:xfrm>
            <a:off x="234132" y="760713"/>
            <a:ext cx="9241309" cy="716095"/>
          </a:xfrm>
          <a:prstGeom prst="rect">
            <a:avLst/>
          </a:prstGeom>
        </p:spPr>
        <p:txBody>
          <a:bodyPr wrap="square" lIns="99569" tIns="49785" rIns="99569" bIns="49785">
            <a:spAutoFit/>
          </a:bodyPr>
          <a:lstStyle/>
          <a:p>
            <a:r>
              <a:rPr lang="ko-KR" altLang="en-US" sz="4000" spc="-320" dirty="0">
                <a:latin typeface="G마켓 산스 Bold" panose="02000000000000000000" pitchFamily="50" charset="-127"/>
                <a:ea typeface="G마켓 산스 Bold" panose="02000000000000000000" pitchFamily="50" charset="-127"/>
              </a:rPr>
              <a:t>신입사원의 산업재해</a:t>
            </a:r>
          </a:p>
        </p:txBody>
      </p:sp>
      <p:pic>
        <p:nvPicPr>
          <p:cNvPr id="3" name="그림 2">
            <a:extLst>
              <a:ext uri="{FF2B5EF4-FFF2-40B4-BE49-F238E27FC236}">
                <a16:creationId xmlns:a16="http://schemas.microsoft.com/office/drawing/2014/main" id="{0421D2AE-E670-47B3-2C75-C0C44717A2F0}"/>
              </a:ext>
            </a:extLst>
          </p:cNvPr>
          <p:cNvPicPr>
            <a:picLocks noChangeAspect="1"/>
          </p:cNvPicPr>
          <p:nvPr/>
        </p:nvPicPr>
        <p:blipFill>
          <a:blip r:embed="rId3"/>
          <a:srcRect l="25754" t="53159"/>
          <a:stretch>
            <a:fillRect/>
          </a:stretch>
        </p:blipFill>
        <p:spPr>
          <a:xfrm>
            <a:off x="62714" y="4788743"/>
            <a:ext cx="10567972" cy="2448272"/>
          </a:xfrm>
          <a:prstGeom prst="rect">
            <a:avLst/>
          </a:prstGeom>
        </p:spPr>
      </p:pic>
      <p:sp>
        <p:nvSpPr>
          <p:cNvPr id="4" name="직사각형 3">
            <a:extLst>
              <a:ext uri="{FF2B5EF4-FFF2-40B4-BE49-F238E27FC236}">
                <a16:creationId xmlns:a16="http://schemas.microsoft.com/office/drawing/2014/main" id="{255BC22E-E953-FE61-6F32-6BA385092C87}"/>
              </a:ext>
            </a:extLst>
          </p:cNvPr>
          <p:cNvSpPr/>
          <p:nvPr/>
        </p:nvSpPr>
        <p:spPr>
          <a:xfrm>
            <a:off x="188142" y="4716735"/>
            <a:ext cx="1188824" cy="5040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F241ACC4-AAF4-E9BE-A73C-9FC55ADE5022}"/>
              </a:ext>
            </a:extLst>
          </p:cNvPr>
          <p:cNvSpPr/>
          <p:nvPr/>
        </p:nvSpPr>
        <p:spPr>
          <a:xfrm>
            <a:off x="882204" y="1852894"/>
            <a:ext cx="9433263" cy="1146983"/>
          </a:xfrm>
          <a:prstGeom prst="rect">
            <a:avLst/>
          </a:prstGeom>
        </p:spPr>
        <p:txBody>
          <a:bodyPr wrap="square" lIns="99569" tIns="49785" rIns="99569" bIns="49785">
            <a:spAutoFit/>
          </a:bodyPr>
          <a:lstStyle/>
          <a:p>
            <a:r>
              <a:rPr lang="ko-KR" altLang="en-US" sz="2800" dirty="0">
                <a:latin typeface="Cafe24 Ohsquare OTF" panose="02000A00000000000000" pitchFamily="50" charset="-127"/>
                <a:ea typeface="Cafe24 Ohsquare OTF" panose="02000A00000000000000" pitchFamily="50" charset="-127"/>
              </a:rPr>
              <a:t>신입 사원의 산업 재해 3년 미만 신입 사원의 산업 재해율이</a:t>
            </a:r>
            <a:endParaRPr lang="en-US" altLang="ko-KR" sz="2800" dirty="0">
              <a:latin typeface="Cafe24 Ohsquare OTF" panose="02000A00000000000000" pitchFamily="50" charset="-127"/>
              <a:ea typeface="Cafe24 Ohsquare OTF" panose="02000A00000000000000" pitchFamily="50" charset="-127"/>
            </a:endParaRPr>
          </a:p>
          <a:p>
            <a:r>
              <a:rPr lang="ko-KR" altLang="en-US" sz="2800" dirty="0">
                <a:latin typeface="Cafe24 Ohsquare OTF" panose="02000A00000000000000" pitchFamily="50" charset="-127"/>
                <a:ea typeface="Cafe24 Ohsquare OTF" panose="02000A00000000000000" pitchFamily="50" charset="-127"/>
              </a:rPr>
              <a:t>전체 산업 재해율의 </a:t>
            </a:r>
            <a:r>
              <a:rPr lang="ko-KR" altLang="en-US" sz="4000" b="1" dirty="0">
                <a:solidFill>
                  <a:srgbClr val="C00000"/>
                </a:solidFill>
                <a:latin typeface="Cafe24 Ohsquare OTF" panose="02000A00000000000000" pitchFamily="50" charset="-127"/>
                <a:ea typeface="Cafe24 Ohsquare OTF" panose="02000A00000000000000" pitchFamily="50" charset="-127"/>
              </a:rPr>
              <a:t>74.02% </a:t>
            </a:r>
            <a:r>
              <a:rPr lang="ko-KR" altLang="en-US" sz="2800" dirty="0" err="1">
                <a:latin typeface="Cafe24 Ohsquare OTF" panose="02000A00000000000000" pitchFamily="50" charset="-127"/>
                <a:ea typeface="Cafe24 Ohsquare OTF" panose="02000A00000000000000" pitchFamily="50" charset="-127"/>
              </a:rPr>
              <a:t>를</a:t>
            </a:r>
            <a:r>
              <a:rPr lang="ko-KR" altLang="en-US" sz="2800" dirty="0">
                <a:latin typeface="Cafe24 Ohsquare OTF" panose="02000A00000000000000" pitchFamily="50" charset="-127"/>
                <a:ea typeface="Cafe24 Ohsquare OTF" panose="02000A00000000000000" pitchFamily="50" charset="-127"/>
              </a:rPr>
              <a:t> 차지</a:t>
            </a:r>
            <a:endParaRPr lang="en-US" altLang="ko-KR" sz="2800" dirty="0">
              <a:latin typeface="Cafe24 Ohsquare OTF" panose="02000A00000000000000" pitchFamily="50" charset="-127"/>
              <a:ea typeface="Cafe24 Ohsquare OTF" panose="02000A00000000000000" pitchFamily="50" charset="-127"/>
            </a:endParaRPr>
          </a:p>
        </p:txBody>
      </p:sp>
      <p:sp>
        <p:nvSpPr>
          <p:cNvPr id="6" name="TextBox 5">
            <a:extLst>
              <a:ext uri="{FF2B5EF4-FFF2-40B4-BE49-F238E27FC236}">
                <a16:creationId xmlns:a16="http://schemas.microsoft.com/office/drawing/2014/main" id="{C2E8B416-E83D-496B-37FC-64EB65E8A930}"/>
              </a:ext>
            </a:extLst>
          </p:cNvPr>
          <p:cNvSpPr txBox="1"/>
          <p:nvPr/>
        </p:nvSpPr>
        <p:spPr>
          <a:xfrm>
            <a:off x="8723980" y="7342776"/>
            <a:ext cx="1969420" cy="261610"/>
          </a:xfrm>
          <a:prstGeom prst="rect">
            <a:avLst/>
          </a:prstGeom>
          <a:noFill/>
        </p:spPr>
        <p:txBody>
          <a:bodyPr wrap="square" rtlCol="0">
            <a:spAutoFit/>
          </a:bodyPr>
          <a:lstStyle/>
          <a:p>
            <a:r>
              <a:rPr lang="ko-KR" altLang="en-US" sz="1100" dirty="0"/>
              <a:t>참조</a:t>
            </a:r>
            <a:r>
              <a:rPr lang="en-US" altLang="ko-KR" sz="1100" dirty="0"/>
              <a:t>: </a:t>
            </a:r>
            <a:r>
              <a:rPr lang="ko-KR" altLang="en-US" sz="1100" dirty="0"/>
              <a:t>성림출판사 </a:t>
            </a:r>
            <a:r>
              <a:rPr lang="en-US" altLang="ko-KR" sz="1100" dirty="0"/>
              <a:t>P106, 125</a:t>
            </a:r>
            <a:endParaRPr lang="ko-KR" altLang="en-US" sz="1100" dirty="0"/>
          </a:p>
        </p:txBody>
      </p:sp>
      <p:sp>
        <p:nvSpPr>
          <p:cNvPr id="7" name="직사각형 6">
            <a:extLst>
              <a:ext uri="{FF2B5EF4-FFF2-40B4-BE49-F238E27FC236}">
                <a16:creationId xmlns:a16="http://schemas.microsoft.com/office/drawing/2014/main" id="{5AA7AE79-FD51-B659-6822-EC02F7EAD942}"/>
              </a:ext>
            </a:extLst>
          </p:cNvPr>
          <p:cNvSpPr/>
          <p:nvPr/>
        </p:nvSpPr>
        <p:spPr>
          <a:xfrm>
            <a:off x="2106340" y="5220791"/>
            <a:ext cx="1080120" cy="1579759"/>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4400D912-C19A-7523-E886-C5E61D00AE5B}"/>
              </a:ext>
            </a:extLst>
          </p:cNvPr>
          <p:cNvSpPr txBox="1"/>
          <p:nvPr/>
        </p:nvSpPr>
        <p:spPr>
          <a:xfrm>
            <a:off x="161989" y="3223159"/>
            <a:ext cx="10396554" cy="1569660"/>
          </a:xfrm>
          <a:prstGeom prst="rect">
            <a:avLst/>
          </a:prstGeom>
          <a:noFill/>
        </p:spPr>
        <p:txBody>
          <a:bodyPr wrap="square">
            <a:spAutoFit/>
          </a:bodyPr>
          <a:lstStyle/>
          <a:p>
            <a:r>
              <a:rPr lang="ko-KR" altLang="en-US" sz="2400" dirty="0">
                <a:latin typeface="G마켓 산스 Light" panose="02000000000000000000" pitchFamily="50" charset="-127"/>
                <a:ea typeface="G마켓 산스 Light" panose="02000000000000000000" pitchFamily="50" charset="-127"/>
              </a:rPr>
              <a:t>취업을 준비하는 실습생, 신입 사원, 사회 초년생의 경험 부족, 작업 환경에 대한 낯섦, 작업을 안전하게 수행하는 방법과 내용에 대한 이해 부족, 사고 대응력 부족, 관련 교육 미비 등의 원인으로 신입 사원의 산업 재해 상황이 빈번하게 발생한다.</a:t>
            </a:r>
          </a:p>
        </p:txBody>
      </p:sp>
    </p:spTree>
    <p:extLst>
      <p:ext uri="{BB962C8B-B14F-4D97-AF65-F5344CB8AC3E}">
        <p14:creationId xmlns:p14="http://schemas.microsoft.com/office/powerpoint/2010/main" val="393468977"/>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9777</TotalTime>
  <Words>1951</Words>
  <Application>Microsoft Office PowerPoint</Application>
  <PresentationFormat>사용자 지정</PresentationFormat>
  <Paragraphs>314</Paragraphs>
  <Slides>47</Slides>
  <Notes>27</Notes>
  <HiddenSlides>0</HiddenSlides>
  <MMClips>2</MMClips>
  <ScaleCrop>false</ScaleCrop>
  <HeadingPairs>
    <vt:vector size="8" baseType="variant">
      <vt:variant>
        <vt:lpstr>사용한 글꼴</vt:lpstr>
      </vt:variant>
      <vt:variant>
        <vt:i4>11</vt:i4>
      </vt:variant>
      <vt:variant>
        <vt:lpstr>테마</vt:lpstr>
      </vt:variant>
      <vt:variant>
        <vt:i4>1</vt:i4>
      </vt:variant>
      <vt:variant>
        <vt:lpstr>포함된 OLE 서버</vt:lpstr>
      </vt:variant>
      <vt:variant>
        <vt:i4>1</vt:i4>
      </vt:variant>
      <vt:variant>
        <vt:lpstr>슬라이드 제목</vt:lpstr>
      </vt:variant>
      <vt:variant>
        <vt:i4>47</vt:i4>
      </vt:variant>
    </vt:vector>
  </HeadingPairs>
  <TitlesOfParts>
    <vt:vector size="60" baseType="lpstr">
      <vt:lpstr>HY헤드라인M</vt:lpstr>
      <vt:lpstr>G마켓 산스 Bold</vt:lpstr>
      <vt:lpstr>G마켓 산스 Light</vt:lpstr>
      <vt:lpstr>나눔스퀘어OTF ExtraBold</vt:lpstr>
      <vt:lpstr>Arial</vt:lpstr>
      <vt:lpstr>이순신 돋움체 B</vt:lpstr>
      <vt:lpstr>Cafe24 Ssurround Bold</vt:lpstr>
      <vt:lpstr>맑은 고딕</vt:lpstr>
      <vt:lpstr>Cafe24 Ohsquare</vt:lpstr>
      <vt:lpstr>Wingdings</vt:lpstr>
      <vt:lpstr>Cafe24 Ohsquare OTF</vt:lpstr>
      <vt:lpstr>Office 테마</vt:lpstr>
      <vt:lpstr>Bitmap Image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woo</dc:creator>
  <cp:lastModifiedBy>경미 이</cp:lastModifiedBy>
  <cp:revision>751</cp:revision>
  <dcterms:created xsi:type="dcterms:W3CDTF">2017-12-15T02:17:07Z</dcterms:created>
  <dcterms:modified xsi:type="dcterms:W3CDTF">2025-09-21T08:28:00Z</dcterms:modified>
</cp:coreProperties>
</file>