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669" r:id="rId2"/>
    <p:sldId id="336" r:id="rId3"/>
    <p:sldId id="257" r:id="rId4"/>
    <p:sldId id="5373" r:id="rId5"/>
    <p:sldId id="2885" r:id="rId6"/>
    <p:sldId id="271" r:id="rId7"/>
    <p:sldId id="5374" r:id="rId8"/>
    <p:sldId id="5360" r:id="rId9"/>
    <p:sldId id="264" r:id="rId10"/>
    <p:sldId id="267" r:id="rId11"/>
    <p:sldId id="5361" r:id="rId12"/>
    <p:sldId id="268" r:id="rId13"/>
    <p:sldId id="5362" r:id="rId14"/>
    <p:sldId id="5365" r:id="rId15"/>
    <p:sldId id="262" r:id="rId16"/>
    <p:sldId id="261" r:id="rId17"/>
    <p:sldId id="5363" r:id="rId18"/>
    <p:sldId id="263" r:id="rId19"/>
    <p:sldId id="272" r:id="rId20"/>
    <p:sldId id="256" r:id="rId21"/>
    <p:sldId id="258" r:id="rId22"/>
    <p:sldId id="5375" r:id="rId23"/>
    <p:sldId id="5376" r:id="rId24"/>
    <p:sldId id="5379" r:id="rId25"/>
    <p:sldId id="5377" r:id="rId26"/>
    <p:sldId id="5378" r:id="rId27"/>
    <p:sldId id="3126" r:id="rId28"/>
    <p:sldId id="371" r:id="rId29"/>
    <p:sldId id="510" r:id="rId30"/>
    <p:sldId id="3129" r:id="rId31"/>
    <p:sldId id="3106" r:id="rId32"/>
    <p:sldId id="3083" r:id="rId33"/>
    <p:sldId id="3107" r:id="rId34"/>
    <p:sldId id="3128" r:id="rId35"/>
    <p:sldId id="667" r:id="rId36"/>
    <p:sldId id="3127" r:id="rId37"/>
    <p:sldId id="513" r:id="rId38"/>
    <p:sldId id="2895" r:id="rId39"/>
    <p:sldId id="2898" r:id="rId40"/>
    <p:sldId id="2890" r:id="rId41"/>
    <p:sldId id="543" r:id="rId42"/>
    <p:sldId id="3114" r:id="rId43"/>
    <p:sldId id="364" r:id="rId44"/>
    <p:sldId id="515" r:id="rId45"/>
    <p:sldId id="3105" r:id="rId46"/>
    <p:sldId id="3112" r:id="rId47"/>
    <p:sldId id="3115" r:id="rId48"/>
    <p:sldId id="666" r:id="rId49"/>
    <p:sldId id="521" r:id="rId50"/>
    <p:sldId id="664" r:id="rId51"/>
    <p:sldId id="665" r:id="rId52"/>
    <p:sldId id="524" r:id="rId53"/>
    <p:sldId id="3113" r:id="rId54"/>
    <p:sldId id="3116" r:id="rId55"/>
    <p:sldId id="3117" r:id="rId5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E5B728EB-E35C-457F-BD01-BC3570611ABD}">
          <p14:sldIdLst>
            <p14:sldId id="669"/>
            <p14:sldId id="336"/>
            <p14:sldId id="257"/>
            <p14:sldId id="5373"/>
            <p14:sldId id="2885"/>
            <p14:sldId id="271"/>
            <p14:sldId id="5374"/>
            <p14:sldId id="5360"/>
            <p14:sldId id="264"/>
            <p14:sldId id="267"/>
            <p14:sldId id="5361"/>
            <p14:sldId id="268"/>
            <p14:sldId id="5362"/>
            <p14:sldId id="5365"/>
            <p14:sldId id="262"/>
            <p14:sldId id="261"/>
            <p14:sldId id="5363"/>
            <p14:sldId id="263"/>
            <p14:sldId id="272"/>
          </p14:sldIdLst>
        </p14:section>
        <p14:section name="알바실태" id="{14CF23C6-F35C-4C16-8581-3E21FE39E4B1}">
          <p14:sldIdLst>
            <p14:sldId id="256"/>
            <p14:sldId id="258"/>
            <p14:sldId id="5375"/>
            <p14:sldId id="5376"/>
            <p14:sldId id="5379"/>
            <p14:sldId id="5377"/>
            <p14:sldId id="5378"/>
            <p14:sldId id="3126"/>
            <p14:sldId id="371"/>
            <p14:sldId id="510"/>
            <p14:sldId id="3129"/>
            <p14:sldId id="3106"/>
            <p14:sldId id="3083"/>
            <p14:sldId id="3107"/>
            <p14:sldId id="3128"/>
            <p14:sldId id="667"/>
            <p14:sldId id="3127"/>
            <p14:sldId id="513"/>
            <p14:sldId id="2895"/>
            <p14:sldId id="2898"/>
            <p14:sldId id="2890"/>
            <p14:sldId id="543"/>
            <p14:sldId id="3114"/>
            <p14:sldId id="364"/>
            <p14:sldId id="515"/>
          </p14:sldIdLst>
        </p14:section>
        <p14:section name="○, × 퀴즈" id="{17D26C25-C727-4096-8AC2-C6AD1D3BA75D}">
          <p14:sldIdLst>
            <p14:sldId id="3105"/>
            <p14:sldId id="3112"/>
            <p14:sldId id="3115"/>
            <p14:sldId id="666"/>
            <p14:sldId id="521"/>
            <p14:sldId id="664"/>
            <p14:sldId id="665"/>
            <p14:sldId id="524"/>
            <p14:sldId id="3113"/>
            <p14:sldId id="3116"/>
            <p14:sldId id="31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426" autoAdjust="0"/>
  </p:normalViewPr>
  <p:slideViewPr>
    <p:cSldViewPr snapToGrid="0">
      <p:cViewPr varScale="1">
        <p:scale>
          <a:sx n="93" d="100"/>
          <a:sy n="93" d="100"/>
        </p:scale>
        <p:origin x="127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7ADA5-224C-4A7F-B1AC-A12A5D3715B3}" type="datetimeFigureOut">
              <a:rPr lang="ko-KR" altLang="en-US" smtClean="0"/>
              <a:pPr/>
              <a:t>2026-08-24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5942C-CE77-4666-B865-BBB3C57CB6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769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충남 </a:t>
            </a:r>
            <a:r>
              <a:rPr lang="ko-KR" altLang="en-US" dirty="0" err="1"/>
              <a:t>계롱시</a:t>
            </a:r>
            <a:r>
              <a:rPr lang="ko-KR" altLang="en-US" dirty="0"/>
              <a:t> </a:t>
            </a:r>
            <a:r>
              <a:rPr lang="en-US" altLang="ko-KR" dirty="0"/>
              <a:t>50</a:t>
            </a:r>
            <a:r>
              <a:rPr lang="ko-KR" altLang="en-US" dirty="0"/>
              <a:t>대 여성에게 </a:t>
            </a:r>
            <a:r>
              <a:rPr lang="en-US" altLang="ko-KR" dirty="0"/>
              <a:t>10</a:t>
            </a:r>
            <a:r>
              <a:rPr lang="ko-KR" altLang="en-US" dirty="0" err="1"/>
              <a:t>원짜리로</a:t>
            </a:r>
            <a:r>
              <a:rPr lang="ko-KR" altLang="en-US" dirty="0"/>
              <a:t> 임금 지급 </a:t>
            </a:r>
            <a:r>
              <a:rPr lang="en-US" altLang="ko-KR" dirty="0"/>
              <a:t>– </a:t>
            </a:r>
            <a:r>
              <a:rPr lang="ko-KR" altLang="en-US" dirty="0"/>
              <a:t>식당에서 일한 임금 </a:t>
            </a:r>
            <a:r>
              <a:rPr lang="en-US" altLang="ko-KR" dirty="0"/>
              <a:t>18</a:t>
            </a:r>
            <a:r>
              <a:rPr lang="ko-KR" altLang="en-US" dirty="0"/>
              <a:t>만원을 동전으로 지급 받음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27ADB-F041-47AE-9869-F44F776A73A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767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충남 </a:t>
            </a:r>
            <a:r>
              <a:rPr lang="ko-KR" altLang="en-US" dirty="0" err="1"/>
              <a:t>계롱시</a:t>
            </a:r>
            <a:r>
              <a:rPr lang="ko-KR" altLang="en-US" dirty="0"/>
              <a:t> </a:t>
            </a:r>
            <a:r>
              <a:rPr lang="en-US" altLang="ko-KR" dirty="0"/>
              <a:t>50</a:t>
            </a:r>
            <a:r>
              <a:rPr lang="ko-KR" altLang="en-US" dirty="0"/>
              <a:t>대 여성에게 </a:t>
            </a:r>
            <a:r>
              <a:rPr lang="en-US" altLang="ko-KR" dirty="0"/>
              <a:t>10</a:t>
            </a:r>
            <a:r>
              <a:rPr lang="ko-KR" altLang="en-US" dirty="0" err="1"/>
              <a:t>원짜리로</a:t>
            </a:r>
            <a:r>
              <a:rPr lang="ko-KR" altLang="en-US" dirty="0"/>
              <a:t> 임금 지급 </a:t>
            </a:r>
            <a:r>
              <a:rPr lang="en-US" altLang="ko-KR" dirty="0"/>
              <a:t>– </a:t>
            </a:r>
            <a:r>
              <a:rPr lang="ko-KR" altLang="en-US" dirty="0"/>
              <a:t>식당에서 일한 임금 </a:t>
            </a:r>
            <a:r>
              <a:rPr lang="en-US" altLang="ko-KR" dirty="0"/>
              <a:t>18</a:t>
            </a:r>
            <a:r>
              <a:rPr lang="ko-KR" altLang="en-US" dirty="0"/>
              <a:t>만원을 동전으로 지급 받음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FEB53-5BCF-42AF-AC2E-E9B7CF96B8E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635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용돈을 마련하기 위한 </a:t>
            </a:r>
            <a:r>
              <a:rPr lang="en-US" altLang="ko-KR" dirty="0"/>
              <a:t>2</a:t>
            </a:r>
            <a:r>
              <a:rPr lang="ko-KR" altLang="en-US" dirty="0"/>
              <a:t>개월 동안 음식점에서 일한 </a:t>
            </a:r>
            <a:r>
              <a:rPr lang="en-US" altLang="ko-KR" dirty="0"/>
              <a:t>19</a:t>
            </a:r>
            <a:r>
              <a:rPr lang="ko-KR" altLang="en-US" dirty="0"/>
              <a:t>살 </a:t>
            </a:r>
            <a:r>
              <a:rPr lang="ko-KR" altLang="en-US" dirty="0" err="1"/>
              <a:t>박모양</a:t>
            </a:r>
            <a:r>
              <a:rPr lang="ko-KR" altLang="en-US" dirty="0"/>
              <a:t> 밀린 임금 </a:t>
            </a:r>
            <a:r>
              <a:rPr lang="en-US" altLang="ko-KR" dirty="0"/>
              <a:t>32</a:t>
            </a:r>
            <a:r>
              <a:rPr lang="ko-KR" altLang="en-US" dirty="0"/>
              <a:t>만원</a:t>
            </a:r>
            <a:endParaRPr lang="en-US" altLang="ko-KR" dirty="0"/>
          </a:p>
          <a:p>
            <a:r>
              <a:rPr lang="en-US" altLang="ko-KR" dirty="0"/>
              <a:t>10</a:t>
            </a:r>
            <a:r>
              <a:rPr lang="ko-KR" altLang="en-US" dirty="0"/>
              <a:t>만원은 </a:t>
            </a:r>
            <a:r>
              <a:rPr lang="en-US" altLang="ko-KR" dirty="0"/>
              <a:t>10</a:t>
            </a:r>
            <a:r>
              <a:rPr lang="ko-KR" altLang="en-US" dirty="0" err="1"/>
              <a:t>원짜리</a:t>
            </a:r>
            <a:r>
              <a:rPr lang="ko-KR" altLang="en-US" dirty="0"/>
              <a:t> 동전으로 만개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FEB53-5BCF-42AF-AC2E-E9B7CF96B8E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4072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동전 우즈베키스탄</a:t>
            </a:r>
            <a:r>
              <a:rPr lang="en-US" altLang="ko-KR" dirty="0"/>
              <a:t>, </a:t>
            </a:r>
            <a:r>
              <a:rPr lang="ko-KR" altLang="en-US" dirty="0"/>
              <a:t>파키스탄 노동자 밀린 임금 </a:t>
            </a:r>
            <a:r>
              <a:rPr lang="en-US" altLang="ko-KR" dirty="0"/>
              <a:t>1,400</a:t>
            </a:r>
            <a:r>
              <a:rPr lang="ko-KR" altLang="en-US" dirty="0"/>
              <a:t>만원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FEB53-5BCF-42AF-AC2E-E9B7CF96B8E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549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위 슬라이드에서 </a:t>
            </a:r>
            <a:endParaRPr lang="en-US" altLang="ko-KR" dirty="0"/>
          </a:p>
          <a:p>
            <a:r>
              <a:rPr lang="ko-KR" altLang="en-US" dirty="0"/>
              <a:t>고용보험의 사용자부담금액이 많은 이유는 </a:t>
            </a:r>
            <a:r>
              <a:rPr lang="ko-KR" altLang="en-US" dirty="0" err="1"/>
              <a:t>고용안전직능개발</a:t>
            </a:r>
            <a:r>
              <a:rPr lang="ko-KR" altLang="en-US" dirty="0"/>
              <a:t> 부담금을 부담하기 때문이고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산재보험은 직업의 종류에 따라 상이합니다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근로기준법상 근로자인 경우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가입은 의무입니다</a:t>
            </a:r>
            <a:r>
              <a:rPr lang="en-US" altLang="ko-KR" dirty="0"/>
              <a:t>. </a:t>
            </a:r>
            <a:r>
              <a:rPr lang="ko-KR" altLang="en-US" dirty="0"/>
              <a:t>선택사항이 아닙니다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하지만 정규직으로 취업을 하는 것이 아니라 단기간 알바를 하는 경우 </a:t>
            </a:r>
            <a:r>
              <a:rPr lang="en-US" altLang="ko-KR" dirty="0"/>
              <a:t>4</a:t>
            </a:r>
            <a:r>
              <a:rPr lang="ko-KR" altLang="en-US" dirty="0"/>
              <a:t>대보험료의 부담을 피하고자 </a:t>
            </a:r>
            <a:r>
              <a:rPr lang="en-US" altLang="ko-KR" dirty="0"/>
              <a:t>3.3% </a:t>
            </a:r>
            <a:r>
              <a:rPr lang="ko-KR" altLang="en-US" dirty="0"/>
              <a:t>소득세를 공제하면서 </a:t>
            </a:r>
            <a:r>
              <a:rPr lang="en-US" altLang="ko-KR" dirty="0"/>
              <a:t>4</a:t>
            </a:r>
            <a:r>
              <a:rPr lang="ko-KR" altLang="en-US" dirty="0"/>
              <a:t>대보험에 </a:t>
            </a:r>
            <a:r>
              <a:rPr lang="ko-KR" altLang="en-US" dirty="0" err="1"/>
              <a:t>미가입하는</a:t>
            </a:r>
            <a:r>
              <a:rPr lang="ko-KR" altLang="en-US" dirty="0"/>
              <a:t> 문제가 발생합니다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알바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</a:t>
            </a:r>
            <a:r>
              <a:rPr lang="ko-KR" altLang="en-US" dirty="0" err="1"/>
              <a:t>미가입</a:t>
            </a:r>
            <a:r>
              <a:rPr lang="ko-KR" altLang="en-US" dirty="0"/>
              <a:t> 이유</a:t>
            </a:r>
            <a:endParaRPr lang="en-US" altLang="ko-KR" dirty="0"/>
          </a:p>
          <a:p>
            <a:r>
              <a:rPr lang="ko-KR" altLang="en-US" dirty="0"/>
              <a:t>사업주가 알바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미가입을 하는 이유는 단순합니다</a:t>
            </a:r>
            <a:r>
              <a:rPr lang="en-US" altLang="ko-KR" dirty="0"/>
              <a:t>. 4</a:t>
            </a:r>
            <a:r>
              <a:rPr lang="ko-KR" altLang="en-US" dirty="0"/>
              <a:t>대 보험료가 부담되기 때문입니다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슬라이드의 표는 최저임금으로 월급을 지급받는 근로자에 대하여 사업주가 부담해야 할 </a:t>
            </a:r>
            <a:r>
              <a:rPr lang="en-US" altLang="ko-KR" dirty="0"/>
              <a:t>4</a:t>
            </a:r>
            <a:r>
              <a:rPr lang="ko-KR" altLang="en-US" dirty="0"/>
              <a:t>대보험료와 근로자의 보험료입니다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사업주 입장에서 보면 알바 직원에 대해 </a:t>
            </a:r>
            <a:r>
              <a:rPr lang="en-US" altLang="ko-KR" dirty="0"/>
              <a:t>4</a:t>
            </a:r>
            <a:r>
              <a:rPr lang="ko-KR" altLang="en-US" dirty="0"/>
              <a:t>대보험에 가입하지 않고 알바 </a:t>
            </a:r>
            <a:r>
              <a:rPr lang="en-US" altLang="ko-KR" dirty="0"/>
              <a:t>3.3% </a:t>
            </a:r>
            <a:r>
              <a:rPr lang="ko-KR" altLang="en-US" dirty="0"/>
              <a:t>사업소득을 공제하게 되면 보험료의 부담 없이 직원을 고용할 수 있기 때문입니다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근로자 입장에서는 </a:t>
            </a:r>
            <a:r>
              <a:rPr lang="en-US" altLang="ko-KR" dirty="0"/>
              <a:t>9%</a:t>
            </a:r>
            <a:r>
              <a:rPr lang="ko-KR" altLang="en-US" dirty="0"/>
              <a:t>보험료가 아닌 </a:t>
            </a:r>
            <a:r>
              <a:rPr lang="en-US" altLang="ko-KR" dirty="0"/>
              <a:t>3.3%</a:t>
            </a:r>
            <a:r>
              <a:rPr lang="ko-KR" altLang="en-US" dirty="0"/>
              <a:t>만 공제하기 때문에 보험료 부담이 없기 때문입니다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세법상 사업소득은 프리랜서 도급 계약을 체결한 경우 공제하는 세금입니다</a:t>
            </a:r>
            <a:r>
              <a:rPr lang="en-US" altLang="ko-KR" dirty="0"/>
              <a:t>. </a:t>
            </a:r>
            <a:r>
              <a:rPr lang="ko-KR" altLang="en-US" dirty="0"/>
              <a:t>보험설계사</a:t>
            </a:r>
            <a:r>
              <a:rPr lang="en-US" altLang="ko-KR" dirty="0"/>
              <a:t>, </a:t>
            </a:r>
            <a:r>
              <a:rPr lang="ko-KR" altLang="en-US" dirty="0"/>
              <a:t>학원강사 등 일의 완성을 목적으로 도급계약을 한 경우 적용됩니다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하지만 많은 사업장에서 일용직 또는 알바를 고용하는 경우 </a:t>
            </a:r>
            <a:r>
              <a:rPr lang="en-US" altLang="ko-KR" dirty="0"/>
              <a:t>3.3% </a:t>
            </a:r>
            <a:r>
              <a:rPr lang="ko-KR" altLang="en-US" dirty="0"/>
              <a:t>소득세를 공제하고 있습니다</a:t>
            </a:r>
            <a:r>
              <a:rPr lang="en-US" altLang="ko-KR" dirty="0"/>
              <a:t>. </a:t>
            </a:r>
            <a:r>
              <a:rPr lang="ko-KR" altLang="en-US" dirty="0"/>
              <a:t>관련 기관이 건강보험공단 및 국세청에서는 위와 같은 변형된 소득공제에 대해 특별하게 문제를 삼지 않고 있기 때문입니다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과거에는 알바직원에 대해 일용직으로 신고를 했습니다</a:t>
            </a:r>
            <a:r>
              <a:rPr lang="en-US" altLang="ko-KR" dirty="0"/>
              <a:t>. </a:t>
            </a:r>
            <a:r>
              <a:rPr lang="ko-KR" altLang="en-US" dirty="0"/>
              <a:t>하지만 건강보험 사업장 지도점검</a:t>
            </a:r>
            <a:r>
              <a:rPr lang="en-US" altLang="ko-KR" dirty="0"/>
              <a:t>, </a:t>
            </a:r>
            <a:r>
              <a:rPr lang="ko-KR" altLang="en-US" dirty="0" err="1"/>
              <a:t>국민연급</a:t>
            </a:r>
            <a:r>
              <a:rPr lang="ko-KR" altLang="en-US" dirty="0"/>
              <a:t> 일용근로자 확인 등으로 소급하여 </a:t>
            </a:r>
            <a:r>
              <a:rPr lang="en-US" altLang="ko-KR" dirty="0"/>
              <a:t>4</a:t>
            </a:r>
            <a:r>
              <a:rPr lang="ko-KR" altLang="en-US" dirty="0"/>
              <a:t>대보험에 가입하게 되는 경우가 증가하자 사업주들은 이를 회피하기 위해 </a:t>
            </a:r>
            <a:r>
              <a:rPr lang="en-US" altLang="ko-KR" dirty="0"/>
              <a:t>3.3% </a:t>
            </a:r>
            <a:r>
              <a:rPr lang="ko-KR" altLang="en-US" dirty="0"/>
              <a:t>사업소득을 공제하게 된 것입니다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알바 입장에서 보면 </a:t>
            </a:r>
            <a:r>
              <a:rPr lang="en-US" altLang="ko-KR" dirty="0"/>
              <a:t>3.3% </a:t>
            </a:r>
            <a:r>
              <a:rPr lang="ko-KR" altLang="en-US" dirty="0"/>
              <a:t>사업소득을 알바가 부담해야 합니다 일용직 신고의 경우 </a:t>
            </a:r>
            <a:r>
              <a:rPr lang="en-US" altLang="ko-KR" dirty="0"/>
              <a:t>0.9% </a:t>
            </a:r>
            <a:r>
              <a:rPr lang="ko-KR" altLang="en-US" dirty="0"/>
              <a:t>고용보험만 가입하면 되고 추후 일용직으로 실업급여 수급도 가능하기 때문에 </a:t>
            </a:r>
            <a:r>
              <a:rPr lang="en-US" altLang="ko-KR" dirty="0"/>
              <a:t>3.3% </a:t>
            </a:r>
            <a:r>
              <a:rPr lang="ko-KR" altLang="en-US" dirty="0"/>
              <a:t>보다는 일용직 신고가 유리합니다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3.3% </a:t>
            </a:r>
            <a:r>
              <a:rPr lang="ko-KR" altLang="en-US" dirty="0"/>
              <a:t>사업소득을 공제하였지만 국세청에 사업소득 신고를 하지 않고 일용직으로 신고하는 경우가 있습니다</a:t>
            </a:r>
            <a:r>
              <a:rPr lang="en-US" altLang="ko-KR" dirty="0"/>
              <a:t>. </a:t>
            </a:r>
            <a:r>
              <a:rPr lang="ko-KR" altLang="en-US" dirty="0"/>
              <a:t>이러한 경우 알바 근로자의 고용보험료 </a:t>
            </a:r>
            <a:r>
              <a:rPr lang="en-US" altLang="ko-KR" dirty="0"/>
              <a:t>0.9%</a:t>
            </a:r>
            <a:r>
              <a:rPr lang="ko-KR" altLang="en-US" dirty="0"/>
              <a:t>만 납부해야 하지만 </a:t>
            </a:r>
            <a:r>
              <a:rPr lang="en-US" altLang="ko-KR" dirty="0"/>
              <a:t>3.3% </a:t>
            </a:r>
            <a:r>
              <a:rPr lang="ko-KR" altLang="en-US" dirty="0"/>
              <a:t>사업소득을 </a:t>
            </a:r>
            <a:r>
              <a:rPr lang="ko-KR" altLang="en-US" dirty="0" err="1"/>
              <a:t>과다공제하게</a:t>
            </a:r>
            <a:r>
              <a:rPr lang="ko-KR" altLang="en-US" dirty="0"/>
              <a:t> 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따라서 재직 중 또는 퇴사 후 국세청 신고내역을 조회하여 일용직 신고가 되어 있다면 사업소득과 고용보험료 차액에 대한 반환 청구를 해야 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그리고 사업소득으로 신고된 알바의 경우에는 매년 </a:t>
            </a:r>
            <a:r>
              <a:rPr lang="en-US" altLang="ko-KR" dirty="0"/>
              <a:t>5</a:t>
            </a:r>
            <a:r>
              <a:rPr lang="ko-KR" altLang="en-US" dirty="0"/>
              <a:t>월 소득세 정산을 세무사를 통하여 진행해야 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알바 퇴직금 및 주휴수당 등 임금문제가 발생했을 경우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또는 일용직 신고를 한 알바직원은 고용노동부에서 임금 등을 계산하면 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하지만 알바 </a:t>
            </a:r>
            <a:r>
              <a:rPr lang="en-US" altLang="ko-KR" dirty="0"/>
              <a:t>3.3%</a:t>
            </a:r>
            <a:r>
              <a:rPr lang="ko-KR" altLang="en-US" dirty="0"/>
              <a:t>를 공제한 경우에는 </a:t>
            </a:r>
            <a:r>
              <a:rPr lang="ko-KR" altLang="en-US" dirty="0" err="1"/>
              <a:t>암금계산전</a:t>
            </a:r>
            <a:r>
              <a:rPr lang="ko-KR" altLang="en-US" dirty="0"/>
              <a:t> 근로기준법상 근로자에 해당하는지를 조사해야 하며 최소한 </a:t>
            </a:r>
            <a:r>
              <a:rPr lang="en-US" altLang="ko-KR" dirty="0"/>
              <a:t>2</a:t>
            </a:r>
            <a:r>
              <a:rPr lang="ko-KR" altLang="en-US" dirty="0"/>
              <a:t>번 이상 근로자성 조사로 출석해야 하는 불이익이 존재할 수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사업주도 사업소득 공제가 유리한 것만은 아닙니다</a:t>
            </a:r>
            <a:r>
              <a:rPr lang="en-US" altLang="ko-KR" dirty="0"/>
              <a:t>. </a:t>
            </a:r>
            <a:r>
              <a:rPr lang="ko-KR" altLang="en-US" dirty="0"/>
              <a:t>사업장 전체 직원을 </a:t>
            </a:r>
            <a:r>
              <a:rPr lang="ko-KR" altLang="en-US" dirty="0" err="1"/>
              <a:t>사업소득올</a:t>
            </a:r>
            <a:r>
              <a:rPr lang="ko-KR" altLang="en-US" dirty="0"/>
              <a:t> </a:t>
            </a:r>
            <a:r>
              <a:rPr lang="ko-KR" altLang="en-US" dirty="0" err="1"/>
              <a:t>비용처리하는</a:t>
            </a:r>
            <a:r>
              <a:rPr lang="ko-KR" altLang="en-US" dirty="0"/>
              <a:t> 경우 산재보험 </a:t>
            </a:r>
            <a:r>
              <a:rPr lang="ko-KR" altLang="en-US" dirty="0" err="1"/>
              <a:t>미가입</a:t>
            </a:r>
            <a:r>
              <a:rPr lang="ko-KR" altLang="en-US" dirty="0"/>
              <a:t> 문제가 발생하며 퇴사한 알바가 추후 실업급여 목적으로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가입 요청을 하게 되면 사업주가 </a:t>
            </a:r>
            <a:r>
              <a:rPr lang="en-US" altLang="ko-KR" dirty="0"/>
              <a:t>4</a:t>
            </a:r>
            <a:r>
              <a:rPr lang="ko-KR" altLang="en-US" dirty="0"/>
              <a:t>대보험료르 소급하여 납부하여야 하면 기존이 사업소득 신고내역을 정정하게 되는 세무비용도 발생할 수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8531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근로기준법상 근로자인 경우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가입은 의무입니다</a:t>
            </a:r>
            <a:r>
              <a:rPr lang="en-US" altLang="ko-KR" dirty="0"/>
              <a:t>. </a:t>
            </a:r>
            <a:r>
              <a:rPr lang="ko-KR" altLang="en-US" dirty="0"/>
              <a:t>선택사항이 아닙니다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하지만 정규직으로 취업을 하는 것이 아니라 단기간 알바를 하는 경우 </a:t>
            </a:r>
            <a:r>
              <a:rPr lang="en-US" altLang="ko-KR" dirty="0"/>
              <a:t>4</a:t>
            </a:r>
            <a:r>
              <a:rPr lang="ko-KR" altLang="en-US" dirty="0"/>
              <a:t>대보험료의 부담을 피하고자 </a:t>
            </a:r>
            <a:r>
              <a:rPr lang="en-US" altLang="ko-KR" dirty="0"/>
              <a:t>3.3% </a:t>
            </a:r>
            <a:r>
              <a:rPr lang="ko-KR" altLang="en-US" dirty="0"/>
              <a:t>소득세를 공제하면서 </a:t>
            </a:r>
            <a:r>
              <a:rPr lang="en-US" altLang="ko-KR" dirty="0"/>
              <a:t>4</a:t>
            </a:r>
            <a:r>
              <a:rPr lang="ko-KR" altLang="en-US" dirty="0"/>
              <a:t>대보험에 </a:t>
            </a:r>
            <a:r>
              <a:rPr lang="ko-KR" altLang="en-US" dirty="0" err="1"/>
              <a:t>미가입하는</a:t>
            </a:r>
            <a:r>
              <a:rPr lang="ko-KR" altLang="en-US" dirty="0"/>
              <a:t> 문제가 발생합니다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알바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</a:t>
            </a:r>
            <a:r>
              <a:rPr lang="ko-KR" altLang="en-US" dirty="0" err="1"/>
              <a:t>미가입</a:t>
            </a:r>
            <a:r>
              <a:rPr lang="ko-KR" altLang="en-US" dirty="0"/>
              <a:t> 이유</a:t>
            </a:r>
            <a:endParaRPr lang="en-US" altLang="ko-KR" dirty="0"/>
          </a:p>
          <a:p>
            <a:r>
              <a:rPr lang="ko-KR" altLang="en-US" dirty="0"/>
              <a:t>사업주가 알바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미가입을 하는 이유는 단순합니다</a:t>
            </a:r>
            <a:r>
              <a:rPr lang="en-US" altLang="ko-KR" dirty="0"/>
              <a:t>. 4</a:t>
            </a:r>
            <a:r>
              <a:rPr lang="ko-KR" altLang="en-US" dirty="0"/>
              <a:t>대 보험료가 부담되기 때문입니다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월급 </a:t>
            </a:r>
            <a:r>
              <a:rPr lang="en-US" altLang="ko-KR" dirty="0"/>
              <a:t>200</a:t>
            </a:r>
            <a:r>
              <a:rPr lang="ko-KR" altLang="en-US" dirty="0"/>
              <a:t>만원을 지급받는 근로자에 대하여 사업주가 부담해야 할 </a:t>
            </a:r>
            <a:r>
              <a:rPr lang="en-US" altLang="ko-KR" dirty="0"/>
              <a:t>4</a:t>
            </a:r>
            <a:r>
              <a:rPr lang="ko-KR" altLang="en-US" dirty="0"/>
              <a:t>대보험료가 </a:t>
            </a:r>
            <a:r>
              <a:rPr lang="en-US" altLang="ko-KR" dirty="0"/>
              <a:t>21</a:t>
            </a:r>
            <a:r>
              <a:rPr lang="ko-KR" altLang="en-US" dirty="0"/>
              <a:t>만원 정도입니다</a:t>
            </a:r>
            <a:r>
              <a:rPr lang="en-US" altLang="ko-KR" dirty="0"/>
              <a:t>. </a:t>
            </a:r>
            <a:r>
              <a:rPr lang="ko-KR" altLang="en-US" dirty="0"/>
              <a:t>근로자도 </a:t>
            </a:r>
            <a:r>
              <a:rPr lang="en-US" altLang="ko-KR" dirty="0"/>
              <a:t>19</a:t>
            </a:r>
            <a:r>
              <a:rPr lang="ko-KR" altLang="en-US" dirty="0"/>
              <a:t>만원 정도의 보험료를 부담해야 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사업주 입장에서 보면 알바 직원에 대해 </a:t>
            </a:r>
            <a:r>
              <a:rPr lang="en-US" altLang="ko-KR" dirty="0"/>
              <a:t>4</a:t>
            </a:r>
            <a:r>
              <a:rPr lang="ko-KR" altLang="en-US" dirty="0"/>
              <a:t>대보험에 가입하지 않고 알바 </a:t>
            </a:r>
            <a:r>
              <a:rPr lang="en-US" altLang="ko-KR" dirty="0"/>
              <a:t>3.3% </a:t>
            </a:r>
            <a:r>
              <a:rPr lang="ko-KR" altLang="en-US" dirty="0"/>
              <a:t>사업소득을 공제하게 되면 보험료의 부담 없이 직원을 고용할 수 있기 때문입니다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근로자 입장에서는 </a:t>
            </a:r>
            <a:r>
              <a:rPr lang="en-US" altLang="ko-KR" dirty="0"/>
              <a:t>9%</a:t>
            </a:r>
            <a:r>
              <a:rPr lang="ko-KR" altLang="en-US" dirty="0"/>
              <a:t>보험료가 아닌 </a:t>
            </a:r>
            <a:r>
              <a:rPr lang="en-US" altLang="ko-KR" dirty="0"/>
              <a:t>3.3%</a:t>
            </a:r>
            <a:r>
              <a:rPr lang="ko-KR" altLang="en-US" dirty="0"/>
              <a:t>만 공제하기 때문에 보험료 부담이 없기 때문입니다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세법상 사업소득은 프리랜서 도급 계약을 체결한 경우 공제하는 세금입니다</a:t>
            </a:r>
            <a:r>
              <a:rPr lang="en-US" altLang="ko-KR" dirty="0"/>
              <a:t>. </a:t>
            </a:r>
            <a:r>
              <a:rPr lang="ko-KR" altLang="en-US" dirty="0"/>
              <a:t>보험설계사</a:t>
            </a:r>
            <a:r>
              <a:rPr lang="en-US" altLang="ko-KR" dirty="0"/>
              <a:t>, </a:t>
            </a:r>
            <a:r>
              <a:rPr lang="ko-KR" altLang="en-US" dirty="0"/>
              <a:t>학원강사 등 일의 완성을 목적으로 도급계약을 한 경우 적용됩니다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하지만 많은 사업장에서 일용직 또는 알바를 고용하는 경우 </a:t>
            </a:r>
            <a:r>
              <a:rPr lang="en-US" altLang="ko-KR" dirty="0"/>
              <a:t>3.3% </a:t>
            </a:r>
            <a:r>
              <a:rPr lang="ko-KR" altLang="en-US" dirty="0"/>
              <a:t>소득세를 공제하고 있습니다</a:t>
            </a:r>
            <a:r>
              <a:rPr lang="en-US" altLang="ko-KR" dirty="0"/>
              <a:t>. </a:t>
            </a:r>
            <a:r>
              <a:rPr lang="ko-KR" altLang="en-US" dirty="0"/>
              <a:t>관련 기관이 건강보험공단 및 국세청에서는 위와 같은 변형된 소득공제에 대해 특별하게 문제를 삼지 않고 있기 때문입니다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과거에는 알바직원에 대해 일용직으로 신고를 했습니다</a:t>
            </a:r>
            <a:r>
              <a:rPr lang="en-US" altLang="ko-KR" dirty="0"/>
              <a:t>. </a:t>
            </a:r>
            <a:r>
              <a:rPr lang="ko-KR" altLang="en-US" dirty="0"/>
              <a:t>하지만 건강보험 사업장 지도점검</a:t>
            </a:r>
            <a:r>
              <a:rPr lang="en-US" altLang="ko-KR" dirty="0"/>
              <a:t>, </a:t>
            </a:r>
            <a:r>
              <a:rPr lang="ko-KR" altLang="en-US" dirty="0" err="1"/>
              <a:t>국민연급</a:t>
            </a:r>
            <a:r>
              <a:rPr lang="ko-KR" altLang="en-US" dirty="0"/>
              <a:t> 일용근로자 확인 등으로 소급하여 </a:t>
            </a:r>
            <a:r>
              <a:rPr lang="en-US" altLang="ko-KR" dirty="0"/>
              <a:t>4</a:t>
            </a:r>
            <a:r>
              <a:rPr lang="ko-KR" altLang="en-US" dirty="0"/>
              <a:t>대보험에 가입하게 되는 경우가 증가하자 사업주들은 이를 회피하기 위해 </a:t>
            </a:r>
            <a:r>
              <a:rPr lang="en-US" altLang="ko-KR" dirty="0"/>
              <a:t>3.3% </a:t>
            </a:r>
            <a:r>
              <a:rPr lang="ko-KR" altLang="en-US" dirty="0"/>
              <a:t>사업소득을 공제하게 된 것입니다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알바 입장에서 보면 </a:t>
            </a:r>
            <a:r>
              <a:rPr lang="en-US" altLang="ko-KR" dirty="0"/>
              <a:t>3.3% </a:t>
            </a:r>
            <a:r>
              <a:rPr lang="ko-KR" altLang="en-US" dirty="0"/>
              <a:t>사업소득을 알바가 부담해야 합니다 일용직 신고의 경우 </a:t>
            </a:r>
            <a:r>
              <a:rPr lang="en-US" altLang="ko-KR" dirty="0"/>
              <a:t>0.9% </a:t>
            </a:r>
            <a:r>
              <a:rPr lang="ko-KR" altLang="en-US" dirty="0"/>
              <a:t>고용보험만 가입하면 되고 추후 일용직으로 실업급여 수급도 가능하기 때문에 </a:t>
            </a:r>
            <a:r>
              <a:rPr lang="en-US" altLang="ko-KR" dirty="0"/>
              <a:t>3.3% </a:t>
            </a:r>
            <a:r>
              <a:rPr lang="ko-KR" altLang="en-US" dirty="0"/>
              <a:t>보다는 일용직 신고가 유리합니다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3.3% </a:t>
            </a:r>
            <a:r>
              <a:rPr lang="ko-KR" altLang="en-US" dirty="0"/>
              <a:t>사업소득을 공제하였지만 국세청에 사업소득 신고를 하지 않고 일용직으로 신고하는 경우가 있습니다</a:t>
            </a:r>
            <a:r>
              <a:rPr lang="en-US" altLang="ko-KR" dirty="0"/>
              <a:t>. </a:t>
            </a:r>
            <a:r>
              <a:rPr lang="ko-KR" altLang="en-US" dirty="0"/>
              <a:t>이러한 경우 알바 근로자의 고용보험료 </a:t>
            </a:r>
            <a:r>
              <a:rPr lang="en-US" altLang="ko-KR" dirty="0"/>
              <a:t>0.9%</a:t>
            </a:r>
            <a:r>
              <a:rPr lang="ko-KR" altLang="en-US" dirty="0"/>
              <a:t>만 납부해야 하지만 </a:t>
            </a:r>
            <a:r>
              <a:rPr lang="en-US" altLang="ko-KR" dirty="0"/>
              <a:t>3.3% </a:t>
            </a:r>
            <a:r>
              <a:rPr lang="ko-KR" altLang="en-US" dirty="0"/>
              <a:t>사업소득을 </a:t>
            </a:r>
            <a:r>
              <a:rPr lang="ko-KR" altLang="en-US" dirty="0" err="1"/>
              <a:t>과다공제하게</a:t>
            </a:r>
            <a:r>
              <a:rPr lang="ko-KR" altLang="en-US" dirty="0"/>
              <a:t> 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따라서 재직 중 또는 퇴사 후 국세청 신고내역을 조회하여 일용직 신고가 되어 있다면 사업소득과 고용보험료 차액에 대한 반환 청구를 해야 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그리고 사업소득으로 신고된 알바의 경우에는 매년 </a:t>
            </a:r>
            <a:r>
              <a:rPr lang="en-US" altLang="ko-KR" dirty="0"/>
              <a:t>5</a:t>
            </a:r>
            <a:r>
              <a:rPr lang="ko-KR" altLang="en-US" dirty="0"/>
              <a:t>월 소득세 정산을 세무사를 통하여 진행해야 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알바 퇴직금 및 주휴수당 등 임금문제가 발생했을 경우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또는 일용직 신고를 한 알바직원은 고용노동부에서 임금 등을 계산하면 됩니다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하지만 알바 </a:t>
            </a:r>
            <a:r>
              <a:rPr lang="en-US" altLang="ko-KR" dirty="0"/>
              <a:t>3.3%</a:t>
            </a:r>
            <a:r>
              <a:rPr lang="ko-KR" altLang="en-US" dirty="0"/>
              <a:t>를 공제한 경우에는 </a:t>
            </a:r>
            <a:r>
              <a:rPr lang="ko-KR" altLang="en-US" dirty="0" err="1"/>
              <a:t>암금계산전</a:t>
            </a:r>
            <a:r>
              <a:rPr lang="ko-KR" altLang="en-US" dirty="0"/>
              <a:t> 근로기준법상 근로자에 해당하는지를 조사해야 하며 최소한 </a:t>
            </a:r>
            <a:r>
              <a:rPr lang="en-US" altLang="ko-KR" dirty="0"/>
              <a:t>2</a:t>
            </a:r>
            <a:r>
              <a:rPr lang="ko-KR" altLang="en-US" dirty="0"/>
              <a:t>번 이상 근로자성 조사로 출석해야 하는 불이익이 존재할 수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사업주도 사업소득 공제가 유리한 것만은 아닙니다</a:t>
            </a:r>
            <a:r>
              <a:rPr lang="en-US" altLang="ko-KR" dirty="0"/>
              <a:t>. </a:t>
            </a:r>
            <a:r>
              <a:rPr lang="ko-KR" altLang="en-US" dirty="0"/>
              <a:t>사업장 전체 직원을 </a:t>
            </a:r>
            <a:r>
              <a:rPr lang="ko-KR" altLang="en-US" dirty="0" err="1"/>
              <a:t>사업소득올</a:t>
            </a:r>
            <a:r>
              <a:rPr lang="ko-KR" altLang="en-US" dirty="0"/>
              <a:t> </a:t>
            </a:r>
            <a:r>
              <a:rPr lang="ko-KR" altLang="en-US" dirty="0" err="1"/>
              <a:t>비용처리하는</a:t>
            </a:r>
            <a:r>
              <a:rPr lang="ko-KR" altLang="en-US" dirty="0"/>
              <a:t> 경우 산재보험 </a:t>
            </a:r>
            <a:r>
              <a:rPr lang="ko-KR" altLang="en-US" dirty="0" err="1"/>
              <a:t>미가입</a:t>
            </a:r>
            <a:r>
              <a:rPr lang="ko-KR" altLang="en-US" dirty="0"/>
              <a:t> 문제가 발생하며 퇴사한 알바가 추후 실업급여 목적으로 </a:t>
            </a:r>
            <a:r>
              <a:rPr lang="en-US" altLang="ko-KR" dirty="0"/>
              <a:t>4</a:t>
            </a:r>
            <a:r>
              <a:rPr lang="ko-KR" altLang="en-US" dirty="0" err="1"/>
              <a:t>대보험</a:t>
            </a:r>
            <a:r>
              <a:rPr lang="ko-KR" altLang="en-US" dirty="0"/>
              <a:t> 가입 요청을 하게 되면 사업주가 </a:t>
            </a:r>
            <a:r>
              <a:rPr lang="en-US" altLang="ko-KR" dirty="0"/>
              <a:t>4</a:t>
            </a:r>
            <a:r>
              <a:rPr lang="ko-KR" altLang="en-US" dirty="0"/>
              <a:t>대보험료르 소급하여 납부하여야 하면 기존이 사업소득 신고내역을 정정하게 되는 세무비용도 발생할 수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117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휴게시간 </a:t>
            </a:r>
            <a:r>
              <a:rPr lang="en-US" altLang="ko-KR" dirty="0"/>
              <a:t>– </a:t>
            </a:r>
            <a:r>
              <a:rPr lang="ko-KR" altLang="en-US" dirty="0" err="1"/>
              <a:t>꺽기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손님이 없으면 중간 휴게시간을 </a:t>
            </a:r>
            <a:r>
              <a:rPr lang="en-US" altLang="ko-KR" dirty="0"/>
              <a:t>2</a:t>
            </a:r>
            <a:r>
              <a:rPr lang="ko-KR" altLang="en-US" dirty="0"/>
              <a:t>시간 이상 주는 경우 </a:t>
            </a:r>
            <a:r>
              <a:rPr lang="en-US" altLang="ko-KR" dirty="0"/>
              <a:t>(</a:t>
            </a:r>
            <a:r>
              <a:rPr lang="ko-KR" altLang="en-US" dirty="0"/>
              <a:t>식당</a:t>
            </a:r>
            <a:r>
              <a:rPr lang="en-US" altLang="ko-KR" dirty="0"/>
              <a:t>, </a:t>
            </a:r>
            <a:r>
              <a:rPr lang="ko-KR" altLang="en-US" dirty="0"/>
              <a:t>감시단속적 업무 등</a:t>
            </a:r>
            <a:r>
              <a:rPr lang="en-US" altLang="ko-KR" dirty="0"/>
              <a:t>), </a:t>
            </a:r>
            <a:r>
              <a:rPr lang="ko-KR" altLang="en-US" dirty="0"/>
              <a:t>이른 퇴근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166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203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dirty="0">
                <a:effectLst/>
              </a:rPr>
              <a:t>남녀고용평등과 </a:t>
            </a:r>
            <a:r>
              <a:rPr lang="ko-KR" altLang="en-US" b="1" dirty="0" err="1">
                <a:effectLst/>
              </a:rPr>
              <a:t>일ㆍ가정</a:t>
            </a:r>
            <a:r>
              <a:rPr lang="ko-KR" altLang="en-US" b="1" dirty="0">
                <a:effectLst/>
              </a:rPr>
              <a:t> 양립 지원에 관한 법률 </a:t>
            </a:r>
            <a:r>
              <a:rPr lang="en-US" altLang="ko-KR" b="1" dirty="0">
                <a:effectLst/>
              </a:rPr>
              <a:t>( </a:t>
            </a:r>
            <a:r>
              <a:rPr lang="ko-KR" altLang="en-US" b="1" dirty="0">
                <a:effectLst/>
              </a:rPr>
              <a:t>약칭</a:t>
            </a:r>
            <a:r>
              <a:rPr lang="en-US" altLang="ko-KR" b="1" dirty="0">
                <a:effectLst/>
              </a:rPr>
              <a:t>: </a:t>
            </a:r>
            <a:r>
              <a:rPr lang="ko-KR" altLang="en-US" b="1" dirty="0">
                <a:effectLst/>
              </a:rPr>
              <a:t>남녀고용평등법 </a:t>
            </a:r>
            <a:r>
              <a:rPr lang="en-US" altLang="ko-KR" b="1" dirty="0">
                <a:effectLst/>
              </a:rPr>
              <a:t>) </a:t>
            </a:r>
            <a:r>
              <a:rPr lang="en-US" altLang="ko-KR" dirty="0"/>
              <a:t>https://www.law.go.kr/LSW/lsInfoP.do?efYd=20220519&amp;lsiSeq=232225#0000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974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>
                <a:effectLst/>
              </a:rPr>
              <a:t>남녀고용평등과 </a:t>
            </a:r>
            <a:r>
              <a:rPr lang="ko-KR" altLang="en-US" b="1" dirty="0" err="1">
                <a:effectLst/>
              </a:rPr>
              <a:t>일ㆍ가정</a:t>
            </a:r>
            <a:r>
              <a:rPr lang="ko-KR" altLang="en-US" b="1" dirty="0">
                <a:effectLst/>
              </a:rPr>
              <a:t> 양립 지원에 관한 법률 </a:t>
            </a:r>
            <a:r>
              <a:rPr lang="en-US" altLang="ko-KR" b="1" dirty="0">
                <a:effectLst/>
              </a:rPr>
              <a:t>( </a:t>
            </a:r>
            <a:r>
              <a:rPr lang="ko-KR" altLang="en-US" b="1" dirty="0">
                <a:effectLst/>
              </a:rPr>
              <a:t>약칭</a:t>
            </a:r>
            <a:r>
              <a:rPr lang="en-US" altLang="ko-KR" b="1" dirty="0">
                <a:effectLst/>
              </a:rPr>
              <a:t>: </a:t>
            </a:r>
            <a:r>
              <a:rPr lang="ko-KR" altLang="en-US" b="1" dirty="0">
                <a:effectLst/>
              </a:rPr>
              <a:t>남녀고용평등법 </a:t>
            </a:r>
            <a:r>
              <a:rPr lang="en-US" altLang="ko-KR" b="1" dirty="0">
                <a:effectLst/>
              </a:rPr>
              <a:t>) </a:t>
            </a:r>
            <a:r>
              <a:rPr lang="en-US" altLang="ko-KR" dirty="0"/>
              <a:t>https://www.law.go.kr/LSW/lsInfoP.do?efYd=20220519&amp;lsiSeq=232225#0000</a:t>
            </a:r>
          </a:p>
          <a:p>
            <a:endParaRPr lang="en-US" altLang="ko-KR" dirty="0"/>
          </a:p>
          <a:p>
            <a:r>
              <a:rPr lang="ko-KR" altLang="en-US" dirty="0" err="1"/>
              <a:t>가족돌봄</a:t>
            </a:r>
            <a:r>
              <a:rPr lang="ko-KR" altLang="en-US" dirty="0"/>
              <a:t> 휴가 </a:t>
            </a:r>
            <a:r>
              <a:rPr lang="en-US" altLang="ko-KR" dirty="0"/>
              <a:t>: 10</a:t>
            </a:r>
            <a:r>
              <a:rPr lang="ko-KR" altLang="en-US" dirty="0"/>
              <a:t>일</a:t>
            </a:r>
            <a:r>
              <a:rPr lang="en-US" altLang="ko-KR" dirty="0"/>
              <a:t>, </a:t>
            </a:r>
            <a:r>
              <a:rPr lang="ko-KR" altLang="en-US" dirty="0"/>
              <a:t>연장되는 경우 </a:t>
            </a:r>
            <a:r>
              <a:rPr lang="en-US" altLang="ko-KR" dirty="0"/>
              <a:t>20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 err="1"/>
              <a:t>한부모가족지원법에</a:t>
            </a:r>
            <a:r>
              <a:rPr lang="ko-KR" altLang="en-US" dirty="0"/>
              <a:t> 의해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가족돌봄</a:t>
            </a:r>
            <a:r>
              <a:rPr lang="ko-KR" altLang="en-US" dirty="0"/>
              <a:t> 휴직 </a:t>
            </a:r>
            <a:r>
              <a:rPr lang="en-US" altLang="ko-KR" dirty="0"/>
              <a:t>: 90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나누어 사용할 수 있는데 </a:t>
            </a:r>
            <a:r>
              <a:rPr lang="en-US" altLang="ko-KR" dirty="0"/>
              <a:t>1</a:t>
            </a:r>
            <a:r>
              <a:rPr lang="ko-KR" altLang="en-US" dirty="0"/>
              <a:t>회의 기간은 </a:t>
            </a:r>
            <a:r>
              <a:rPr lang="en-US" altLang="ko-KR" dirty="0"/>
              <a:t>30</a:t>
            </a:r>
            <a:r>
              <a:rPr lang="ko-KR" altLang="en-US" dirty="0"/>
              <a:t>일 이상</a:t>
            </a:r>
            <a:r>
              <a:rPr lang="en-US" altLang="ko-KR" dirty="0"/>
              <a:t>)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3100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EAFC-03DB-433A-87B1-5D27827CDE5F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189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/>
              <a:t>년 전 수습기간 핑계로 최저시급도 못 받은 적 있지 않음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568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88. 1. 1. 1</a:t>
            </a:r>
            <a:r>
              <a:rPr lang="ko-KR" altLang="en-US" dirty="0"/>
              <a:t>그룹 </a:t>
            </a:r>
            <a:r>
              <a:rPr lang="en-US" altLang="ko-KR" dirty="0"/>
              <a:t>462.5</a:t>
            </a:r>
            <a:r>
              <a:rPr lang="ko-KR" altLang="en-US" dirty="0"/>
              <a:t>원</a:t>
            </a:r>
            <a:r>
              <a:rPr lang="en-US" altLang="ko-KR" dirty="0"/>
              <a:t>, 2</a:t>
            </a:r>
            <a:r>
              <a:rPr lang="ko-KR" altLang="en-US" dirty="0"/>
              <a:t>그룹 </a:t>
            </a:r>
            <a:r>
              <a:rPr lang="en-US" altLang="ko-KR" dirty="0"/>
              <a:t>487.5</a:t>
            </a:r>
            <a:r>
              <a:rPr lang="ko-KR" altLang="en-US" dirty="0"/>
              <a:t>원</a:t>
            </a:r>
            <a:endParaRPr lang="en-US" altLang="ko-KR" dirty="0"/>
          </a:p>
          <a:p>
            <a:r>
              <a:rPr lang="en-US" altLang="ko-KR" dirty="0"/>
              <a:t>8</a:t>
            </a:r>
            <a:r>
              <a:rPr lang="ko-KR" altLang="en-US" dirty="0"/>
              <a:t>시간 기준 </a:t>
            </a:r>
            <a:r>
              <a:rPr lang="en-US" altLang="ko-KR" dirty="0"/>
              <a:t>1</a:t>
            </a:r>
            <a:r>
              <a:rPr lang="ko-KR" altLang="en-US" dirty="0"/>
              <a:t>그룹 </a:t>
            </a:r>
            <a:r>
              <a:rPr lang="en-US" altLang="ko-KR" dirty="0"/>
              <a:t>3,700</a:t>
            </a:r>
            <a:r>
              <a:rPr lang="ko-KR" altLang="en-US" dirty="0"/>
              <a:t>원</a:t>
            </a:r>
            <a:r>
              <a:rPr lang="en-US" altLang="ko-KR" dirty="0"/>
              <a:t>, 2</a:t>
            </a:r>
            <a:r>
              <a:rPr lang="ko-KR" altLang="en-US" dirty="0"/>
              <a:t>그룹 </a:t>
            </a:r>
            <a:r>
              <a:rPr lang="en-US" altLang="ko-KR" dirty="0"/>
              <a:t>3,900</a:t>
            </a:r>
            <a:r>
              <a:rPr lang="ko-KR" altLang="en-US" dirty="0"/>
              <a:t>원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27ADB-F041-47AE-9869-F44F776A73A6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285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33807" algn="just" fontAlgn="base">
              <a:lnSpc>
                <a:spcPct val="16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▪최저임금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90% 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적용되는 노동자는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-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수습사용 중에 있는 자로 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3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개월 이내까지 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10% 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감액 가능합니다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  <a:endParaRPr lang="ko-KR" altLang="en-US" sz="14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33807" algn="just" fontAlgn="base">
              <a:lnSpc>
                <a:spcPct val="16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▪다만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수습기간이 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6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개월이더라도 감액은 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3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개월 이상 할 수 없고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1</a:t>
            </a:r>
            <a:r>
              <a:rPr lang="ko-KR" altLang="en-US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년 미만근로계약일 경우 감액할 수 없습니다</a:t>
            </a:r>
            <a:r>
              <a:rPr lang="en-US" altLang="ko-KR" sz="1400" b="1" kern="0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.</a:t>
            </a:r>
            <a:endParaRPr lang="ko-KR" altLang="en-US" sz="14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endParaRPr lang="en-US" altLang="ko-KR" sz="1400" b="1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단순 노무직은 계약기간이 </a:t>
            </a:r>
            <a:r>
              <a:rPr lang="en-US" altLang="ko-KR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</a:t>
            </a:r>
            <a:r>
              <a:rPr lang="ko-KR" altLang="en-US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이상이라고 하더라도 최저시급의 </a:t>
            </a:r>
            <a:r>
              <a:rPr lang="en-US" altLang="ko-KR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90% </a:t>
            </a:r>
            <a:r>
              <a:rPr lang="ko-KR" altLang="en-US" sz="14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적용 불가</a:t>
            </a:r>
          </a:p>
          <a:p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27ADB-F041-47AE-9869-F44F776A73A6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43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EAFC-03DB-433A-87B1-5D27827CDE5F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263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절반이 부당대우 겪어봤다</a:t>
            </a:r>
            <a:r>
              <a:rPr lang="en-US" altLang="ko-KR" dirty="0"/>
              <a:t>. </a:t>
            </a:r>
            <a:r>
              <a:rPr lang="ko-KR" altLang="en-US" dirty="0" err="1"/>
              <a:t>부산청소년알바실태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5942C-CE77-4666-B865-BBB3C57CB62B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308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EAFC-03DB-433A-87B1-5D27827CDE5F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5641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EAFC-03DB-433A-87B1-5D27827CDE5F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6850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EAFC-03DB-433A-87B1-5D27827CDE5F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671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EAFC-03DB-433A-87B1-5D27827CDE5F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694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EAFC-03DB-433A-87B1-5D27827CDE5F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3744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01.프로젝트-SUM\[프로젝트]취업지원센터\18.표준교안ppt제작\png저장\3-2_2차시\01-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842" cy="685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026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01.프로젝트-SUM\[프로젝트]취업지원센터\18.표준교안ppt제작\png저장\3-2_2차시\bg-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18221" cy="167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4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01.프로젝트-SUM\[프로젝트]취업지원센터\18.표준교안ppt제작\png저장\3-2_2차시\bg-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18221" cy="167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67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01.프로젝트-SUM\[프로젝트]취업지원센터\18.표준교안ppt제작\png저장\3-2_2차시\bg-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18221" cy="167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03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D:\01.프로젝트-SUM\[프로젝트]취업지원센터\18.표준교안ppt제작\png저장\3-2_2차시\bg-4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18221" cy="167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58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D:\01.프로젝트-SUM\[프로젝트]취업지원센터\18.표준교안ppt제작\png저장\3-2_2차시\bg-5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842" cy="81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91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사용자 지정 레이아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196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07D54-1A88-41EF-8D5E-6BEE5AB330DA}" type="datetimeFigureOut">
              <a:rPr lang="ko-KR" altLang="en-US" smtClean="0"/>
              <a:pPr/>
              <a:t>2026-08-24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9155A-8106-4A2F-9148-41EB78CC5D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1695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7E4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5F30B39-DA46-417C-B969-A331DB01AB02}"/>
              </a:ext>
            </a:extLst>
          </p:cNvPr>
          <p:cNvGrpSpPr/>
          <p:nvPr userDrawn="1"/>
        </p:nvGrpSpPr>
        <p:grpSpPr>
          <a:xfrm>
            <a:off x="810872" y="-440218"/>
            <a:ext cx="11004653" cy="7704283"/>
            <a:chOff x="1612901" y="308251"/>
            <a:chExt cx="7848600" cy="6908683"/>
          </a:xfrm>
        </p:grpSpPr>
        <p:pic>
          <p:nvPicPr>
            <p:cNvPr id="4" name="그림 3" descr="옅은이(가) 표시된 사진&#10;&#10;자동 생성된 설명">
              <a:extLst>
                <a:ext uri="{FF2B5EF4-FFF2-40B4-BE49-F238E27FC236}">
                  <a16:creationId xmlns:a16="http://schemas.microsoft.com/office/drawing/2014/main" id="{B3134E9F-2D7C-4429-86A4-0BAD9541CDA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biLevel thresh="25000"/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44" b="20403"/>
            <a:stretch/>
          </p:blipFill>
          <p:spPr>
            <a:xfrm>
              <a:off x="1917701" y="766056"/>
              <a:ext cx="7543800" cy="6450878"/>
            </a:xfrm>
            <a:prstGeom prst="rect">
              <a:avLst/>
            </a:prstGeom>
            <a:effectLst>
              <a:softEdge rad="215900"/>
            </a:effectLst>
          </p:spPr>
        </p:pic>
        <p:pic>
          <p:nvPicPr>
            <p:cNvPr id="3" name="그림 2" descr="옅은이(가) 표시된 사진&#10;&#10;자동 생성된 설명">
              <a:extLst>
                <a:ext uri="{FF2B5EF4-FFF2-40B4-BE49-F238E27FC236}">
                  <a16:creationId xmlns:a16="http://schemas.microsoft.com/office/drawing/2014/main" id="{7BB4F730-D8EA-4E05-975A-5C6BF20476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alphaModFix amt="8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44" b="20403"/>
            <a:stretch/>
          </p:blipFill>
          <p:spPr>
            <a:xfrm>
              <a:off x="1612901" y="308251"/>
              <a:ext cx="7543800" cy="6450878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1619944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3_Blank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D91D16E-37E0-CE88-BDAE-E3997F60CE75}"/>
              </a:ext>
            </a:extLst>
          </p:cNvPr>
          <p:cNvSpPr/>
          <p:nvPr userDrawn="1"/>
        </p:nvSpPr>
        <p:spPr>
          <a:xfrm>
            <a:off x="10287000" y="191869"/>
            <a:ext cx="1752600" cy="530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36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F7E4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5F30B39-DA46-417C-B969-A331DB01AB02}"/>
              </a:ext>
            </a:extLst>
          </p:cNvPr>
          <p:cNvGrpSpPr/>
          <p:nvPr userDrawn="1"/>
        </p:nvGrpSpPr>
        <p:grpSpPr>
          <a:xfrm>
            <a:off x="810872" y="-440218"/>
            <a:ext cx="11004653" cy="7704283"/>
            <a:chOff x="1612901" y="308251"/>
            <a:chExt cx="7848600" cy="6908683"/>
          </a:xfrm>
        </p:grpSpPr>
        <p:pic>
          <p:nvPicPr>
            <p:cNvPr id="4" name="그림 3" descr="옅은이(가) 표시된 사진&#10;&#10;자동 생성된 설명">
              <a:extLst>
                <a:ext uri="{FF2B5EF4-FFF2-40B4-BE49-F238E27FC236}">
                  <a16:creationId xmlns:a16="http://schemas.microsoft.com/office/drawing/2014/main" id="{B3134E9F-2D7C-4429-86A4-0BAD9541CDA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biLevel thresh="25000"/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44" b="20403"/>
            <a:stretch/>
          </p:blipFill>
          <p:spPr>
            <a:xfrm>
              <a:off x="1917701" y="766056"/>
              <a:ext cx="7543800" cy="6450878"/>
            </a:xfrm>
            <a:prstGeom prst="rect">
              <a:avLst/>
            </a:prstGeom>
            <a:effectLst>
              <a:softEdge rad="215900"/>
            </a:effectLst>
          </p:spPr>
        </p:pic>
        <p:pic>
          <p:nvPicPr>
            <p:cNvPr id="3" name="그림 2" descr="옅은이(가) 표시된 사진&#10;&#10;자동 생성된 설명">
              <a:extLst>
                <a:ext uri="{FF2B5EF4-FFF2-40B4-BE49-F238E27FC236}">
                  <a16:creationId xmlns:a16="http://schemas.microsoft.com/office/drawing/2014/main" id="{7BB4F730-D8EA-4E05-975A-5C6BF20476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alphaModFix amt="8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44" b="20403"/>
            <a:stretch/>
          </p:blipFill>
          <p:spPr>
            <a:xfrm>
              <a:off x="1612901" y="308251"/>
              <a:ext cx="7543800" cy="6450878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1796231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FECBFF51-856C-4B59-8AD2-977D3B5C4B0E}"/>
              </a:ext>
            </a:extLst>
          </p:cNvPr>
          <p:cNvSpPr/>
          <p:nvPr userDrawn="1"/>
        </p:nvSpPr>
        <p:spPr>
          <a:xfrm rot="10800000">
            <a:off x="0" y="1286954"/>
            <a:ext cx="12192000" cy="5571045"/>
          </a:xfrm>
          <a:prstGeom prst="rect">
            <a:avLst/>
          </a:prstGeom>
          <a:gradFill flip="none" rotWithShape="1">
            <a:gsLst>
              <a:gs pos="56000">
                <a:schemeClr val="accent1">
                  <a:lumMod val="5000"/>
                  <a:lumOff val="95000"/>
                  <a:alpha val="0"/>
                </a:schemeClr>
              </a:gs>
              <a:gs pos="9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32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4CBE329-AE4D-4F18-B530-B278D56412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7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04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3206C366-B76D-4242-8C7A-B9D6A4EB10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BE710C3-7088-4D6C-B525-2A266AC9FC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"/>
            <a:ext cx="12192000" cy="77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76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F7E4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옅은이(가) 표시된 사진&#10;&#10;자동 생성된 설명">
            <a:extLst>
              <a:ext uri="{FF2B5EF4-FFF2-40B4-BE49-F238E27FC236}">
                <a16:creationId xmlns:a16="http://schemas.microsoft.com/office/drawing/2014/main" id="{2D33F370-2EE7-498F-87FA-0DB011DBA3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4" b="20403"/>
          <a:stretch/>
        </p:blipFill>
        <p:spPr>
          <a:xfrm>
            <a:off x="789152" y="-434451"/>
            <a:ext cx="10700577" cy="727760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96635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7000">
              <a:srgbClr val="F9A320">
                <a:alpha val="0"/>
              </a:srgbClr>
            </a:gs>
            <a:gs pos="100000">
              <a:srgbClr val="FED56E">
                <a:alpha val="38000"/>
              </a:srgb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08E3D9F-3F5B-44AD-9249-B08D7C4C8FD9}"/>
              </a:ext>
            </a:extLst>
          </p:cNvPr>
          <p:cNvSpPr/>
          <p:nvPr userDrawn="1"/>
        </p:nvSpPr>
        <p:spPr>
          <a:xfrm>
            <a:off x="0" y="0"/>
            <a:ext cx="12190404" cy="32645"/>
          </a:xfrm>
          <a:prstGeom prst="rect">
            <a:avLst/>
          </a:prstGeom>
          <a:solidFill>
            <a:srgbClr val="F7E4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5222" tIns="37610" rIns="75222" bIns="376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91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grpSp>
        <p:nvGrpSpPr>
          <p:cNvPr id="6" name="그래픽 1">
            <a:extLst>
              <a:ext uri="{FF2B5EF4-FFF2-40B4-BE49-F238E27FC236}">
                <a16:creationId xmlns:a16="http://schemas.microsoft.com/office/drawing/2014/main" id="{65DCE4AB-1A28-4615-BD44-44F0CB3CC295}"/>
              </a:ext>
            </a:extLst>
          </p:cNvPr>
          <p:cNvGrpSpPr/>
          <p:nvPr userDrawn="1"/>
        </p:nvGrpSpPr>
        <p:grpSpPr>
          <a:xfrm>
            <a:off x="1203042" y="536130"/>
            <a:ext cx="10018811" cy="6002291"/>
            <a:chOff x="328050" y="181822"/>
            <a:chExt cx="9631971" cy="7071082"/>
          </a:xfrm>
          <a:gradFill>
            <a:gsLst>
              <a:gs pos="0">
                <a:srgbClr val="F9A320"/>
              </a:gs>
              <a:gs pos="9000">
                <a:srgbClr val="FED56E"/>
              </a:gs>
            </a:gsLst>
            <a:lin ang="16200000" scaled="1"/>
          </a:gradFill>
        </p:grpSpPr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B0F5A1AF-CBDF-4D86-8118-CA1A38271896}"/>
                </a:ext>
              </a:extLst>
            </p:cNvPr>
            <p:cNvSpPr/>
            <p:nvPr/>
          </p:nvSpPr>
          <p:spPr>
            <a:xfrm>
              <a:off x="328050" y="181822"/>
              <a:ext cx="9631971" cy="6242001"/>
            </a:xfrm>
            <a:custGeom>
              <a:avLst/>
              <a:gdLst>
                <a:gd name="connsiteX0" fmla="*/ 4811 w 8015503"/>
                <a:gd name="connsiteY0" fmla="*/ 3667785 h 6242001"/>
                <a:gd name="connsiteX1" fmla="*/ 905207 w 8015503"/>
                <a:gd name="connsiteY1" fmla="*/ 2256025 h 6242001"/>
                <a:gd name="connsiteX2" fmla="*/ 1082040 w 8015503"/>
                <a:gd name="connsiteY2" fmla="*/ 1275039 h 6242001"/>
                <a:gd name="connsiteX3" fmla="*/ 2663677 w 8015503"/>
                <a:gd name="connsiteY3" fmla="*/ 946885 h 6242001"/>
                <a:gd name="connsiteX4" fmla="*/ 4341558 w 8015503"/>
                <a:gd name="connsiteY4" fmla="*/ 4745 h 6242001"/>
                <a:gd name="connsiteX5" fmla="*/ 5884929 w 8015503"/>
                <a:gd name="connsiteY5" fmla="*/ 1251268 h 6242001"/>
                <a:gd name="connsiteX6" fmla="*/ 6261786 w 8015503"/>
                <a:gd name="connsiteY6" fmla="*/ 1220540 h 6242001"/>
                <a:gd name="connsiteX7" fmla="*/ 7396993 w 8015503"/>
                <a:gd name="connsiteY7" fmla="*/ 2536058 h 6242001"/>
                <a:gd name="connsiteX8" fmla="*/ 7317563 w 8015503"/>
                <a:gd name="connsiteY8" fmla="*/ 2889723 h 6242001"/>
                <a:gd name="connsiteX9" fmla="*/ 8010979 w 8015503"/>
                <a:gd name="connsiteY9" fmla="*/ 4357142 h 6242001"/>
                <a:gd name="connsiteX10" fmla="*/ 6246711 w 8015503"/>
                <a:gd name="connsiteY10" fmla="*/ 5880220 h 6242001"/>
                <a:gd name="connsiteX11" fmla="*/ 5251231 w 8015503"/>
                <a:gd name="connsiteY11" fmla="*/ 5448285 h 6242001"/>
                <a:gd name="connsiteX12" fmla="*/ 4009924 w 8015503"/>
                <a:gd name="connsiteY12" fmla="*/ 6214173 h 6242001"/>
                <a:gd name="connsiteX13" fmla="*/ 3280562 w 8015503"/>
                <a:gd name="connsiteY13" fmla="*/ 5906890 h 6242001"/>
                <a:gd name="connsiteX14" fmla="*/ 3228382 w 8015503"/>
                <a:gd name="connsiteY14" fmla="*/ 5901092 h 6242001"/>
                <a:gd name="connsiteX15" fmla="*/ 2689188 w 8015503"/>
                <a:gd name="connsiteY15" fmla="*/ 6242002 h 6242001"/>
                <a:gd name="connsiteX16" fmla="*/ 2090856 w 8015503"/>
                <a:gd name="connsiteY16" fmla="*/ 5643670 h 6242001"/>
                <a:gd name="connsiteX17" fmla="*/ 2102451 w 8015503"/>
                <a:gd name="connsiteY17" fmla="*/ 5527135 h 6242001"/>
                <a:gd name="connsiteX18" fmla="*/ 1635729 w 8015503"/>
                <a:gd name="connsiteY18" fmla="*/ 5556124 h 6242001"/>
                <a:gd name="connsiteX19" fmla="*/ 4811 w 8015503"/>
                <a:gd name="connsiteY19" fmla="*/ 3667785 h 624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015503" h="6242001">
                  <a:moveTo>
                    <a:pt x="4811" y="3667785"/>
                  </a:moveTo>
                  <a:cubicBezTo>
                    <a:pt x="50033" y="3053220"/>
                    <a:pt x="404858" y="2536058"/>
                    <a:pt x="905207" y="2256025"/>
                  </a:cubicBezTo>
                  <a:cubicBezTo>
                    <a:pt x="819980" y="1930769"/>
                    <a:pt x="873320" y="1571306"/>
                    <a:pt x="1082040" y="1275039"/>
                  </a:cubicBezTo>
                  <a:cubicBezTo>
                    <a:pt x="1442663" y="762515"/>
                    <a:pt x="2136658" y="624528"/>
                    <a:pt x="2663677" y="946885"/>
                  </a:cubicBezTo>
                  <a:cubicBezTo>
                    <a:pt x="2973279" y="343915"/>
                    <a:pt x="3622632" y="-48015"/>
                    <a:pt x="4341558" y="4745"/>
                  </a:cubicBezTo>
                  <a:cubicBezTo>
                    <a:pt x="5085994" y="59244"/>
                    <a:pt x="5686645" y="574667"/>
                    <a:pt x="5884929" y="1251268"/>
                  </a:cubicBezTo>
                  <a:cubicBezTo>
                    <a:pt x="6005524" y="1222280"/>
                    <a:pt x="6131915" y="1211264"/>
                    <a:pt x="6261786" y="1220540"/>
                  </a:cubicBezTo>
                  <a:cubicBezTo>
                    <a:pt x="6938388" y="1270401"/>
                    <a:pt x="7446854" y="1858876"/>
                    <a:pt x="7396993" y="2536058"/>
                  </a:cubicBezTo>
                  <a:cubicBezTo>
                    <a:pt x="7387716" y="2660710"/>
                    <a:pt x="7360467" y="2778985"/>
                    <a:pt x="7317563" y="2889723"/>
                  </a:cubicBezTo>
                  <a:cubicBezTo>
                    <a:pt x="7773849" y="3212079"/>
                    <a:pt x="8055042" y="3759390"/>
                    <a:pt x="8010979" y="4357142"/>
                  </a:cubicBezTo>
                  <a:cubicBezTo>
                    <a:pt x="7944305" y="5265075"/>
                    <a:pt x="7154066" y="5946895"/>
                    <a:pt x="6246711" y="5880220"/>
                  </a:cubicBezTo>
                  <a:cubicBezTo>
                    <a:pt x="5859999" y="5851811"/>
                    <a:pt x="5515031" y="5691792"/>
                    <a:pt x="5251231" y="5448285"/>
                  </a:cubicBezTo>
                  <a:cubicBezTo>
                    <a:pt x="5051787" y="5931241"/>
                    <a:pt x="4559555" y="6254757"/>
                    <a:pt x="4009924" y="6214173"/>
                  </a:cubicBezTo>
                  <a:cubicBezTo>
                    <a:pt x="3728731" y="6193300"/>
                    <a:pt x="3476527" y="6080244"/>
                    <a:pt x="3280562" y="5906890"/>
                  </a:cubicBezTo>
                  <a:lnTo>
                    <a:pt x="3228382" y="5901092"/>
                  </a:lnTo>
                  <a:cubicBezTo>
                    <a:pt x="3132139" y="6102855"/>
                    <a:pt x="2926897" y="6242002"/>
                    <a:pt x="2689188" y="6242002"/>
                  </a:cubicBezTo>
                  <a:cubicBezTo>
                    <a:pt x="2358713" y="6242002"/>
                    <a:pt x="2090856" y="5974144"/>
                    <a:pt x="2090856" y="5643670"/>
                  </a:cubicBezTo>
                  <a:cubicBezTo>
                    <a:pt x="2090856" y="5603666"/>
                    <a:pt x="2094914" y="5564821"/>
                    <a:pt x="2102451" y="5527135"/>
                  </a:cubicBezTo>
                  <a:cubicBezTo>
                    <a:pt x="1952288" y="5556704"/>
                    <a:pt x="1795748" y="5568299"/>
                    <a:pt x="1635729" y="5556124"/>
                  </a:cubicBezTo>
                  <a:cubicBezTo>
                    <a:pt x="663440" y="5485971"/>
                    <a:pt x="-66502" y="4640074"/>
                    <a:pt x="4811" y="3667785"/>
                  </a:cubicBezTo>
                  <a:close/>
                </a:path>
              </a:pathLst>
            </a:custGeom>
            <a:grpFill/>
            <a:ln w="579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632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6E89FAEB-CC9B-4907-8F43-118A1684FD19}"/>
                </a:ext>
              </a:extLst>
            </p:cNvPr>
            <p:cNvSpPr/>
            <p:nvPr/>
          </p:nvSpPr>
          <p:spPr>
            <a:xfrm>
              <a:off x="2635182" y="6423822"/>
              <a:ext cx="631960" cy="631958"/>
            </a:xfrm>
            <a:custGeom>
              <a:avLst/>
              <a:gdLst>
                <a:gd name="connsiteX0" fmla="*/ 315981 w 631960"/>
                <a:gd name="connsiteY0" fmla="*/ 0 h 631958"/>
                <a:gd name="connsiteX1" fmla="*/ 631961 w 631960"/>
                <a:gd name="connsiteY1" fmla="*/ 315979 h 631958"/>
                <a:gd name="connsiteX2" fmla="*/ 315981 w 631960"/>
                <a:gd name="connsiteY2" fmla="*/ 631959 h 631958"/>
                <a:gd name="connsiteX3" fmla="*/ 2 w 631960"/>
                <a:gd name="connsiteY3" fmla="*/ 315979 h 631958"/>
                <a:gd name="connsiteX4" fmla="*/ 315981 w 631960"/>
                <a:gd name="connsiteY4" fmla="*/ 0 h 63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960" h="631958">
                  <a:moveTo>
                    <a:pt x="315981" y="0"/>
                  </a:moveTo>
                  <a:cubicBezTo>
                    <a:pt x="490495" y="0"/>
                    <a:pt x="631961" y="141466"/>
                    <a:pt x="631961" y="315979"/>
                  </a:cubicBezTo>
                  <a:cubicBezTo>
                    <a:pt x="631961" y="490493"/>
                    <a:pt x="490495" y="631959"/>
                    <a:pt x="315981" y="631959"/>
                  </a:cubicBezTo>
                  <a:cubicBezTo>
                    <a:pt x="141468" y="631959"/>
                    <a:pt x="2" y="490493"/>
                    <a:pt x="2" y="315979"/>
                  </a:cubicBezTo>
                  <a:cubicBezTo>
                    <a:pt x="-578" y="141466"/>
                    <a:pt x="141468" y="0"/>
                    <a:pt x="315981" y="0"/>
                  </a:cubicBezTo>
                  <a:close/>
                </a:path>
              </a:pathLst>
            </a:custGeom>
            <a:grpFill/>
            <a:ln w="579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632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446824FB-643A-4041-9DC2-5687522BD75D}"/>
                </a:ext>
              </a:extLst>
            </p:cNvPr>
            <p:cNvSpPr/>
            <p:nvPr/>
          </p:nvSpPr>
          <p:spPr>
            <a:xfrm>
              <a:off x="2014818" y="6790242"/>
              <a:ext cx="463245" cy="462662"/>
            </a:xfrm>
            <a:custGeom>
              <a:avLst/>
              <a:gdLst>
                <a:gd name="connsiteX0" fmla="*/ 231334 w 463245"/>
                <a:gd name="connsiteY0" fmla="*/ 0 h 462662"/>
                <a:gd name="connsiteX1" fmla="*/ 463246 w 463245"/>
                <a:gd name="connsiteY1" fmla="*/ 231332 h 462662"/>
                <a:gd name="connsiteX2" fmla="*/ 231334 w 463245"/>
                <a:gd name="connsiteY2" fmla="*/ 462663 h 462662"/>
                <a:gd name="connsiteX3" fmla="*/ 2 w 463245"/>
                <a:gd name="connsiteY3" fmla="*/ 231332 h 462662"/>
                <a:gd name="connsiteX4" fmla="*/ 231334 w 463245"/>
                <a:gd name="connsiteY4" fmla="*/ 0 h 462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245" h="462662">
                  <a:moveTo>
                    <a:pt x="231334" y="0"/>
                  </a:moveTo>
                  <a:cubicBezTo>
                    <a:pt x="359465" y="0"/>
                    <a:pt x="463246" y="103780"/>
                    <a:pt x="463246" y="231332"/>
                  </a:cubicBezTo>
                  <a:cubicBezTo>
                    <a:pt x="463246" y="359463"/>
                    <a:pt x="359465" y="462663"/>
                    <a:pt x="231334" y="462663"/>
                  </a:cubicBezTo>
                  <a:cubicBezTo>
                    <a:pt x="103203" y="462663"/>
                    <a:pt x="2" y="358883"/>
                    <a:pt x="2" y="231332"/>
                  </a:cubicBezTo>
                  <a:cubicBezTo>
                    <a:pt x="-577" y="103780"/>
                    <a:pt x="103203" y="0"/>
                    <a:pt x="231334" y="0"/>
                  </a:cubicBezTo>
                  <a:close/>
                </a:path>
              </a:pathLst>
            </a:custGeom>
            <a:grpFill/>
            <a:ln w="579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sz="1632"/>
            </a:p>
          </p:txBody>
        </p:sp>
      </p:grpSp>
    </p:spTree>
    <p:extLst>
      <p:ext uri="{BB962C8B-B14F-4D97-AF65-F5344CB8AC3E}">
        <p14:creationId xmlns:p14="http://schemas.microsoft.com/office/powerpoint/2010/main" val="495964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675C15A-2A77-4E02-A731-5369B3BE47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7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79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3206C366-B76D-4242-8C7A-B9D6A4EB10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BE710C3-7088-4D6C-B525-2A266AC9FC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"/>
            <a:ext cx="12192000" cy="77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54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사용자 지정 레이아웃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AFF9F4B5-8A9E-410A-B633-4D51163077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255" r="25049"/>
          <a:stretch/>
        </p:blipFill>
        <p:spPr>
          <a:xfrm>
            <a:off x="1057026" y="-1"/>
            <a:ext cx="11134974" cy="647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64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542190" y="7009643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319" rtl="0" eaLnBrk="1" latinLnBrk="0" hangingPunct="1">
              <a:defRPr sz="965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0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9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8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5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16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75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35171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319" rtl="0" eaLnBrk="1" latinLnBrk="0" hangingPunct="1">
              <a:defRPr sz="965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0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9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8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5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16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75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6B75A-687E-405C-8A0B-8D00578BA2C3}" type="datetime1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7558289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319" rtl="0" eaLnBrk="1" latinLnBrk="0" hangingPunct="1">
              <a:defRPr sz="96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0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9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8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9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57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16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75" algn="l" defTabSz="9143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5219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bg>
      <p:bgPr>
        <a:solidFill>
          <a:srgbClr val="F1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1AF08422-0137-4728-B9AE-85553B1833EE}"/>
              </a:ext>
            </a:extLst>
          </p:cNvPr>
          <p:cNvSpPr/>
          <p:nvPr userDrawn="1"/>
        </p:nvSpPr>
        <p:spPr>
          <a:xfrm>
            <a:off x="0" y="2"/>
            <a:ext cx="12192000" cy="609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84836"/>
            <a:endParaRPr lang="ko-KR" altLang="en-US" sz="1909" dirty="0">
              <a:solidFill>
                <a:prstClr val="white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5142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68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3288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사용자 지정 레이아웃">
    <p:bg>
      <p:bgPr>
        <a:solidFill>
          <a:srgbClr val="FFC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각 삼각형 5"/>
          <p:cNvSpPr/>
          <p:nvPr userDrawn="1"/>
        </p:nvSpPr>
        <p:spPr>
          <a:xfrm rot="5400000">
            <a:off x="-1062422" y="1995989"/>
            <a:ext cx="4976117" cy="286602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33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194C4B7-4A74-054E-D42C-04FB968724C6}"/>
              </a:ext>
            </a:extLst>
          </p:cNvPr>
          <p:cNvSpPr/>
          <p:nvPr userDrawn="1"/>
        </p:nvSpPr>
        <p:spPr>
          <a:xfrm>
            <a:off x="0" y="940941"/>
            <a:ext cx="12192000" cy="5917059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6613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01.프로젝트-SUM\[프로젝트]취업지원센터\18.표준교안ppt제작\png저장\1-2_1차시\03-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5882" cy="685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01.프로젝트-SUM\[프로젝트]취업지원센터\18.표준교안ppt제작\png저장\1-2_1차시\03-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77815" y="0"/>
            <a:ext cx="714185" cy="685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 userDrawn="1"/>
        </p:nvSpPr>
        <p:spPr>
          <a:xfrm>
            <a:off x="-1" y="1"/>
            <a:ext cx="12192001" cy="311007"/>
          </a:xfrm>
          <a:prstGeom prst="rect">
            <a:avLst/>
          </a:prstGeom>
          <a:solidFill>
            <a:srgbClr val="E9CFBD"/>
          </a:solidFill>
          <a:ln w="5080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33"/>
          </a:p>
        </p:txBody>
      </p:sp>
      <p:sp>
        <p:nvSpPr>
          <p:cNvPr id="11" name="직사각형 10"/>
          <p:cNvSpPr/>
          <p:nvPr userDrawn="1"/>
        </p:nvSpPr>
        <p:spPr>
          <a:xfrm>
            <a:off x="-1" y="6548432"/>
            <a:ext cx="12192001" cy="311007"/>
          </a:xfrm>
          <a:prstGeom prst="rect">
            <a:avLst/>
          </a:prstGeom>
          <a:solidFill>
            <a:srgbClr val="E9CFBD"/>
          </a:solidFill>
          <a:ln w="5080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33"/>
          </a:p>
        </p:txBody>
      </p:sp>
    </p:spTree>
    <p:extLst>
      <p:ext uri="{BB962C8B-B14F-4D97-AF65-F5344CB8AC3E}">
        <p14:creationId xmlns:p14="http://schemas.microsoft.com/office/powerpoint/2010/main" val="1360495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D64279E-2CFD-4C3E-80AF-3365B991B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2A6AEE-E4A9-42F2-8186-7309DE673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53234C-E171-4E27-8905-7CDAC8A41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B1011-A65E-4B25-943D-DF13C5970B71}" type="datetimeFigureOut">
              <a:rPr lang="ko-KR" altLang="en-US" smtClean="0"/>
              <a:pPr/>
              <a:t>2026-08-24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0590A9-7437-4C1F-B827-9ED2BC0C98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8D4674-128C-4B17-BD19-FAF56DCE9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A431-3BD1-42F4-AB1D-FE1DF856976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89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520580" y="6172047"/>
            <a:ext cx="1612258" cy="398199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pPr algn="r"/>
            <a:r>
              <a:rPr lang="ko-KR" altLang="en-US" sz="1995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</a:rPr>
              <a:t>강사</a:t>
            </a:r>
            <a:r>
              <a:rPr lang="en-US" altLang="ko-KR" sz="1995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</a:rPr>
              <a:t>. </a:t>
            </a:r>
            <a:r>
              <a:rPr lang="ko-KR" altLang="en-US" sz="1995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홍 길 동</a:t>
            </a:r>
          </a:p>
        </p:txBody>
      </p:sp>
      <p:pic>
        <p:nvPicPr>
          <p:cNvPr id="1027" name="Picture 3" descr="D:\01.프로젝트-SUM\[프로젝트]취업지원센터\18.표준교안ppt제작\png저장\0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662" y="6089458"/>
            <a:ext cx="2349833" cy="58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12031" y="2368629"/>
            <a:ext cx="2984535" cy="650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272"/>
              </a:spcAft>
            </a:pPr>
            <a:r>
              <a:rPr lang="ko-KR" altLang="en-US" sz="3628" spc="-181" dirty="0" err="1">
                <a:solidFill>
                  <a:srgbClr val="004B82"/>
                </a:solidFill>
                <a:latin typeface="나눔스퀘어OTF ExtraBold" pitchFamily="34" charset="-127"/>
                <a:ea typeface="나눔스퀘어OTF ExtraBold" pitchFamily="34" charset="-127"/>
              </a:rPr>
              <a:t>노동인권지키기</a:t>
            </a:r>
            <a:endParaRPr lang="ko-KR" altLang="en-US" sz="3628" spc="-181" dirty="0">
              <a:solidFill>
                <a:srgbClr val="004B82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8148" y="3176397"/>
            <a:ext cx="4412426" cy="1621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907"/>
              </a:spcAft>
            </a:pPr>
            <a:r>
              <a:rPr lang="ko-KR" altLang="en-US" sz="4172" spc="-227" dirty="0">
                <a:solidFill>
                  <a:srgbClr val="575757"/>
                </a:solidFill>
                <a:latin typeface="나눔스퀘어OTF ExtraBold" pitchFamily="34" charset="-127"/>
                <a:ea typeface="나눔스퀘어OTF ExtraBold" pitchFamily="34" charset="-127"/>
              </a:rPr>
              <a:t>우리나라 노동현실과</a:t>
            </a:r>
            <a:endParaRPr lang="en-US" altLang="ko-KR" sz="4172" spc="-227" dirty="0">
              <a:solidFill>
                <a:srgbClr val="575757"/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algn="ctr">
              <a:lnSpc>
                <a:spcPct val="90000"/>
              </a:lnSpc>
              <a:spcAft>
                <a:spcPts val="907"/>
              </a:spcAft>
            </a:pPr>
            <a:r>
              <a:rPr lang="ko-KR" altLang="en-US" sz="6000" spc="-227" dirty="0">
                <a:solidFill>
                  <a:srgbClr val="575757"/>
                </a:solidFill>
                <a:latin typeface="나눔스퀘어OTF ExtraBold" pitchFamily="34" charset="-127"/>
                <a:ea typeface="나눔스퀘어OTF ExtraBold" pitchFamily="34" charset="-127"/>
              </a:rPr>
              <a:t>노동법</a:t>
            </a:r>
            <a:endParaRPr lang="en-US" altLang="ko-KR" sz="6000" spc="-227" dirty="0">
              <a:solidFill>
                <a:srgbClr val="575757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D:\01.프로젝트-SUM\[프로젝트]취업지원센터\18.표준교안ppt제작\png저장\3-2_2차시\02-1.png">
            <a:extLst>
              <a:ext uri="{FF2B5EF4-FFF2-40B4-BE49-F238E27FC236}">
                <a16:creationId xmlns:a16="http://schemas.microsoft.com/office/drawing/2014/main" id="{4964E24B-9C8D-4547-A5C3-03D5FDD6B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50" y="658026"/>
            <a:ext cx="3960032" cy="350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513858" y="3429000"/>
            <a:ext cx="1894074" cy="593637"/>
          </a:xfrm>
          <a:prstGeom prst="rect">
            <a:avLst/>
          </a:prstGeom>
          <a:solidFill>
            <a:srgbClr val="004B82"/>
          </a:solidFill>
        </p:spPr>
        <p:txBody>
          <a:bodyPr wrap="square" lIns="90308" tIns="45155" rIns="90308" bIns="45155">
            <a:spAutoFit/>
          </a:bodyPr>
          <a:lstStyle/>
          <a:p>
            <a:pPr algn="ctr"/>
            <a:r>
              <a:rPr lang="ko-KR" altLang="en-US" sz="3265" spc="-136" dirty="0">
                <a:solidFill>
                  <a:schemeClr val="bg1"/>
                </a:solidFill>
                <a:latin typeface="나눔스퀘어OTF Bold" pitchFamily="34" charset="-127"/>
                <a:ea typeface="나눔스퀘어OTF Bold" pitchFamily="34" charset="-127"/>
              </a:rPr>
              <a:t>학습목표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266" y="4724924"/>
            <a:ext cx="10863706" cy="2203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6924" indent="-359172">
              <a:spcAft>
                <a:spcPts val="1088"/>
              </a:spcAft>
              <a:buFont typeface="+mj-lt"/>
              <a:buAutoNum type="arabicPeriod"/>
            </a:pPr>
            <a:r>
              <a:rPr lang="ko-KR" altLang="en-US" sz="3200" spc="-136" dirty="0">
                <a:latin typeface="나눔스퀘어OTF Bold" pitchFamily="34" charset="-127"/>
                <a:ea typeface="나눔스퀘어OTF Bold" pitchFamily="34" charset="-127"/>
              </a:rPr>
              <a:t>일하는 청소년이 알아야 할 기본 권리를 이해하고 설명할 수 있다</a:t>
            </a:r>
            <a:r>
              <a:rPr lang="en-US" altLang="ko-KR" sz="3200" spc="-136" dirty="0">
                <a:latin typeface="나눔스퀘어OTF Bold" pitchFamily="34" charset="-127"/>
                <a:ea typeface="나눔스퀘어OTF Bold" pitchFamily="34" charset="-127"/>
              </a:rPr>
              <a:t>.</a:t>
            </a:r>
          </a:p>
          <a:p>
            <a:pPr marL="466924" indent="-359172">
              <a:spcAft>
                <a:spcPts val="1088"/>
              </a:spcAft>
              <a:buFont typeface="+mj-lt"/>
              <a:buAutoNum type="arabicPeriod"/>
            </a:pPr>
            <a:r>
              <a:rPr lang="ko-KR" altLang="en-US" sz="3200" spc="-136" dirty="0">
                <a:latin typeface="나눔스퀘어OTF Bold" pitchFamily="34" charset="-127"/>
                <a:ea typeface="나눔스퀘어OTF Bold" pitchFamily="34" charset="-127"/>
              </a:rPr>
              <a:t>청소년 노동현장에서 지켜야 할 권리를 알고 설명할 수 있다</a:t>
            </a:r>
            <a:r>
              <a:rPr lang="en-US" altLang="ko-KR" sz="3200" spc="-136" dirty="0">
                <a:latin typeface="나눔스퀘어OTF Bold" pitchFamily="34" charset="-127"/>
                <a:ea typeface="나눔스퀘어OTF Bold" pitchFamily="34" charset="-127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4432" y="1493758"/>
            <a:ext cx="4798108" cy="1304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272"/>
              </a:spcAft>
            </a:pPr>
            <a:r>
              <a:rPr lang="ko-KR" altLang="en-US" sz="3628" spc="-200" dirty="0">
                <a:latin typeface="나눔스퀘어OTF ExtraBold" pitchFamily="34" charset="-127"/>
                <a:ea typeface="나눔스퀘어OTF ExtraBold" pitchFamily="34" charset="-127"/>
              </a:rPr>
              <a:t>일하는 청소년</a:t>
            </a:r>
            <a:endParaRPr lang="en-US" altLang="ko-KR" sz="3628" spc="-2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>
              <a:spcAft>
                <a:spcPts val="272"/>
              </a:spcAft>
            </a:pPr>
            <a:r>
              <a:rPr lang="ko-KR" altLang="en-US" sz="4000" spc="-200" dirty="0">
                <a:latin typeface="나눔스퀘어OTF ExtraBold" pitchFamily="34" charset="-127"/>
                <a:ea typeface="나눔스퀘어OTF ExtraBold" pitchFamily="34" charset="-127"/>
              </a:rPr>
              <a:t>청소년 노동권리 지키기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3858" y="90975"/>
            <a:ext cx="44289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272"/>
              </a:spcAft>
            </a:pPr>
            <a:r>
              <a:rPr lang="en-US" altLang="ko-KR" sz="4000" spc="-136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4000" spc="-136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학년 </a:t>
            </a:r>
            <a:r>
              <a:rPr lang="en-US" altLang="ko-KR" sz="4000" spc="-136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2</a:t>
            </a:r>
            <a:r>
              <a:rPr lang="ko-KR" altLang="en-US" sz="4000" spc="-136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학기 </a:t>
            </a:r>
            <a:r>
              <a:rPr lang="en-US" altLang="ko-KR" sz="4000" spc="-136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– 1</a:t>
            </a:r>
            <a:r>
              <a:rPr lang="ko-KR" altLang="en-US" sz="4000" spc="-136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차 시</a:t>
            </a:r>
          </a:p>
        </p:txBody>
      </p:sp>
    </p:spTree>
    <p:extLst>
      <p:ext uri="{BB962C8B-B14F-4D97-AF65-F5344CB8AC3E}">
        <p14:creationId xmlns:p14="http://schemas.microsoft.com/office/powerpoint/2010/main" val="139636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D:\01.프로젝트-SUM\[프로젝트]취업지원센터\18.표준교안ppt제작\png저장\3-2_2차시\03-3.png">
            <a:extLst>
              <a:ext uri="{FF2B5EF4-FFF2-40B4-BE49-F238E27FC236}">
                <a16:creationId xmlns:a16="http://schemas.microsoft.com/office/drawing/2014/main" id="{B0BCE00A-230B-447A-9E3E-D9FAA16B7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553" y="1095063"/>
            <a:ext cx="1133856" cy="185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B9D05D0-8B6C-4D9C-B757-D0EC1C9D1139}"/>
              </a:ext>
            </a:extLst>
          </p:cNvPr>
          <p:cNvSpPr/>
          <p:nvPr/>
        </p:nvSpPr>
        <p:spPr>
          <a:xfrm>
            <a:off x="666180" y="58102"/>
            <a:ext cx="3116881" cy="716095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000" spc="-136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함께 할 이야기</a:t>
            </a:r>
          </a:p>
        </p:txBody>
      </p:sp>
      <p:pic>
        <p:nvPicPr>
          <p:cNvPr id="3" name="Picture 3" descr="D:\01.프로젝트-SUM\[프로젝트]취업지원센터\18.표준교안ppt제작\png저장\3-2_1차시\03-3.png">
            <a:extLst>
              <a:ext uri="{FF2B5EF4-FFF2-40B4-BE49-F238E27FC236}">
                <a16:creationId xmlns:a16="http://schemas.microsoft.com/office/drawing/2014/main" id="{1670AAA5-E676-4B9F-957B-BF72A1F83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65" y="3046879"/>
            <a:ext cx="9253728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01.프로젝트-SUM\[프로젝트]취업지원센터\18.표준교안ppt제작\png저장\3-2_1차시\03-4.png">
            <a:extLst>
              <a:ext uri="{FF2B5EF4-FFF2-40B4-BE49-F238E27FC236}">
                <a16:creationId xmlns:a16="http://schemas.microsoft.com/office/drawing/2014/main" id="{9A3B0847-3F69-4241-8F42-A48B9D01E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65" y="4376976"/>
            <a:ext cx="4888992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D:\01.프로젝트-SUM\[프로젝트]취업지원센터\18.표준교안ppt제작\png저장\3-2_1차시\03-2.png">
            <a:extLst>
              <a:ext uri="{FF2B5EF4-FFF2-40B4-BE49-F238E27FC236}">
                <a16:creationId xmlns:a16="http://schemas.microsoft.com/office/drawing/2014/main" id="{68B2AC53-9B6C-4859-B72D-1B78598AF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0" y="1716782"/>
            <a:ext cx="6571488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14842C-95B3-4A3E-9EAA-A302385C4AD5}"/>
              </a:ext>
            </a:extLst>
          </p:cNvPr>
          <p:cNvSpPr txBox="1"/>
          <p:nvPr/>
        </p:nvSpPr>
        <p:spPr>
          <a:xfrm>
            <a:off x="1719655" y="1671120"/>
            <a:ext cx="3164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00"/>
              </a:spcAft>
            </a:pPr>
            <a:r>
              <a:rPr lang="ko-KR" altLang="en-US" sz="3600" spc="-140" dirty="0">
                <a:latin typeface="나눔스퀘어OTF ExtraBold" pitchFamily="34" charset="-127"/>
                <a:ea typeface="나눔스퀘어OTF ExtraBold" pitchFamily="34" charset="-127"/>
              </a:rPr>
              <a:t>이런 </a:t>
            </a:r>
            <a:r>
              <a:rPr lang="en-US" altLang="ko-KR" sz="3600" spc="-140" dirty="0">
                <a:latin typeface="나눔스퀘어OTF ExtraBold" pitchFamily="34" charset="-127"/>
                <a:ea typeface="나눔스퀘어OTF ExtraBold" pitchFamily="34" charset="-127"/>
              </a:rPr>
              <a:t>10</a:t>
            </a:r>
            <a:r>
              <a:rPr lang="ko-KR" altLang="en-US" sz="3600" spc="-140" dirty="0">
                <a:latin typeface="나눔스퀘어OTF ExtraBold" pitchFamily="34" charset="-127"/>
                <a:ea typeface="나눔스퀘어OTF ExtraBold" pitchFamily="34" charset="-127"/>
              </a:rPr>
              <a:t>원 </a:t>
            </a:r>
            <a:r>
              <a:rPr lang="ko-KR" altLang="en-US" sz="3600" spc="-140" dirty="0" err="1">
                <a:latin typeface="나눔스퀘어OTF ExtraBold" pitchFamily="34" charset="-127"/>
                <a:ea typeface="나눔스퀘어OTF ExtraBold" pitchFamily="34" charset="-127"/>
              </a:rPr>
              <a:t>짜리</a:t>
            </a:r>
            <a:endParaRPr lang="en-US" altLang="ko-KR" sz="3600" spc="-14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79D31-F00B-477D-8112-35ED95EA7A14}"/>
              </a:ext>
            </a:extLst>
          </p:cNvPr>
          <p:cNvSpPr txBox="1"/>
          <p:nvPr/>
        </p:nvSpPr>
        <p:spPr>
          <a:xfrm>
            <a:off x="1719655" y="3004389"/>
            <a:ext cx="5325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ko-KR" altLang="en-US" sz="3600" spc="-140" dirty="0">
                <a:latin typeface="나눔스퀘어OTF ExtraBold" pitchFamily="34" charset="-127"/>
                <a:ea typeface="나눔스퀘어OTF ExtraBold" pitchFamily="34" charset="-127"/>
              </a:rPr>
              <a:t>청소년 아르바이트 실태</a:t>
            </a:r>
            <a:endParaRPr lang="en-US" altLang="ko-KR" sz="3600" spc="-14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8" name="Picture 6" descr="D:\01.프로젝트-SUM\[프로젝트]취업지원센터\18.표준교안ppt제작\png저장\3-2_1차시\03-1.png">
            <a:extLst>
              <a:ext uri="{FF2B5EF4-FFF2-40B4-BE49-F238E27FC236}">
                <a16:creationId xmlns:a16="http://schemas.microsoft.com/office/drawing/2014/main" id="{07D9AAFD-E060-429B-A8CF-4DB45F0AB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981" y="3868962"/>
            <a:ext cx="3011424" cy="269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43CA8D-00DA-4919-8F72-C6991F61C84F}"/>
              </a:ext>
            </a:extLst>
          </p:cNvPr>
          <p:cNvSpPr txBox="1"/>
          <p:nvPr/>
        </p:nvSpPr>
        <p:spPr>
          <a:xfrm>
            <a:off x="1664299" y="4337658"/>
            <a:ext cx="457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ko-KR" altLang="en-US" sz="3600" spc="-140" dirty="0">
                <a:latin typeface="나눔스퀘어OTF ExtraBold" pitchFamily="34" charset="-127"/>
                <a:ea typeface="나눔스퀘어OTF ExtraBold" pitchFamily="34" charset="-127"/>
              </a:rPr>
              <a:t>청소년노동인권 퀴즈</a:t>
            </a:r>
            <a:endParaRPr lang="en-US" altLang="ko-KR" sz="3600" spc="-14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10" name="Picture 4" descr="D:\01.프로젝트-SUM\[프로젝트]취업지원센터\18.표준교안ppt제작\png저장\3-2_2차시\03-2.png">
            <a:extLst>
              <a:ext uri="{FF2B5EF4-FFF2-40B4-BE49-F238E27FC236}">
                <a16:creationId xmlns:a16="http://schemas.microsoft.com/office/drawing/2014/main" id="{8478FBF0-B14E-4AAF-A98D-E3328E899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46" y="4674019"/>
            <a:ext cx="1225296" cy="115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01.프로젝트-SUM\[프로젝트]취업지원센터\18.표준교안ppt제작\png저장\3-2_2차시\03-1.png">
            <a:extLst>
              <a:ext uri="{FF2B5EF4-FFF2-40B4-BE49-F238E27FC236}">
                <a16:creationId xmlns:a16="http://schemas.microsoft.com/office/drawing/2014/main" id="{09DEBC84-FECA-497C-B564-F3F70159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44" y="819859"/>
            <a:ext cx="883920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01.프로젝트-SUM\[프로젝트]취업지원센터\18.표준교안ppt제작\png저장\3-2_2차시\03-4.png">
            <a:extLst>
              <a:ext uri="{FF2B5EF4-FFF2-40B4-BE49-F238E27FC236}">
                <a16:creationId xmlns:a16="http://schemas.microsoft.com/office/drawing/2014/main" id="{8E8AE12E-3FC1-4654-9608-04BCD1EFD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36" y="2817830"/>
            <a:ext cx="1100035" cy="111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765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521012" y="1765273"/>
            <a:ext cx="324795" cy="987146"/>
          </a:xfrm>
          <a:prstGeom prst="rect">
            <a:avLst/>
          </a:prstGeom>
          <a:solidFill>
            <a:srgbClr val="74B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99">
              <a:latin typeface="안동엄마까투리" panose="020B0600000101010101" pitchFamily="50" charset="-127"/>
              <a:ea typeface="안동엄마까투리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FDFF697-50AC-4F3B-9A97-659C16FE06B2}"/>
              </a:ext>
            </a:extLst>
          </p:cNvPr>
          <p:cNvSpPr/>
          <p:nvPr/>
        </p:nvSpPr>
        <p:spPr>
          <a:xfrm>
            <a:off x="3707736" y="1867160"/>
            <a:ext cx="517096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63716">
              <a:defRPr/>
            </a:pPr>
            <a:r>
              <a:rPr lang="ko-KR" altLang="en-US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이런 </a:t>
            </a:r>
            <a:r>
              <a:rPr lang="en-US" altLang="ko-KR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10</a:t>
            </a:r>
            <a:r>
              <a:rPr lang="ko-KR" altLang="en-US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원 </a:t>
            </a:r>
            <a:r>
              <a:rPr lang="ko-KR" altLang="en-US" sz="7000" b="1" spc="-120" dirty="0" err="1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짜리</a:t>
            </a:r>
            <a:endParaRPr lang="ar-SA" altLang="ko-KR" sz="7000" b="1" spc="-120" dirty="0">
              <a:ln>
                <a:solidFill>
                  <a:prstClr val="black">
                    <a:alpha val="0"/>
                  </a:prstClr>
                </a:solidFill>
              </a:ln>
              <a:latin typeface="한국야쿠르트 스타일 Regular" panose="020F0503000000000000" pitchFamily="50" charset="-127"/>
              <a:ea typeface="한국야쿠르트 스타일 Regular" panose="020F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0170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9554DEA-ADB1-370F-B857-F57871B64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4568995" cy="4507939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9DE91011-9007-C11C-E1C9-FE687EEC5C39}"/>
              </a:ext>
            </a:extLst>
          </p:cNvPr>
          <p:cNvSpPr txBox="1">
            <a:spLocks/>
          </p:cNvSpPr>
          <p:nvPr/>
        </p:nvSpPr>
        <p:spPr>
          <a:xfrm>
            <a:off x="12208164" y="2514600"/>
            <a:ext cx="5346700" cy="2093913"/>
          </a:xfrm>
          <a:prstGeom prst="rect">
            <a:avLst/>
          </a:prstGeom>
          <a:noFill/>
        </p:spPr>
        <p:txBody>
          <a:bodyPr anchor="ctr"/>
          <a:lstStyle>
            <a:lvl1pPr algn="l" defTabSz="914341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한국야쿠르트 제목용 Bold" panose="020B0803000000000000" pitchFamily="50" charset="-127"/>
                <a:ea typeface="한국야쿠르트 제목용 Bold" panose="020B0803000000000000" pitchFamily="50" charset="-127"/>
                <a:cs typeface="+mj-cs"/>
              </a:defRPr>
            </a:lvl1pPr>
          </a:lstStyle>
          <a:p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이런 </a:t>
            </a:r>
            <a:r>
              <a:rPr lang="en-US" altLang="ko-KR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10</a:t>
            </a: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원 </a:t>
            </a:r>
            <a:r>
              <a:rPr lang="ko-KR" altLang="en-US" dirty="0" err="1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짜리</a:t>
            </a:r>
            <a:endParaRPr lang="ko-KR" altLang="en-US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662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75 0.01111 L -0.52682 0.01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월급을 동전 2000개로$ 웃고 넘길 일이 아닙니다 l 풀스토리">
            <a:hlinkClick r:id="" action="ppaction://media"/>
            <a:extLst>
              <a:ext uri="{FF2B5EF4-FFF2-40B4-BE49-F238E27FC236}">
                <a16:creationId xmlns:a16="http://schemas.microsoft.com/office/drawing/2014/main" id="{2AD74F6F-8A35-4A31-9939-E53E3B35065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45153.320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589" y="701206"/>
            <a:ext cx="9698822" cy="54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1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DA9D264-958A-CFDA-01EA-C4B44C8AD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1955"/>
            <a:ext cx="10693400" cy="6033654"/>
          </a:xfrm>
          <a:prstGeom prst="rect">
            <a:avLst/>
          </a:prstGeom>
        </p:spPr>
      </p:pic>
      <p:pic>
        <p:nvPicPr>
          <p:cNvPr id="4" name="내용 개체 틀 22">
            <a:extLst>
              <a:ext uri="{FF2B5EF4-FFF2-40B4-BE49-F238E27FC236}">
                <a16:creationId xmlns:a16="http://schemas.microsoft.com/office/drawing/2014/main" id="{66D8F268-58AC-9594-E209-2EC54B6552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" t="3010" r="430" b="6954"/>
          <a:stretch/>
        </p:blipFill>
        <p:spPr>
          <a:xfrm>
            <a:off x="609600" y="411956"/>
            <a:ext cx="10693400" cy="603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1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[대전MBC뉴스]'당해봐라'.. 밀린 임금 10원짜리로">
            <a:hlinkClick r:id="" action="ppaction://media"/>
            <a:extLst>
              <a:ext uri="{FF2B5EF4-FFF2-40B4-BE49-F238E27FC236}">
                <a16:creationId xmlns:a16="http://schemas.microsoft.com/office/drawing/2014/main" id="{759756BB-7CE5-4E50-A6A6-E720FE1FB06A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6188" y="701675"/>
            <a:ext cx="9699625" cy="5454650"/>
          </a:xfrm>
        </p:spPr>
      </p:pic>
    </p:spTree>
    <p:extLst>
      <p:ext uri="{BB962C8B-B14F-4D97-AF65-F5344CB8AC3E}">
        <p14:creationId xmlns:p14="http://schemas.microsoft.com/office/powerpoint/2010/main" val="396131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52FBF48-760B-654B-E80F-33003275E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12" y="415924"/>
            <a:ext cx="10668777" cy="6015038"/>
          </a:xfrm>
          <a:prstGeom prst="rect">
            <a:avLst/>
          </a:prstGeom>
        </p:spPr>
      </p:pic>
      <p:pic>
        <p:nvPicPr>
          <p:cNvPr id="3" name="내용 개체 틀 4">
            <a:extLst>
              <a:ext uri="{FF2B5EF4-FFF2-40B4-BE49-F238E27FC236}">
                <a16:creationId xmlns:a16="http://schemas.microsoft.com/office/drawing/2014/main" id="{31D9F85E-EE33-3BA0-B02C-6078183C0D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3009" r="579" b="7445"/>
          <a:stretch/>
        </p:blipFill>
        <p:spPr>
          <a:xfrm>
            <a:off x="749300" y="415925"/>
            <a:ext cx="10693400" cy="602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8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0원 짜리 만 개를 월급으로 지급…서러운 알바생 그건 돈이 아니예요">
            <a:hlinkClick r:id="" action="ppaction://media"/>
            <a:extLst>
              <a:ext uri="{FF2B5EF4-FFF2-40B4-BE49-F238E27FC236}">
                <a16:creationId xmlns:a16="http://schemas.microsoft.com/office/drawing/2014/main" id="{21763CBB-6FEA-4F69-AE50-6A66BED71A4A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188" y="701675"/>
            <a:ext cx="9699625" cy="5454650"/>
          </a:xfrm>
        </p:spPr>
      </p:pic>
    </p:spTree>
    <p:extLst>
      <p:ext uri="{BB962C8B-B14F-4D97-AF65-F5344CB8AC3E}">
        <p14:creationId xmlns:p14="http://schemas.microsoft.com/office/powerpoint/2010/main" val="270782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ED9CD37-A086-949E-C345-CC5049DB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53" y="526483"/>
            <a:ext cx="10673062" cy="601503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6FAE67C-682F-4B67-18DE-4A6CDEE4C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4" y="533400"/>
            <a:ext cx="10693400" cy="600120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B8A8FD7-84A6-8520-E111-D3CCE4D3F0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" t="3442" r="534" b="7384"/>
          <a:stretch/>
        </p:blipFill>
        <p:spPr>
          <a:xfrm>
            <a:off x="728885" y="533400"/>
            <a:ext cx="10734230" cy="60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1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동전더미 주며 '월급 가져가라'…나쁜 사장들 이주노동자 _ SBS">
            <a:hlinkClick r:id="" action="ppaction://media"/>
            <a:extLst>
              <a:ext uri="{FF2B5EF4-FFF2-40B4-BE49-F238E27FC236}">
                <a16:creationId xmlns:a16="http://schemas.microsoft.com/office/drawing/2014/main" id="{58A161EB-0C4E-4BC0-817F-F02460E84DCB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188" y="701675"/>
            <a:ext cx="9699625" cy="5454650"/>
          </a:xfrm>
        </p:spPr>
      </p:pic>
    </p:spTree>
    <p:extLst>
      <p:ext uri="{BB962C8B-B14F-4D97-AF65-F5344CB8AC3E}">
        <p14:creationId xmlns:p14="http://schemas.microsoft.com/office/powerpoint/2010/main" val="232991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7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645431B4-AAF9-4196-88EB-2B3256D688FB}"/>
              </a:ext>
            </a:extLst>
          </p:cNvPr>
          <p:cNvSpPr txBox="1">
            <a:spLocks/>
          </p:cNvSpPr>
          <p:nvPr/>
        </p:nvSpPr>
        <p:spPr>
          <a:xfrm>
            <a:off x="2201550" y="2479324"/>
            <a:ext cx="7788902" cy="1899352"/>
          </a:xfrm>
          <a:prstGeom prst="rect">
            <a:avLst/>
          </a:prstGeom>
        </p:spPr>
        <p:txBody>
          <a:bodyPr vert="horz" lIns="72742" tIns="36370" rIns="72742" bIns="3637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동전으로 임금지급</a:t>
            </a:r>
            <a:r>
              <a:rPr lang="en-US" altLang="ko-KR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! </a:t>
            </a:r>
            <a:r>
              <a:rPr lang="ko-KR" altLang="en-US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</a:t>
            </a:r>
            <a:r>
              <a:rPr lang="ko-KR" altLang="en-US" sz="3628" dirty="0">
                <a:solidFill>
                  <a:srgbClr val="FF0000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불법</a:t>
            </a:r>
            <a:r>
              <a:rPr lang="ko-KR" altLang="en-US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일까요</a:t>
            </a:r>
            <a:r>
              <a:rPr lang="en-US" altLang="ko-KR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?</a:t>
            </a:r>
            <a:endParaRPr lang="ko-KR" altLang="en-US" sz="3628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114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D78BAC-D0F0-4829-ADCF-7AB20A0FDA41}"/>
              </a:ext>
            </a:extLst>
          </p:cNvPr>
          <p:cNvSpPr txBox="1">
            <a:spLocks/>
          </p:cNvSpPr>
          <p:nvPr/>
        </p:nvSpPr>
        <p:spPr>
          <a:xfrm>
            <a:off x="997544" y="1263229"/>
            <a:ext cx="2437493" cy="23876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통화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A4FC274D-C817-47D0-893C-A71A543BEE66}"/>
              </a:ext>
            </a:extLst>
          </p:cNvPr>
          <p:cNvSpPr txBox="1">
            <a:spLocks/>
          </p:cNvSpPr>
          <p:nvPr/>
        </p:nvSpPr>
        <p:spPr>
          <a:xfrm>
            <a:off x="3539326" y="3637719"/>
            <a:ext cx="2437493" cy="2387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직접</a:t>
            </a:r>
            <a:endParaRPr lang="ko-KR" altLang="en-US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085BEEC0-CA22-47B8-A8CA-1979541F9E2C}"/>
              </a:ext>
            </a:extLst>
          </p:cNvPr>
          <p:cNvSpPr txBox="1">
            <a:spLocks/>
          </p:cNvSpPr>
          <p:nvPr/>
        </p:nvSpPr>
        <p:spPr>
          <a:xfrm>
            <a:off x="6081108" y="1250119"/>
            <a:ext cx="2437493" cy="23876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전액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A6D29460-D94B-470F-9BAB-2C6C95F9F48E}"/>
              </a:ext>
            </a:extLst>
          </p:cNvPr>
          <p:cNvSpPr txBox="1">
            <a:spLocks/>
          </p:cNvSpPr>
          <p:nvPr/>
        </p:nvSpPr>
        <p:spPr>
          <a:xfrm>
            <a:off x="8622891" y="3654106"/>
            <a:ext cx="2437493" cy="23876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정기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F04DCD-C224-4684-842D-CEA537588AB7}"/>
              </a:ext>
            </a:extLst>
          </p:cNvPr>
          <p:cNvSpPr txBox="1"/>
          <p:nvPr/>
        </p:nvSpPr>
        <p:spPr>
          <a:xfrm>
            <a:off x="2504622" y="1267079"/>
            <a:ext cx="7182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effectLst/>
              </a:rPr>
              <a:t>근로기준법 제</a:t>
            </a:r>
            <a:r>
              <a:rPr lang="en-US" altLang="ko-KR" dirty="0">
                <a:effectLst/>
              </a:rPr>
              <a:t>43</a:t>
            </a:r>
            <a:r>
              <a:rPr lang="ko-KR" altLang="en-US" dirty="0">
                <a:effectLst/>
              </a:rPr>
              <a:t>조</a:t>
            </a:r>
            <a:r>
              <a:rPr lang="en-US" altLang="ko-KR" dirty="0">
                <a:effectLst/>
              </a:rPr>
              <a:t>(</a:t>
            </a:r>
            <a:r>
              <a:rPr lang="ko-KR" altLang="en-US" dirty="0">
                <a:effectLst/>
              </a:rPr>
              <a:t>임금 지급</a:t>
            </a:r>
            <a:r>
              <a:rPr lang="en-US" altLang="ko-KR" dirty="0">
                <a:effectLst/>
              </a:rPr>
              <a:t>) </a:t>
            </a:r>
          </a:p>
          <a:p>
            <a:r>
              <a:rPr lang="en-US" altLang="ko-KR" dirty="0">
                <a:effectLst/>
              </a:rPr>
              <a:t>① </a:t>
            </a:r>
            <a:r>
              <a:rPr lang="ko-KR" altLang="en-US" dirty="0">
                <a:effectLst/>
              </a:rPr>
              <a:t>임금은 통화</a:t>
            </a:r>
            <a:r>
              <a:rPr lang="en-US" altLang="ko-KR" dirty="0">
                <a:effectLst/>
              </a:rPr>
              <a:t>(</a:t>
            </a:r>
            <a:r>
              <a:rPr lang="ko-KR" altLang="en-US" dirty="0">
                <a:effectLst/>
              </a:rPr>
              <a:t>通貨</a:t>
            </a:r>
            <a:r>
              <a:rPr lang="en-US" altLang="ko-KR" dirty="0">
                <a:effectLst/>
              </a:rPr>
              <a:t>)</a:t>
            </a:r>
            <a:r>
              <a:rPr lang="ko-KR" altLang="en-US" dirty="0">
                <a:effectLst/>
              </a:rPr>
              <a:t>로 직접 근로자에게 그 전액을 지급하여야 한다</a:t>
            </a:r>
            <a:r>
              <a:rPr lang="en-US" altLang="ko-KR" dirty="0">
                <a:effectLst/>
              </a:rPr>
              <a:t>. </a:t>
            </a:r>
          </a:p>
          <a:p>
            <a:r>
              <a:rPr lang="en-US" altLang="ko-KR" dirty="0">
                <a:effectLst/>
              </a:rPr>
              <a:t>② </a:t>
            </a:r>
            <a:r>
              <a:rPr lang="ko-KR" altLang="en-US" dirty="0">
                <a:effectLst/>
              </a:rPr>
              <a:t>임금은 매월 </a:t>
            </a:r>
            <a:r>
              <a:rPr lang="en-US" altLang="ko-KR" dirty="0">
                <a:effectLst/>
              </a:rPr>
              <a:t>1</a:t>
            </a:r>
            <a:r>
              <a:rPr lang="ko-KR" altLang="en-US" dirty="0">
                <a:effectLst/>
              </a:rPr>
              <a:t>회 이상 일정한 날짜를 정하여 지급하여야 한다</a:t>
            </a:r>
            <a:r>
              <a:rPr lang="en-US" altLang="ko-KR" dirty="0">
                <a:effectLst/>
              </a:rPr>
              <a:t>. </a:t>
            </a:r>
            <a:endParaRPr lang="ko-KR" altLang="en-US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64B7892-135F-4898-927E-C8BE5CCE3E56}"/>
              </a:ext>
            </a:extLst>
          </p:cNvPr>
          <p:cNvSpPr txBox="1">
            <a:spLocks/>
          </p:cNvSpPr>
          <p:nvPr/>
        </p:nvSpPr>
        <p:spPr>
          <a:xfrm>
            <a:off x="3630637" y="82061"/>
            <a:ext cx="4930727" cy="923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4800" spc="-250" dirty="0">
                <a:latin typeface="나눔스퀘어OTF ExtraBold" pitchFamily="34" charset="-127"/>
                <a:ea typeface="나눔스퀘어OTF ExtraBold" pitchFamily="34" charset="-127"/>
                <a:cs typeface="+mn-cs"/>
              </a:rPr>
              <a:t>임금지급 </a:t>
            </a:r>
            <a:r>
              <a:rPr lang="en-US" altLang="ko-KR" sz="4800" spc="-250" dirty="0">
                <a:latin typeface="나눔스퀘어OTF ExtraBold" pitchFamily="34" charset="-127"/>
                <a:ea typeface="나눔스퀘어OTF ExtraBold" pitchFamily="34" charset="-127"/>
                <a:cs typeface="+mn-cs"/>
              </a:rPr>
              <a:t>4</a:t>
            </a:r>
            <a:r>
              <a:rPr lang="ko-KR" altLang="en-US" sz="4800" spc="-250" dirty="0">
                <a:latin typeface="나눔스퀘어OTF ExtraBold" pitchFamily="34" charset="-127"/>
                <a:ea typeface="나눔스퀘어OTF ExtraBold" pitchFamily="34" charset="-127"/>
                <a:cs typeface="+mn-cs"/>
              </a:rPr>
              <a:t>대 원칙</a:t>
            </a:r>
          </a:p>
        </p:txBody>
      </p:sp>
    </p:spTree>
    <p:extLst>
      <p:ext uri="{BB962C8B-B14F-4D97-AF65-F5344CB8AC3E}">
        <p14:creationId xmlns:p14="http://schemas.microsoft.com/office/powerpoint/2010/main" val="36877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8.33333E-7 0.174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0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85185E-6 L -4.375E-6 -0.1740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70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2.08333E-6 0.175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44444E-6 L -1.45833E-6 -0.1763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B928D068-1775-4B65-872A-987D4117C7B6}"/>
              </a:ext>
            </a:extLst>
          </p:cNvPr>
          <p:cNvSpPr txBox="1">
            <a:spLocks/>
          </p:cNvSpPr>
          <p:nvPr/>
        </p:nvSpPr>
        <p:spPr>
          <a:xfrm>
            <a:off x="2201550" y="2479324"/>
            <a:ext cx="7788902" cy="1899352"/>
          </a:xfrm>
          <a:prstGeom prst="rect">
            <a:avLst/>
          </a:prstGeom>
        </p:spPr>
        <p:txBody>
          <a:bodyPr vert="horz" lIns="72742" tIns="36370" rIns="72742" bIns="3637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동전으로 임금을 지급 받지 않으려면</a:t>
            </a:r>
            <a:r>
              <a:rPr lang="en-US" altLang="ko-KR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?</a:t>
            </a:r>
            <a:endParaRPr lang="ko-KR" altLang="en-US" sz="3628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073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E46FA9F-F6D8-4FF8-95FC-8A3D7EEB2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885" y="701206"/>
            <a:ext cx="9682231" cy="545558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8D8E4EF-83EF-47B0-A7F2-BDF791665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42" y="703121"/>
            <a:ext cx="9693717" cy="545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3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‘동전 월급금지’ 법 개정…악덕업주 횡포 막는다">
            <a:hlinkClick r:id="" action="ppaction://media"/>
            <a:extLst>
              <a:ext uri="{FF2B5EF4-FFF2-40B4-BE49-F238E27FC236}">
                <a16:creationId xmlns:a16="http://schemas.microsoft.com/office/drawing/2014/main" id="{00ADDD84-3F82-41D1-B133-68FF0C1D9A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589" y="701206"/>
            <a:ext cx="9698822" cy="54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5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월급을 동전 2000개로$ 웃고 넘길 일이 아닙니다 l 풀스토리">
            <a:hlinkClick r:id="" action="ppaction://media"/>
            <a:extLst>
              <a:ext uri="{FF2B5EF4-FFF2-40B4-BE49-F238E27FC236}">
                <a16:creationId xmlns:a16="http://schemas.microsoft.com/office/drawing/2014/main" id="{2AD74F6F-8A35-4A31-9939-E53E3B35065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3500" end="61353.320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589" y="701206"/>
            <a:ext cx="9698822" cy="54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1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B928D068-1775-4B65-872A-987D4117C7B6}"/>
              </a:ext>
            </a:extLst>
          </p:cNvPr>
          <p:cNvSpPr txBox="1">
            <a:spLocks/>
          </p:cNvSpPr>
          <p:nvPr/>
        </p:nvSpPr>
        <p:spPr>
          <a:xfrm>
            <a:off x="2845395" y="1304817"/>
            <a:ext cx="7788902" cy="916285"/>
          </a:xfrm>
          <a:prstGeom prst="rect">
            <a:avLst/>
          </a:prstGeom>
        </p:spPr>
        <p:txBody>
          <a:bodyPr vert="horz" lIns="72742" tIns="36370" rIns="72742" bIns="3637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동전으로 임금을 지급 받지 않으려면</a:t>
            </a:r>
            <a:r>
              <a:rPr lang="en-US" altLang="ko-KR" sz="3628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?</a:t>
            </a:r>
            <a:endParaRPr lang="ko-KR" altLang="en-US" sz="3628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1C9D3-9B9F-17EB-4930-9266968DDDC9}"/>
              </a:ext>
            </a:extLst>
          </p:cNvPr>
          <p:cNvSpPr txBox="1">
            <a:spLocks/>
          </p:cNvSpPr>
          <p:nvPr/>
        </p:nvSpPr>
        <p:spPr>
          <a:xfrm>
            <a:off x="1417833" y="2316305"/>
            <a:ext cx="10644027" cy="1899352"/>
          </a:xfrm>
          <a:prstGeom prst="rect">
            <a:avLst/>
          </a:prstGeom>
        </p:spPr>
        <p:txBody>
          <a:bodyPr vert="horz" lIns="72742" tIns="36370" rIns="72742" bIns="3637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6600" b="1" dirty="0">
                <a:solidFill>
                  <a:srgbClr val="FF0000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근로계약서를 꼭 작성한다</a:t>
            </a:r>
            <a:r>
              <a:rPr lang="en-US" altLang="ko-KR" sz="6600" b="1" dirty="0">
                <a:solidFill>
                  <a:srgbClr val="FF0000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.</a:t>
            </a:r>
            <a:endParaRPr lang="ko-KR" altLang="en-US" sz="6600" b="1" dirty="0">
              <a:solidFill>
                <a:srgbClr val="FF0000"/>
              </a:solidFill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726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5309A6-C000-4E07-ACB8-4ACA48F4B554}"/>
              </a:ext>
            </a:extLst>
          </p:cNvPr>
          <p:cNvSpPr txBox="1"/>
          <p:nvPr/>
        </p:nvSpPr>
        <p:spPr>
          <a:xfrm>
            <a:off x="2250357" y="2299203"/>
            <a:ext cx="809571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ko-KR" altLang="en-US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청소년 아르바이트 실태</a:t>
            </a:r>
            <a:endParaRPr lang="en-US" altLang="ko-KR" sz="7000" b="1" spc="-120" dirty="0">
              <a:ln>
                <a:solidFill>
                  <a:prstClr val="black">
                    <a:alpha val="0"/>
                  </a:prstClr>
                </a:solidFill>
              </a:ln>
              <a:latin typeface="한국야쿠르트 스타일 Regular" panose="020F0503000000000000" pitchFamily="50" charset="-127"/>
              <a:ea typeface="한국야쿠르트 스타일 Regular" panose="020F0503000000000000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0D2FA44-B8F2-87CF-94F1-D3B1A75AA47B}"/>
              </a:ext>
            </a:extLst>
          </p:cNvPr>
          <p:cNvSpPr/>
          <p:nvPr/>
        </p:nvSpPr>
        <p:spPr>
          <a:xfrm>
            <a:off x="1521012" y="1765273"/>
            <a:ext cx="324795" cy="987146"/>
          </a:xfrm>
          <a:prstGeom prst="rect">
            <a:avLst/>
          </a:prstGeom>
          <a:solidFill>
            <a:srgbClr val="74B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99">
              <a:latin typeface="안동엄마까투리" panose="020B0600000101010101" pitchFamily="50" charset="-127"/>
              <a:ea typeface="안동엄마까투리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9948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알바 경험 있는 청소년들이 가장 궁금해하는 것 정리했습니다 (청소년 알바, 근로기준법, 노동법) _ 스브스뉴스">
            <a:hlinkClick r:id="" action="ppaction://media"/>
            <a:extLst>
              <a:ext uri="{FF2B5EF4-FFF2-40B4-BE49-F238E27FC236}">
                <a16:creationId xmlns:a16="http://schemas.microsoft.com/office/drawing/2014/main" id="{D5F0F882-462E-4EFA-96A8-F76702D77F2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78718.766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628E4A02-1D1A-4A5E-8533-018B2BAC6809}"/>
              </a:ext>
            </a:extLst>
          </p:cNvPr>
          <p:cNvSpPr/>
          <p:nvPr/>
        </p:nvSpPr>
        <p:spPr>
          <a:xfrm>
            <a:off x="4585038" y="343032"/>
            <a:ext cx="2793139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120" dirty="0" err="1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스브스뉴스</a:t>
            </a:r>
            <a:endParaRPr lang="ko-KR" altLang="en-US" sz="4600" spc="-120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22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요즘 청년들이 알바하지 않는 '진짜' 이유 들어봄 _ 스브스뉴스">
            <a:hlinkClick r:id="" action="ppaction://media"/>
            <a:extLst>
              <a:ext uri="{FF2B5EF4-FFF2-40B4-BE49-F238E27FC236}">
                <a16:creationId xmlns:a16="http://schemas.microsoft.com/office/drawing/2014/main" id="{FE5EE8E7-3877-C797-66BD-CC04E57741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2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8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01.프로젝트-SUM\[프로젝트]취업지원센터\18.표준교안ppt제작\png저장\2-1_1차시\18-1.png">
            <a:extLst>
              <a:ext uri="{FF2B5EF4-FFF2-40B4-BE49-F238E27FC236}">
                <a16:creationId xmlns:a16="http://schemas.microsoft.com/office/drawing/2014/main" id="{C5B734C2-3F39-A464-905C-419F5A9F9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5" y="212998"/>
            <a:ext cx="786384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E96B23E-39EE-1A7E-7B08-081533FAC15E}"/>
              </a:ext>
            </a:extLst>
          </p:cNvPr>
          <p:cNvSpPr/>
          <p:nvPr/>
        </p:nvSpPr>
        <p:spPr>
          <a:xfrm>
            <a:off x="1469364" y="271289"/>
            <a:ext cx="4560161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알바 </a:t>
            </a:r>
            <a:r>
              <a:rPr lang="en-US" altLang="ko-KR" sz="4600" spc="-450" dirty="0">
                <a:latin typeface="이순신 돋움체 B" pitchFamily="18" charset="-127"/>
                <a:ea typeface="이순신 돋움체 B" pitchFamily="18" charset="-127"/>
              </a:rPr>
              <a:t>3.3% vs 4</a:t>
            </a:r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대 보험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5D15164B-2F75-A85D-49D6-3D82EA5D5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888224"/>
              </p:ext>
            </p:extLst>
          </p:nvPr>
        </p:nvGraphicFramePr>
        <p:xfrm>
          <a:off x="1011810" y="1877737"/>
          <a:ext cx="10772647" cy="4774696"/>
        </p:xfrm>
        <a:graphic>
          <a:graphicData uri="http://schemas.openxmlformats.org/drawingml/2006/table">
            <a:tbl>
              <a:tblPr/>
              <a:tblGrid>
                <a:gridCol w="1659471">
                  <a:extLst>
                    <a:ext uri="{9D8B030D-6E8A-4147-A177-3AD203B41FA5}">
                      <a16:colId xmlns:a16="http://schemas.microsoft.com/office/drawing/2014/main" val="4294498932"/>
                    </a:ext>
                  </a:extLst>
                </a:gridCol>
                <a:gridCol w="1972638">
                  <a:extLst>
                    <a:ext uri="{9D8B030D-6E8A-4147-A177-3AD203B41FA5}">
                      <a16:colId xmlns:a16="http://schemas.microsoft.com/office/drawing/2014/main" val="443790959"/>
                    </a:ext>
                  </a:extLst>
                </a:gridCol>
                <a:gridCol w="3616503">
                  <a:extLst>
                    <a:ext uri="{9D8B030D-6E8A-4147-A177-3AD203B41FA5}">
                      <a16:colId xmlns:a16="http://schemas.microsoft.com/office/drawing/2014/main" val="1485184218"/>
                    </a:ext>
                  </a:extLst>
                </a:gridCol>
                <a:gridCol w="1284270">
                  <a:extLst>
                    <a:ext uri="{9D8B030D-6E8A-4147-A177-3AD203B41FA5}">
                      <a16:colId xmlns:a16="http://schemas.microsoft.com/office/drawing/2014/main" val="2426176617"/>
                    </a:ext>
                  </a:extLst>
                </a:gridCol>
                <a:gridCol w="2239765">
                  <a:extLst>
                    <a:ext uri="{9D8B030D-6E8A-4147-A177-3AD203B41FA5}">
                      <a16:colId xmlns:a16="http://schemas.microsoft.com/office/drawing/2014/main" val="264728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3.3%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 보험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28393"/>
                  </a:ext>
                </a:extLst>
              </a:tr>
              <a:tr h="0"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71,177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노동자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사용자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8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452298"/>
                  </a:ext>
                </a:extLst>
              </a:tr>
              <a:tr h="5661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고용보험료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19,410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24,800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113130"/>
                  </a:ext>
                </a:extLst>
              </a:tr>
              <a:tr h="54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건강보험료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77,530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77,530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263048"/>
                  </a:ext>
                </a:extLst>
              </a:tr>
              <a:tr h="5432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장기요양보험료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10,180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10,180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674953"/>
                  </a:ext>
                </a:extLst>
              </a:tr>
              <a:tr h="5661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국민연금료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102,410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102,410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119174"/>
                  </a:ext>
                </a:extLst>
              </a:tr>
              <a:tr h="5661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산재보험료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직종에 따라 상이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780170"/>
                  </a:ext>
                </a:extLst>
              </a:tr>
              <a:tr h="5400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209,530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214,920</a:t>
                      </a:r>
                      <a:r>
                        <a:rPr lang="ko-KR" altLang="en-US" sz="2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2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05142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3E37229-5C1E-3361-97B3-BC59847C9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946" y="1304234"/>
            <a:ext cx="73779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시급 </a:t>
            </a:r>
            <a:r>
              <a:rPr kumimoji="0" lang="en-US" altLang="ko-K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10,320</a:t>
            </a:r>
            <a:r>
              <a:rPr kumimoji="0" lang="ko-KR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원 경우</a:t>
            </a:r>
            <a:r>
              <a:rPr kumimoji="0" lang="en-US" altLang="ko-K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월급 2,</a:t>
            </a:r>
            <a:r>
              <a:rPr kumimoji="0" lang="en-US" altLang="ko-K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156</a:t>
            </a:r>
            <a:r>
              <a:rPr kumimoji="0" lang="ko-KR" altLang="ko-K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en-US" altLang="ko-K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88</a:t>
            </a:r>
            <a:r>
              <a:rPr kumimoji="0" lang="ko-KR" altLang="ko-K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0원</a:t>
            </a:r>
            <a:endParaRPr kumimoji="0" lang="ko-KR" altLang="ko-K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350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01.프로젝트-SUM\[프로젝트]취업지원센터\18.표준교안ppt제작\png저장\2-1_1차시\18-1.png">
            <a:extLst>
              <a:ext uri="{FF2B5EF4-FFF2-40B4-BE49-F238E27FC236}">
                <a16:creationId xmlns:a16="http://schemas.microsoft.com/office/drawing/2014/main" id="{B3349E0D-C45B-3815-E7F4-EFD5FF8DD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5" y="212998"/>
            <a:ext cx="786384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F716DA1F-BAF5-90D9-87B8-802777C81B6F}"/>
              </a:ext>
            </a:extLst>
          </p:cNvPr>
          <p:cNvSpPr/>
          <p:nvPr/>
        </p:nvSpPr>
        <p:spPr>
          <a:xfrm>
            <a:off x="1469364" y="271289"/>
            <a:ext cx="4560161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알바 </a:t>
            </a:r>
            <a:r>
              <a:rPr lang="en-US" altLang="ko-KR" sz="4600" spc="-450" dirty="0">
                <a:latin typeface="이순신 돋움체 B" pitchFamily="18" charset="-127"/>
                <a:ea typeface="이순신 돋움체 B" pitchFamily="18" charset="-127"/>
              </a:rPr>
              <a:t>3.3% vs 4</a:t>
            </a:r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대 보험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EE44C3-3B62-706F-E34F-16DB8BE48CA9}"/>
              </a:ext>
            </a:extLst>
          </p:cNvPr>
          <p:cNvSpPr txBox="1"/>
          <p:nvPr/>
        </p:nvSpPr>
        <p:spPr>
          <a:xfrm>
            <a:off x="544530" y="1530850"/>
            <a:ext cx="1164747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pc="-300" dirty="0"/>
              <a:t>4</a:t>
            </a:r>
            <a:r>
              <a:rPr lang="ko-KR" altLang="en-US" sz="2400" spc="-300" dirty="0"/>
              <a:t>대 보험료를 납부하지 않기 위한 근로자와 사업주의 협의임</a:t>
            </a:r>
            <a:r>
              <a:rPr lang="en-US" altLang="ko-KR" sz="2400" spc="-300" dirty="0"/>
              <a:t>.</a:t>
            </a:r>
          </a:p>
          <a:p>
            <a:r>
              <a:rPr lang="ko-KR" altLang="en-US" sz="2400" spc="-300" dirty="0"/>
              <a:t>혹은 일방적인 사업주의 강요</a:t>
            </a:r>
            <a:endParaRPr lang="en-US" altLang="ko-KR" sz="2400" spc="-300" dirty="0"/>
          </a:p>
          <a:p>
            <a:endParaRPr lang="en-US" altLang="ko-KR" sz="2400" spc="-300" dirty="0"/>
          </a:p>
          <a:p>
            <a:r>
              <a:rPr lang="en-US" altLang="ko-KR" sz="2400" spc="-300" dirty="0"/>
              <a:t>3.3%</a:t>
            </a:r>
            <a:r>
              <a:rPr lang="ko-KR" altLang="en-US" sz="2400" spc="-300" dirty="0"/>
              <a:t>는 사업소득입니다</a:t>
            </a:r>
            <a:r>
              <a:rPr lang="en-US" altLang="ko-KR" sz="2400" spc="-300" dirty="0"/>
              <a:t>. </a:t>
            </a:r>
            <a:r>
              <a:rPr lang="ko-KR" altLang="en-US" sz="2400" spc="-300" dirty="0"/>
              <a:t>보험설계사</a:t>
            </a:r>
            <a:r>
              <a:rPr lang="en-US" altLang="ko-KR" sz="2400" spc="-300" dirty="0"/>
              <a:t>, </a:t>
            </a:r>
            <a:r>
              <a:rPr lang="ko-KR" altLang="en-US" sz="2400" spc="-300" dirty="0"/>
              <a:t>학원강사 등 일의 완성을 목적으로 도급계약을 체결한 경우</a:t>
            </a:r>
            <a:endParaRPr lang="en-US" altLang="ko-KR" sz="2400" spc="-300" dirty="0"/>
          </a:p>
          <a:p>
            <a:endParaRPr lang="en-US" altLang="ko-KR" sz="2400" spc="-300" dirty="0"/>
          </a:p>
          <a:p>
            <a:r>
              <a:rPr lang="ko-KR" altLang="en-US" sz="2400" spc="-300" dirty="0"/>
              <a:t>과거에는 알바 직원에 대해 일용직으로 신고</a:t>
            </a:r>
            <a:r>
              <a:rPr lang="en-US" altLang="ko-KR" sz="2400" spc="-300" dirty="0"/>
              <a:t>, </a:t>
            </a:r>
            <a:r>
              <a:rPr lang="ko-KR" altLang="en-US" sz="2400" spc="-300" dirty="0"/>
              <a:t>고용보험 </a:t>
            </a:r>
            <a:r>
              <a:rPr lang="en-US" altLang="ko-KR" sz="2400" spc="-300" dirty="0"/>
              <a:t>(0.9%)</a:t>
            </a:r>
            <a:r>
              <a:rPr lang="ko-KR" altLang="en-US" sz="2400" spc="-300" dirty="0"/>
              <a:t>만 가입</a:t>
            </a:r>
            <a:endParaRPr lang="en-US" altLang="ko-KR" sz="2400" spc="-300" dirty="0"/>
          </a:p>
          <a:p>
            <a:r>
              <a:rPr lang="ko-KR" altLang="en-US" sz="2400" spc="-300" dirty="0"/>
              <a:t>이는 건강보험 및 국민연금 소급 가입문제 발생함</a:t>
            </a:r>
            <a:endParaRPr lang="en-US" altLang="ko-KR" sz="2400" spc="-300" dirty="0"/>
          </a:p>
          <a:p>
            <a:r>
              <a:rPr lang="ko-KR" altLang="en-US" sz="2400" spc="-300" dirty="0"/>
              <a:t>사업주들은 이를 회피하기 위해 </a:t>
            </a:r>
            <a:r>
              <a:rPr lang="en-US" altLang="ko-KR" sz="2400" spc="-300" dirty="0"/>
              <a:t>3.3% </a:t>
            </a:r>
            <a:r>
              <a:rPr lang="ko-KR" altLang="en-US" sz="2400" spc="-300" dirty="0"/>
              <a:t>사업소득을 공제하게 됨</a:t>
            </a:r>
            <a:r>
              <a:rPr lang="en-US" altLang="ko-KR" sz="2400" spc="-300" dirty="0"/>
              <a:t>.</a:t>
            </a:r>
          </a:p>
          <a:p>
            <a:endParaRPr lang="en-US" altLang="ko-KR" sz="2400" spc="-300" dirty="0"/>
          </a:p>
          <a:p>
            <a:r>
              <a:rPr lang="ko-KR" altLang="en-US" sz="2400" spc="-300" dirty="0"/>
              <a:t>알바 </a:t>
            </a:r>
            <a:r>
              <a:rPr lang="en-US" altLang="ko-KR" sz="2400" spc="-300" dirty="0"/>
              <a:t>3.3%</a:t>
            </a:r>
            <a:r>
              <a:rPr lang="ko-KR" altLang="en-US" sz="2400" spc="-300" dirty="0"/>
              <a:t>는 근로자가 아니다</a:t>
            </a:r>
            <a:r>
              <a:rPr lang="en-US" altLang="ko-KR" sz="2400" spc="-300" dirty="0"/>
              <a:t>? </a:t>
            </a:r>
            <a:r>
              <a:rPr lang="ko-KR" altLang="en-US" sz="2400" spc="-300" dirty="0"/>
              <a:t>근로자의 판단은 </a:t>
            </a:r>
            <a:r>
              <a:rPr lang="en-US" altLang="ko-KR" sz="2400" spc="-300" dirty="0"/>
              <a:t>3.3% </a:t>
            </a:r>
            <a:r>
              <a:rPr lang="ko-KR" altLang="en-US" sz="2400" spc="-300" dirty="0"/>
              <a:t>관련없이 근로자성의 유무로 판단</a:t>
            </a:r>
            <a:endParaRPr lang="en-US" altLang="ko-KR" sz="2400" spc="-300" dirty="0"/>
          </a:p>
          <a:p>
            <a:r>
              <a:rPr lang="ko-KR" altLang="en-US" sz="2400" spc="-300" dirty="0"/>
              <a:t>따라서 퇴직금 청구 가능</a:t>
            </a:r>
            <a:endParaRPr lang="en-US" altLang="ko-KR" sz="2400" spc="-300" dirty="0"/>
          </a:p>
          <a:p>
            <a:endParaRPr lang="en-US" altLang="ko-KR" sz="2400" spc="-300" dirty="0"/>
          </a:p>
          <a:p>
            <a:r>
              <a:rPr lang="ko-KR" altLang="en-US" sz="2400" spc="-300" dirty="0"/>
              <a:t>국세청 사업소득 내역 확인</a:t>
            </a:r>
            <a:r>
              <a:rPr lang="en-US" altLang="ko-KR" sz="2400" spc="-300" dirty="0"/>
              <a:t> : </a:t>
            </a:r>
            <a:r>
              <a:rPr lang="ko-KR" altLang="en-US" sz="2400" spc="-300" dirty="0"/>
              <a:t>사업주가 </a:t>
            </a:r>
            <a:r>
              <a:rPr lang="en-US" altLang="ko-KR" sz="2400" spc="-300" dirty="0"/>
              <a:t>3.3%</a:t>
            </a:r>
            <a:r>
              <a:rPr lang="ko-KR" altLang="en-US" sz="2400" spc="-300" dirty="0"/>
              <a:t>를 신고하지 않고 일용직으로</a:t>
            </a:r>
            <a:r>
              <a:rPr lang="en-US" altLang="ko-KR" sz="2400" spc="-300" dirty="0"/>
              <a:t>(0.9%) </a:t>
            </a:r>
            <a:r>
              <a:rPr lang="ko-KR" altLang="en-US" sz="2400" spc="-300" dirty="0"/>
              <a:t>신고하는 경우 발생</a:t>
            </a:r>
          </a:p>
        </p:txBody>
      </p:sp>
    </p:spTree>
    <p:extLst>
      <p:ext uri="{BB962C8B-B14F-4D97-AF65-F5344CB8AC3E}">
        <p14:creationId xmlns:p14="http://schemas.microsoft.com/office/powerpoint/2010/main" val="2466936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01.프로젝트-SUM\[프로젝트]취업지원센터\18.표준교안ppt제작\png저장\2-1_1차시\18-1.png">
            <a:extLst>
              <a:ext uri="{FF2B5EF4-FFF2-40B4-BE49-F238E27FC236}">
                <a16:creationId xmlns:a16="http://schemas.microsoft.com/office/drawing/2014/main" id="{B3FC9720-DE6A-7FB4-846A-59C2B6F87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5" y="212998"/>
            <a:ext cx="786384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9967D1DB-84EF-860F-19D5-1F52793662AC}"/>
              </a:ext>
            </a:extLst>
          </p:cNvPr>
          <p:cNvSpPr/>
          <p:nvPr/>
        </p:nvSpPr>
        <p:spPr>
          <a:xfrm>
            <a:off x="1469364" y="271289"/>
            <a:ext cx="4319198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알바 초단시간 노동자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BA43E9-70A3-80C9-2CF3-B0DB1BCBDAE1}"/>
              </a:ext>
            </a:extLst>
          </p:cNvPr>
          <p:cNvSpPr txBox="1"/>
          <p:nvPr/>
        </p:nvSpPr>
        <p:spPr>
          <a:xfrm>
            <a:off x="346502" y="1406170"/>
            <a:ext cx="11498996" cy="4480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2400" spc="-300" dirty="0"/>
              <a:t>근로기준법 제</a:t>
            </a:r>
            <a:r>
              <a:rPr lang="en-US" altLang="ko-KR" sz="2400" spc="-300" dirty="0"/>
              <a:t>18</a:t>
            </a:r>
            <a:r>
              <a:rPr lang="ko-KR" altLang="en-US" sz="2400" spc="-300" dirty="0"/>
              <a:t>조</a:t>
            </a:r>
            <a:r>
              <a:rPr lang="en-US" altLang="ko-KR" sz="2400" spc="-300" dirty="0"/>
              <a:t>(</a:t>
            </a:r>
            <a:r>
              <a:rPr lang="ko-KR" altLang="en-US" sz="2400" spc="-300" dirty="0"/>
              <a:t>단시간근로자의 근로조건</a:t>
            </a:r>
            <a:r>
              <a:rPr lang="en-US" altLang="ko-KR" sz="2400" spc="-300" dirty="0"/>
              <a:t>) </a:t>
            </a:r>
          </a:p>
          <a:p>
            <a:pPr algn="just">
              <a:lnSpc>
                <a:spcPct val="120000"/>
              </a:lnSpc>
            </a:pPr>
            <a:r>
              <a:rPr lang="en-US" altLang="ko-KR" sz="2400" spc="-300" dirty="0"/>
              <a:t>③ 4</a:t>
            </a:r>
            <a:r>
              <a:rPr lang="ko-KR" altLang="en-US" sz="2400" spc="-300" dirty="0"/>
              <a:t>주 동안</a:t>
            </a:r>
            <a:r>
              <a:rPr lang="en-US" altLang="ko-KR" sz="2400" spc="-300" dirty="0"/>
              <a:t>(4</a:t>
            </a:r>
            <a:r>
              <a:rPr lang="ko-KR" altLang="en-US" sz="2400" spc="-300" dirty="0"/>
              <a:t>주 미만으로 근로하는 경우에는 그 기간</a:t>
            </a:r>
            <a:r>
              <a:rPr lang="en-US" altLang="ko-KR" sz="2400" spc="-300" dirty="0"/>
              <a:t>)</a:t>
            </a:r>
            <a:r>
              <a:rPr lang="ko-KR" altLang="en-US" sz="2400" spc="-300" dirty="0"/>
              <a:t>을 평균하여 </a:t>
            </a:r>
            <a:r>
              <a:rPr lang="en-US" altLang="ko-KR" sz="2400" spc="-300" dirty="0"/>
              <a:t>1</a:t>
            </a:r>
            <a:r>
              <a:rPr lang="ko-KR" altLang="en-US" sz="2400" spc="-300" dirty="0"/>
              <a:t>주 동안의 소정근로시간이 </a:t>
            </a:r>
            <a:r>
              <a:rPr lang="en-US" altLang="ko-KR" sz="2400" spc="-300" dirty="0"/>
              <a:t>15</a:t>
            </a:r>
            <a:r>
              <a:rPr lang="ko-KR" altLang="en-US" sz="2400" spc="-300" dirty="0"/>
              <a:t>시간 미만인 근로자에 대하여는 제</a:t>
            </a:r>
            <a:r>
              <a:rPr lang="en-US" altLang="ko-KR" sz="2400" spc="-300" dirty="0"/>
              <a:t>55</a:t>
            </a:r>
            <a:r>
              <a:rPr lang="ko-KR" altLang="en-US" sz="2400" spc="-300" dirty="0"/>
              <a:t>조</a:t>
            </a:r>
            <a:r>
              <a:rPr lang="en-US" altLang="ko-KR" sz="2400" spc="-300" dirty="0"/>
              <a:t>(</a:t>
            </a:r>
            <a:r>
              <a:rPr lang="ko-KR" altLang="en-US" sz="2400" spc="-300" dirty="0"/>
              <a:t>휴일</a:t>
            </a:r>
            <a:r>
              <a:rPr lang="en-US" altLang="ko-KR" sz="2400" spc="-300" dirty="0"/>
              <a:t>)</a:t>
            </a:r>
            <a:r>
              <a:rPr lang="ko-KR" altLang="en-US" sz="2400" spc="-300" dirty="0"/>
              <a:t>와 제</a:t>
            </a:r>
            <a:r>
              <a:rPr lang="en-US" altLang="ko-KR" sz="2400" spc="-300" dirty="0"/>
              <a:t>60</a:t>
            </a:r>
            <a:r>
              <a:rPr lang="ko-KR" altLang="en-US" sz="2400" spc="-300" dirty="0"/>
              <a:t>조</a:t>
            </a:r>
            <a:r>
              <a:rPr lang="en-US" altLang="ko-KR" sz="2400" spc="-300" dirty="0"/>
              <a:t>(</a:t>
            </a:r>
            <a:r>
              <a:rPr lang="ko-KR" altLang="en-US" sz="2400" spc="-300" dirty="0"/>
              <a:t>연차유급휴가</a:t>
            </a:r>
            <a:r>
              <a:rPr lang="en-US" altLang="ko-KR" sz="2400" spc="-300" dirty="0"/>
              <a:t>)</a:t>
            </a:r>
            <a:r>
              <a:rPr lang="ko-KR" altLang="en-US" sz="2400" spc="-300" dirty="0"/>
              <a:t>를 적용하지 아니한다</a:t>
            </a:r>
            <a:r>
              <a:rPr lang="en-US" altLang="ko-KR" sz="2400" spc="-300" dirty="0"/>
              <a:t>.</a:t>
            </a:r>
            <a:endParaRPr lang="ko-KR" altLang="en-US" sz="2400" spc="-300" dirty="0"/>
          </a:p>
          <a:p>
            <a:pPr algn="just">
              <a:lnSpc>
                <a:spcPct val="120000"/>
              </a:lnSpc>
            </a:pPr>
            <a:endParaRPr lang="en-US" altLang="ko-KR" sz="2400" spc="-300" dirty="0"/>
          </a:p>
          <a:p>
            <a:pPr algn="just">
              <a:lnSpc>
                <a:spcPct val="120000"/>
              </a:lnSpc>
            </a:pPr>
            <a:r>
              <a:rPr lang="ko-KR" altLang="en-US" sz="2400" spc="-300" dirty="0"/>
              <a:t>주휴일 </a:t>
            </a:r>
            <a:r>
              <a:rPr lang="en-US" altLang="ko-KR" sz="2400" spc="-300" dirty="0"/>
              <a:t>: </a:t>
            </a:r>
            <a:r>
              <a:rPr lang="ko-KR" altLang="en-US" sz="2400" spc="-300" dirty="0"/>
              <a:t>적용 안됨</a:t>
            </a:r>
            <a:r>
              <a:rPr lang="en-US" altLang="ko-KR" sz="2400" spc="-30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2400" spc="-300" dirty="0"/>
              <a:t>연차유급휴가 </a:t>
            </a:r>
            <a:r>
              <a:rPr lang="en-US" altLang="ko-KR" sz="2400" spc="-300" dirty="0"/>
              <a:t>: </a:t>
            </a:r>
            <a:r>
              <a:rPr lang="ko-KR" altLang="en-US" sz="2400" spc="-300" dirty="0"/>
              <a:t>적용 안됨</a:t>
            </a:r>
            <a:r>
              <a:rPr lang="en-US" altLang="ko-KR" sz="2400" spc="-30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2400" spc="-300" dirty="0"/>
              <a:t>퇴직금 </a:t>
            </a:r>
            <a:r>
              <a:rPr lang="en-US" altLang="ko-KR" sz="2400" spc="-300" dirty="0"/>
              <a:t>: </a:t>
            </a:r>
            <a:r>
              <a:rPr lang="ko-KR" altLang="en-US" sz="2400" spc="-300" dirty="0"/>
              <a:t>적용 안됨</a:t>
            </a:r>
            <a:r>
              <a:rPr lang="en-US" altLang="ko-KR" sz="2400" spc="-300" dirty="0"/>
              <a:t>.</a:t>
            </a:r>
          </a:p>
          <a:p>
            <a:pPr algn="just">
              <a:lnSpc>
                <a:spcPct val="120000"/>
              </a:lnSpc>
            </a:pPr>
            <a:endParaRPr lang="en-US" altLang="ko-KR" sz="2400" spc="-300" dirty="0"/>
          </a:p>
          <a:p>
            <a:pPr algn="just">
              <a:lnSpc>
                <a:spcPct val="120000"/>
              </a:lnSpc>
            </a:pPr>
            <a:r>
              <a:rPr lang="ko-KR" altLang="en-US" sz="2400" spc="-300" dirty="0"/>
              <a:t>노동절 </a:t>
            </a:r>
            <a:r>
              <a:rPr lang="en-US" altLang="ko-KR" sz="2400" spc="-300" dirty="0"/>
              <a:t>: </a:t>
            </a:r>
            <a:r>
              <a:rPr lang="ko-KR" altLang="en-US" sz="2400" spc="-300" dirty="0"/>
              <a:t>적용됨</a:t>
            </a:r>
            <a:endParaRPr lang="en-US" altLang="ko-KR" sz="2400" spc="-300" dirty="0"/>
          </a:p>
          <a:p>
            <a:pPr algn="just">
              <a:lnSpc>
                <a:spcPct val="120000"/>
              </a:lnSpc>
            </a:pPr>
            <a:r>
              <a:rPr lang="ko-KR" altLang="en-US" sz="2400" spc="-300" dirty="0"/>
              <a:t>실업급여 </a:t>
            </a:r>
            <a:r>
              <a:rPr lang="en-US" altLang="ko-KR" sz="2400" spc="-300" dirty="0"/>
              <a:t>: </a:t>
            </a:r>
            <a:r>
              <a:rPr lang="ko-KR" altLang="en-US" sz="2400" spc="-300" dirty="0"/>
              <a:t>적용됨</a:t>
            </a:r>
          </a:p>
        </p:txBody>
      </p:sp>
    </p:spTree>
    <p:extLst>
      <p:ext uri="{BB962C8B-B14F-4D97-AF65-F5344CB8AC3E}">
        <p14:creationId xmlns:p14="http://schemas.microsoft.com/office/powerpoint/2010/main" val="2565604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5930BC-118D-6864-C54B-12B9F1792E3F}"/>
              </a:ext>
            </a:extLst>
          </p:cNvPr>
          <p:cNvSpPr txBox="1"/>
          <p:nvPr/>
        </p:nvSpPr>
        <p:spPr>
          <a:xfrm>
            <a:off x="398714" y="1526891"/>
            <a:ext cx="11394572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2400" spc="-300" dirty="0"/>
              <a:t>근로기준법 제</a:t>
            </a:r>
            <a:r>
              <a:rPr lang="en-US" altLang="ko-KR" sz="2400" spc="-300" dirty="0"/>
              <a:t>18</a:t>
            </a:r>
            <a:r>
              <a:rPr lang="ko-KR" altLang="en-US" sz="2400" spc="-300" dirty="0"/>
              <a:t>조</a:t>
            </a:r>
            <a:r>
              <a:rPr lang="en-US" altLang="ko-KR" sz="2400" spc="-300" dirty="0"/>
              <a:t>(</a:t>
            </a:r>
            <a:r>
              <a:rPr lang="ko-KR" altLang="en-US" sz="2400" spc="-300" dirty="0"/>
              <a:t>단시간근로자의 근로조건</a:t>
            </a:r>
            <a:r>
              <a:rPr lang="en-US" altLang="ko-KR" sz="2400" spc="-300" dirty="0"/>
              <a:t>) </a:t>
            </a: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2400" spc="-300" dirty="0"/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spc="-300" dirty="0"/>
              <a:t>○ 산재보험 </a:t>
            </a:r>
            <a:r>
              <a:rPr lang="en-US" altLang="ko-KR" sz="2400" spc="-300" dirty="0"/>
              <a:t>: </a:t>
            </a:r>
            <a:r>
              <a:rPr lang="ko-KR" altLang="en-US" sz="2400" spc="-300" dirty="0"/>
              <a:t>당연가입</a:t>
            </a: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spc="-300" dirty="0"/>
              <a:t>○ 고용보험 </a:t>
            </a:r>
            <a:r>
              <a:rPr lang="en-US" altLang="ko-KR" sz="2400" spc="-300" dirty="0"/>
              <a:t>: 3</a:t>
            </a:r>
            <a:r>
              <a:rPr lang="ko-KR" altLang="en-US" sz="2400" spc="-300" dirty="0"/>
              <a:t>개월 이상인 경우 당연가입 대상임</a:t>
            </a:r>
            <a:r>
              <a:rPr lang="en-US" altLang="ko-KR" sz="2400" spc="-300" dirty="0"/>
              <a:t>.(3</a:t>
            </a:r>
            <a:r>
              <a:rPr lang="ko-KR" altLang="en-US" sz="2400" spc="-300" dirty="0"/>
              <a:t>개월 이하 적용제외</a:t>
            </a:r>
            <a:r>
              <a:rPr lang="en-US" altLang="ko-KR" sz="2400" spc="-300" dirty="0"/>
              <a:t>)</a:t>
            </a:r>
            <a:endParaRPr lang="ko-KR" altLang="en-US" sz="2400" spc="-300" dirty="0"/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spc="-300" dirty="0"/>
              <a:t>○ 건강보험 </a:t>
            </a:r>
            <a:r>
              <a:rPr lang="en-US" altLang="ko-KR" sz="2400" spc="-300" dirty="0"/>
              <a:t>: 1</a:t>
            </a:r>
            <a:r>
              <a:rPr lang="ko-KR" altLang="en-US" sz="2400" spc="-300" dirty="0"/>
              <a:t>개월 동안의 소정근로시간이 </a:t>
            </a:r>
            <a:r>
              <a:rPr lang="en-US" altLang="ko-KR" sz="2400" spc="-300" dirty="0"/>
              <a:t>60</a:t>
            </a:r>
            <a:r>
              <a:rPr lang="ko-KR" altLang="en-US" sz="2400" spc="-300" dirty="0"/>
              <a:t>시간 미만인 단시간근로자는 제외</a:t>
            </a: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spc="-300" dirty="0"/>
              <a:t>○ 국민연금 </a:t>
            </a:r>
            <a:r>
              <a:rPr lang="en-US" altLang="ko-KR" sz="2400" spc="-300" dirty="0"/>
              <a:t>: 1</a:t>
            </a:r>
            <a:r>
              <a:rPr lang="ko-KR" altLang="en-US" sz="2400" spc="-300" dirty="0"/>
              <a:t>개월 동안의 소정근로시간이 </a:t>
            </a:r>
            <a:r>
              <a:rPr lang="en-US" altLang="ko-KR" sz="2400" spc="-300" dirty="0"/>
              <a:t>60</a:t>
            </a:r>
            <a:r>
              <a:rPr lang="ko-KR" altLang="en-US" sz="2400" spc="-300" dirty="0"/>
              <a:t>시간 미만인 단시간근로자는 제외</a:t>
            </a:r>
            <a:endParaRPr lang="en-US" altLang="ko-KR" sz="2400" spc="-300" dirty="0"/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spc="-300" dirty="0"/>
              <a:t>단</a:t>
            </a:r>
            <a:r>
              <a:rPr lang="en-US" altLang="ko-KR" sz="2400" spc="-300" dirty="0"/>
              <a:t>, </a:t>
            </a:r>
            <a:r>
              <a:rPr lang="ko-KR" altLang="en-US" sz="2400" spc="-300" dirty="0"/>
              <a:t>생업을 목적으로 </a:t>
            </a:r>
            <a:r>
              <a:rPr lang="en-US" altLang="ko-KR" sz="2400" spc="-300" dirty="0"/>
              <a:t>3</a:t>
            </a:r>
            <a:r>
              <a:rPr lang="ko-KR" altLang="en-US" sz="2400" spc="-300" dirty="0"/>
              <a:t>개월 이상 계속하여 근로를 제공하는 고등교육법에 따른 강사</a:t>
            </a:r>
            <a:r>
              <a:rPr lang="en-US" altLang="ko-KR" sz="2400" spc="-300" dirty="0"/>
              <a:t>, </a:t>
            </a:r>
            <a:r>
              <a:rPr lang="ko-KR" altLang="en-US" sz="2400" spc="-300" dirty="0"/>
              <a:t>사용자의 동의를 받아 적용을 희망하는 근로자</a:t>
            </a:r>
          </a:p>
        </p:txBody>
      </p:sp>
      <p:pic>
        <p:nvPicPr>
          <p:cNvPr id="3" name="Picture 3" descr="D:\01.프로젝트-SUM\[프로젝트]취업지원센터\18.표준교안ppt제작\png저장\2-1_1차시\18-1.png">
            <a:extLst>
              <a:ext uri="{FF2B5EF4-FFF2-40B4-BE49-F238E27FC236}">
                <a16:creationId xmlns:a16="http://schemas.microsoft.com/office/drawing/2014/main" id="{DE725273-2FC5-A931-C9F5-50A7258D7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5" y="212998"/>
            <a:ext cx="786384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B732849-BAA1-9598-8E29-A0DBF7B6BD4F}"/>
              </a:ext>
            </a:extLst>
          </p:cNvPr>
          <p:cNvSpPr/>
          <p:nvPr/>
        </p:nvSpPr>
        <p:spPr>
          <a:xfrm>
            <a:off x="1469364" y="271289"/>
            <a:ext cx="6556990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알바 초단시간 노동자의 </a:t>
            </a:r>
            <a:r>
              <a:rPr lang="en-US" altLang="ko-KR" sz="4600" spc="-450" dirty="0">
                <a:latin typeface="이순신 돋움체 B" pitchFamily="18" charset="-127"/>
                <a:ea typeface="이순신 돋움체 B" pitchFamily="18" charset="-127"/>
              </a:rPr>
              <a:t>4</a:t>
            </a:r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대 보험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3368F4-A56F-AD7F-C092-585CC526328A}"/>
              </a:ext>
            </a:extLst>
          </p:cNvPr>
          <p:cNvSpPr txBox="1"/>
          <p:nvPr/>
        </p:nvSpPr>
        <p:spPr>
          <a:xfrm>
            <a:off x="534256" y="5979560"/>
            <a:ext cx="789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 </a:t>
            </a:r>
            <a:r>
              <a:rPr lang="ko-KR" altLang="en-US" dirty="0"/>
              <a:t>고용보험</a:t>
            </a:r>
            <a:r>
              <a:rPr lang="en-US" altLang="ko-KR" dirty="0"/>
              <a:t>, </a:t>
            </a:r>
            <a:r>
              <a:rPr lang="ko-KR" altLang="en-US" dirty="0"/>
              <a:t>건강보험</a:t>
            </a:r>
            <a:r>
              <a:rPr lang="en-US" altLang="ko-KR" dirty="0"/>
              <a:t>, </a:t>
            </a:r>
            <a:r>
              <a:rPr lang="ko-KR" altLang="en-US" dirty="0"/>
              <a:t>국민연금의 기준단위가 </a:t>
            </a:r>
            <a:r>
              <a:rPr lang="en-US" altLang="ko-KR" dirty="0"/>
              <a:t>‘4</a:t>
            </a:r>
            <a:r>
              <a:rPr lang="ko-KR" altLang="en-US" dirty="0"/>
              <a:t>주</a:t>
            </a:r>
            <a:r>
              <a:rPr lang="en-US" altLang="ko-KR" dirty="0"/>
              <a:t>’</a:t>
            </a:r>
            <a:r>
              <a:rPr lang="ko-KR" altLang="en-US" dirty="0"/>
              <a:t>가 아니라 </a:t>
            </a:r>
            <a:r>
              <a:rPr lang="en-US" altLang="ko-KR" dirty="0"/>
              <a:t>‘</a:t>
            </a:r>
            <a:r>
              <a:rPr lang="ko-KR" altLang="en-US" dirty="0"/>
              <a:t>개월</a:t>
            </a:r>
            <a:r>
              <a:rPr lang="en-US" altLang="ko-KR" dirty="0"/>
              <a:t>’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1620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각 삼각형 1">
            <a:extLst>
              <a:ext uri="{FF2B5EF4-FFF2-40B4-BE49-F238E27FC236}">
                <a16:creationId xmlns:a16="http://schemas.microsoft.com/office/drawing/2014/main" id="{C7086B3A-1382-4757-A85E-B66ACB6E8114}"/>
              </a:ext>
            </a:extLst>
          </p:cNvPr>
          <p:cNvSpPr/>
          <p:nvPr/>
        </p:nvSpPr>
        <p:spPr>
          <a:xfrm rot="10800000">
            <a:off x="7622485" y="255898"/>
            <a:ext cx="4273550" cy="382905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 descr="D:\01.프로젝트-SUM\[프로젝트]취업지원센터\18.표준교안ppt제작\png저장\3-2_1차시\08-1.png">
            <a:extLst>
              <a:ext uri="{FF2B5EF4-FFF2-40B4-BE49-F238E27FC236}">
                <a16:creationId xmlns:a16="http://schemas.microsoft.com/office/drawing/2014/main" id="{2792860C-69E9-497E-BA9E-1F0F13F7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21" y="485707"/>
            <a:ext cx="2529840" cy="241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DF3D4E04-A532-4E4E-BDC6-B1D0E00E4F80}"/>
              </a:ext>
            </a:extLst>
          </p:cNvPr>
          <p:cNvGrpSpPr/>
          <p:nvPr/>
        </p:nvGrpSpPr>
        <p:grpSpPr>
          <a:xfrm>
            <a:off x="1575442" y="3164270"/>
            <a:ext cx="6858123" cy="1256210"/>
            <a:chOff x="1579042" y="2813619"/>
            <a:chExt cx="6858123" cy="1256210"/>
          </a:xfrm>
        </p:grpSpPr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09C1D225-3415-4FC5-8331-EA6181522B47}"/>
                </a:ext>
              </a:extLst>
            </p:cNvPr>
            <p:cNvSpPr/>
            <p:nvPr/>
          </p:nvSpPr>
          <p:spPr>
            <a:xfrm rot="10800000" flipV="1">
              <a:off x="7228433" y="3132559"/>
              <a:ext cx="1208732" cy="937270"/>
            </a:xfrm>
            <a:prstGeom prst="rtTriangle">
              <a:avLst/>
            </a:prstGeom>
            <a:solidFill>
              <a:srgbClr val="E84246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9B834C98-8A27-4080-AFB7-C5D5C19E3B9B}"/>
                </a:ext>
              </a:extLst>
            </p:cNvPr>
            <p:cNvSpPr/>
            <p:nvPr/>
          </p:nvSpPr>
          <p:spPr>
            <a:xfrm flipV="1">
              <a:off x="1579042" y="2813619"/>
              <a:ext cx="1208732" cy="937270"/>
            </a:xfrm>
            <a:prstGeom prst="rtTriangle">
              <a:avLst/>
            </a:prstGeom>
            <a:solidFill>
              <a:srgbClr val="E84246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83A349-2B90-4497-9C45-AE4D6F1C3B29}"/>
                </a:ext>
              </a:extLst>
            </p:cNvPr>
            <p:cNvSpPr txBox="1"/>
            <p:nvPr/>
          </p:nvSpPr>
          <p:spPr>
            <a:xfrm>
              <a:off x="1730499" y="2975172"/>
              <a:ext cx="6565775" cy="949128"/>
            </a:xfrm>
            <a:prstGeom prst="rect">
              <a:avLst/>
            </a:prstGeom>
            <a:solidFill>
              <a:srgbClr val="EDEDED"/>
            </a:solidFill>
            <a:ln w="50800" cap="sq">
              <a:noFill/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altLang="ko-KR" sz="4000" spc="-250" dirty="0">
                  <a:solidFill>
                    <a:srgbClr val="FF0000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1. </a:t>
              </a:r>
              <a:r>
                <a:rPr lang="ko-KR" altLang="en-US" sz="4000" spc="-250" dirty="0">
                  <a:solidFill>
                    <a:srgbClr val="FF0000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휴게시간과 주휴</a:t>
              </a:r>
              <a:r>
                <a:rPr lang="en-US" altLang="ko-KR" sz="4000" spc="-250" dirty="0">
                  <a:solidFill>
                    <a:srgbClr val="FF0000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, </a:t>
              </a:r>
              <a:r>
                <a:rPr lang="ko-KR" altLang="en-US" sz="4000" spc="-250" dirty="0">
                  <a:solidFill>
                    <a:srgbClr val="FF0000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휴가</a:t>
              </a:r>
              <a:endParaRPr lang="en-US" altLang="ko-KR" sz="4000" spc="-250" dirty="0">
                <a:solidFill>
                  <a:srgbClr val="FF0000"/>
                </a:solidFill>
                <a:latin typeface="나눔스퀘어OTF Bold" pitchFamily="34" charset="-127"/>
                <a:ea typeface="나눔스퀘어OTF Bold" pitchFamily="34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545C4FF-8764-4F25-A835-0CB918CF2BE4}"/>
              </a:ext>
            </a:extLst>
          </p:cNvPr>
          <p:cNvGrpSpPr/>
          <p:nvPr/>
        </p:nvGrpSpPr>
        <p:grpSpPr>
          <a:xfrm>
            <a:off x="1575442" y="5345893"/>
            <a:ext cx="6858123" cy="1256210"/>
            <a:chOff x="1579042" y="2813619"/>
            <a:chExt cx="6858123" cy="1256210"/>
          </a:xfrm>
        </p:grpSpPr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id="{1E19E9C3-858C-43D1-AED7-6953450DDCCF}"/>
                </a:ext>
              </a:extLst>
            </p:cNvPr>
            <p:cNvSpPr/>
            <p:nvPr/>
          </p:nvSpPr>
          <p:spPr>
            <a:xfrm rot="10800000" flipV="1">
              <a:off x="7228433" y="3132559"/>
              <a:ext cx="1208732" cy="937270"/>
            </a:xfrm>
            <a:prstGeom prst="rtTriangle">
              <a:avLst/>
            </a:prstGeom>
            <a:solidFill>
              <a:srgbClr val="009FE3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각 삼각형 15">
              <a:extLst>
                <a:ext uri="{FF2B5EF4-FFF2-40B4-BE49-F238E27FC236}">
                  <a16:creationId xmlns:a16="http://schemas.microsoft.com/office/drawing/2014/main" id="{B396A979-E948-4579-A68D-259A8F748D2F}"/>
                </a:ext>
              </a:extLst>
            </p:cNvPr>
            <p:cNvSpPr/>
            <p:nvPr/>
          </p:nvSpPr>
          <p:spPr>
            <a:xfrm flipV="1">
              <a:off x="1579042" y="2813619"/>
              <a:ext cx="1208732" cy="937270"/>
            </a:xfrm>
            <a:prstGeom prst="rtTriangle">
              <a:avLst/>
            </a:prstGeom>
            <a:solidFill>
              <a:srgbClr val="009FE3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109BC9D-6773-4325-B819-97F72D6AA96D}"/>
                </a:ext>
              </a:extLst>
            </p:cNvPr>
            <p:cNvSpPr txBox="1"/>
            <p:nvPr/>
          </p:nvSpPr>
          <p:spPr>
            <a:xfrm>
              <a:off x="1730499" y="2975172"/>
              <a:ext cx="6565775" cy="949128"/>
            </a:xfrm>
            <a:prstGeom prst="rect">
              <a:avLst/>
            </a:prstGeom>
            <a:solidFill>
              <a:srgbClr val="EDEDED"/>
            </a:solidFill>
            <a:ln w="50800" cap="sq">
              <a:noFill/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altLang="ko-KR" sz="4000" spc="-250" dirty="0">
                  <a:latin typeface="나눔스퀘어OTF ExtraBold" pitchFamily="34" charset="-127"/>
                  <a:ea typeface="나눔스퀘어OTF ExtraBold" pitchFamily="34" charset="-127"/>
                </a:rPr>
                <a:t>2. </a:t>
              </a:r>
              <a:r>
                <a:rPr lang="ko-KR" altLang="en-US" sz="4000" spc="-250" dirty="0">
                  <a:latin typeface="나눔스퀘어OTF ExtraBold" pitchFamily="34" charset="-127"/>
                  <a:ea typeface="나눔스퀘어OTF ExtraBold" pitchFamily="34" charset="-127"/>
                </a:rPr>
                <a:t>최저임금과 수습기간</a:t>
              </a:r>
              <a:endParaRPr lang="en-US" altLang="ko-KR" sz="4000" spc="-250" dirty="0">
                <a:latin typeface="나눔스퀘어OTF Bold" pitchFamily="34" charset="-127"/>
                <a:ea typeface="나눔스퀘어OTF Bold" pitchFamily="34" charset="-12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8C18E01-0986-498E-9DF3-B904F1831105}"/>
              </a:ext>
            </a:extLst>
          </p:cNvPr>
          <p:cNvSpPr txBox="1"/>
          <p:nvPr/>
        </p:nvSpPr>
        <p:spPr>
          <a:xfrm>
            <a:off x="1218076" y="1543857"/>
            <a:ext cx="7732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ko-KR" altLang="en-US" sz="4800" spc="-140" dirty="0">
                <a:latin typeface="나눔스퀘어OTF ExtraBold" pitchFamily="34" charset="-127"/>
                <a:ea typeface="나눔스퀘어OTF ExtraBold" pitchFamily="34" charset="-127"/>
              </a:rPr>
              <a:t>아르바이트를 위한 노동상식</a:t>
            </a:r>
            <a:endParaRPr lang="en-US" altLang="ko-KR" sz="4800" spc="-14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9172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04FA504-1112-4521-A65B-99B5365EBD99}"/>
              </a:ext>
            </a:extLst>
          </p:cNvPr>
          <p:cNvSpPr/>
          <p:nvPr/>
        </p:nvSpPr>
        <p:spPr>
          <a:xfrm>
            <a:off x="1" y="1692399"/>
            <a:ext cx="450155" cy="1368152"/>
          </a:xfrm>
          <a:prstGeom prst="rect">
            <a:avLst/>
          </a:prstGeom>
          <a:solidFill>
            <a:srgbClr val="F189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D0D45F2C-300E-476B-A326-6019D4E7A727}"/>
              </a:ext>
            </a:extLst>
          </p:cNvPr>
          <p:cNvSpPr/>
          <p:nvPr/>
        </p:nvSpPr>
        <p:spPr>
          <a:xfrm>
            <a:off x="9163124" y="614094"/>
            <a:ext cx="1147598" cy="1175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2259091-1C66-417A-B74F-0B7D44416E92}"/>
              </a:ext>
            </a:extLst>
          </p:cNvPr>
          <p:cNvGrpSpPr/>
          <p:nvPr/>
        </p:nvGrpSpPr>
        <p:grpSpPr>
          <a:xfrm>
            <a:off x="4172780" y="170224"/>
            <a:ext cx="2377798" cy="866641"/>
            <a:chOff x="4462406" y="1785181"/>
            <a:chExt cx="1914054" cy="6976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D060B4-CDB7-405E-AAA4-F612E115C4FC}"/>
                </a:ext>
              </a:extLst>
            </p:cNvPr>
            <p:cNvSpPr txBox="1"/>
            <p:nvPr/>
          </p:nvSpPr>
          <p:spPr>
            <a:xfrm>
              <a:off x="4462406" y="1785181"/>
              <a:ext cx="1914054" cy="563488"/>
            </a:xfrm>
            <a:prstGeom prst="rect">
              <a:avLst/>
            </a:prstGeom>
            <a:solidFill>
              <a:srgbClr val="6F6F6F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ko-KR" altLang="en-US" sz="3200" dirty="0">
                  <a:solidFill>
                    <a:schemeClr val="bg1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휴게시간</a:t>
              </a:r>
              <a:endParaRPr lang="en-US" altLang="ko-KR" sz="3200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sp>
          <p:nvSpPr>
            <p:cNvPr id="6" name="직각 삼각형 5">
              <a:extLst>
                <a:ext uri="{FF2B5EF4-FFF2-40B4-BE49-F238E27FC236}">
                  <a16:creationId xmlns:a16="http://schemas.microsoft.com/office/drawing/2014/main" id="{F453A4F3-D4CF-430A-AAB3-2647C597A48C}"/>
                </a:ext>
              </a:extLst>
            </p:cNvPr>
            <p:cNvSpPr/>
            <p:nvPr/>
          </p:nvSpPr>
          <p:spPr>
            <a:xfrm rot="10800000" flipH="1">
              <a:off x="6170560" y="2322388"/>
              <a:ext cx="197991" cy="160412"/>
            </a:xfrm>
            <a:prstGeom prst="rtTriangle">
              <a:avLst/>
            </a:pr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" name="Picture 3" descr="D:\01.프로젝트-SUM\[프로젝트]취업지원센터\18.표준교안ppt제작\png저장\2-1_1차시\27-1.png">
            <a:extLst>
              <a:ext uri="{FF2B5EF4-FFF2-40B4-BE49-F238E27FC236}">
                <a16:creationId xmlns:a16="http://schemas.microsoft.com/office/drawing/2014/main" id="{AF618407-D620-4ADE-8625-7A1F24C4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39" y="782959"/>
            <a:ext cx="810768" cy="81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07DC92-0D43-47EE-84DC-48672213F710}"/>
              </a:ext>
            </a:extLst>
          </p:cNvPr>
          <p:cNvSpPr txBox="1"/>
          <p:nvPr/>
        </p:nvSpPr>
        <p:spPr>
          <a:xfrm>
            <a:off x="1714392" y="1188343"/>
            <a:ext cx="7200000" cy="1080000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하루 </a:t>
            </a: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4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시간에 </a:t>
            </a:r>
            <a:r>
              <a:rPr lang="en-US" altLang="ko-KR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30</a:t>
            </a: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분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 이상</a:t>
            </a: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</a:p>
          <a:p>
            <a:pPr algn="ctr">
              <a:spcAft>
                <a:spcPts val="300"/>
              </a:spcAft>
            </a:pP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8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시간에 </a:t>
            </a:r>
            <a:r>
              <a:rPr lang="en-US" altLang="ko-KR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시간 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이상 휴게시간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6EB461-61A4-4D0C-BBA4-1B0E78077B11}"/>
              </a:ext>
            </a:extLst>
          </p:cNvPr>
          <p:cNvSpPr txBox="1"/>
          <p:nvPr/>
        </p:nvSpPr>
        <p:spPr>
          <a:xfrm>
            <a:off x="0" y="31304"/>
            <a:ext cx="35553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4600" spc="-30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쉬는 것도 권리 </a:t>
            </a:r>
            <a:r>
              <a:rPr lang="en-US" altLang="ko-KR" sz="4600" spc="-30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1 </a:t>
            </a:r>
            <a:endParaRPr lang="en-US" altLang="ko-KR" sz="4600" spc="-300" dirty="0">
              <a:solidFill>
                <a:schemeClr val="bg1"/>
              </a:solidFill>
              <a:latin typeface="THE박홍서평붓EB" pitchFamily="18" charset="-127"/>
              <a:ea typeface="THE박홍서평붓EB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51C148-9305-4144-8BBE-0EF94F9A4A7E}"/>
              </a:ext>
            </a:extLst>
          </p:cNvPr>
          <p:cNvSpPr txBox="1"/>
          <p:nvPr/>
        </p:nvSpPr>
        <p:spPr>
          <a:xfrm>
            <a:off x="1714392" y="2516409"/>
            <a:ext cx="7200000" cy="1080000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일하는 도중에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7A276D-EC7F-45AE-A72D-0B90D1376FE5}"/>
              </a:ext>
            </a:extLst>
          </p:cNvPr>
          <p:cNvSpPr txBox="1"/>
          <p:nvPr/>
        </p:nvSpPr>
        <p:spPr>
          <a:xfrm>
            <a:off x="1714392" y="3844475"/>
            <a:ext cx="7200000" cy="1080000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사업주의 눈치를 보지 않고</a:t>
            </a: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</a:p>
          <a:p>
            <a:pPr algn="ctr">
              <a:spcAft>
                <a:spcPts val="300"/>
              </a:spcAft>
            </a:pP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자유롭게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 이용할 수 있어야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23170F-B90B-42E3-94E8-8E4B97AFE599}"/>
              </a:ext>
            </a:extLst>
          </p:cNvPr>
          <p:cNvSpPr txBox="1"/>
          <p:nvPr/>
        </p:nvSpPr>
        <p:spPr>
          <a:xfrm>
            <a:off x="1714392" y="5172542"/>
            <a:ext cx="7200000" cy="1080000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휴게시간에 </a:t>
            </a: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쉬지 못하고 </a:t>
            </a:r>
            <a:endParaRPr lang="en-US" altLang="ko-KR" sz="3200" spc="-150" dirty="0">
              <a:solidFill>
                <a:srgbClr val="E84246"/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algn="ctr">
              <a:spcAft>
                <a:spcPts val="300"/>
              </a:spcAft>
            </a:pP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일을 했다면 근로시간에 포함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CB8BDC8-2265-44C7-A3AF-6B7485F1E85D}"/>
              </a:ext>
            </a:extLst>
          </p:cNvPr>
          <p:cNvGrpSpPr/>
          <p:nvPr/>
        </p:nvGrpSpPr>
        <p:grpSpPr>
          <a:xfrm>
            <a:off x="2220272" y="6386522"/>
            <a:ext cx="6188240" cy="369332"/>
            <a:chOff x="2317002" y="6885359"/>
            <a:chExt cx="6188240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0B7064-18CA-4D38-81AE-971E2F509184}"/>
                </a:ext>
              </a:extLst>
            </p:cNvPr>
            <p:cNvSpPr txBox="1"/>
            <p:nvPr/>
          </p:nvSpPr>
          <p:spPr>
            <a:xfrm>
              <a:off x="2317002" y="6885359"/>
              <a:ext cx="2488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Aft>
                  <a:spcPts val="300"/>
                </a:spcAft>
              </a:pPr>
              <a:r>
                <a:rPr lang="ko-KR" altLang="en-US" sz="1800" spc="-100" dirty="0">
                  <a:solidFill>
                    <a:srgbClr val="F18932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휴게시간을 주지 않은 경우</a:t>
              </a:r>
              <a:endParaRPr lang="en-US" altLang="ko-KR" sz="1800" spc="-100" dirty="0">
                <a:solidFill>
                  <a:srgbClr val="F18932"/>
                </a:solidFill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73F1AB-C3B4-4589-8569-812662098BB6}"/>
                </a:ext>
              </a:extLst>
            </p:cNvPr>
            <p:cNvSpPr txBox="1"/>
            <p:nvPr/>
          </p:nvSpPr>
          <p:spPr>
            <a:xfrm>
              <a:off x="5031214" y="6885359"/>
              <a:ext cx="3474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altLang="ko-KR" sz="1800" spc="-100" dirty="0">
                  <a:latin typeface="나눔스퀘어OTF ExtraBold" pitchFamily="34" charset="-127"/>
                  <a:ea typeface="나눔스퀘어OTF ExtraBold" pitchFamily="34" charset="-127"/>
                </a:rPr>
                <a:t>2</a:t>
              </a:r>
              <a:r>
                <a:rPr lang="ko-KR" altLang="en-US" sz="1800" spc="-100" dirty="0">
                  <a:latin typeface="나눔스퀘어OTF ExtraBold" pitchFamily="34" charset="-127"/>
                  <a:ea typeface="나눔스퀘어OTF ExtraBold" pitchFamily="34" charset="-127"/>
                </a:rPr>
                <a:t>년 이하 징역 또는 </a:t>
              </a:r>
              <a:r>
                <a:rPr lang="en-US" altLang="ko-KR" sz="1800" spc="-100" dirty="0">
                  <a:latin typeface="나눔스퀘어OTF ExtraBold" pitchFamily="34" charset="-127"/>
                  <a:ea typeface="나눔스퀘어OTF ExtraBold" pitchFamily="34" charset="-127"/>
                </a:rPr>
                <a:t>2</a:t>
              </a:r>
              <a:r>
                <a:rPr lang="ko-KR" altLang="en-US" sz="1800" spc="-100" dirty="0" err="1">
                  <a:latin typeface="나눔스퀘어OTF ExtraBold" pitchFamily="34" charset="-127"/>
                  <a:ea typeface="나눔스퀘어OTF ExtraBold" pitchFamily="34" charset="-127"/>
                </a:rPr>
                <a:t>천만원</a:t>
              </a:r>
              <a:r>
                <a:rPr lang="ko-KR" altLang="en-US" sz="1800" spc="-100" dirty="0">
                  <a:latin typeface="나눔스퀘어OTF ExtraBold" pitchFamily="34" charset="-127"/>
                  <a:ea typeface="나눔스퀘어OTF ExtraBold" pitchFamily="34" charset="-127"/>
                </a:rPr>
                <a:t> 이하 벌금</a:t>
              </a:r>
              <a:endParaRPr lang="en-US" altLang="ko-KR" sz="1800" spc="-100" dirty="0"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FEBFF88-FB3D-42EB-BB1C-11A84BFAE90E}"/>
                </a:ext>
              </a:extLst>
            </p:cNvPr>
            <p:cNvCxnSpPr/>
            <p:nvPr/>
          </p:nvCxnSpPr>
          <p:spPr>
            <a:xfrm>
              <a:off x="4911581" y="6958508"/>
              <a:ext cx="0" cy="228105"/>
            </a:xfrm>
            <a:prstGeom prst="line">
              <a:avLst/>
            </a:prstGeom>
            <a:ln w="25400">
              <a:solidFill>
                <a:srgbClr val="6F6F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생각 풍선: 구름 모양 16">
            <a:extLst>
              <a:ext uri="{FF2B5EF4-FFF2-40B4-BE49-F238E27FC236}">
                <a16:creationId xmlns:a16="http://schemas.microsoft.com/office/drawing/2014/main" id="{77AD1C9F-FB8B-324C-5574-2FF6FC9404AA}"/>
              </a:ext>
            </a:extLst>
          </p:cNvPr>
          <p:cNvSpPr/>
          <p:nvPr/>
        </p:nvSpPr>
        <p:spPr>
          <a:xfrm>
            <a:off x="8013843" y="2146292"/>
            <a:ext cx="4048017" cy="4313379"/>
          </a:xfrm>
          <a:prstGeom prst="cloudCallout">
            <a:avLst>
              <a:gd name="adj1" fmla="val -59013"/>
              <a:gd name="adj2" fmla="val -66162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spc="-150" dirty="0">
                <a:solidFill>
                  <a:schemeClr val="tx1"/>
                </a:solidFill>
              </a:rPr>
              <a:t>노동자 요청으로</a:t>
            </a:r>
            <a:endParaRPr lang="en-US" altLang="ko-KR" sz="2400" spc="-150" dirty="0">
              <a:solidFill>
                <a:schemeClr val="tx1"/>
              </a:solidFill>
            </a:endParaRPr>
          </a:p>
          <a:p>
            <a:pPr algn="ctr"/>
            <a:r>
              <a:rPr lang="en-US" altLang="ko-KR" sz="2400" spc="-150" dirty="0">
                <a:solidFill>
                  <a:schemeClr val="tx1"/>
                </a:solidFill>
              </a:rPr>
              <a:t>4</a:t>
            </a:r>
            <a:r>
              <a:rPr lang="ko-KR" altLang="en-US" sz="2400" spc="-150" dirty="0">
                <a:solidFill>
                  <a:schemeClr val="tx1"/>
                </a:solidFill>
              </a:rPr>
              <a:t>시간 근무 후 </a:t>
            </a:r>
            <a:endParaRPr lang="en-US" altLang="ko-KR" sz="2400" spc="-150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spc="-150" dirty="0">
                <a:solidFill>
                  <a:schemeClr val="tx1"/>
                </a:solidFill>
              </a:rPr>
              <a:t>휴게시간 없이 </a:t>
            </a:r>
            <a:endParaRPr lang="en-US" altLang="ko-KR" sz="2400" spc="-150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spc="-150" dirty="0">
                <a:solidFill>
                  <a:schemeClr val="tx1"/>
                </a:solidFill>
              </a:rPr>
              <a:t>퇴근할 수 있다</a:t>
            </a:r>
            <a:r>
              <a:rPr lang="en-US" altLang="ko-KR" sz="2400" spc="-15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altLang="ko-KR" sz="2400" spc="-150" dirty="0">
                <a:solidFill>
                  <a:schemeClr val="tx1"/>
                </a:solidFill>
              </a:rPr>
              <a:t>2026. 12. 10. </a:t>
            </a:r>
            <a:r>
              <a:rPr lang="ko-KR" altLang="en-US" sz="2400" spc="-150" dirty="0">
                <a:solidFill>
                  <a:schemeClr val="tx1"/>
                </a:solidFill>
              </a:rPr>
              <a:t>시행</a:t>
            </a:r>
          </a:p>
        </p:txBody>
      </p:sp>
    </p:spTree>
    <p:extLst>
      <p:ext uri="{BB962C8B-B14F-4D97-AF65-F5344CB8AC3E}">
        <p14:creationId xmlns:p14="http://schemas.microsoft.com/office/powerpoint/2010/main" val="121939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9720A4B7-7A51-47D1-9392-8458F758F80B}"/>
              </a:ext>
            </a:extLst>
          </p:cNvPr>
          <p:cNvSpPr/>
          <p:nvPr/>
        </p:nvSpPr>
        <p:spPr>
          <a:xfrm>
            <a:off x="0" y="1616199"/>
            <a:ext cx="450155" cy="1368152"/>
          </a:xfrm>
          <a:prstGeom prst="rect">
            <a:avLst/>
          </a:prstGeom>
          <a:solidFill>
            <a:srgbClr val="F189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ACBF2144-56B8-408B-84F8-DC2ED72FE5DF}"/>
              </a:ext>
            </a:extLst>
          </p:cNvPr>
          <p:cNvSpPr/>
          <p:nvPr/>
        </p:nvSpPr>
        <p:spPr>
          <a:xfrm>
            <a:off x="9163124" y="309294"/>
            <a:ext cx="1147598" cy="1175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3" descr="D:\01.프로젝트-SUM\[프로젝트]취업지원센터\18.표준교안ppt제작\png저장\2-1_1차시\27-1.png">
            <a:extLst>
              <a:ext uri="{FF2B5EF4-FFF2-40B4-BE49-F238E27FC236}">
                <a16:creationId xmlns:a16="http://schemas.microsoft.com/office/drawing/2014/main" id="{90DB0BB0-E6BD-4A37-AAB4-25102F04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11" y="462941"/>
            <a:ext cx="810768" cy="81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765C3379-EA1E-4A09-975D-7EAD95882094}"/>
              </a:ext>
            </a:extLst>
          </p:cNvPr>
          <p:cNvSpPr/>
          <p:nvPr/>
        </p:nvSpPr>
        <p:spPr>
          <a:xfrm>
            <a:off x="0" y="20275"/>
            <a:ext cx="3567389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30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쉬는 것도 권리 </a:t>
            </a:r>
            <a:r>
              <a:rPr lang="en-US" altLang="ko-KR" sz="4600" spc="-30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2</a:t>
            </a:r>
            <a:endParaRPr lang="ko-KR" altLang="en-US" sz="4600" spc="-300" dirty="0">
              <a:solidFill>
                <a:schemeClr val="bg1"/>
              </a:solidFill>
              <a:latin typeface="이순신 돋움체 B" pitchFamily="18" charset="-127"/>
              <a:ea typeface="이순신 돋움체 B" pitchFamily="18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69B8C4A-2270-4A5F-8665-CA8251F3984E}"/>
              </a:ext>
            </a:extLst>
          </p:cNvPr>
          <p:cNvGrpSpPr/>
          <p:nvPr/>
        </p:nvGrpSpPr>
        <p:grpSpPr>
          <a:xfrm>
            <a:off x="4121030" y="200276"/>
            <a:ext cx="2377798" cy="899291"/>
            <a:chOff x="1310507" y="1704974"/>
            <a:chExt cx="1914054" cy="72390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52C799F-A7BE-47BC-A0BA-E36689E25356}"/>
                </a:ext>
              </a:extLst>
            </p:cNvPr>
            <p:cNvSpPr txBox="1"/>
            <p:nvPr/>
          </p:nvSpPr>
          <p:spPr>
            <a:xfrm>
              <a:off x="1310507" y="1704974"/>
              <a:ext cx="1914054" cy="563488"/>
            </a:xfrm>
            <a:prstGeom prst="rect">
              <a:avLst/>
            </a:prstGeom>
            <a:solidFill>
              <a:srgbClr val="585FA8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ko-KR" altLang="en-US" sz="3200" dirty="0">
                  <a:solidFill>
                    <a:schemeClr val="bg1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주휴일</a:t>
              </a:r>
              <a:endParaRPr lang="en-US" altLang="ko-KR" sz="3200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sp>
          <p:nvSpPr>
            <p:cNvPr id="26" name="직각 삼각형 25">
              <a:extLst>
                <a:ext uri="{FF2B5EF4-FFF2-40B4-BE49-F238E27FC236}">
                  <a16:creationId xmlns:a16="http://schemas.microsoft.com/office/drawing/2014/main" id="{3564D126-F952-40DA-8684-11B555CE152A}"/>
                </a:ext>
              </a:extLst>
            </p:cNvPr>
            <p:cNvSpPr/>
            <p:nvPr/>
          </p:nvSpPr>
          <p:spPr>
            <a:xfrm rot="10800000" flipH="1">
              <a:off x="3026568" y="2268463"/>
              <a:ext cx="197991" cy="160412"/>
            </a:xfrm>
            <a:prstGeom prst="rtTriangle">
              <a:avLst/>
            </a:pr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09AB6FE-07F7-4BD0-9122-47D1DAA18124}"/>
              </a:ext>
            </a:extLst>
          </p:cNvPr>
          <p:cNvSpPr txBox="1"/>
          <p:nvPr/>
        </p:nvSpPr>
        <p:spPr>
          <a:xfrm>
            <a:off x="2030064" y="2489253"/>
            <a:ext cx="6974426" cy="719895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3200" spc="-150">
                <a:latin typeface="나눔스퀘어OTF ExtraBold" pitchFamily="34" charset="-127"/>
                <a:ea typeface="나눔스퀘어OTF ExtraBold" pitchFamily="34" charset="-127"/>
              </a:rPr>
              <a:t>한 주 평균 </a:t>
            </a:r>
            <a:r>
              <a:rPr lang="en-US" altLang="ko-KR" sz="3200" spc="-150">
                <a:latin typeface="나눔스퀘어OTF ExtraBold" pitchFamily="34" charset="-127"/>
                <a:ea typeface="나눔스퀘어OTF ExtraBold" pitchFamily="34" charset="-127"/>
              </a:rPr>
              <a:t>15</a:t>
            </a:r>
            <a:r>
              <a:rPr lang="ko-KR" altLang="en-US" sz="3200" spc="-150">
                <a:latin typeface="나눔스퀘어OTF ExtraBold" pitchFamily="34" charset="-127"/>
                <a:ea typeface="나눔스퀘어OTF ExtraBold" pitchFamily="34" charset="-127"/>
              </a:rPr>
              <a:t>시간 이상 주휴일 발생</a:t>
            </a:r>
            <a:endParaRPr lang="ko-KR" altLang="en-US" sz="3200" spc="-15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499E3A-6AAF-4EF0-A27C-2D282F5E37AA}"/>
              </a:ext>
            </a:extLst>
          </p:cNvPr>
          <p:cNvSpPr txBox="1"/>
          <p:nvPr/>
        </p:nvSpPr>
        <p:spPr>
          <a:xfrm>
            <a:off x="545578" y="1276634"/>
            <a:ext cx="95237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4400" spc="-300" dirty="0">
                <a:solidFill>
                  <a:srgbClr val="E84246"/>
                </a:solidFill>
                <a:latin typeface="THE박홍서평붓EB" pitchFamily="18" charset="-127"/>
                <a:ea typeface="THE박홍서평붓EB" pitchFamily="18" charset="-127"/>
              </a:rPr>
              <a:t>일주일 열심히 일했으면</a:t>
            </a:r>
            <a:r>
              <a:rPr lang="ko-KR" altLang="en-US" sz="4400" spc="-300" dirty="0">
                <a:latin typeface="THE박홍서평붓EB" pitchFamily="18" charset="-127"/>
                <a:ea typeface="THE박홍서평붓EB" pitchFamily="18" charset="-127"/>
              </a:rPr>
              <a:t> </a:t>
            </a:r>
            <a:r>
              <a:rPr lang="ko-KR" altLang="en-US" sz="4400" spc="-300" dirty="0">
                <a:solidFill>
                  <a:schemeClr val="accent1"/>
                </a:solidFill>
                <a:latin typeface="THE박홍서평붓EB" pitchFamily="18" charset="-127"/>
                <a:ea typeface="THE박홍서평붓EB" pitchFamily="18" charset="-127"/>
              </a:rPr>
              <a:t>임금 받고 </a:t>
            </a:r>
            <a:r>
              <a:rPr lang="ko-KR" altLang="en-US" sz="4400" spc="-300" dirty="0">
                <a:latin typeface="THE박홍서평붓EB" pitchFamily="18" charset="-127"/>
                <a:ea typeface="THE박홍서평붓EB" pitchFamily="18" charset="-127"/>
              </a:rPr>
              <a:t>쉬자</a:t>
            </a:r>
            <a:r>
              <a:rPr lang="en-US" altLang="ko-KR" sz="4400" spc="-300" dirty="0">
                <a:latin typeface="THE박홍서평붓EB" pitchFamily="18" charset="-127"/>
                <a:ea typeface="THE박홍서평붓EB" pitchFamily="18" charset="-127"/>
              </a:rPr>
              <a:t>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E971EF-4BAE-443B-9671-8AE52BE96E33}"/>
              </a:ext>
            </a:extLst>
          </p:cNvPr>
          <p:cNvSpPr txBox="1"/>
          <p:nvPr/>
        </p:nvSpPr>
        <p:spPr>
          <a:xfrm>
            <a:off x="2030063" y="3583708"/>
            <a:ext cx="6974426" cy="719895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유급휴일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BCA7E5-F269-40A1-A7AD-1B576C9D6452}"/>
              </a:ext>
            </a:extLst>
          </p:cNvPr>
          <p:cNvSpPr txBox="1"/>
          <p:nvPr/>
        </p:nvSpPr>
        <p:spPr>
          <a:xfrm>
            <a:off x="2030063" y="4678164"/>
            <a:ext cx="6974426" cy="808428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주일에  하루 이상  주휴일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4378C1F-890C-4833-A4F4-3EAFAD2903B6}"/>
              </a:ext>
            </a:extLst>
          </p:cNvPr>
          <p:cNvGrpSpPr/>
          <p:nvPr/>
        </p:nvGrpSpPr>
        <p:grpSpPr>
          <a:xfrm>
            <a:off x="2476071" y="5957711"/>
            <a:ext cx="5991071" cy="369332"/>
            <a:chOff x="2514171" y="6885359"/>
            <a:chExt cx="5991071" cy="3693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2F3181-0DA7-4198-89BF-E80D5AFA2680}"/>
                </a:ext>
              </a:extLst>
            </p:cNvPr>
            <p:cNvSpPr txBox="1"/>
            <p:nvPr/>
          </p:nvSpPr>
          <p:spPr>
            <a:xfrm>
              <a:off x="2514171" y="6885359"/>
              <a:ext cx="2291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Aft>
                  <a:spcPts val="300"/>
                </a:spcAft>
              </a:pPr>
              <a:r>
                <a:rPr lang="ko-KR" altLang="en-US" sz="1800" spc="-100" dirty="0">
                  <a:solidFill>
                    <a:srgbClr val="F18932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휴일규정을 위반한 경우 </a:t>
              </a:r>
              <a:endParaRPr lang="en-US" altLang="ko-KR" sz="1800" spc="-100" dirty="0">
                <a:solidFill>
                  <a:srgbClr val="F18932"/>
                </a:solidFill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CD7F121-55E9-4C80-AA9F-5B722CF67E88}"/>
                </a:ext>
              </a:extLst>
            </p:cNvPr>
            <p:cNvSpPr txBox="1"/>
            <p:nvPr/>
          </p:nvSpPr>
          <p:spPr>
            <a:xfrm>
              <a:off x="5031214" y="6885359"/>
              <a:ext cx="3474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altLang="ko-KR" sz="1800" spc="-100" dirty="0">
                  <a:latin typeface="나눔스퀘어OTF ExtraBold" pitchFamily="34" charset="-127"/>
                  <a:ea typeface="나눔스퀘어OTF ExtraBold" pitchFamily="34" charset="-127"/>
                </a:rPr>
                <a:t>2</a:t>
              </a:r>
              <a:r>
                <a:rPr lang="ko-KR" altLang="en-US" sz="1800" spc="-100" dirty="0">
                  <a:latin typeface="나눔스퀘어OTF ExtraBold" pitchFamily="34" charset="-127"/>
                  <a:ea typeface="나눔스퀘어OTF ExtraBold" pitchFamily="34" charset="-127"/>
                </a:rPr>
                <a:t>년 이하 징역 또는 </a:t>
              </a:r>
              <a:r>
                <a:rPr lang="en-US" altLang="ko-KR" sz="1800" spc="-100" dirty="0">
                  <a:latin typeface="나눔스퀘어OTF ExtraBold" pitchFamily="34" charset="-127"/>
                  <a:ea typeface="나눔스퀘어OTF ExtraBold" pitchFamily="34" charset="-127"/>
                </a:rPr>
                <a:t>2</a:t>
              </a:r>
              <a:r>
                <a:rPr lang="ko-KR" altLang="en-US" sz="1800" spc="-100" dirty="0" err="1">
                  <a:latin typeface="나눔스퀘어OTF ExtraBold" pitchFamily="34" charset="-127"/>
                  <a:ea typeface="나눔스퀘어OTF ExtraBold" pitchFamily="34" charset="-127"/>
                </a:rPr>
                <a:t>천만원</a:t>
              </a:r>
              <a:r>
                <a:rPr lang="ko-KR" altLang="en-US" sz="1800" spc="-100" dirty="0">
                  <a:latin typeface="나눔스퀘어OTF ExtraBold" pitchFamily="34" charset="-127"/>
                  <a:ea typeface="나눔스퀘어OTF ExtraBold" pitchFamily="34" charset="-127"/>
                </a:rPr>
                <a:t> 이하 벌금</a:t>
              </a:r>
              <a:endParaRPr lang="en-US" altLang="ko-KR" sz="1800" spc="-100" dirty="0"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31C03069-8587-41FD-ABE3-715307A94070}"/>
                </a:ext>
              </a:extLst>
            </p:cNvPr>
            <p:cNvCxnSpPr/>
            <p:nvPr/>
          </p:nvCxnSpPr>
          <p:spPr>
            <a:xfrm>
              <a:off x="4911581" y="6958508"/>
              <a:ext cx="0" cy="228105"/>
            </a:xfrm>
            <a:prstGeom prst="line">
              <a:avLst/>
            </a:prstGeom>
            <a:ln w="25400">
              <a:solidFill>
                <a:srgbClr val="6F6F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019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9720A4B7-7A51-47D1-9392-8458F758F80B}"/>
              </a:ext>
            </a:extLst>
          </p:cNvPr>
          <p:cNvSpPr/>
          <p:nvPr/>
        </p:nvSpPr>
        <p:spPr>
          <a:xfrm>
            <a:off x="0" y="1616199"/>
            <a:ext cx="450155" cy="1368152"/>
          </a:xfrm>
          <a:prstGeom prst="rect">
            <a:avLst/>
          </a:prstGeom>
          <a:solidFill>
            <a:srgbClr val="F189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ACBF2144-56B8-408B-84F8-DC2ED72FE5DF}"/>
              </a:ext>
            </a:extLst>
          </p:cNvPr>
          <p:cNvSpPr/>
          <p:nvPr/>
        </p:nvSpPr>
        <p:spPr>
          <a:xfrm>
            <a:off x="9163124" y="309294"/>
            <a:ext cx="1147598" cy="1175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3" descr="D:\01.프로젝트-SUM\[프로젝트]취업지원센터\18.표준교안ppt제작\png저장\2-1_1차시\27-1.png">
            <a:extLst>
              <a:ext uri="{FF2B5EF4-FFF2-40B4-BE49-F238E27FC236}">
                <a16:creationId xmlns:a16="http://schemas.microsoft.com/office/drawing/2014/main" id="{90DB0BB0-E6BD-4A37-AAB4-25102F04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11" y="462941"/>
            <a:ext cx="810768" cy="81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765C3379-EA1E-4A09-975D-7EAD95882094}"/>
              </a:ext>
            </a:extLst>
          </p:cNvPr>
          <p:cNvSpPr/>
          <p:nvPr/>
        </p:nvSpPr>
        <p:spPr>
          <a:xfrm>
            <a:off x="0" y="20275"/>
            <a:ext cx="3567389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30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쉬는 것도 권리 </a:t>
            </a:r>
            <a:r>
              <a:rPr lang="en-US" altLang="ko-KR" sz="4600" spc="-30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3</a:t>
            </a:r>
            <a:endParaRPr lang="ko-KR" altLang="en-US" sz="4600" spc="-300" dirty="0">
              <a:solidFill>
                <a:schemeClr val="bg1"/>
              </a:solidFill>
              <a:latin typeface="이순신 돋움체 B" pitchFamily="18" charset="-127"/>
              <a:ea typeface="이순신 돋움체 B" pitchFamily="18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69B8C4A-2270-4A5F-8665-CA8251F3984E}"/>
              </a:ext>
            </a:extLst>
          </p:cNvPr>
          <p:cNvGrpSpPr/>
          <p:nvPr/>
        </p:nvGrpSpPr>
        <p:grpSpPr>
          <a:xfrm>
            <a:off x="4121030" y="200276"/>
            <a:ext cx="2377798" cy="899291"/>
            <a:chOff x="1310507" y="1704974"/>
            <a:chExt cx="1914054" cy="72390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52C799F-A7BE-47BC-A0BA-E36689E25356}"/>
                </a:ext>
              </a:extLst>
            </p:cNvPr>
            <p:cNvSpPr txBox="1"/>
            <p:nvPr/>
          </p:nvSpPr>
          <p:spPr>
            <a:xfrm>
              <a:off x="1310507" y="1704974"/>
              <a:ext cx="1914054" cy="563488"/>
            </a:xfrm>
            <a:prstGeom prst="rect">
              <a:avLst/>
            </a:prstGeom>
            <a:solidFill>
              <a:srgbClr val="585FA8"/>
            </a:solidFill>
          </p:spPr>
          <p:txBody>
            <a:bodyPr wrap="square" rtlCol="0" anchor="ctr" anchorCtr="0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ko-KR" altLang="en-US" sz="3200" dirty="0">
                  <a:solidFill>
                    <a:schemeClr val="bg1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휴가</a:t>
              </a:r>
              <a:endParaRPr lang="en-US" altLang="ko-KR" sz="3200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sp>
          <p:nvSpPr>
            <p:cNvPr id="26" name="직각 삼각형 25">
              <a:extLst>
                <a:ext uri="{FF2B5EF4-FFF2-40B4-BE49-F238E27FC236}">
                  <a16:creationId xmlns:a16="http://schemas.microsoft.com/office/drawing/2014/main" id="{3564D126-F952-40DA-8684-11B555CE152A}"/>
                </a:ext>
              </a:extLst>
            </p:cNvPr>
            <p:cNvSpPr/>
            <p:nvPr/>
          </p:nvSpPr>
          <p:spPr>
            <a:xfrm rot="10800000" flipH="1">
              <a:off x="3026568" y="2268463"/>
              <a:ext cx="197991" cy="160412"/>
            </a:xfrm>
            <a:prstGeom prst="rtTriangle">
              <a:avLst/>
            </a:pr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09AB6FE-07F7-4BD0-9122-47D1DAA18124}"/>
              </a:ext>
            </a:extLst>
          </p:cNvPr>
          <p:cNvSpPr txBox="1"/>
          <p:nvPr/>
        </p:nvSpPr>
        <p:spPr>
          <a:xfrm>
            <a:off x="2030064" y="2489253"/>
            <a:ext cx="6974426" cy="719895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년 </a:t>
            </a: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80%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이상 출근했으면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499E3A-6AAF-4EF0-A27C-2D282F5E37AA}"/>
              </a:ext>
            </a:extLst>
          </p:cNvPr>
          <p:cNvSpPr txBox="1"/>
          <p:nvPr/>
        </p:nvSpPr>
        <p:spPr>
          <a:xfrm>
            <a:off x="2020337" y="1276634"/>
            <a:ext cx="65742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4400" spc="-300" dirty="0">
                <a:solidFill>
                  <a:srgbClr val="E84246"/>
                </a:solidFill>
                <a:latin typeface="THE박홍서평붓EB" pitchFamily="18" charset="-127"/>
                <a:ea typeface="THE박홍서평붓EB" pitchFamily="18" charset="-127"/>
              </a:rPr>
              <a:t>일년 열심히 일했으면</a:t>
            </a:r>
            <a:r>
              <a:rPr lang="ko-KR" altLang="en-US" sz="4400" spc="-300" dirty="0">
                <a:latin typeface="THE박홍서평붓EB" pitchFamily="18" charset="-127"/>
                <a:ea typeface="THE박홍서평붓EB" pitchFamily="18" charset="-127"/>
              </a:rPr>
              <a:t> 쉬자</a:t>
            </a:r>
            <a:r>
              <a:rPr lang="en-US" altLang="ko-KR" sz="4400" spc="-300" dirty="0">
                <a:latin typeface="THE박홍서평붓EB" pitchFamily="18" charset="-127"/>
                <a:ea typeface="THE박홍서평붓EB" pitchFamily="18" charset="-127"/>
              </a:rPr>
              <a:t>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E971EF-4BAE-443B-9671-8AE52BE96E33}"/>
              </a:ext>
            </a:extLst>
          </p:cNvPr>
          <p:cNvSpPr txBox="1"/>
          <p:nvPr/>
        </p:nvSpPr>
        <p:spPr>
          <a:xfrm>
            <a:off x="2030063" y="3583708"/>
            <a:ext cx="6974426" cy="719895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sz="3200" spc="-150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연차유급휴가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BCA7E5-F269-40A1-A7AD-1B576C9D6452}"/>
              </a:ext>
            </a:extLst>
          </p:cNvPr>
          <p:cNvSpPr txBox="1"/>
          <p:nvPr/>
        </p:nvSpPr>
        <p:spPr>
          <a:xfrm>
            <a:off x="2030063" y="4678164"/>
            <a:ext cx="6974426" cy="808428"/>
          </a:xfrm>
          <a:prstGeom prst="roundRect">
            <a:avLst>
              <a:gd name="adj" fmla="val 8818"/>
            </a:avLst>
          </a:prstGeom>
          <a:noFill/>
          <a:ln w="19050">
            <a:solidFill>
              <a:srgbClr val="878787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spcAft>
                <a:spcPts val="300"/>
              </a:spcAft>
            </a:pPr>
            <a:r>
              <a:rPr lang="en-US" altLang="ko-KR" sz="3200" spc="-150" dirty="0">
                <a:latin typeface="나눔스퀘어OTF ExtraBold" pitchFamily="34" charset="-127"/>
                <a:ea typeface="나눔스퀘어OTF ExtraBold" pitchFamily="34" charset="-127"/>
              </a:rPr>
              <a:t>15</a:t>
            </a:r>
            <a:r>
              <a:rPr lang="ko-KR" altLang="en-US" sz="3200" spc="-150" dirty="0">
                <a:latin typeface="나눔스퀘어OTF ExtraBold" pitchFamily="34" charset="-127"/>
                <a:ea typeface="나눔스퀘어OTF ExtraBold" pitchFamily="34" charset="-127"/>
              </a:rPr>
              <a:t>일 이상 발생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4378C1F-890C-4833-A4F4-3EAFAD2903B6}"/>
              </a:ext>
            </a:extLst>
          </p:cNvPr>
          <p:cNvGrpSpPr/>
          <p:nvPr/>
        </p:nvGrpSpPr>
        <p:grpSpPr>
          <a:xfrm>
            <a:off x="2278902" y="5957711"/>
            <a:ext cx="6188240" cy="369332"/>
            <a:chOff x="2317002" y="6885359"/>
            <a:chExt cx="6188240" cy="3693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2F3181-0DA7-4198-89BF-E80D5AFA2680}"/>
                </a:ext>
              </a:extLst>
            </p:cNvPr>
            <p:cNvSpPr txBox="1"/>
            <p:nvPr/>
          </p:nvSpPr>
          <p:spPr>
            <a:xfrm>
              <a:off x="2317002" y="6885359"/>
              <a:ext cx="2488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Aft>
                  <a:spcPts val="300"/>
                </a:spcAft>
              </a:pPr>
              <a:r>
                <a:rPr lang="ko-KR" altLang="en-US" sz="1800" spc="-100" dirty="0">
                  <a:solidFill>
                    <a:srgbClr val="F18932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연차유급휴가 위반한 경우 </a:t>
              </a:r>
              <a:endParaRPr lang="en-US" altLang="ko-KR" sz="1800" spc="-100" dirty="0">
                <a:solidFill>
                  <a:srgbClr val="F18932"/>
                </a:solidFill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CD7F121-55E9-4C80-AA9F-5B722CF67E88}"/>
                </a:ext>
              </a:extLst>
            </p:cNvPr>
            <p:cNvSpPr txBox="1"/>
            <p:nvPr/>
          </p:nvSpPr>
          <p:spPr>
            <a:xfrm>
              <a:off x="5031214" y="6885359"/>
              <a:ext cx="34740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altLang="ko-KR" sz="1800" spc="-100" dirty="0">
                  <a:latin typeface="나눔스퀘어OTF ExtraBold" pitchFamily="34" charset="-127"/>
                  <a:ea typeface="나눔스퀘어OTF ExtraBold" pitchFamily="34" charset="-127"/>
                </a:rPr>
                <a:t>2</a:t>
              </a:r>
              <a:r>
                <a:rPr lang="ko-KR" altLang="en-US" sz="1800" spc="-100" dirty="0">
                  <a:latin typeface="나눔스퀘어OTF ExtraBold" pitchFamily="34" charset="-127"/>
                  <a:ea typeface="나눔스퀘어OTF ExtraBold" pitchFamily="34" charset="-127"/>
                </a:rPr>
                <a:t>년 이하 징역 또는 </a:t>
              </a:r>
              <a:r>
                <a:rPr lang="en-US" altLang="ko-KR" sz="1800" spc="-100" dirty="0">
                  <a:latin typeface="나눔스퀘어OTF ExtraBold" pitchFamily="34" charset="-127"/>
                  <a:ea typeface="나눔스퀘어OTF ExtraBold" pitchFamily="34" charset="-127"/>
                </a:rPr>
                <a:t>2</a:t>
              </a:r>
              <a:r>
                <a:rPr lang="ko-KR" altLang="en-US" sz="1800" spc="-100" dirty="0" err="1">
                  <a:latin typeface="나눔스퀘어OTF ExtraBold" pitchFamily="34" charset="-127"/>
                  <a:ea typeface="나눔스퀘어OTF ExtraBold" pitchFamily="34" charset="-127"/>
                </a:rPr>
                <a:t>천만원</a:t>
              </a:r>
              <a:r>
                <a:rPr lang="ko-KR" altLang="en-US" sz="1800" spc="-100" dirty="0">
                  <a:latin typeface="나눔스퀘어OTF ExtraBold" pitchFamily="34" charset="-127"/>
                  <a:ea typeface="나눔스퀘어OTF ExtraBold" pitchFamily="34" charset="-127"/>
                </a:rPr>
                <a:t> 이하 벌금</a:t>
              </a:r>
              <a:endParaRPr lang="en-US" altLang="ko-KR" sz="1800" spc="-100" dirty="0"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31C03069-8587-41FD-ABE3-715307A94070}"/>
                </a:ext>
              </a:extLst>
            </p:cNvPr>
            <p:cNvCxnSpPr/>
            <p:nvPr/>
          </p:nvCxnSpPr>
          <p:spPr>
            <a:xfrm>
              <a:off x="4911581" y="6958508"/>
              <a:ext cx="0" cy="228105"/>
            </a:xfrm>
            <a:prstGeom prst="line">
              <a:avLst/>
            </a:prstGeom>
            <a:ln w="25400">
              <a:solidFill>
                <a:srgbClr val="6F6F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559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7AB6E7-0364-4C27-9B84-350F2529DE90}"/>
              </a:ext>
            </a:extLst>
          </p:cNvPr>
          <p:cNvSpPr txBox="1">
            <a:spLocks/>
          </p:cNvSpPr>
          <p:nvPr/>
        </p:nvSpPr>
        <p:spPr>
          <a:xfrm>
            <a:off x="636102" y="79513"/>
            <a:ext cx="9574697" cy="887833"/>
          </a:xfrm>
          <a:prstGeom prst="rect">
            <a:avLst/>
          </a:prstGeom>
        </p:spPr>
        <p:txBody>
          <a:bodyPr vert="horz" lIns="100817" tIns="50408" rIns="100817" bIns="50408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600" spc="-25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  <a:cs typeface="+mn-cs"/>
              </a:rPr>
              <a:t>근로기준법의 휴가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307A35E-C5B2-4AF8-BB27-FD009B889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02" y="1468252"/>
            <a:ext cx="11251099" cy="48320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근로기준법 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60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조(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연차 유급휴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가) </a:t>
            </a:r>
            <a:endParaRPr lang="en-US" altLang="ko-KR" sz="2800" spc="-200" dirty="0">
              <a:solidFill>
                <a:schemeClr val="accent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① 사용자는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년간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80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퍼센트 이상 출근한 근로자에게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15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일의 유급휴가를 주어야 한다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 &lt;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개정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2012. 2. 1.&gt;</a:t>
            </a:r>
            <a:endParaRPr lang="ko-KR" altLang="en-US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② 사용자는 계속하여 근로한 기간이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년 미만인 근로자 또는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년간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80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퍼센트 미만 출근한 근로자에게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개월 개근 시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일의 유급휴가를 주어야 한다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  <a:p>
            <a:pPr lvl="0" latinLnBrk="0"/>
            <a:endParaRPr lang="en-US" altLang="ko-KR" sz="2800" spc="-200" dirty="0">
              <a:solidFill>
                <a:schemeClr val="accent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근로기준법 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제73조(생리휴가) </a:t>
            </a:r>
            <a:r>
              <a:rPr lang="ko-KR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사용자는 여성 근로자가 청구하면 월 1일의 생리휴가를 주어야 한다. </a:t>
            </a:r>
            <a:endParaRPr lang="en-US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lvl="0" latinLnBrk="0"/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근로기준법 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제7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조(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임산부의 보호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 </a:t>
            </a:r>
            <a:endParaRPr lang="en-US" altLang="ko-KR" sz="2800" spc="-200" dirty="0">
              <a:solidFill>
                <a:schemeClr val="accent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lvl="0" latinLnBrk="0"/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출산 전후 휴가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유산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/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사산 휴가</a:t>
            </a:r>
            <a:endParaRPr lang="ko-KR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7205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4FBF94C-1ED3-4871-B5EE-D20681F52F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" b="1655"/>
          <a:stretch/>
        </p:blipFill>
        <p:spPr>
          <a:xfrm>
            <a:off x="0" y="1923417"/>
            <a:ext cx="6171565" cy="39998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004FBF0A-25C3-4FDB-B67E-14BE2EE1A508}"/>
              </a:ext>
            </a:extLst>
          </p:cNvPr>
          <p:cNvSpPr txBox="1">
            <a:spLocks/>
          </p:cNvSpPr>
          <p:nvPr/>
        </p:nvSpPr>
        <p:spPr>
          <a:xfrm>
            <a:off x="1093752" y="1375961"/>
            <a:ext cx="1992030" cy="1951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생리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휴가</a:t>
            </a:r>
            <a:endParaRPr lang="en-US" altLang="ko-KR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85876D6-F099-470F-B72F-823AEC229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8081" y="2066122"/>
            <a:ext cx="7112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근로기준법 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제73조(생리휴가) </a:t>
            </a:r>
            <a:r>
              <a:rPr lang="ko-KR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사용자는 여성 근로자가 청구하면 월 1일의 생리휴가를 주어야 한다. 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40FDF17-F196-45F4-BD4D-98760B88B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8081" y="3490426"/>
            <a:ext cx="7112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※ 5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인 이상 사업장에 적용되는 법규정이며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유급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무급의 언급이 없으면 무급이라고 본다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3B425427-C7A6-4F75-AC46-13260C918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8081" y="5130173"/>
            <a:ext cx="711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벌칙 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: 500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만원 이하의 벌금에 처한다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ko-KR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8C35A6F-6E85-43F4-A544-A2884417DD6D}"/>
              </a:ext>
            </a:extLst>
          </p:cNvPr>
          <p:cNvSpPr txBox="1">
            <a:spLocks/>
          </p:cNvSpPr>
          <p:nvPr/>
        </p:nvSpPr>
        <p:spPr>
          <a:xfrm>
            <a:off x="636103" y="79513"/>
            <a:ext cx="3071848" cy="887833"/>
          </a:xfrm>
          <a:prstGeom prst="rect">
            <a:avLst/>
          </a:prstGeom>
        </p:spPr>
        <p:txBody>
          <a:bodyPr vert="horz" lIns="100817" tIns="50408" rIns="100817" bIns="50408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spc="-25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  <a:cs typeface="+mn-cs"/>
              </a:rPr>
              <a:t>휴가의 사용</a:t>
            </a:r>
          </a:p>
        </p:txBody>
      </p:sp>
    </p:spTree>
    <p:extLst>
      <p:ext uri="{BB962C8B-B14F-4D97-AF65-F5344CB8AC3E}">
        <p14:creationId xmlns:p14="http://schemas.microsoft.com/office/powerpoint/2010/main" val="8021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96DEBD-02CC-4B55-AA01-CCA93DF4DC90}"/>
              </a:ext>
            </a:extLst>
          </p:cNvPr>
          <p:cNvSpPr txBox="1">
            <a:spLocks/>
          </p:cNvSpPr>
          <p:nvPr/>
        </p:nvSpPr>
        <p:spPr>
          <a:xfrm>
            <a:off x="636102" y="79513"/>
            <a:ext cx="9574697" cy="887833"/>
          </a:xfrm>
          <a:prstGeom prst="rect">
            <a:avLst/>
          </a:prstGeom>
        </p:spPr>
        <p:txBody>
          <a:bodyPr vert="horz" lIns="100817" tIns="50408" rIns="100817" bIns="50408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600" spc="-250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  <a:cs typeface="+mn-cs"/>
              </a:rPr>
              <a:t>남녀고용평등법에 따른 휴가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A0EC69B-BE23-4876-BE1B-FC6090166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02" y="1228956"/>
            <a:ext cx="112510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남녀고용평등법 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18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조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의 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배우자 출산휴가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 </a:t>
            </a:r>
            <a:endParaRPr lang="en-US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4445170-FF3B-4B38-A347-8C2D83F21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02" y="3305451"/>
            <a:ext cx="112510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남녀고용평등법 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18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조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의 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3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2800" spc="-200" dirty="0" err="1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난임치료휴가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 </a:t>
            </a:r>
            <a:endParaRPr lang="en-US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28C1AB2-57AB-4EF3-9396-0A86501CE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02" y="5340840"/>
            <a:ext cx="112510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남녀고용평등법 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22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조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의 </a:t>
            </a:r>
            <a:r>
              <a:rPr lang="en-US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근로자의 </a:t>
            </a:r>
            <a:r>
              <a:rPr lang="ko-KR" altLang="en-US" sz="2800" spc="-200" dirty="0" err="1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가족돌봄</a:t>
            </a:r>
            <a:r>
              <a:rPr lang="ko-KR" altLang="en-US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등을 위한 지원</a:t>
            </a:r>
            <a:r>
              <a:rPr lang="ko-KR" altLang="ko-KR" sz="2800" spc="-200" dirty="0">
                <a:solidFill>
                  <a:schemeClr val="accent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 </a:t>
            </a:r>
            <a:endParaRPr lang="en-US" altLang="ko-KR" sz="2800" spc="-200" dirty="0">
              <a:solidFill>
                <a:schemeClr val="accent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CFDE3FB-AB20-4353-A922-D39C48CF6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02" y="1739505"/>
            <a:ext cx="1125109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① 사업주는 근로자가 배우자의 출산을 이유로 휴가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이하 “배우자 </a:t>
            </a:r>
            <a:r>
              <a:rPr lang="ko-KR" altLang="en-US" sz="2800" spc="-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출산휴가”라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한다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를 청구하는 경우에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10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일의 휴가를 주어야 한다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 경우 사용한 휴가기간은 유급으로 한다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9DB9185-AE39-4603-A7DF-A8783B112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02" y="3828671"/>
            <a:ext cx="1125109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① 사업주는 근로자가 인공수정 또는 체외수정 등 </a:t>
            </a:r>
            <a:r>
              <a:rPr lang="ko-KR" altLang="en-US" sz="2800" spc="-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난임치료를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받기 위하여 휴가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이하 “</a:t>
            </a:r>
            <a:r>
              <a:rPr lang="ko-KR" altLang="en-US" sz="2800" spc="-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난임치료휴가”라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한다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)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를 청구하는 경우에 연간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3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 이내의 휴가를 주어야 하며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 경우 최초 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일은 유급으로 한다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9D0CC89-7978-4C5A-AB48-8A346C2A6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02" y="5864060"/>
            <a:ext cx="112510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o-KR" altLang="en-US" sz="2800" spc="-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가족돌봄휴가</a:t>
            </a:r>
            <a:r>
              <a:rPr lang="en-US" altLang="ko-KR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800" spc="-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휴직</a:t>
            </a:r>
            <a:endParaRPr lang="en-US" altLang="ko-KR" sz="2800" spc="-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829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31FC190-120A-48CD-8CEA-16B2368DDDA0}"/>
              </a:ext>
            </a:extLst>
          </p:cNvPr>
          <p:cNvSpPr/>
          <p:nvPr/>
        </p:nvSpPr>
        <p:spPr>
          <a:xfrm>
            <a:off x="1654248" y="1758589"/>
            <a:ext cx="9338627" cy="1367382"/>
          </a:xfrm>
          <a:prstGeom prst="roundRect">
            <a:avLst>
              <a:gd name="adj" fmla="val 97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E7B71-A599-482B-B4A0-DA2F4A789302}"/>
              </a:ext>
            </a:extLst>
          </p:cNvPr>
          <p:cNvSpPr/>
          <p:nvPr/>
        </p:nvSpPr>
        <p:spPr>
          <a:xfrm>
            <a:off x="2529557" y="1903671"/>
            <a:ext cx="83746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오후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2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시부터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10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시까지 일하기로 했는데 오늘은 손님이 없다며 일찍 퇴근하라고 하면서 일찍 퇴근한 만큼의 임금은 없다고 한다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9ECA928-BFC4-4C5F-B6AD-D735E4543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98" y="1659730"/>
            <a:ext cx="1573303" cy="15733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78DF57-E2F2-4EFB-B71A-D4001D098E2F}"/>
              </a:ext>
            </a:extLst>
          </p:cNvPr>
          <p:cNvSpPr txBox="1"/>
          <p:nvPr/>
        </p:nvSpPr>
        <p:spPr>
          <a:xfrm>
            <a:off x="1048499" y="3999332"/>
            <a:ext cx="121149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600" b="1" dirty="0">
                <a:solidFill>
                  <a:srgbClr val="F39801"/>
                </a:solidFill>
              </a:rPr>
              <a:t>X</a:t>
            </a:r>
            <a:endParaRPr lang="ko-KR" altLang="en-US" sz="16600" b="1" dirty="0">
              <a:solidFill>
                <a:srgbClr val="F39801"/>
              </a:solidFill>
            </a:endParaRPr>
          </a:p>
        </p:txBody>
      </p:sp>
      <p:sp>
        <p:nvSpPr>
          <p:cNvPr id="13" name="사각형: 둥근 모서리 10">
            <a:extLst>
              <a:ext uri="{FF2B5EF4-FFF2-40B4-BE49-F238E27FC236}">
                <a16:creationId xmlns:a16="http://schemas.microsoft.com/office/drawing/2014/main" id="{1970FCF8-004C-4A26-AA12-34B8B93567DB}"/>
              </a:ext>
            </a:extLst>
          </p:cNvPr>
          <p:cNvSpPr/>
          <p:nvPr/>
        </p:nvSpPr>
        <p:spPr>
          <a:xfrm>
            <a:off x="4171055" y="4500081"/>
            <a:ext cx="6821820" cy="1777688"/>
          </a:xfrm>
          <a:prstGeom prst="roundRect">
            <a:avLst>
              <a:gd name="adj" fmla="val 11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사용자의 귀책사유로 휴업하거나 </a:t>
            </a:r>
            <a:r>
              <a:rPr lang="ko-KR" altLang="en-US" sz="2800" spc="-20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휴게하는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경우 휴업수당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(70% 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이상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 발생한다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7384BDF-2A8B-4CD3-9F7E-2D4E6794C14A}"/>
              </a:ext>
            </a:extLst>
          </p:cNvPr>
          <p:cNvSpPr/>
          <p:nvPr/>
        </p:nvSpPr>
        <p:spPr>
          <a:xfrm>
            <a:off x="1754031" y="324844"/>
            <a:ext cx="2876964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쌤을 이겨라</a:t>
            </a:r>
            <a:r>
              <a:rPr lang="en-US" altLang="ko-KR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0B8F8BF-440A-48DF-8160-FDEBFC59EFC7}"/>
              </a:ext>
            </a:extLst>
          </p:cNvPr>
          <p:cNvSpPr/>
          <p:nvPr/>
        </p:nvSpPr>
        <p:spPr>
          <a:xfrm>
            <a:off x="6597405" y="324844"/>
            <a:ext cx="1344301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빙고</a:t>
            </a:r>
            <a:r>
              <a:rPr lang="en-US" altLang="ko-KR" sz="4172" spc="-109" dirty="0">
                <a:solidFill>
                  <a:srgbClr val="575757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rgbClr val="575757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pic>
        <p:nvPicPr>
          <p:cNvPr id="14" name="Picture 3" descr="D:\01.프로젝트-SUM\[프로젝트]취업지원센터\18.표준교안ppt제작\png저장\3-2_1차시\32-1.png">
            <a:extLst>
              <a:ext uri="{FF2B5EF4-FFF2-40B4-BE49-F238E27FC236}">
                <a16:creationId xmlns:a16="http://schemas.microsoft.com/office/drawing/2014/main" id="{C10BF5FD-0DF7-49B4-B831-BD2B6736F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482" y="267812"/>
            <a:ext cx="1570242" cy="13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754031" y="324844"/>
            <a:ext cx="2876964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쌤을 이겨라</a:t>
            </a:r>
            <a:r>
              <a:rPr lang="en-US" altLang="ko-KR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11553" y="1659730"/>
            <a:ext cx="7988341" cy="1200329"/>
          </a:xfrm>
          <a:prstGeom prst="rect">
            <a:avLst/>
          </a:prstGeom>
        </p:spPr>
        <p:txBody>
          <a:bodyPr wrap="none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아르바이트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(</a:t>
            </a: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주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15</a:t>
            </a: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시간 이상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)</a:t>
            </a: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도 개근하였다면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,</a:t>
            </a:r>
          </a:p>
          <a:p>
            <a:pPr>
              <a:lnSpc>
                <a:spcPct val="90000"/>
              </a:lnSpc>
            </a:pP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주휴수당을 받을 수 있다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.</a:t>
            </a:r>
            <a:endParaRPr lang="ko-KR" altLang="en-US" sz="4000" spc="-272" dirty="0">
              <a:solidFill>
                <a:srgbClr val="004899"/>
              </a:solidFill>
              <a:latin typeface="이순신 돋움체 B" pitchFamily="18" charset="-127"/>
              <a:ea typeface="이순신 돋움체 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597405" y="324844"/>
            <a:ext cx="1344301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빙고</a:t>
            </a:r>
            <a:r>
              <a:rPr lang="en-US" altLang="ko-KR" sz="4172" spc="-109" dirty="0">
                <a:solidFill>
                  <a:srgbClr val="575757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rgbClr val="575757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pic>
        <p:nvPicPr>
          <p:cNvPr id="20483" name="Picture 3" descr="D:\01.프로젝트-SUM\[프로젝트]취업지원센터\18.표준교안ppt제작\png저장\3-2_1차시\32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482" y="267812"/>
            <a:ext cx="1570242" cy="13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D:\01.프로젝트-SUM\[프로젝트]취업지원센터\18.표준교안ppt제작\png저장\3-1_1차시\21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249" y="4192527"/>
            <a:ext cx="1376726" cy="146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1D92213-BC4F-4545-88EC-5BC549E7F8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98" y="1659730"/>
            <a:ext cx="1573303" cy="1573303"/>
          </a:xfrm>
          <a:prstGeom prst="rect">
            <a:avLst/>
          </a:prstGeom>
        </p:spPr>
      </p:pic>
      <p:sp>
        <p:nvSpPr>
          <p:cNvPr id="10" name="사각형: 둥근 모서리 10">
            <a:extLst>
              <a:ext uri="{FF2B5EF4-FFF2-40B4-BE49-F238E27FC236}">
                <a16:creationId xmlns:a16="http://schemas.microsoft.com/office/drawing/2014/main" id="{39F00992-D612-4A2F-AB77-9E6D9E17CA98}"/>
              </a:ext>
            </a:extLst>
          </p:cNvPr>
          <p:cNvSpPr/>
          <p:nvPr/>
        </p:nvSpPr>
        <p:spPr>
          <a:xfrm>
            <a:off x="4069455" y="3997942"/>
            <a:ext cx="6821820" cy="1908506"/>
          </a:xfrm>
          <a:prstGeom prst="roundRect">
            <a:avLst>
              <a:gd name="adj" fmla="val 11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 평균 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15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 이상이고 개근하였다면</a:t>
            </a:r>
            <a:endParaRPr lang="en-US" altLang="ko-KR" sz="2800" spc="-2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주일에 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 이상의 유급휴일이 발생한다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800" spc="-2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232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각 삼각형 1">
            <a:extLst>
              <a:ext uri="{FF2B5EF4-FFF2-40B4-BE49-F238E27FC236}">
                <a16:creationId xmlns:a16="http://schemas.microsoft.com/office/drawing/2014/main" id="{C7086B3A-1382-4757-A85E-B66ACB6E8114}"/>
              </a:ext>
            </a:extLst>
          </p:cNvPr>
          <p:cNvSpPr/>
          <p:nvPr/>
        </p:nvSpPr>
        <p:spPr>
          <a:xfrm rot="10800000">
            <a:off x="7698685" y="0"/>
            <a:ext cx="4273550" cy="382905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 descr="D:\01.프로젝트-SUM\[프로젝트]취업지원센터\18.표준교안ppt제작\png저장\3-2_1차시\08-1.png">
            <a:extLst>
              <a:ext uri="{FF2B5EF4-FFF2-40B4-BE49-F238E27FC236}">
                <a16:creationId xmlns:a16="http://schemas.microsoft.com/office/drawing/2014/main" id="{2792860C-69E9-497E-BA9E-1F0F13F7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21" y="485707"/>
            <a:ext cx="2529840" cy="241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DF3D4E04-A532-4E4E-BDC6-B1D0E00E4F80}"/>
              </a:ext>
            </a:extLst>
          </p:cNvPr>
          <p:cNvGrpSpPr/>
          <p:nvPr/>
        </p:nvGrpSpPr>
        <p:grpSpPr>
          <a:xfrm>
            <a:off x="1575442" y="3164270"/>
            <a:ext cx="6858123" cy="1256210"/>
            <a:chOff x="1579042" y="2813619"/>
            <a:chExt cx="6858123" cy="1256210"/>
          </a:xfrm>
        </p:grpSpPr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09C1D225-3415-4FC5-8331-EA6181522B47}"/>
                </a:ext>
              </a:extLst>
            </p:cNvPr>
            <p:cNvSpPr/>
            <p:nvPr/>
          </p:nvSpPr>
          <p:spPr>
            <a:xfrm rot="10800000" flipV="1">
              <a:off x="7228433" y="3132559"/>
              <a:ext cx="1208732" cy="937270"/>
            </a:xfrm>
            <a:prstGeom prst="rtTriangle">
              <a:avLst/>
            </a:prstGeom>
            <a:solidFill>
              <a:srgbClr val="E84246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9B834C98-8A27-4080-AFB7-C5D5C19E3B9B}"/>
                </a:ext>
              </a:extLst>
            </p:cNvPr>
            <p:cNvSpPr/>
            <p:nvPr/>
          </p:nvSpPr>
          <p:spPr>
            <a:xfrm flipV="1">
              <a:off x="1579042" y="2813619"/>
              <a:ext cx="1208732" cy="937270"/>
            </a:xfrm>
            <a:prstGeom prst="rtTriangle">
              <a:avLst/>
            </a:prstGeom>
            <a:solidFill>
              <a:srgbClr val="E84246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83A349-2B90-4497-9C45-AE4D6F1C3B29}"/>
                </a:ext>
              </a:extLst>
            </p:cNvPr>
            <p:cNvSpPr txBox="1"/>
            <p:nvPr/>
          </p:nvSpPr>
          <p:spPr>
            <a:xfrm>
              <a:off x="1730499" y="2975172"/>
              <a:ext cx="6565775" cy="949128"/>
            </a:xfrm>
            <a:prstGeom prst="rect">
              <a:avLst/>
            </a:prstGeom>
            <a:solidFill>
              <a:srgbClr val="EDEDED"/>
            </a:solidFill>
            <a:ln w="50800" cap="sq">
              <a:noFill/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altLang="ko-KR" sz="4000" spc="-250" dirty="0">
                  <a:latin typeface="나눔스퀘어OTF ExtraBold" pitchFamily="34" charset="-127"/>
                  <a:ea typeface="나눔스퀘어OTF ExtraBold" pitchFamily="34" charset="-127"/>
                </a:rPr>
                <a:t>1. </a:t>
              </a:r>
              <a:r>
                <a:rPr lang="ko-KR" altLang="en-US" sz="4000" spc="-250" dirty="0">
                  <a:latin typeface="나눔스퀘어OTF ExtraBold" pitchFamily="34" charset="-127"/>
                  <a:ea typeface="나눔스퀘어OTF ExtraBold" pitchFamily="34" charset="-127"/>
                </a:rPr>
                <a:t>휴게시간과 주휴</a:t>
              </a:r>
              <a:endParaRPr lang="en-US" altLang="ko-KR" sz="4000" spc="-250" dirty="0">
                <a:latin typeface="나눔스퀘어OTF Bold" pitchFamily="34" charset="-127"/>
                <a:ea typeface="나눔스퀘어OTF Bold" pitchFamily="34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545C4FF-8764-4F25-A835-0CB918CF2BE4}"/>
              </a:ext>
            </a:extLst>
          </p:cNvPr>
          <p:cNvGrpSpPr/>
          <p:nvPr/>
        </p:nvGrpSpPr>
        <p:grpSpPr>
          <a:xfrm>
            <a:off x="1575442" y="5345893"/>
            <a:ext cx="6858123" cy="1256210"/>
            <a:chOff x="1579042" y="2813619"/>
            <a:chExt cx="6858123" cy="1256210"/>
          </a:xfrm>
        </p:grpSpPr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id="{1E19E9C3-858C-43D1-AED7-6953450DDCCF}"/>
                </a:ext>
              </a:extLst>
            </p:cNvPr>
            <p:cNvSpPr/>
            <p:nvPr/>
          </p:nvSpPr>
          <p:spPr>
            <a:xfrm rot="10800000" flipV="1">
              <a:off x="7228433" y="3132559"/>
              <a:ext cx="1208732" cy="937270"/>
            </a:xfrm>
            <a:prstGeom prst="rtTriangle">
              <a:avLst/>
            </a:prstGeom>
            <a:solidFill>
              <a:srgbClr val="009FE3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각 삼각형 15">
              <a:extLst>
                <a:ext uri="{FF2B5EF4-FFF2-40B4-BE49-F238E27FC236}">
                  <a16:creationId xmlns:a16="http://schemas.microsoft.com/office/drawing/2014/main" id="{B396A979-E948-4579-A68D-259A8F748D2F}"/>
                </a:ext>
              </a:extLst>
            </p:cNvPr>
            <p:cNvSpPr/>
            <p:nvPr/>
          </p:nvSpPr>
          <p:spPr>
            <a:xfrm flipV="1">
              <a:off x="1579042" y="2813619"/>
              <a:ext cx="1208732" cy="937270"/>
            </a:xfrm>
            <a:prstGeom prst="rtTriangle">
              <a:avLst/>
            </a:prstGeom>
            <a:solidFill>
              <a:srgbClr val="009FE3"/>
            </a:solidFill>
            <a:ln w="63500" cap="sq">
              <a:solidFill>
                <a:srgbClr val="EDEDED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109BC9D-6773-4325-B819-97F72D6AA96D}"/>
                </a:ext>
              </a:extLst>
            </p:cNvPr>
            <p:cNvSpPr txBox="1"/>
            <p:nvPr/>
          </p:nvSpPr>
          <p:spPr>
            <a:xfrm>
              <a:off x="1730499" y="2975172"/>
              <a:ext cx="6565775" cy="949128"/>
            </a:xfrm>
            <a:prstGeom prst="rect">
              <a:avLst/>
            </a:prstGeom>
            <a:solidFill>
              <a:srgbClr val="EDEDED"/>
            </a:solidFill>
            <a:ln w="50800" cap="sq">
              <a:noFill/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altLang="ko-KR" sz="4000" spc="-250" dirty="0">
                  <a:solidFill>
                    <a:srgbClr val="FF0000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2. </a:t>
              </a:r>
              <a:r>
                <a:rPr lang="ko-KR" altLang="en-US" sz="4000" spc="-250" dirty="0">
                  <a:solidFill>
                    <a:srgbClr val="FF0000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최저임금과 수습기간</a:t>
              </a:r>
              <a:endParaRPr lang="en-US" altLang="ko-KR" sz="4000" spc="-250" dirty="0">
                <a:solidFill>
                  <a:srgbClr val="FF0000"/>
                </a:solidFill>
                <a:latin typeface="나눔스퀘어OTF Bold" pitchFamily="34" charset="-127"/>
                <a:ea typeface="나눔스퀘어OTF Bold" pitchFamily="34" charset="-12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8C18E01-0986-498E-9DF3-B904F1831105}"/>
              </a:ext>
            </a:extLst>
          </p:cNvPr>
          <p:cNvSpPr txBox="1"/>
          <p:nvPr/>
        </p:nvSpPr>
        <p:spPr>
          <a:xfrm>
            <a:off x="1019886" y="1661805"/>
            <a:ext cx="797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ko-KR" altLang="en-US" sz="4800" spc="-140" dirty="0">
                <a:latin typeface="나눔스퀘어OTF ExtraBold" pitchFamily="34" charset="-127"/>
                <a:ea typeface="나눔스퀘어OTF ExtraBold" pitchFamily="34" charset="-127"/>
              </a:rPr>
              <a:t>아르바이트를 위한 노동상식</a:t>
            </a:r>
            <a:endParaRPr lang="en-US" altLang="ko-KR" sz="4800" spc="-14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17436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※알바생 주목※ '수습기간' 핑계로 최저시급도 못 받은 적 있지 않음$ _ 스브스뉴스">
            <a:hlinkClick r:id="" action="ppaction://media"/>
            <a:extLst>
              <a:ext uri="{FF2B5EF4-FFF2-40B4-BE49-F238E27FC236}">
                <a16:creationId xmlns:a16="http://schemas.microsoft.com/office/drawing/2014/main" id="{914DD496-D461-49C4-A135-08518379A1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3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9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1CDE6F-DD0C-48B0-AFB5-EEB2B73882E7}"/>
              </a:ext>
            </a:extLst>
          </p:cNvPr>
          <p:cNvSpPr txBox="1"/>
          <p:nvPr/>
        </p:nvSpPr>
        <p:spPr>
          <a:xfrm>
            <a:off x="1814366" y="2095925"/>
            <a:ext cx="9014584" cy="84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98" spc="-18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최저임금법은 언제 만들어졌을까요</a:t>
            </a:r>
            <a:r>
              <a:rPr lang="en-US" altLang="ko-KR" sz="4898" spc="-18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?</a:t>
            </a:r>
            <a:endParaRPr lang="ko-KR" altLang="en-US" sz="4898" spc="-18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67D73D-990E-4D3A-BD1E-DB073C574A0B}"/>
              </a:ext>
            </a:extLst>
          </p:cNvPr>
          <p:cNvSpPr txBox="1"/>
          <p:nvPr/>
        </p:nvSpPr>
        <p:spPr>
          <a:xfrm>
            <a:off x="4947266" y="2933378"/>
            <a:ext cx="2315057" cy="84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98" dirty="0">
                <a:solidFill>
                  <a:srgbClr val="FF993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1986</a:t>
            </a:r>
            <a:r>
              <a:rPr lang="ko-KR" altLang="en-US" sz="4898" dirty="0">
                <a:solidFill>
                  <a:srgbClr val="FF993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C67084F-2FBA-4ABC-86E7-80BA6483B637}"/>
              </a:ext>
            </a:extLst>
          </p:cNvPr>
          <p:cNvSpPr/>
          <p:nvPr/>
        </p:nvSpPr>
        <p:spPr>
          <a:xfrm>
            <a:off x="2453726" y="4127670"/>
            <a:ext cx="8539622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54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그리고 </a:t>
            </a:r>
            <a:r>
              <a:rPr lang="en-US" altLang="ko-KR" sz="2540" dirty="0">
                <a:solidFill>
                  <a:srgbClr val="FF0000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1988</a:t>
            </a:r>
            <a:r>
              <a:rPr lang="ko-KR" altLang="en-US" sz="2540" dirty="0">
                <a:solidFill>
                  <a:srgbClr val="FF0000"/>
                </a:solidFill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년</a:t>
            </a:r>
            <a:r>
              <a:rPr lang="ko-KR" altLang="en-US" sz="254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 최저임금제도가 처음 시행되었습니다</a:t>
            </a:r>
            <a:r>
              <a:rPr lang="en-US" altLang="ko-KR" sz="2540" dirty="0">
                <a:latin typeface="경기천년바탕 Bold" panose="02020803020101020101" pitchFamily="18" charset="-127"/>
                <a:ea typeface="경기천년바탕 Bold" panose="02020803020101020101" pitchFamily="18" charset="-127"/>
              </a:rPr>
              <a:t>. </a:t>
            </a:r>
            <a:endParaRPr lang="ko-KR" altLang="en-US" sz="2540" dirty="0">
              <a:latin typeface="경기천년바탕 Bold" panose="02020803020101020101" pitchFamily="18" charset="-127"/>
              <a:ea typeface="경기천년바탕 Bold" panose="020208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2D3114-0CC2-430D-AA3D-538EC3ECFB27}"/>
              </a:ext>
            </a:extLst>
          </p:cNvPr>
          <p:cNvSpPr txBox="1"/>
          <p:nvPr/>
        </p:nvSpPr>
        <p:spPr>
          <a:xfrm>
            <a:off x="1752062" y="5148193"/>
            <a:ext cx="4559261" cy="594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33" dirty="0"/>
              <a:t>88</a:t>
            </a:r>
            <a:r>
              <a:rPr lang="ko-KR" altLang="en-US" sz="1633" dirty="0"/>
              <a:t>년</a:t>
            </a:r>
            <a:r>
              <a:rPr lang="en-US" altLang="ko-KR" sz="1633" dirty="0"/>
              <a:t>. 1. 1.</a:t>
            </a:r>
            <a:r>
              <a:rPr lang="ko-KR" altLang="en-US" sz="1633" dirty="0"/>
              <a:t>시행  </a:t>
            </a:r>
            <a:r>
              <a:rPr lang="en-US" altLang="ko-KR" sz="1633" dirty="0"/>
              <a:t> 1</a:t>
            </a:r>
            <a:r>
              <a:rPr lang="ko-KR" altLang="en-US" sz="1633" dirty="0"/>
              <a:t>그룹 </a:t>
            </a:r>
            <a:r>
              <a:rPr lang="en-US" altLang="ko-KR" sz="1633" dirty="0"/>
              <a:t>462.5</a:t>
            </a:r>
            <a:r>
              <a:rPr lang="ko-KR" altLang="en-US" sz="1633" dirty="0"/>
              <a:t>원</a:t>
            </a:r>
            <a:r>
              <a:rPr lang="en-US" altLang="ko-KR" sz="1633" dirty="0"/>
              <a:t>, 2</a:t>
            </a:r>
            <a:r>
              <a:rPr lang="ko-KR" altLang="en-US" sz="1633" dirty="0"/>
              <a:t>그룹 </a:t>
            </a:r>
            <a:r>
              <a:rPr lang="en-US" altLang="ko-KR" sz="1633" dirty="0"/>
              <a:t>487.5</a:t>
            </a:r>
            <a:r>
              <a:rPr lang="ko-KR" altLang="en-US" sz="1633" dirty="0"/>
              <a:t>원</a:t>
            </a:r>
            <a:endParaRPr lang="en-US" altLang="ko-KR" sz="1633" dirty="0"/>
          </a:p>
          <a:p>
            <a:r>
              <a:rPr lang="ko-KR" altLang="en-US" sz="1633" dirty="0"/>
              <a:t>일급 </a:t>
            </a:r>
            <a:r>
              <a:rPr lang="en-US" altLang="ko-KR" sz="1633" dirty="0"/>
              <a:t>8</a:t>
            </a:r>
            <a:r>
              <a:rPr lang="ko-KR" altLang="en-US" sz="1633" dirty="0"/>
              <a:t>시간 기준 </a:t>
            </a:r>
            <a:r>
              <a:rPr lang="en-US" altLang="ko-KR" sz="1633" dirty="0"/>
              <a:t>1</a:t>
            </a:r>
            <a:r>
              <a:rPr lang="ko-KR" altLang="en-US" sz="1633" dirty="0"/>
              <a:t>그룹 </a:t>
            </a:r>
            <a:r>
              <a:rPr lang="en-US" altLang="ko-KR" sz="1633" dirty="0"/>
              <a:t>3,700</a:t>
            </a:r>
            <a:r>
              <a:rPr lang="ko-KR" altLang="en-US" sz="1633" dirty="0"/>
              <a:t>원</a:t>
            </a:r>
            <a:r>
              <a:rPr lang="en-US" altLang="ko-KR" sz="1633" dirty="0"/>
              <a:t>, 2</a:t>
            </a:r>
            <a:r>
              <a:rPr lang="ko-KR" altLang="en-US" sz="1633" dirty="0"/>
              <a:t>그룹 </a:t>
            </a:r>
            <a:r>
              <a:rPr lang="en-US" altLang="ko-KR" sz="1633" dirty="0"/>
              <a:t>3,900</a:t>
            </a:r>
            <a:r>
              <a:rPr lang="ko-KR" altLang="en-US" sz="1633" dirty="0"/>
              <a:t>원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8361ED3-E784-4A36-9EE0-E9BD9CB2E211}"/>
              </a:ext>
            </a:extLst>
          </p:cNvPr>
          <p:cNvGrpSpPr/>
          <p:nvPr/>
        </p:nvGrpSpPr>
        <p:grpSpPr>
          <a:xfrm>
            <a:off x="1754031" y="267812"/>
            <a:ext cx="6187675" cy="1349081"/>
            <a:chOff x="1754031" y="267812"/>
            <a:chExt cx="6187675" cy="1349081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229E49C-62DE-47AF-A678-7EC6D08A24F7}"/>
                </a:ext>
              </a:extLst>
            </p:cNvPr>
            <p:cNvSpPr/>
            <p:nvPr/>
          </p:nvSpPr>
          <p:spPr>
            <a:xfrm>
              <a:off x="1754031" y="324844"/>
              <a:ext cx="2876964" cy="733227"/>
            </a:xfrm>
            <a:prstGeom prst="rect">
              <a:avLst/>
            </a:prstGeom>
          </p:spPr>
          <p:txBody>
            <a:bodyPr wrap="none" lIns="90308" tIns="45155" rIns="90308" bIns="45155">
              <a:spAutoFit/>
            </a:bodyPr>
            <a:lstStyle/>
            <a:p>
              <a:r>
                <a:rPr lang="ko-KR" altLang="en-US" sz="4172" spc="-109" dirty="0">
                  <a:solidFill>
                    <a:schemeClr val="bg1"/>
                  </a:solidFill>
                  <a:latin typeface="Tmon몬소리OTF Black" pitchFamily="50" charset="-127"/>
                  <a:ea typeface="Tmon몬소리OTF Black" pitchFamily="50" charset="-127"/>
                </a:rPr>
                <a:t>쌤을 이겨라</a:t>
              </a:r>
              <a:r>
                <a:rPr lang="en-US" altLang="ko-KR" sz="4172" spc="-109" dirty="0">
                  <a:solidFill>
                    <a:schemeClr val="bg1"/>
                  </a:solidFill>
                  <a:latin typeface="Tmon몬소리OTF Black" pitchFamily="50" charset="-127"/>
                  <a:ea typeface="Tmon몬소리OTF Black" pitchFamily="50" charset="-127"/>
                </a:rPr>
                <a:t>!</a:t>
              </a:r>
              <a:endPara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5058EC42-2941-49BC-B2B1-5FC8D07C40CF}"/>
                </a:ext>
              </a:extLst>
            </p:cNvPr>
            <p:cNvSpPr/>
            <p:nvPr/>
          </p:nvSpPr>
          <p:spPr>
            <a:xfrm>
              <a:off x="6597405" y="324844"/>
              <a:ext cx="1344301" cy="733227"/>
            </a:xfrm>
            <a:prstGeom prst="rect">
              <a:avLst/>
            </a:prstGeom>
          </p:spPr>
          <p:txBody>
            <a:bodyPr wrap="none" lIns="90308" tIns="45155" rIns="90308" bIns="45155">
              <a:spAutoFit/>
            </a:bodyPr>
            <a:lstStyle/>
            <a:p>
              <a:r>
                <a:rPr lang="ko-KR" altLang="en-US" sz="4172" spc="-109" dirty="0">
                  <a:solidFill>
                    <a:schemeClr val="bg1"/>
                  </a:solidFill>
                  <a:latin typeface="Tmon몬소리OTF Black" pitchFamily="50" charset="-127"/>
                  <a:ea typeface="Tmon몬소리OTF Black" pitchFamily="50" charset="-127"/>
                </a:rPr>
                <a:t>빙고</a:t>
              </a:r>
              <a:r>
                <a:rPr lang="en-US" altLang="ko-KR" sz="4172" spc="-109" dirty="0">
                  <a:solidFill>
                    <a:srgbClr val="575757"/>
                  </a:solidFill>
                  <a:latin typeface="Tmon몬소리OTF Black" pitchFamily="50" charset="-127"/>
                  <a:ea typeface="Tmon몬소리OTF Black" pitchFamily="50" charset="-127"/>
                </a:rPr>
                <a:t>!</a:t>
              </a:r>
              <a:endParaRPr lang="ko-KR" altLang="en-US" sz="4172" spc="-109" dirty="0">
                <a:solidFill>
                  <a:srgbClr val="575757"/>
                </a:solidFill>
                <a:latin typeface="Tmon몬소리OTF Black" pitchFamily="50" charset="-127"/>
                <a:ea typeface="Tmon몬소리OTF Black" pitchFamily="50" charset="-127"/>
              </a:endParaRPr>
            </a:p>
          </p:txBody>
        </p:sp>
        <p:pic>
          <p:nvPicPr>
            <p:cNvPr id="11" name="Picture 3" descr="D:\01.프로젝트-SUM\[프로젝트]취업지원센터\18.표준교안ppt제작\png저장\3-2_1차시\32-1.png">
              <a:extLst>
                <a:ext uri="{FF2B5EF4-FFF2-40B4-BE49-F238E27FC236}">
                  <a16:creationId xmlns:a16="http://schemas.microsoft.com/office/drawing/2014/main" id="{708CC909-5A75-4934-B5EC-EAE6F812B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482" y="267812"/>
              <a:ext cx="1570242" cy="1349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222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FF3695C-2AA9-41F0-ADDD-58009D7C9E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385" y="589"/>
            <a:ext cx="5499042" cy="65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1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7B464D-4C36-443E-AF48-C1DF414B86AB}"/>
              </a:ext>
            </a:extLst>
          </p:cNvPr>
          <p:cNvSpPr txBox="1"/>
          <p:nvPr/>
        </p:nvSpPr>
        <p:spPr>
          <a:xfrm>
            <a:off x="3557136" y="2039518"/>
            <a:ext cx="5221301" cy="84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98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2026</a:t>
            </a:r>
            <a:r>
              <a:rPr lang="ko-KR" altLang="en-US" sz="4898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최저임금</a:t>
            </a:r>
            <a:r>
              <a:rPr lang="en-US" altLang="ko-KR" sz="4898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?</a:t>
            </a:r>
            <a:endParaRPr lang="ko-KR" altLang="en-US" sz="4898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0B909-0D8B-4319-A1CD-1074A7442AD4}"/>
              </a:ext>
            </a:extLst>
          </p:cNvPr>
          <p:cNvSpPr txBox="1"/>
          <p:nvPr/>
        </p:nvSpPr>
        <p:spPr>
          <a:xfrm>
            <a:off x="4847553" y="2910983"/>
            <a:ext cx="2682145" cy="84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98" dirty="0">
                <a:solidFill>
                  <a:srgbClr val="FF993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10,320</a:t>
            </a:r>
            <a:r>
              <a:rPr lang="ko-KR" altLang="en-US" sz="4898" dirty="0">
                <a:solidFill>
                  <a:srgbClr val="FF993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원</a:t>
            </a:r>
          </a:p>
        </p:txBody>
      </p:sp>
      <p:pic>
        <p:nvPicPr>
          <p:cNvPr id="6" name="Picture 3" descr="D:\01.프로젝트-SUM\[프로젝트]취업지원센터\18.표준교안ppt제작\png저장\2-1_2차시\06-4.png">
            <a:extLst>
              <a:ext uri="{FF2B5EF4-FFF2-40B4-BE49-F238E27FC236}">
                <a16:creationId xmlns:a16="http://schemas.microsoft.com/office/drawing/2014/main" id="{7B5EC68F-8588-4D63-8792-0F65BECD3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456" y="193174"/>
            <a:ext cx="685598" cy="88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6C5E60C8-C424-4978-B476-109402692849}"/>
              </a:ext>
            </a:extLst>
          </p:cNvPr>
          <p:cNvGrpSpPr/>
          <p:nvPr/>
        </p:nvGrpSpPr>
        <p:grpSpPr>
          <a:xfrm>
            <a:off x="1754031" y="267812"/>
            <a:ext cx="6187675" cy="1349081"/>
            <a:chOff x="1754031" y="267812"/>
            <a:chExt cx="6187675" cy="1349081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D9FD9E5-3BAA-46D6-B2E2-B51616B63BCC}"/>
                </a:ext>
              </a:extLst>
            </p:cNvPr>
            <p:cNvSpPr/>
            <p:nvPr/>
          </p:nvSpPr>
          <p:spPr>
            <a:xfrm>
              <a:off x="1754031" y="324844"/>
              <a:ext cx="2876964" cy="733227"/>
            </a:xfrm>
            <a:prstGeom prst="rect">
              <a:avLst/>
            </a:prstGeom>
          </p:spPr>
          <p:txBody>
            <a:bodyPr wrap="none" lIns="90308" tIns="45155" rIns="90308" bIns="45155">
              <a:spAutoFit/>
            </a:bodyPr>
            <a:lstStyle/>
            <a:p>
              <a:r>
                <a:rPr lang="ko-KR" altLang="en-US" sz="4172" spc="-109" dirty="0">
                  <a:solidFill>
                    <a:schemeClr val="bg1"/>
                  </a:solidFill>
                  <a:latin typeface="Tmon몬소리OTF Black" pitchFamily="50" charset="-127"/>
                  <a:ea typeface="Tmon몬소리OTF Black" pitchFamily="50" charset="-127"/>
                </a:rPr>
                <a:t>쌤을 이겨라</a:t>
              </a:r>
              <a:r>
                <a:rPr lang="en-US" altLang="ko-KR" sz="4172" spc="-109" dirty="0">
                  <a:solidFill>
                    <a:schemeClr val="bg1"/>
                  </a:solidFill>
                  <a:latin typeface="Tmon몬소리OTF Black" pitchFamily="50" charset="-127"/>
                  <a:ea typeface="Tmon몬소리OTF Black" pitchFamily="50" charset="-127"/>
                </a:rPr>
                <a:t>!</a:t>
              </a:r>
              <a:endPara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C9A8EE9C-E518-4C1E-AAC6-E82348F97543}"/>
                </a:ext>
              </a:extLst>
            </p:cNvPr>
            <p:cNvSpPr/>
            <p:nvPr/>
          </p:nvSpPr>
          <p:spPr>
            <a:xfrm>
              <a:off x="6597405" y="324844"/>
              <a:ext cx="1344301" cy="733227"/>
            </a:xfrm>
            <a:prstGeom prst="rect">
              <a:avLst/>
            </a:prstGeom>
          </p:spPr>
          <p:txBody>
            <a:bodyPr wrap="none" lIns="90308" tIns="45155" rIns="90308" bIns="45155">
              <a:spAutoFit/>
            </a:bodyPr>
            <a:lstStyle/>
            <a:p>
              <a:r>
                <a:rPr lang="ko-KR" altLang="en-US" sz="4172" spc="-109" dirty="0">
                  <a:solidFill>
                    <a:schemeClr val="bg1"/>
                  </a:solidFill>
                  <a:latin typeface="Tmon몬소리OTF Black" pitchFamily="50" charset="-127"/>
                  <a:ea typeface="Tmon몬소리OTF Black" pitchFamily="50" charset="-127"/>
                </a:rPr>
                <a:t>빙고</a:t>
              </a:r>
              <a:r>
                <a:rPr lang="en-US" altLang="ko-KR" sz="4172" spc="-109" dirty="0">
                  <a:solidFill>
                    <a:srgbClr val="575757"/>
                  </a:solidFill>
                  <a:latin typeface="Tmon몬소리OTF Black" pitchFamily="50" charset="-127"/>
                  <a:ea typeface="Tmon몬소리OTF Black" pitchFamily="50" charset="-127"/>
                </a:rPr>
                <a:t>!</a:t>
              </a:r>
              <a:endParaRPr lang="ko-KR" altLang="en-US" sz="4172" spc="-109" dirty="0">
                <a:solidFill>
                  <a:srgbClr val="575757"/>
                </a:solidFill>
                <a:latin typeface="Tmon몬소리OTF Black" pitchFamily="50" charset="-127"/>
                <a:ea typeface="Tmon몬소리OTF Black" pitchFamily="50" charset="-127"/>
              </a:endParaRPr>
            </a:p>
          </p:txBody>
        </p:sp>
        <p:pic>
          <p:nvPicPr>
            <p:cNvPr id="14" name="Picture 3" descr="D:\01.프로젝트-SUM\[프로젝트]취업지원센터\18.표준교안ppt제작\png저장\3-2_1차시\32-1.png">
              <a:extLst>
                <a:ext uri="{FF2B5EF4-FFF2-40B4-BE49-F238E27FC236}">
                  <a16:creationId xmlns:a16="http://schemas.microsoft.com/office/drawing/2014/main" id="{95A47724-8E73-4886-B232-A6D6D131D7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482" y="267812"/>
              <a:ext cx="1570242" cy="1349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FE4D82E-E201-4A2F-BF27-A66EDC38BEE1}"/>
              </a:ext>
            </a:extLst>
          </p:cNvPr>
          <p:cNvSpPr txBox="1"/>
          <p:nvPr/>
        </p:nvSpPr>
        <p:spPr>
          <a:xfrm>
            <a:off x="3557136" y="4135018"/>
            <a:ext cx="5221301" cy="84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98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2027</a:t>
            </a:r>
            <a:r>
              <a:rPr lang="ko-KR" altLang="en-US" sz="4898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최저임금</a:t>
            </a:r>
            <a:r>
              <a:rPr lang="en-US" altLang="ko-KR" sz="4898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?</a:t>
            </a:r>
            <a:endParaRPr lang="ko-KR" altLang="en-US" sz="4898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A8BDB8-FF1C-4DFC-865A-29E84CE117D3}"/>
              </a:ext>
            </a:extLst>
          </p:cNvPr>
          <p:cNvSpPr txBox="1"/>
          <p:nvPr/>
        </p:nvSpPr>
        <p:spPr>
          <a:xfrm>
            <a:off x="4847553" y="5006483"/>
            <a:ext cx="2682145" cy="84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98" dirty="0">
                <a:solidFill>
                  <a:srgbClr val="FF993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10,700</a:t>
            </a:r>
            <a:r>
              <a:rPr lang="ko-KR" altLang="en-US" sz="4898" dirty="0">
                <a:solidFill>
                  <a:srgbClr val="FF993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원</a:t>
            </a:r>
          </a:p>
        </p:txBody>
      </p:sp>
    </p:spTree>
    <p:extLst>
      <p:ext uri="{BB962C8B-B14F-4D97-AF65-F5344CB8AC3E}">
        <p14:creationId xmlns:p14="http://schemas.microsoft.com/office/powerpoint/2010/main" val="64481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7714006" y="460302"/>
            <a:ext cx="3234285" cy="382527"/>
          </a:xfrm>
          <a:prstGeom prst="rect">
            <a:avLst/>
          </a:prstGeom>
          <a:solidFill>
            <a:srgbClr val="36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652" tIns="0" rIns="0" bIns="0" rtlCol="0" anchor="ctr"/>
          <a:lstStyle/>
          <a:p>
            <a:endParaRPr lang="ko-KR" altLang="en-US" sz="1633" spc="-91" dirty="0">
              <a:solidFill>
                <a:srgbClr val="FFED00"/>
              </a:solidFill>
              <a:latin typeface="이순신 돋움체 M" pitchFamily="18" charset="-127"/>
              <a:ea typeface="이순신 돋움체 M" pitchFamily="18" charset="-127"/>
            </a:endParaRPr>
          </a:p>
        </p:txBody>
      </p:sp>
      <p:sp>
        <p:nvSpPr>
          <p:cNvPr id="3" name="이등변 삼각형 2"/>
          <p:cNvSpPr/>
          <p:nvPr/>
        </p:nvSpPr>
        <p:spPr>
          <a:xfrm rot="16200000">
            <a:off x="7465063" y="593384"/>
            <a:ext cx="382025" cy="115861"/>
          </a:xfrm>
          <a:prstGeom prst="triangle">
            <a:avLst/>
          </a:prstGeom>
          <a:solidFill>
            <a:srgbClr val="36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33"/>
          </a:p>
        </p:txBody>
      </p:sp>
      <p:sp>
        <p:nvSpPr>
          <p:cNvPr id="11" name="타원 10"/>
          <p:cNvSpPr/>
          <p:nvPr/>
        </p:nvSpPr>
        <p:spPr>
          <a:xfrm>
            <a:off x="9557463" y="556978"/>
            <a:ext cx="1040862" cy="10660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33"/>
          </a:p>
        </p:txBody>
      </p:sp>
      <p:pic>
        <p:nvPicPr>
          <p:cNvPr id="11267" name="Picture 3" descr="D:\01.프로젝트-SUM\[프로젝트]취업지원센터\18.표준교안ppt제작\png저장\2-1_2차시\06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456" y="193174"/>
            <a:ext cx="685598" cy="88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3005915" y="255731"/>
            <a:ext cx="4072676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pPr algn="ctr"/>
            <a:r>
              <a:rPr lang="ko-KR" altLang="en-US" sz="4172" spc="-272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최저임금 </a:t>
            </a:r>
            <a:r>
              <a:rPr lang="en-US" altLang="ko-KR" sz="4172" spc="-272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90% </a:t>
            </a:r>
            <a:r>
              <a:rPr lang="ko-KR" altLang="en-US" sz="4172" spc="-272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적용</a:t>
            </a:r>
            <a:r>
              <a:rPr lang="en-US" altLang="ko-KR" sz="4172" spc="-272" dirty="0">
                <a:solidFill>
                  <a:schemeClr val="bg1"/>
                </a:solidFill>
                <a:latin typeface="이순신 돋움체 B" pitchFamily="18" charset="-127"/>
                <a:ea typeface="이순신 돋움체 B" pitchFamily="18" charset="-127"/>
              </a:rPr>
              <a:t>?</a:t>
            </a:r>
            <a:endParaRPr lang="ko-KR" altLang="en-US" sz="4172" spc="-272" dirty="0">
              <a:solidFill>
                <a:schemeClr val="bg1"/>
              </a:solidFill>
              <a:latin typeface="이순신 돋움체 B" pitchFamily="18" charset="-127"/>
              <a:ea typeface="이순신 돋움체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39989" y="1665510"/>
            <a:ext cx="4517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81"/>
              </a:spcAft>
            </a:pPr>
            <a:r>
              <a:rPr lang="ko-KR" altLang="en-US" sz="3600" spc="-200" dirty="0">
                <a:latin typeface="나눔스퀘어OTF ExtraBold" pitchFamily="34" charset="-127"/>
                <a:ea typeface="나눔스퀘어OTF ExtraBold" pitchFamily="34" charset="-127"/>
              </a:rPr>
              <a:t>수습사용 중에 있는 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000" y="2775894"/>
            <a:ext cx="11569700" cy="257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26"/>
              </a:spcAft>
            </a:pP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1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년 이상 근로계약인 경우 수습 </a:t>
            </a:r>
            <a:r>
              <a:rPr lang="en-US" altLang="ko-KR" sz="3600" spc="-154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3600" spc="-154" dirty="0">
                <a:solidFill>
                  <a:srgbClr val="E84246"/>
                </a:solidFill>
                <a:latin typeface="나눔스퀘어OTF ExtraBold" pitchFamily="34" charset="-127"/>
                <a:ea typeface="나눔스퀘어OTF ExtraBold" pitchFamily="34" charset="-127"/>
              </a:rPr>
              <a:t>개월 이내인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 노동자는</a:t>
            </a:r>
          </a:p>
          <a:p>
            <a:pPr algn="ctr">
              <a:spcAft>
                <a:spcPts val="726"/>
              </a:spcAft>
            </a:pPr>
            <a:r>
              <a:rPr lang="ko-KR" altLang="en-US" sz="3600" spc="-154" dirty="0" err="1">
                <a:latin typeface="나눔스퀘어OTF Bold" pitchFamily="34" charset="-127"/>
                <a:ea typeface="나눔스퀘어OTF Bold" pitchFamily="34" charset="-127"/>
              </a:rPr>
              <a:t>최저임금액의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 </a:t>
            </a: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10%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를 감액하여 지급할 수 있다</a:t>
            </a: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.</a:t>
            </a:r>
          </a:p>
          <a:p>
            <a:pPr algn="ctr">
              <a:spcAft>
                <a:spcPts val="726"/>
              </a:spcAft>
            </a:pP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( 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최저임금법 제</a:t>
            </a: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5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조 </a:t>
            </a: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2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항 </a:t>
            </a: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)</a:t>
            </a:r>
          </a:p>
          <a:p>
            <a:pPr algn="ctr">
              <a:spcAft>
                <a:spcPts val="726"/>
              </a:spcAft>
            </a:pP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(1</a:t>
            </a:r>
            <a:r>
              <a:rPr lang="ko-KR" altLang="en-US" sz="3600" spc="-154" dirty="0">
                <a:latin typeface="나눔스퀘어OTF Bold" pitchFamily="34" charset="-127"/>
                <a:ea typeface="나눔스퀘어OTF Bold" pitchFamily="34" charset="-127"/>
              </a:rPr>
              <a:t>년 미만으로 근로계약을 체결한 경우 제외</a:t>
            </a:r>
            <a:r>
              <a:rPr lang="en-US" altLang="ko-KR" sz="3600" spc="-154" dirty="0">
                <a:latin typeface="나눔스퀘어OTF Bold" pitchFamily="34" charset="-127"/>
                <a:ea typeface="나눔스퀘어OTF Bold" pitchFamily="34" charset="-127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731" y="5496838"/>
            <a:ext cx="10964238" cy="110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26"/>
              </a:spcAft>
            </a:pP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( 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다만</a:t>
            </a: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, 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단순노무업무로 고용노동부장관이 정하여 고시한 직종에 종사하는  근로자 </a:t>
            </a:r>
            <a:endParaRPr lang="en-US" altLang="ko-KR" sz="2000" spc="-154" dirty="0">
              <a:latin typeface="나눔스퀘어OTF Bold" pitchFamily="34" charset="-127"/>
              <a:ea typeface="나눔스퀘어OTF Bold" pitchFamily="34" charset="-127"/>
            </a:endParaRPr>
          </a:p>
          <a:p>
            <a:pPr>
              <a:spcAft>
                <a:spcPts val="726"/>
              </a:spcAft>
            </a:pP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- 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한국표준직업분류상 대분류</a:t>
            </a: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9 &lt;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단순노무종사자</a:t>
            </a: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&gt; 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에 해당하는 사람 </a:t>
            </a: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)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는 수습여부</a:t>
            </a: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·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계약기간에 관계없이 최저임금 </a:t>
            </a: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100%</a:t>
            </a:r>
            <a:r>
              <a:rPr lang="ko-KR" altLang="en-US" sz="2000" spc="-154" dirty="0">
                <a:latin typeface="나눔스퀘어OTF Bold" pitchFamily="34" charset="-127"/>
                <a:ea typeface="나눔스퀘어OTF Bold" pitchFamily="34" charset="-127"/>
              </a:rPr>
              <a:t>를 지급하여야 한다</a:t>
            </a:r>
            <a:r>
              <a:rPr lang="en-US" altLang="ko-KR" sz="2000" spc="-154" dirty="0">
                <a:latin typeface="나눔스퀘어OTF Bold" pitchFamily="34" charset="-127"/>
                <a:ea typeface="나눔스퀘어OTF Bold" pitchFamily="34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553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31FC190-120A-48CD-8CEA-16B2368DDDA0}"/>
              </a:ext>
            </a:extLst>
          </p:cNvPr>
          <p:cNvSpPr/>
          <p:nvPr/>
        </p:nvSpPr>
        <p:spPr>
          <a:xfrm>
            <a:off x="1654248" y="1758589"/>
            <a:ext cx="9338627" cy="1367382"/>
          </a:xfrm>
          <a:prstGeom prst="roundRect">
            <a:avLst>
              <a:gd name="adj" fmla="val 97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E7B71-A599-482B-B4A0-DA2F4A789302}"/>
              </a:ext>
            </a:extLst>
          </p:cNvPr>
          <p:cNvSpPr/>
          <p:nvPr/>
        </p:nvSpPr>
        <p:spPr>
          <a:xfrm>
            <a:off x="2529557" y="1903671"/>
            <a:ext cx="83746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6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개월 일하기로 했는데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, 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첫 달은 수습이라고 최저임금의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90%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만 준다고 한다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9ECA928-BFC4-4C5F-B6AD-D735E4543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98" y="1659730"/>
            <a:ext cx="1573303" cy="15733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78DF57-E2F2-4EFB-B71A-D4001D098E2F}"/>
              </a:ext>
            </a:extLst>
          </p:cNvPr>
          <p:cNvSpPr txBox="1"/>
          <p:nvPr/>
        </p:nvSpPr>
        <p:spPr>
          <a:xfrm>
            <a:off x="1549360" y="3271053"/>
            <a:ext cx="121149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600" b="1" dirty="0">
                <a:solidFill>
                  <a:srgbClr val="F39801"/>
                </a:solidFill>
              </a:rPr>
              <a:t>X</a:t>
            </a:r>
            <a:endParaRPr lang="ko-KR" altLang="en-US" sz="16600" b="1" dirty="0">
              <a:solidFill>
                <a:srgbClr val="F39801"/>
              </a:solidFill>
            </a:endParaRPr>
          </a:p>
        </p:txBody>
      </p:sp>
      <p:sp>
        <p:nvSpPr>
          <p:cNvPr id="13" name="사각형: 둥근 모서리 10">
            <a:extLst>
              <a:ext uri="{FF2B5EF4-FFF2-40B4-BE49-F238E27FC236}">
                <a16:creationId xmlns:a16="http://schemas.microsoft.com/office/drawing/2014/main" id="{1970FCF8-004C-4A26-AA12-34B8B93567DB}"/>
              </a:ext>
            </a:extLst>
          </p:cNvPr>
          <p:cNvSpPr/>
          <p:nvPr/>
        </p:nvSpPr>
        <p:spPr>
          <a:xfrm>
            <a:off x="4171055" y="3630891"/>
            <a:ext cx="6821820" cy="2646878"/>
          </a:xfrm>
          <a:prstGeom prst="roundRect">
            <a:avLst>
              <a:gd name="adj" fmla="val 11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수습 기간인 노동자의 경우 최저임금의 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10% 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감액 적용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최대 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개월 이내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1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 미만 근로계약 체결한 노동자와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단순노무업무는 제외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D2992A16-1E24-4199-9831-48EF3AFB197F}"/>
              </a:ext>
            </a:extLst>
          </p:cNvPr>
          <p:cNvSpPr txBox="1">
            <a:spLocks/>
          </p:cNvSpPr>
          <p:nvPr/>
        </p:nvSpPr>
        <p:spPr>
          <a:xfrm>
            <a:off x="629799" y="211790"/>
            <a:ext cx="6891099" cy="558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쌤을 이겨라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 OX</a:t>
            </a: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빙고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ar-SA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620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01.프로젝트-SUM\[프로젝트]취업지원센터\18.표준교안ppt제작\png저장\2-1_1차시\18-1.png">
            <a:extLst>
              <a:ext uri="{FF2B5EF4-FFF2-40B4-BE49-F238E27FC236}">
                <a16:creationId xmlns:a16="http://schemas.microsoft.com/office/drawing/2014/main" id="{D5CEE8AA-9B09-4A2C-95C8-48699AD1A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5" y="212998"/>
            <a:ext cx="786384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9C6FB231-4225-4D45-957E-E109DE3AB09C}"/>
              </a:ext>
            </a:extLst>
          </p:cNvPr>
          <p:cNvSpPr/>
          <p:nvPr/>
        </p:nvSpPr>
        <p:spPr>
          <a:xfrm>
            <a:off x="1469364" y="271289"/>
            <a:ext cx="6496076" cy="808428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ko-KR" altLang="en-US" sz="4600" spc="-450" dirty="0">
                <a:solidFill>
                  <a:srgbClr val="FF0000"/>
                </a:solidFill>
                <a:latin typeface="이순신 돋움체 B" pitchFamily="18" charset="-127"/>
                <a:ea typeface="이순신 돋움체 B" pitchFamily="18" charset="-127"/>
              </a:rPr>
              <a:t>최저임금</a:t>
            </a:r>
            <a:r>
              <a:rPr lang="ko-KR" altLang="en-US" sz="4600" spc="-450" dirty="0">
                <a:latin typeface="이순신 돋움체 B" pitchFamily="18" charset="-127"/>
                <a:ea typeface="이순신 돋움체 B" pitchFamily="18" charset="-127"/>
              </a:rPr>
              <a:t> 꼭 알아야 할 ‘ 세가지 ’</a:t>
            </a:r>
            <a:r>
              <a:rPr lang="en-US" altLang="ko-KR" sz="4600" spc="-450" dirty="0">
                <a:latin typeface="이순신 돋움체 B" pitchFamily="18" charset="-127"/>
                <a:ea typeface="이순신 돋움체 B" pitchFamily="18" charset="-127"/>
              </a:rPr>
              <a:t>!</a:t>
            </a:r>
            <a:endParaRPr lang="ko-KR" altLang="en-US" sz="4600" spc="-450" dirty="0">
              <a:latin typeface="이순신 돋움체 B" pitchFamily="18" charset="-127"/>
              <a:ea typeface="이순신 돋움체 B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0E04C-08CD-4A1A-9F54-5619299FDFED}"/>
              </a:ext>
            </a:extLst>
          </p:cNvPr>
          <p:cNvSpPr txBox="1"/>
          <p:nvPr/>
        </p:nvSpPr>
        <p:spPr>
          <a:xfrm>
            <a:off x="2373262" y="6046204"/>
            <a:ext cx="5989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altLang="ko-KR" sz="1800" spc="-100" dirty="0">
                <a:solidFill>
                  <a:srgbClr val="009AD7"/>
                </a:solidFill>
                <a:latin typeface="나눔스퀘어OTF Bold" pitchFamily="34" charset="-127"/>
                <a:ea typeface="나눔스퀘어OTF Bold" pitchFamily="34" charset="-127"/>
              </a:rPr>
              <a:t>[ </a:t>
            </a:r>
            <a:r>
              <a:rPr lang="ko-KR" altLang="en-US" sz="1800" spc="-100" dirty="0">
                <a:solidFill>
                  <a:srgbClr val="009AD7"/>
                </a:solidFill>
                <a:latin typeface="나눔스퀘어OTF Bold" pitchFamily="34" charset="-127"/>
                <a:ea typeface="나눔스퀘어OTF Bold" pitchFamily="34" charset="-127"/>
              </a:rPr>
              <a:t>출처 </a:t>
            </a:r>
            <a:r>
              <a:rPr lang="en-US" altLang="ko-KR" sz="1800" spc="-100" dirty="0">
                <a:solidFill>
                  <a:srgbClr val="009AD7"/>
                </a:solidFill>
                <a:latin typeface="나눔스퀘어OTF Bold" pitchFamily="34" charset="-127"/>
                <a:ea typeface="나눔스퀘어OTF Bold" pitchFamily="34" charset="-127"/>
              </a:rPr>
              <a:t>: </a:t>
            </a:r>
            <a:r>
              <a:rPr lang="ko-KR" altLang="en-US" sz="1800" spc="-100" dirty="0">
                <a:solidFill>
                  <a:srgbClr val="009AD7"/>
                </a:solidFill>
                <a:latin typeface="나눔스퀘어OTF Bold" pitchFamily="34" charset="-127"/>
                <a:ea typeface="나눔스퀘어OTF Bold" pitchFamily="34" charset="-127"/>
              </a:rPr>
              <a:t>서울고용노동청 교재 </a:t>
            </a:r>
            <a:r>
              <a:rPr lang="en-US" altLang="ko-KR" sz="1800" spc="-100" dirty="0">
                <a:solidFill>
                  <a:srgbClr val="009AD7"/>
                </a:solidFill>
                <a:latin typeface="나눔스퀘어OTF Bold" pitchFamily="34" charset="-127"/>
                <a:ea typeface="나눔스퀘어OTF Bold" pitchFamily="34" charset="-127"/>
              </a:rPr>
              <a:t>- </a:t>
            </a:r>
            <a:r>
              <a:rPr lang="ko-KR" altLang="en-US" sz="1800" spc="-100" dirty="0">
                <a:solidFill>
                  <a:srgbClr val="009AD7"/>
                </a:solidFill>
                <a:latin typeface="나눔스퀘어OTF Bold" pitchFamily="34" charset="-127"/>
                <a:ea typeface="나눔스퀘어OTF Bold" pitchFamily="34" charset="-127"/>
              </a:rPr>
              <a:t>사업주가 꼭 알아야 할 필수 노동법 </a:t>
            </a:r>
            <a:r>
              <a:rPr lang="en-US" altLang="ko-KR" sz="1800" spc="-100" dirty="0">
                <a:solidFill>
                  <a:srgbClr val="009AD7"/>
                </a:solidFill>
                <a:latin typeface="나눔스퀘어OTF Bold" pitchFamily="34" charset="-127"/>
                <a:ea typeface="나눔스퀘어OTF Bold" pitchFamily="34" charset="-127"/>
              </a:rPr>
              <a:t>] </a:t>
            </a:r>
          </a:p>
        </p:txBody>
      </p:sp>
      <p:pic>
        <p:nvPicPr>
          <p:cNvPr id="5" name="Picture 3" descr="D:\01.프로젝트-SUM\[프로젝트]취업지원센터\18.표준교안ppt제작\png저장\2-1_2차시\15-1.png">
            <a:extLst>
              <a:ext uri="{FF2B5EF4-FFF2-40B4-BE49-F238E27FC236}">
                <a16:creationId xmlns:a16="http://schemas.microsoft.com/office/drawing/2014/main" id="{8A6D61C3-849D-49EB-BC57-CFE609749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402" y="172211"/>
            <a:ext cx="1944624" cy="141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782076-A63F-4F9D-BD98-D33E5B84B40E}"/>
              </a:ext>
            </a:extLst>
          </p:cNvPr>
          <p:cNvSpPr txBox="1"/>
          <p:nvPr/>
        </p:nvSpPr>
        <p:spPr>
          <a:xfrm>
            <a:off x="2802835" y="4730487"/>
            <a:ext cx="9193693" cy="900000"/>
          </a:xfrm>
          <a:prstGeom prst="roundRect">
            <a:avLst>
              <a:gd name="adj" fmla="val 8653"/>
            </a:avLst>
          </a:prstGeom>
          <a:solidFill>
            <a:srgbClr val="EDEDED"/>
          </a:solidFill>
          <a:ln w="25400">
            <a:noFill/>
          </a:ln>
        </p:spPr>
        <p:txBody>
          <a:bodyPr wrap="square" lIns="1764000" tIns="0" rIns="0" bIns="0" rtlCol="0" anchor="ctr" anchorCtr="0">
            <a:noAutofit/>
          </a:bodyPr>
          <a:lstStyle/>
          <a:p>
            <a:pPr>
              <a:spcAft>
                <a:spcPts val="300"/>
              </a:spcAft>
            </a:pP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1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년 미만의 계약 근로자와 단순노무업무 종사자는 </a:t>
            </a:r>
            <a:endParaRPr lang="en-US" altLang="ko-KR" sz="2600" spc="-150" dirty="0">
              <a:latin typeface="나눔스퀘어OTF Bold" pitchFamily="34" charset="-127"/>
              <a:ea typeface="나눔스퀘어OTF Bold" pitchFamily="34" charset="-127"/>
            </a:endParaRPr>
          </a:p>
          <a:p>
            <a:pPr>
              <a:spcAft>
                <a:spcPts val="300"/>
              </a:spcAft>
            </a:pP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수습 기간 동안 최저임금의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90% 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지급 불가능</a:t>
            </a:r>
            <a:endParaRPr lang="ko-KR" altLang="en-US" sz="2600" spc="-150" dirty="0">
              <a:solidFill>
                <a:srgbClr val="FF0000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6306A-78BA-45BD-BAB6-B93BBE6A3D12}"/>
              </a:ext>
            </a:extLst>
          </p:cNvPr>
          <p:cNvSpPr txBox="1"/>
          <p:nvPr/>
        </p:nvSpPr>
        <p:spPr>
          <a:xfrm>
            <a:off x="2802835" y="1981643"/>
            <a:ext cx="9193695" cy="900000"/>
          </a:xfrm>
          <a:prstGeom prst="roundRect">
            <a:avLst>
              <a:gd name="adj" fmla="val 14037"/>
            </a:avLst>
          </a:prstGeom>
          <a:solidFill>
            <a:srgbClr val="EDEDED"/>
          </a:solidFill>
          <a:ln w="25400">
            <a:noFill/>
          </a:ln>
        </p:spPr>
        <p:txBody>
          <a:bodyPr wrap="square" lIns="1764000" tIns="0" rIns="0" bIns="0" rtlCol="0" anchor="ctr" anchorCtr="0">
            <a:noAutofit/>
          </a:bodyPr>
          <a:lstStyle/>
          <a:p>
            <a:pPr>
              <a:spcAft>
                <a:spcPts val="300"/>
              </a:spcAft>
            </a:pP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‘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26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년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: 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시급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10,320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원 </a:t>
            </a:r>
            <a:endParaRPr lang="en-US" altLang="ko-KR" sz="2600" spc="-150" dirty="0">
              <a:latin typeface="나눔스퀘어OTF Bold" pitchFamily="34" charset="-127"/>
              <a:ea typeface="나눔스퀘어OTF Bold" pitchFamily="34" charset="-127"/>
            </a:endParaRPr>
          </a:p>
          <a:p>
            <a:pPr>
              <a:spcAft>
                <a:spcPts val="300"/>
              </a:spcAft>
            </a:pP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       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: 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월급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2,156,880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원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( 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주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40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시간 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&amp; </a:t>
            </a: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주휴 포함</a:t>
            </a:r>
            <a:r>
              <a:rPr lang="en-US" altLang="ko-KR" sz="2600" spc="-150" dirty="0">
                <a:latin typeface="나눔스퀘어OTF Bold" pitchFamily="34" charset="-127"/>
                <a:ea typeface="나눔스퀘어OTF Bold" pitchFamily="34" charset="-127"/>
              </a:rPr>
              <a:t>)</a:t>
            </a:r>
            <a:endParaRPr lang="ko-KR" altLang="en-US" sz="2600" spc="-150" dirty="0">
              <a:solidFill>
                <a:srgbClr val="FF0000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9" name="모서리가 둥근 직사각형 16">
            <a:extLst>
              <a:ext uri="{FF2B5EF4-FFF2-40B4-BE49-F238E27FC236}">
                <a16:creationId xmlns:a16="http://schemas.microsoft.com/office/drawing/2014/main" id="{E8AED493-F55A-414B-8FB3-049756A47344}"/>
              </a:ext>
            </a:extLst>
          </p:cNvPr>
          <p:cNvSpPr/>
          <p:nvPr/>
        </p:nvSpPr>
        <p:spPr>
          <a:xfrm>
            <a:off x="464061" y="1644774"/>
            <a:ext cx="3975638" cy="1166986"/>
          </a:xfrm>
          <a:prstGeom prst="roundRect">
            <a:avLst>
              <a:gd name="adj" fmla="val 10092"/>
            </a:avLst>
          </a:prstGeom>
          <a:solidFill>
            <a:srgbClr val="ED6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600" spc="-150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최저금액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BB0C35-F340-4136-9459-F03FAE22BFBE}"/>
              </a:ext>
            </a:extLst>
          </p:cNvPr>
          <p:cNvSpPr txBox="1"/>
          <p:nvPr/>
        </p:nvSpPr>
        <p:spPr>
          <a:xfrm>
            <a:off x="2802835" y="3305319"/>
            <a:ext cx="9193694" cy="900000"/>
          </a:xfrm>
          <a:prstGeom prst="roundRect">
            <a:avLst>
              <a:gd name="adj" fmla="val 14037"/>
            </a:avLst>
          </a:prstGeom>
          <a:solidFill>
            <a:srgbClr val="EDEDED"/>
          </a:solidFill>
          <a:ln w="25400">
            <a:noFill/>
          </a:ln>
        </p:spPr>
        <p:txBody>
          <a:bodyPr wrap="square" lIns="1764000" tIns="0" rIns="0" bIns="0" rtlCol="0" anchor="ctr" anchorCtr="0">
            <a:noAutofit/>
          </a:bodyPr>
          <a:lstStyle/>
          <a:p>
            <a:pPr>
              <a:spcAft>
                <a:spcPts val="300"/>
              </a:spcAft>
            </a:pP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당사자 간 합의가 있더라도 </a:t>
            </a:r>
            <a:endParaRPr lang="en-US" altLang="ko-KR" sz="2600" spc="-150" dirty="0">
              <a:latin typeface="나눔스퀘어OTF Bold" pitchFamily="34" charset="-127"/>
              <a:ea typeface="나눔스퀘어OTF Bold" pitchFamily="34" charset="-127"/>
            </a:endParaRPr>
          </a:p>
          <a:p>
            <a:pPr>
              <a:spcAft>
                <a:spcPts val="300"/>
              </a:spcAft>
            </a:pPr>
            <a:r>
              <a:rPr lang="ko-KR" altLang="en-US" sz="2600" spc="-150" dirty="0">
                <a:latin typeface="나눔스퀘어OTF Bold" pitchFamily="34" charset="-127"/>
                <a:ea typeface="나눔스퀘어OTF Bold" pitchFamily="34" charset="-127"/>
              </a:rPr>
              <a:t>최저임금 이하로 지급 시 형사처벌</a:t>
            </a:r>
            <a:endParaRPr lang="ko-KR" altLang="en-US" sz="2600" spc="-150" dirty="0">
              <a:solidFill>
                <a:srgbClr val="FF0000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0" name="모서리가 둥근 직사각형 25">
            <a:extLst>
              <a:ext uri="{FF2B5EF4-FFF2-40B4-BE49-F238E27FC236}">
                <a16:creationId xmlns:a16="http://schemas.microsoft.com/office/drawing/2014/main" id="{69AB2FEB-8254-44AE-A4BA-0FB98C447111}"/>
              </a:ext>
            </a:extLst>
          </p:cNvPr>
          <p:cNvSpPr/>
          <p:nvPr/>
        </p:nvSpPr>
        <p:spPr>
          <a:xfrm>
            <a:off x="464061" y="2975891"/>
            <a:ext cx="3975638" cy="1166986"/>
          </a:xfrm>
          <a:prstGeom prst="roundRect">
            <a:avLst>
              <a:gd name="adj" fmla="val 10092"/>
            </a:avLst>
          </a:prstGeom>
          <a:solidFill>
            <a:srgbClr val="36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600" spc="-150" dirty="0" err="1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반의사불벌죄</a:t>
            </a:r>
            <a:r>
              <a:rPr lang="ko-KR" altLang="en-US" sz="2600" spc="-150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 미적용</a:t>
            </a:r>
          </a:p>
        </p:txBody>
      </p:sp>
      <p:sp>
        <p:nvSpPr>
          <p:cNvPr id="11" name="모서리가 둥근 직사각형 26">
            <a:extLst>
              <a:ext uri="{FF2B5EF4-FFF2-40B4-BE49-F238E27FC236}">
                <a16:creationId xmlns:a16="http://schemas.microsoft.com/office/drawing/2014/main" id="{C3B31048-CBC0-418D-82EC-1E76E01DE202}"/>
              </a:ext>
            </a:extLst>
          </p:cNvPr>
          <p:cNvSpPr/>
          <p:nvPr/>
        </p:nvSpPr>
        <p:spPr>
          <a:xfrm>
            <a:off x="464061" y="4388492"/>
            <a:ext cx="3975638" cy="1166986"/>
          </a:xfrm>
          <a:prstGeom prst="roundRect">
            <a:avLst>
              <a:gd name="adj" fmla="val 10092"/>
            </a:avLst>
          </a:prstGeom>
          <a:solidFill>
            <a:srgbClr val="94C2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600" spc="-150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감액불가</a:t>
            </a:r>
          </a:p>
        </p:txBody>
      </p:sp>
    </p:spTree>
    <p:extLst>
      <p:ext uri="{BB962C8B-B14F-4D97-AF65-F5344CB8AC3E}">
        <p14:creationId xmlns:p14="http://schemas.microsoft.com/office/powerpoint/2010/main" val="260289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절반이 '부당대우 겪어봤다' 부산 청소년 아르바이트 실태 (2022.11.15_뉴스데스크_부산MBC)">
            <a:hlinkClick r:id="" action="ppaction://media"/>
            <a:extLst>
              <a:ext uri="{FF2B5EF4-FFF2-40B4-BE49-F238E27FC236}">
                <a16:creationId xmlns:a16="http://schemas.microsoft.com/office/drawing/2014/main" id="{D3FD62C8-C795-4A1E-B6B1-799D827AB0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2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7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5309A6-C000-4E07-ACB8-4ACA48F4B554}"/>
              </a:ext>
            </a:extLst>
          </p:cNvPr>
          <p:cNvSpPr txBox="1"/>
          <p:nvPr/>
        </p:nvSpPr>
        <p:spPr>
          <a:xfrm>
            <a:off x="2303626" y="2259449"/>
            <a:ext cx="79705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1"/>
              </a:spcAft>
            </a:pPr>
            <a:r>
              <a:rPr lang="ko-KR" altLang="en-US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샘을 이겨라 ○</a:t>
            </a:r>
            <a:r>
              <a:rPr lang="en-US" altLang="ko-KR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,</a:t>
            </a:r>
            <a:r>
              <a:rPr lang="ko-KR" altLang="en-US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 </a:t>
            </a:r>
            <a:r>
              <a:rPr lang="en-US" altLang="ko-KR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× </a:t>
            </a:r>
            <a:r>
              <a:rPr lang="ko-KR" altLang="en-US" sz="7000" b="1" spc="-120" dirty="0">
                <a:ln>
                  <a:solidFill>
                    <a:prstClr val="black">
                      <a:alpha val="0"/>
                    </a:prstClr>
                  </a:solidFill>
                </a:ln>
                <a:latin typeface="한국야쿠르트 스타일 Regular" panose="020F0503000000000000" pitchFamily="50" charset="-127"/>
                <a:ea typeface="한국야쿠르트 스타일 Regular" panose="020F0503000000000000" pitchFamily="50" charset="-127"/>
              </a:rPr>
              <a:t>퀴즈</a:t>
            </a:r>
            <a:endParaRPr lang="en-US" altLang="ko-KR" sz="7000" b="1" spc="-120" dirty="0">
              <a:ln>
                <a:solidFill>
                  <a:prstClr val="black">
                    <a:alpha val="0"/>
                  </a:prstClr>
                </a:solidFill>
              </a:ln>
              <a:latin typeface="한국야쿠르트 스타일 Regular" panose="020F0503000000000000" pitchFamily="50" charset="-127"/>
              <a:ea typeface="한국야쿠르트 스타일 Regular" panose="020F0503000000000000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544EE72-4FC0-1F31-9A3A-E750FF250351}"/>
              </a:ext>
            </a:extLst>
          </p:cNvPr>
          <p:cNvSpPr/>
          <p:nvPr/>
        </p:nvSpPr>
        <p:spPr>
          <a:xfrm>
            <a:off x="1521012" y="1765273"/>
            <a:ext cx="324795" cy="987146"/>
          </a:xfrm>
          <a:prstGeom prst="rect">
            <a:avLst/>
          </a:prstGeom>
          <a:solidFill>
            <a:srgbClr val="74B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99">
              <a:latin typeface="안동엄마까투리" panose="020B0600000101010101" pitchFamily="50" charset="-127"/>
              <a:ea typeface="안동엄마까투리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180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31FC190-120A-48CD-8CEA-16B2368DDDA0}"/>
              </a:ext>
            </a:extLst>
          </p:cNvPr>
          <p:cNvSpPr/>
          <p:nvPr/>
        </p:nvSpPr>
        <p:spPr>
          <a:xfrm>
            <a:off x="2758255" y="1952444"/>
            <a:ext cx="7612754" cy="1367382"/>
          </a:xfrm>
          <a:prstGeom prst="roundRect">
            <a:avLst>
              <a:gd name="adj" fmla="val 97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E7B71-A599-482B-B4A0-DA2F4A789302}"/>
              </a:ext>
            </a:extLst>
          </p:cNvPr>
          <p:cNvSpPr/>
          <p:nvPr/>
        </p:nvSpPr>
        <p:spPr>
          <a:xfrm>
            <a:off x="3772351" y="2022009"/>
            <a:ext cx="62609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근로계약은 문서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(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서면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)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로 </a:t>
            </a:r>
            <a:endParaRPr lang="en-US" altLang="ko-KR" sz="4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  <a:p>
            <a:pPr>
              <a:defRPr/>
            </a:pP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작성하는게  바람직하다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 </a:t>
            </a:r>
            <a:endParaRPr lang="ko-KR" altLang="en-US" sz="4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9ECA928-BFC4-4C5F-B6AD-D735E4543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04" y="1778068"/>
            <a:ext cx="1573303" cy="1573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F0516D-6A04-4863-B4F7-2D9B20D68025}"/>
              </a:ext>
            </a:extLst>
          </p:cNvPr>
          <p:cNvSpPr txBox="1"/>
          <p:nvPr/>
        </p:nvSpPr>
        <p:spPr>
          <a:xfrm>
            <a:off x="5309349" y="3422086"/>
            <a:ext cx="157330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600" b="1" dirty="0">
                <a:solidFill>
                  <a:srgbClr val="F39801"/>
                </a:solidFill>
              </a:rPr>
              <a:t>O</a:t>
            </a:r>
            <a:endParaRPr lang="ko-KR" altLang="en-US" sz="16600" b="1" dirty="0">
              <a:solidFill>
                <a:srgbClr val="F39801"/>
              </a:solidFill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0A490D74-FDD7-4B5B-836C-877DF88F532B}"/>
              </a:ext>
            </a:extLst>
          </p:cNvPr>
          <p:cNvSpPr txBox="1">
            <a:spLocks/>
          </p:cNvSpPr>
          <p:nvPr/>
        </p:nvSpPr>
        <p:spPr>
          <a:xfrm>
            <a:off x="629799" y="211790"/>
            <a:ext cx="6891099" cy="558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쌤을 이겨라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 OX</a:t>
            </a: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빙고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ar-SA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594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31FC190-120A-48CD-8CEA-16B2368DDDA0}"/>
              </a:ext>
            </a:extLst>
          </p:cNvPr>
          <p:cNvSpPr/>
          <p:nvPr/>
        </p:nvSpPr>
        <p:spPr>
          <a:xfrm>
            <a:off x="1416449" y="1770946"/>
            <a:ext cx="10056867" cy="1367382"/>
          </a:xfrm>
          <a:prstGeom prst="roundRect">
            <a:avLst>
              <a:gd name="adj" fmla="val 97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E7B71-A599-482B-B4A0-DA2F4A789302}"/>
              </a:ext>
            </a:extLst>
          </p:cNvPr>
          <p:cNvSpPr/>
          <p:nvPr/>
        </p:nvSpPr>
        <p:spPr>
          <a:xfrm>
            <a:off x="2324274" y="1977584"/>
            <a:ext cx="89513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아침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10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시부터 저녁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6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시까지 일을 했다면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(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점심시간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시간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)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근로시간은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7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시간이다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9ECA928-BFC4-4C5F-B6AD-D735E4543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99" y="1672087"/>
            <a:ext cx="1573303" cy="1573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FEB0FC-6593-4E35-83D6-4AC4EDE577B5}"/>
              </a:ext>
            </a:extLst>
          </p:cNvPr>
          <p:cNvSpPr txBox="1"/>
          <p:nvPr/>
        </p:nvSpPr>
        <p:spPr>
          <a:xfrm>
            <a:off x="3590774" y="3422086"/>
            <a:ext cx="157330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600" b="1" dirty="0">
                <a:solidFill>
                  <a:srgbClr val="F39801"/>
                </a:solidFill>
              </a:rPr>
              <a:t>O</a:t>
            </a:r>
            <a:endParaRPr lang="ko-KR" altLang="en-US" sz="16600" b="1" dirty="0">
              <a:solidFill>
                <a:srgbClr val="F39801"/>
              </a:solidFill>
            </a:endParaRPr>
          </a:p>
        </p:txBody>
      </p:sp>
      <p:sp>
        <p:nvSpPr>
          <p:cNvPr id="12" name="사각형: 둥근 모서리 10">
            <a:extLst>
              <a:ext uri="{FF2B5EF4-FFF2-40B4-BE49-F238E27FC236}">
                <a16:creationId xmlns:a16="http://schemas.microsoft.com/office/drawing/2014/main" id="{1970FCF8-004C-4A26-AA12-34B8B93567DB}"/>
              </a:ext>
            </a:extLst>
          </p:cNvPr>
          <p:cNvSpPr/>
          <p:nvPr/>
        </p:nvSpPr>
        <p:spPr>
          <a:xfrm>
            <a:off x="5687209" y="3736912"/>
            <a:ext cx="4608494" cy="1967023"/>
          </a:xfrm>
          <a:prstGeom prst="roundRect">
            <a:avLst>
              <a:gd name="adj" fmla="val 11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휴게시간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점심시간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은 </a:t>
            </a:r>
            <a:endParaRPr lang="en-US" altLang="ko-KR" sz="2800" spc="-2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근로시간에 포함되지 않는다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125624D-2543-46E9-953D-308FF68BEE52}"/>
              </a:ext>
            </a:extLst>
          </p:cNvPr>
          <p:cNvSpPr txBox="1">
            <a:spLocks/>
          </p:cNvSpPr>
          <p:nvPr/>
        </p:nvSpPr>
        <p:spPr>
          <a:xfrm>
            <a:off x="629799" y="211790"/>
            <a:ext cx="6891099" cy="558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쌤을 이겨라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 OX</a:t>
            </a: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빙고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ar-SA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67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754031" y="324844"/>
            <a:ext cx="2876964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쌤을 이겨라</a:t>
            </a:r>
            <a:r>
              <a:rPr lang="en-US" altLang="ko-KR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26903" y="2078557"/>
            <a:ext cx="5664884" cy="1200329"/>
          </a:xfrm>
          <a:prstGeom prst="rect">
            <a:avLst/>
          </a:prstGeom>
        </p:spPr>
        <p:txBody>
          <a:bodyPr wrap="none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야간근로시간은</a:t>
            </a:r>
          </a:p>
          <a:p>
            <a:pPr>
              <a:lnSpc>
                <a:spcPct val="90000"/>
              </a:lnSpc>
            </a:pP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밤 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12</a:t>
            </a: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시부터 아침 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6</a:t>
            </a: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시까지이다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.</a:t>
            </a:r>
            <a:endParaRPr lang="ko-KR" altLang="en-US" sz="4000" spc="-272" dirty="0">
              <a:solidFill>
                <a:srgbClr val="004899"/>
              </a:solidFill>
              <a:latin typeface="이순신 돋움체 B" pitchFamily="18" charset="-127"/>
              <a:ea typeface="이순신 돋움체 B" pitchFamily="18" charset="-127"/>
            </a:endParaRPr>
          </a:p>
        </p:txBody>
      </p:sp>
      <p:pic>
        <p:nvPicPr>
          <p:cNvPr id="9" name="Picture 4" descr="D:\01.프로젝트-SUM\[프로젝트]취업지원센터\18.표준교안ppt제작\png저장\2-1_1차시\46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268" y="3920731"/>
            <a:ext cx="1349081" cy="142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76109" y="3656429"/>
            <a:ext cx="6035434" cy="2011008"/>
          </a:xfrm>
          <a:prstGeom prst="rect">
            <a:avLst/>
          </a:prstGeom>
          <a:noFill/>
          <a:ln w="76200" cap="sq" cmpd="sng">
            <a:solidFill>
              <a:srgbClr val="878787"/>
            </a:solidFill>
            <a:prstDash val="sysDash"/>
            <a:miter lim="800000"/>
          </a:ln>
        </p:spPr>
        <p:txBody>
          <a:bodyPr wrap="none" rtlCol="0" anchor="ctr" anchorCtr="0">
            <a:noAutofit/>
          </a:bodyPr>
          <a:lstStyle/>
          <a:p>
            <a:pPr algn="ctr">
              <a:spcAft>
                <a:spcPts val="454"/>
              </a:spcAft>
            </a:pP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야간근로시간은 </a:t>
            </a:r>
          </a:p>
          <a:p>
            <a:pPr algn="ctr">
              <a:spcAft>
                <a:spcPts val="454"/>
              </a:spcAft>
            </a:pP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밤 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10</a:t>
            </a: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시부터 아침 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6</a:t>
            </a: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시까지</a:t>
            </a:r>
            <a:endParaRPr lang="en-US" altLang="ko-KR" sz="3200" spc="-163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algn="ctr">
              <a:spcAft>
                <a:spcPts val="454"/>
              </a:spcAft>
            </a:pPr>
            <a:r>
              <a:rPr lang="en-US" altLang="ko-KR" sz="3200" spc="-163" dirty="0">
                <a:latin typeface="나눔스퀘어OTF Bold" pitchFamily="34" charset="-127"/>
                <a:ea typeface="나눔스퀘어OTF ExtraBold" pitchFamily="34" charset="-127"/>
              </a:rPr>
              <a:t>(</a:t>
            </a:r>
            <a:r>
              <a:rPr lang="ko-KR" altLang="en-US" sz="3200" spc="-163" dirty="0">
                <a:latin typeface="나눔스퀘어OTF Bold" pitchFamily="34" charset="-127"/>
                <a:ea typeface="나눔스퀘어OTF ExtraBold" pitchFamily="34" charset="-127"/>
              </a:rPr>
              <a:t>청소년 야간근로 금지가 원칙</a:t>
            </a:r>
            <a:r>
              <a:rPr lang="en-US" altLang="ko-KR" sz="3200" spc="-163" dirty="0">
                <a:latin typeface="나눔스퀘어OTF Bold" pitchFamily="34" charset="-127"/>
                <a:ea typeface="나눔스퀘어OTF ExtraBold" pitchFamily="34" charset="-127"/>
              </a:rPr>
              <a:t>)</a:t>
            </a:r>
            <a:endParaRPr lang="en-US" altLang="ko-KR" sz="3200" spc="-163" dirty="0">
              <a:latin typeface="나눔스퀘어OTF Bold" pitchFamily="34" charset="-127"/>
              <a:ea typeface="나눔스퀘어OTF Bold" pitchFamily="34" charset="-127"/>
            </a:endParaRPr>
          </a:p>
        </p:txBody>
      </p:sp>
      <p:pic>
        <p:nvPicPr>
          <p:cNvPr id="11" name="Picture 5" descr="D:\01.프로젝트-SUM\[프로젝트]취업지원센터\18.표준교안ppt제작\png저장\2-1_1차시\48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856" y="3398619"/>
            <a:ext cx="950991" cy="442322"/>
          </a:xfrm>
          <a:prstGeom prst="rect">
            <a:avLst/>
          </a:prstGeom>
          <a:solidFill>
            <a:srgbClr val="EDEDED"/>
          </a:solidFill>
        </p:spPr>
      </p:pic>
      <p:pic>
        <p:nvPicPr>
          <p:cNvPr id="12" name="Picture 5" descr="D:\01.프로젝트-SUM\[프로젝트]취업지원센터\18.표준교안ppt제작\png저장\2-1_1차시\48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515893" y="5446276"/>
            <a:ext cx="950991" cy="442322"/>
          </a:xfrm>
          <a:prstGeom prst="rect">
            <a:avLst/>
          </a:prstGeom>
          <a:solidFill>
            <a:srgbClr val="EDEDED"/>
          </a:solidFill>
        </p:spPr>
      </p:pic>
      <p:sp>
        <p:nvSpPr>
          <p:cNvPr id="13" name="직사각형 12"/>
          <p:cNvSpPr/>
          <p:nvPr/>
        </p:nvSpPr>
        <p:spPr>
          <a:xfrm>
            <a:off x="6597405" y="324844"/>
            <a:ext cx="1344301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빙고</a:t>
            </a:r>
            <a:r>
              <a:rPr lang="en-US" altLang="ko-KR" sz="4172" spc="-109" dirty="0">
                <a:solidFill>
                  <a:srgbClr val="575757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rgbClr val="575757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pic>
        <p:nvPicPr>
          <p:cNvPr id="20483" name="Picture 3" descr="D:\01.프로젝트-SUM\[프로젝트]취업지원센터\18.표준교안ppt제작\png저장\3-2_1차시\3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482" y="267812"/>
            <a:ext cx="1570242" cy="13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52BD368-30AA-42D2-B314-C97BEA5A7E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004" y="1778068"/>
            <a:ext cx="1573303" cy="15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42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31FC190-120A-48CD-8CEA-16B2368DDDA0}"/>
              </a:ext>
            </a:extLst>
          </p:cNvPr>
          <p:cNvSpPr/>
          <p:nvPr/>
        </p:nvSpPr>
        <p:spPr>
          <a:xfrm>
            <a:off x="1620267" y="1746232"/>
            <a:ext cx="9599668" cy="1367382"/>
          </a:xfrm>
          <a:prstGeom prst="roundRect">
            <a:avLst>
              <a:gd name="adj" fmla="val 97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E7B71-A599-482B-B4A0-DA2F4A789302}"/>
              </a:ext>
            </a:extLst>
          </p:cNvPr>
          <p:cNvSpPr/>
          <p:nvPr/>
        </p:nvSpPr>
        <p:spPr>
          <a:xfrm>
            <a:off x="2720425" y="1783130"/>
            <a:ext cx="8660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우리 가게는 작은 가게라서 </a:t>
            </a:r>
            <a:endParaRPr lang="en-US" altLang="ko-KR" sz="4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  <a:p>
            <a:pPr>
              <a:defRPr/>
            </a:pP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(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상시근로자 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4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인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) 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야간수당은 안 </a:t>
            </a:r>
            <a:r>
              <a:rPr lang="ko-KR" altLang="en-US" sz="4000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준단다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9ECA928-BFC4-4C5F-B6AD-D735E4543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7" y="1647373"/>
            <a:ext cx="1573303" cy="1573303"/>
          </a:xfrm>
          <a:prstGeom prst="rect">
            <a:avLst/>
          </a:prstGeom>
        </p:spPr>
      </p:pic>
      <p:sp>
        <p:nvSpPr>
          <p:cNvPr id="13" name="사각형: 둥근 모서리 10">
            <a:extLst>
              <a:ext uri="{FF2B5EF4-FFF2-40B4-BE49-F238E27FC236}">
                <a16:creationId xmlns:a16="http://schemas.microsoft.com/office/drawing/2014/main" id="{95F5FDD8-FC1D-4AE1-8757-69CB3C753096}"/>
              </a:ext>
            </a:extLst>
          </p:cNvPr>
          <p:cNvSpPr/>
          <p:nvPr/>
        </p:nvSpPr>
        <p:spPr>
          <a:xfrm>
            <a:off x="5708725" y="3473988"/>
            <a:ext cx="4586979" cy="2743932"/>
          </a:xfrm>
          <a:prstGeom prst="roundRect">
            <a:avLst>
              <a:gd name="adj" fmla="val 11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ts val="4000"/>
              </a:lnSpc>
              <a:spcAft>
                <a:spcPts val="600"/>
              </a:spcAft>
              <a:defRPr/>
            </a:pP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 미만 사업장은</a:t>
            </a:r>
          </a:p>
          <a:p>
            <a:pPr algn="ctr" fontAlgn="base">
              <a:lnSpc>
                <a:spcPts val="4000"/>
              </a:lnSpc>
              <a:spcAft>
                <a:spcPct val="0"/>
              </a:spcAft>
              <a:defRPr/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연장 수당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야간수당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휴일 수당 등이 적용되지 않는다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</a:p>
          <a:p>
            <a:pPr algn="ctr" fontAlgn="base">
              <a:lnSpc>
                <a:spcPts val="4000"/>
              </a:lnSpc>
              <a:spcAft>
                <a:spcPct val="0"/>
              </a:spcAft>
              <a:defRPr/>
            </a:pP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주휴 수당은 적용 받는다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FEB0FC-6593-4E35-83D6-4AC4EDE577B5}"/>
              </a:ext>
            </a:extLst>
          </p:cNvPr>
          <p:cNvSpPr txBox="1"/>
          <p:nvPr/>
        </p:nvSpPr>
        <p:spPr>
          <a:xfrm>
            <a:off x="3590774" y="3422086"/>
            <a:ext cx="157330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600" b="1" dirty="0">
                <a:solidFill>
                  <a:srgbClr val="F39801"/>
                </a:solidFill>
              </a:rPr>
              <a:t>O</a:t>
            </a:r>
            <a:endParaRPr lang="ko-KR" altLang="en-US" sz="16600" b="1" dirty="0">
              <a:solidFill>
                <a:srgbClr val="F39801"/>
              </a:solidFill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FE91105A-542C-4D52-82B3-E9BFCEA0F81C}"/>
              </a:ext>
            </a:extLst>
          </p:cNvPr>
          <p:cNvSpPr txBox="1">
            <a:spLocks/>
          </p:cNvSpPr>
          <p:nvPr/>
        </p:nvSpPr>
        <p:spPr>
          <a:xfrm>
            <a:off x="629799" y="211790"/>
            <a:ext cx="6891099" cy="558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쌤을 이겨라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 OX</a:t>
            </a: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빙고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ar-SA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961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8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754031" y="324844"/>
            <a:ext cx="2876964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쌤을 이겨라</a:t>
            </a:r>
            <a:r>
              <a:rPr lang="en-US" altLang="ko-KR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26903" y="2078557"/>
            <a:ext cx="6013313" cy="1200329"/>
          </a:xfrm>
          <a:prstGeom prst="rect">
            <a:avLst/>
          </a:prstGeom>
        </p:spPr>
        <p:txBody>
          <a:bodyPr wrap="none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아르바이트를 도중에 그만뒀는데 </a:t>
            </a:r>
          </a:p>
          <a:p>
            <a:pPr>
              <a:lnSpc>
                <a:spcPct val="90000"/>
              </a:lnSpc>
            </a:pP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임금을 한달 뒤에 주겠다고 한다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.</a:t>
            </a:r>
            <a:endParaRPr lang="ko-KR" altLang="en-US" sz="4000" spc="-272" dirty="0">
              <a:solidFill>
                <a:srgbClr val="004899"/>
              </a:solidFill>
              <a:latin typeface="이순신 돋움체 B" pitchFamily="18" charset="-127"/>
              <a:ea typeface="이순신 돋움체 B" pitchFamily="18" charset="-127"/>
            </a:endParaRPr>
          </a:p>
        </p:txBody>
      </p:sp>
      <p:pic>
        <p:nvPicPr>
          <p:cNvPr id="9" name="Picture 4" descr="D:\01.프로젝트-SUM\[프로젝트]취업지원센터\18.표준교안ppt제작\png저장\2-1_1차시\46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268" y="4059270"/>
            <a:ext cx="1349081" cy="142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860801" y="3656429"/>
            <a:ext cx="7155542" cy="2232170"/>
          </a:xfrm>
          <a:prstGeom prst="rect">
            <a:avLst/>
          </a:prstGeom>
          <a:noFill/>
          <a:ln w="76200" cap="sq" cmpd="sng">
            <a:solidFill>
              <a:srgbClr val="878787"/>
            </a:solidFill>
            <a:prstDash val="sysDash"/>
            <a:miter lim="800000"/>
          </a:ln>
        </p:spPr>
        <p:txBody>
          <a:bodyPr wrap="none" rtlCol="0" anchor="ctr" anchorCtr="0">
            <a:noAutofit/>
          </a:bodyPr>
          <a:lstStyle/>
          <a:p>
            <a:pPr algn="ctr">
              <a:spcAft>
                <a:spcPts val="454"/>
              </a:spcAft>
            </a:pP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노동자가 일을 그만두면 임금은</a:t>
            </a:r>
          </a:p>
          <a:p>
            <a:pPr algn="ctr">
              <a:spcAft>
                <a:spcPts val="454"/>
              </a:spcAft>
            </a:pP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14</a:t>
            </a: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일 이내에 지급해야 한다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. </a:t>
            </a:r>
          </a:p>
          <a:p>
            <a:pPr algn="ctr">
              <a:spcAft>
                <a:spcPts val="454"/>
              </a:spcAft>
            </a:pP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단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노동자가 동의하면 연기할 수 있다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. </a:t>
            </a:r>
            <a:endParaRPr lang="en-US" altLang="ko-KR" sz="3200" spc="-163" dirty="0">
              <a:latin typeface="나눔스퀘어OTF Bold" pitchFamily="34" charset="-127"/>
              <a:ea typeface="나눔스퀘어OTF Bold" pitchFamily="34" charset="-127"/>
            </a:endParaRPr>
          </a:p>
        </p:txBody>
      </p:sp>
      <p:pic>
        <p:nvPicPr>
          <p:cNvPr id="11" name="Picture 5" descr="D:\01.프로젝트-SUM\[프로젝트]취업지원센터\18.표준교안ppt제작\png저장\2-1_1차시\48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059" y="3408572"/>
            <a:ext cx="950991" cy="442322"/>
          </a:xfrm>
          <a:prstGeom prst="rect">
            <a:avLst/>
          </a:prstGeom>
          <a:solidFill>
            <a:srgbClr val="EDEDED"/>
          </a:solidFill>
        </p:spPr>
      </p:pic>
      <p:pic>
        <p:nvPicPr>
          <p:cNvPr id="12" name="Picture 5" descr="D:\01.프로젝트-SUM\[프로젝트]취업지원센터\18.표준교안ppt제작\png저장\2-1_1차시\48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794059" y="5694134"/>
            <a:ext cx="950991" cy="442322"/>
          </a:xfrm>
          <a:prstGeom prst="rect">
            <a:avLst/>
          </a:prstGeom>
          <a:solidFill>
            <a:srgbClr val="EDEDED"/>
          </a:solidFill>
        </p:spPr>
      </p:pic>
      <p:sp>
        <p:nvSpPr>
          <p:cNvPr id="13" name="직사각형 12"/>
          <p:cNvSpPr/>
          <p:nvPr/>
        </p:nvSpPr>
        <p:spPr>
          <a:xfrm>
            <a:off x="6597405" y="324844"/>
            <a:ext cx="1344301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빙고</a:t>
            </a:r>
            <a:r>
              <a:rPr lang="en-US" altLang="ko-KR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pic>
        <p:nvPicPr>
          <p:cNvPr id="20483" name="Picture 3" descr="D:\01.프로젝트-SUM\[프로젝트]취업지원센터\18.표준교안ppt제작\png저장\3-2_1차시\3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482" y="267812"/>
            <a:ext cx="1570242" cy="13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029346E-E6A7-4668-8F00-708C3FDC6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004" y="1778068"/>
            <a:ext cx="1573303" cy="15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1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754031" y="324844"/>
            <a:ext cx="2876964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쌤을 이겨라</a:t>
            </a:r>
            <a:r>
              <a:rPr lang="en-US" altLang="ko-KR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26903" y="2078557"/>
            <a:ext cx="7685117" cy="646331"/>
          </a:xfrm>
          <a:prstGeom prst="rect">
            <a:avLst/>
          </a:prstGeom>
        </p:spPr>
        <p:txBody>
          <a:bodyPr wrap="none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ko-KR" altLang="en-US" sz="4000" spc="-272" dirty="0" err="1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알바는</a:t>
            </a:r>
            <a:r>
              <a:rPr lang="ko-KR" altLang="en-US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 퇴직금을 받을 수 없도록 되어 있다</a:t>
            </a:r>
            <a:r>
              <a:rPr lang="en-US" altLang="ko-KR" sz="4000" spc="-272" dirty="0">
                <a:solidFill>
                  <a:srgbClr val="004899"/>
                </a:solidFill>
                <a:latin typeface="이순신 돋움체 B" pitchFamily="18" charset="-127"/>
                <a:ea typeface="이순신 돋움체 B" pitchFamily="18" charset="-127"/>
              </a:rPr>
              <a:t>. </a:t>
            </a:r>
            <a:endParaRPr lang="ko-KR" altLang="en-US" sz="4000" spc="-272" dirty="0">
              <a:solidFill>
                <a:srgbClr val="004899"/>
              </a:solidFill>
              <a:latin typeface="이순신 돋움체 B" pitchFamily="18" charset="-127"/>
              <a:ea typeface="이순신 돋움체 B" pitchFamily="18" charset="-127"/>
            </a:endParaRPr>
          </a:p>
        </p:txBody>
      </p:sp>
      <p:pic>
        <p:nvPicPr>
          <p:cNvPr id="9" name="Picture 4" descr="D:\01.프로젝트-SUM\[프로젝트]취업지원센터\18.표준교안ppt제작\png저장\2-1_1차시\46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268" y="4019789"/>
            <a:ext cx="1349081" cy="142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28457" y="3656429"/>
            <a:ext cx="6778172" cy="2011008"/>
          </a:xfrm>
          <a:prstGeom prst="rect">
            <a:avLst/>
          </a:prstGeom>
          <a:noFill/>
          <a:ln w="76200" cap="sq" cmpd="sng">
            <a:solidFill>
              <a:srgbClr val="878787"/>
            </a:solidFill>
            <a:prstDash val="sysDash"/>
            <a:miter lim="800000"/>
          </a:ln>
        </p:spPr>
        <p:txBody>
          <a:bodyPr wrap="none" rtlCol="0" anchor="ctr" anchorCtr="0">
            <a:noAutofit/>
          </a:bodyPr>
          <a:lstStyle/>
          <a:p>
            <a:pPr algn="ctr">
              <a:spcAft>
                <a:spcPts val="454"/>
              </a:spcAft>
            </a:pP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퇴직금은 명칭에 상관없이</a:t>
            </a:r>
          </a:p>
          <a:p>
            <a:pPr algn="ctr">
              <a:spcAft>
                <a:spcPts val="454"/>
              </a:spcAft>
            </a:pP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1</a:t>
            </a: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주 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15</a:t>
            </a: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시간 이상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, 1</a:t>
            </a: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년 이상 근무한 경우</a:t>
            </a:r>
          </a:p>
          <a:p>
            <a:pPr algn="ctr">
              <a:spcAft>
                <a:spcPts val="454"/>
              </a:spcAft>
            </a:pPr>
            <a:r>
              <a:rPr lang="ko-KR" altLang="en-US" sz="3200" spc="-163" dirty="0">
                <a:latin typeface="나눔스퀘어OTF ExtraBold" pitchFamily="34" charset="-127"/>
                <a:ea typeface="나눔스퀘어OTF ExtraBold" pitchFamily="34" charset="-127"/>
              </a:rPr>
              <a:t>받을 수 있다</a:t>
            </a:r>
            <a:r>
              <a:rPr lang="en-US" altLang="ko-KR" sz="3200" spc="-163" dirty="0">
                <a:latin typeface="나눔스퀘어OTF ExtraBold" pitchFamily="34" charset="-127"/>
                <a:ea typeface="나눔스퀘어OTF ExtraBold" pitchFamily="34" charset="-127"/>
              </a:rPr>
              <a:t>.</a:t>
            </a:r>
            <a:endParaRPr lang="en-US" altLang="ko-KR" sz="3200" spc="-163" dirty="0">
              <a:latin typeface="나눔스퀘어OTF Bold" pitchFamily="34" charset="-127"/>
              <a:ea typeface="나눔스퀘어OTF Bold" pitchFamily="34" charset="-127"/>
            </a:endParaRPr>
          </a:p>
        </p:txBody>
      </p:sp>
      <p:pic>
        <p:nvPicPr>
          <p:cNvPr id="11" name="Picture 5" descr="D:\01.프로젝트-SUM\[프로젝트]취업지원센터\18.표준교안ppt제작\png저장\2-1_1차시\48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856" y="3398619"/>
            <a:ext cx="950991" cy="442322"/>
          </a:xfrm>
          <a:prstGeom prst="rect">
            <a:avLst/>
          </a:prstGeom>
          <a:solidFill>
            <a:srgbClr val="EDEDED"/>
          </a:solidFill>
        </p:spPr>
      </p:pic>
      <p:pic>
        <p:nvPicPr>
          <p:cNvPr id="12" name="Picture 5" descr="D:\01.프로젝트-SUM\[프로젝트]취업지원센터\18.표준교안ppt제작\png저장\2-1_1차시\48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515893" y="5446276"/>
            <a:ext cx="950991" cy="442322"/>
          </a:xfrm>
          <a:prstGeom prst="rect">
            <a:avLst/>
          </a:prstGeom>
          <a:solidFill>
            <a:srgbClr val="EDEDED"/>
          </a:solidFill>
        </p:spPr>
      </p:pic>
      <p:sp>
        <p:nvSpPr>
          <p:cNvPr id="13" name="직사각형 12"/>
          <p:cNvSpPr/>
          <p:nvPr/>
        </p:nvSpPr>
        <p:spPr>
          <a:xfrm>
            <a:off x="6597405" y="324844"/>
            <a:ext cx="1344301" cy="733227"/>
          </a:xfrm>
          <a:prstGeom prst="rect">
            <a:avLst/>
          </a:prstGeom>
        </p:spPr>
        <p:txBody>
          <a:bodyPr wrap="none" lIns="90308" tIns="45155" rIns="90308" bIns="45155">
            <a:spAutoFit/>
          </a:bodyPr>
          <a:lstStyle/>
          <a:p>
            <a:r>
              <a:rPr lang="ko-KR" altLang="en-US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빙고</a:t>
            </a:r>
            <a:r>
              <a:rPr lang="en-US" altLang="ko-KR" sz="4172" spc="-109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!</a:t>
            </a:r>
            <a:endParaRPr lang="ko-KR" altLang="en-US" sz="4172" spc="-109" dirty="0">
              <a:solidFill>
                <a:schemeClr val="bg1"/>
              </a:solidFill>
              <a:latin typeface="Tmon몬소리OTF Black" pitchFamily="50" charset="-127"/>
              <a:ea typeface="Tmon몬소리OTF Black" pitchFamily="50" charset="-127"/>
            </a:endParaRPr>
          </a:p>
        </p:txBody>
      </p:sp>
      <p:pic>
        <p:nvPicPr>
          <p:cNvPr id="20483" name="Picture 3" descr="D:\01.프로젝트-SUM\[프로젝트]취업지원센터\18.표준교안ppt제작\png저장\3-2_1차시\3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482" y="267812"/>
            <a:ext cx="1570242" cy="13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DBA0E69-D736-4AA1-8A6F-EE9C23447D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004" y="1778068"/>
            <a:ext cx="1573303" cy="15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3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31FC190-120A-48CD-8CEA-16B2368DDDA0}"/>
              </a:ext>
            </a:extLst>
          </p:cNvPr>
          <p:cNvSpPr/>
          <p:nvPr/>
        </p:nvSpPr>
        <p:spPr>
          <a:xfrm>
            <a:off x="1416449" y="1752620"/>
            <a:ext cx="10217505" cy="1367382"/>
          </a:xfrm>
          <a:prstGeom prst="roundRect">
            <a:avLst>
              <a:gd name="adj" fmla="val 97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E7B71-A599-482B-B4A0-DA2F4A789302}"/>
              </a:ext>
            </a:extLst>
          </p:cNvPr>
          <p:cNvSpPr/>
          <p:nvPr/>
        </p:nvSpPr>
        <p:spPr>
          <a:xfrm>
            <a:off x="2344485" y="1947898"/>
            <a:ext cx="92894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3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개월 미만으로 </a:t>
            </a:r>
            <a:r>
              <a:rPr lang="ko-KR" altLang="en-US" sz="4000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알바하는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경우라도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도중에 해고되면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,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해고예고수당을 지급받을 수 있다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9ECA928-BFC4-4C5F-B6AD-D735E4543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99" y="1653761"/>
            <a:ext cx="1573303" cy="15733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80302D-2E0F-4439-90C3-0DC7BA96524F}"/>
              </a:ext>
            </a:extLst>
          </p:cNvPr>
          <p:cNvSpPr txBox="1"/>
          <p:nvPr/>
        </p:nvSpPr>
        <p:spPr>
          <a:xfrm>
            <a:off x="2203102" y="3422342"/>
            <a:ext cx="121149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600" b="1" dirty="0">
                <a:solidFill>
                  <a:srgbClr val="F39801"/>
                </a:solidFill>
              </a:rPr>
              <a:t>X</a:t>
            </a:r>
            <a:endParaRPr lang="ko-KR" altLang="en-US" sz="16600" b="1" dirty="0">
              <a:solidFill>
                <a:srgbClr val="F39801"/>
              </a:solidFill>
            </a:endParaRPr>
          </a:p>
        </p:txBody>
      </p:sp>
      <p:sp>
        <p:nvSpPr>
          <p:cNvPr id="13" name="사각형: 둥근 모서리 10">
            <a:extLst>
              <a:ext uri="{FF2B5EF4-FFF2-40B4-BE49-F238E27FC236}">
                <a16:creationId xmlns:a16="http://schemas.microsoft.com/office/drawing/2014/main" id="{95F5FDD8-FC1D-4AE1-8757-69CB3C753096}"/>
              </a:ext>
            </a:extLst>
          </p:cNvPr>
          <p:cNvSpPr/>
          <p:nvPr/>
        </p:nvSpPr>
        <p:spPr>
          <a:xfrm>
            <a:off x="5277836" y="3711428"/>
            <a:ext cx="5576035" cy="2068706"/>
          </a:xfrm>
          <a:prstGeom prst="roundRect">
            <a:avLst>
              <a:gd name="adj" fmla="val 1141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계속근로기간이 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개월 미만인 경우 </a:t>
            </a:r>
            <a:endParaRPr lang="en-US" altLang="ko-KR" sz="2800" spc="-2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해고예고수당을</a:t>
            </a:r>
            <a:endParaRPr lang="en-US" altLang="ko-KR" sz="2800" spc="-2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지급받을 수 없다</a:t>
            </a:r>
            <a:r>
              <a:rPr lang="en-US" altLang="ko-KR" sz="2800" spc="-2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800" spc="-2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31ACFAA1-EADF-4547-B26B-1AB1C253A734}"/>
              </a:ext>
            </a:extLst>
          </p:cNvPr>
          <p:cNvSpPr txBox="1">
            <a:spLocks/>
          </p:cNvSpPr>
          <p:nvPr/>
        </p:nvSpPr>
        <p:spPr>
          <a:xfrm>
            <a:off x="629799" y="211790"/>
            <a:ext cx="6891099" cy="558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쌤을 이겨라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 OX</a:t>
            </a: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빙고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ar-SA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779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31FC190-120A-48CD-8CEA-16B2368DDDA0}"/>
              </a:ext>
            </a:extLst>
          </p:cNvPr>
          <p:cNvSpPr/>
          <p:nvPr/>
        </p:nvSpPr>
        <p:spPr>
          <a:xfrm>
            <a:off x="1780469" y="1954556"/>
            <a:ext cx="9217044" cy="1367382"/>
          </a:xfrm>
          <a:prstGeom prst="roundRect">
            <a:avLst>
              <a:gd name="adj" fmla="val 979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E7B71-A599-482B-B4A0-DA2F4A789302}"/>
              </a:ext>
            </a:extLst>
          </p:cNvPr>
          <p:cNvSpPr/>
          <p:nvPr/>
        </p:nvSpPr>
        <p:spPr>
          <a:xfrm>
            <a:off x="2845811" y="2099638"/>
            <a:ext cx="80157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아르바이트를 하다가 자신의</a:t>
            </a:r>
            <a:b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</a:b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실수로 다쳤을 때 보상을 받을 수 있다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9ECA928-BFC4-4C5F-B6AD-D735E4543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18" y="1855697"/>
            <a:ext cx="1573303" cy="1573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F0516D-6A04-4863-B4F7-2D9B20D68025}"/>
              </a:ext>
            </a:extLst>
          </p:cNvPr>
          <p:cNvSpPr txBox="1"/>
          <p:nvPr/>
        </p:nvSpPr>
        <p:spPr>
          <a:xfrm>
            <a:off x="5309349" y="3422086"/>
            <a:ext cx="157330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600" b="1" dirty="0">
                <a:solidFill>
                  <a:srgbClr val="F39801"/>
                </a:solidFill>
              </a:rPr>
              <a:t>O</a:t>
            </a:r>
            <a:endParaRPr lang="ko-KR" altLang="en-US" sz="16600" b="1" dirty="0">
              <a:solidFill>
                <a:srgbClr val="F39801"/>
              </a:solidFill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2A818EFC-B07F-46BC-9559-A00F3448D2DF}"/>
              </a:ext>
            </a:extLst>
          </p:cNvPr>
          <p:cNvSpPr txBox="1">
            <a:spLocks/>
          </p:cNvSpPr>
          <p:nvPr/>
        </p:nvSpPr>
        <p:spPr>
          <a:xfrm>
            <a:off x="629799" y="211790"/>
            <a:ext cx="6891099" cy="558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쌤을 이겨라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 OX</a:t>
            </a:r>
            <a:r>
              <a:rPr lang="ko-KR" altLang="en-US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빙고</a:t>
            </a:r>
            <a:r>
              <a:rPr lang="en-US" altLang="ko-KR" sz="4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ar-SA" sz="4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179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01.프로젝트-SUM\[프로젝트]취업지원센터\18.표준교안ppt제작\png저장\3-2_2차시\31-2.png">
            <a:extLst>
              <a:ext uri="{FF2B5EF4-FFF2-40B4-BE49-F238E27FC236}">
                <a16:creationId xmlns:a16="http://schemas.microsoft.com/office/drawing/2014/main" id="{5EE45964-896B-4E5F-988A-891C66719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9" y="155382"/>
            <a:ext cx="3108960" cy="291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:\01.프로젝트-SUM\[프로젝트]취업지원센터\18.표준교안ppt제작\png저장\3-2_2차시\31-1.png">
            <a:extLst>
              <a:ext uri="{FF2B5EF4-FFF2-40B4-BE49-F238E27FC236}">
                <a16:creationId xmlns:a16="http://schemas.microsoft.com/office/drawing/2014/main" id="{36712AEB-F711-46DE-9BC1-7A7B3B534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57" y="2645664"/>
            <a:ext cx="2261616" cy="421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둥근 직사각형 18">
            <a:extLst>
              <a:ext uri="{FF2B5EF4-FFF2-40B4-BE49-F238E27FC236}">
                <a16:creationId xmlns:a16="http://schemas.microsoft.com/office/drawing/2014/main" id="{F6682316-3DF2-4E68-AB43-384375347371}"/>
              </a:ext>
            </a:extLst>
          </p:cNvPr>
          <p:cNvSpPr/>
          <p:nvPr/>
        </p:nvSpPr>
        <p:spPr>
          <a:xfrm>
            <a:off x="4078526" y="1094602"/>
            <a:ext cx="2284174" cy="479922"/>
          </a:xfrm>
          <a:prstGeom prst="roundRect">
            <a:avLst>
              <a:gd name="adj" fmla="val 16725"/>
            </a:avLst>
          </a:prstGeom>
          <a:solidFill>
            <a:schemeClr val="bg1"/>
          </a:solidFill>
          <a:ln w="25400">
            <a:solidFill>
              <a:srgbClr val="6F6F6F"/>
            </a:solidFill>
          </a:ln>
        </p:spPr>
        <p:txBody>
          <a:bodyPr wrap="square" lIns="180000" tIns="18000" rIns="0" bIns="0" anchor="ctr" anchorCtr="0">
            <a:noAutofit/>
          </a:bodyPr>
          <a:lstStyle/>
          <a:p>
            <a:r>
              <a:rPr lang="ko-KR" altLang="en-US" spc="-180" dirty="0"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  <a:latin typeface="나눔스퀘어OTF ExtraBold" pitchFamily="34" charset="-127"/>
                <a:ea typeface="나눔스퀘어OTF ExtraBold" pitchFamily="34" charset="-127"/>
              </a:rPr>
              <a:t>부산노동권익센터</a:t>
            </a:r>
            <a:endParaRPr lang="ko-KR" altLang="en-US" spc="-18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77A38B2-272A-4691-ACC4-FFD34AE73E7D}"/>
              </a:ext>
            </a:extLst>
          </p:cNvPr>
          <p:cNvSpPr/>
          <p:nvPr/>
        </p:nvSpPr>
        <p:spPr>
          <a:xfrm>
            <a:off x="6423433" y="1213225"/>
            <a:ext cx="3680816" cy="263149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>
              <a:lnSpc>
                <a:spcPct val="95000"/>
              </a:lnSpc>
              <a:buSzPct val="100000"/>
            </a:pPr>
            <a:r>
              <a:rPr lang="ko-KR" altLang="en-US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</a:t>
            </a:r>
            <a:r>
              <a:rPr lang="en-US" altLang="ko-KR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070-4443-1782, 070-4453-2256</a:t>
            </a:r>
            <a:endParaRPr lang="en-US" altLang="ko-KR" spc="-100" dirty="0">
              <a:uFill>
                <a:solidFill>
                  <a:schemeClr val="tx1">
                    <a:lumMod val="50000"/>
                    <a:lumOff val="50000"/>
                  </a:schemeClr>
                </a:solidFill>
              </a:uFill>
              <a:latin typeface="나눔스퀘어OTF" pitchFamily="34" charset="-127"/>
              <a:ea typeface="나눔스퀘어OTF" pitchFamily="34" charset="-127"/>
            </a:endParaRPr>
          </a:p>
        </p:txBody>
      </p:sp>
      <p:sp>
        <p:nvSpPr>
          <p:cNvPr id="7" name="모서리가 둥근 직사각형 22">
            <a:extLst>
              <a:ext uri="{FF2B5EF4-FFF2-40B4-BE49-F238E27FC236}">
                <a16:creationId xmlns:a16="http://schemas.microsoft.com/office/drawing/2014/main" id="{4A63AF31-5890-4751-B2C6-63868D3736C5}"/>
              </a:ext>
            </a:extLst>
          </p:cNvPr>
          <p:cNvSpPr/>
          <p:nvPr/>
        </p:nvSpPr>
        <p:spPr>
          <a:xfrm>
            <a:off x="4065413" y="2021748"/>
            <a:ext cx="2284175" cy="479922"/>
          </a:xfrm>
          <a:prstGeom prst="roundRect">
            <a:avLst>
              <a:gd name="adj" fmla="val 16725"/>
            </a:avLst>
          </a:prstGeom>
          <a:solidFill>
            <a:schemeClr val="bg1"/>
          </a:solidFill>
          <a:ln w="25400">
            <a:solidFill>
              <a:srgbClr val="6F6F6F"/>
            </a:solidFill>
          </a:ln>
        </p:spPr>
        <p:txBody>
          <a:bodyPr wrap="square" lIns="180000" tIns="18000" rIns="0" bIns="0" anchor="ctr" anchorCtr="0">
            <a:noAutofit/>
          </a:bodyPr>
          <a:lstStyle/>
          <a:p>
            <a:r>
              <a:rPr lang="ko-KR" altLang="en-US" spc="-300" dirty="0"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  <a:latin typeface="나눔스퀘어OTF ExtraBold" pitchFamily="34" charset="-127"/>
                <a:ea typeface="나눔스퀘어OTF ExtraBold" pitchFamily="34" charset="-127"/>
              </a:rPr>
              <a:t>청소년사이버상담센터</a:t>
            </a:r>
            <a:endParaRPr lang="ko-KR" altLang="en-US" spc="-30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8" name="모서리가 둥근 직사각형 25">
            <a:extLst>
              <a:ext uri="{FF2B5EF4-FFF2-40B4-BE49-F238E27FC236}">
                <a16:creationId xmlns:a16="http://schemas.microsoft.com/office/drawing/2014/main" id="{1A0C1623-6FD3-43AC-B22A-AC99809BB655}"/>
              </a:ext>
            </a:extLst>
          </p:cNvPr>
          <p:cNvSpPr/>
          <p:nvPr/>
        </p:nvSpPr>
        <p:spPr>
          <a:xfrm>
            <a:off x="4078526" y="3876040"/>
            <a:ext cx="2284174" cy="479922"/>
          </a:xfrm>
          <a:prstGeom prst="roundRect">
            <a:avLst>
              <a:gd name="adj" fmla="val 14740"/>
            </a:avLst>
          </a:prstGeom>
          <a:solidFill>
            <a:schemeClr val="bg1"/>
          </a:solidFill>
          <a:ln w="25400">
            <a:solidFill>
              <a:srgbClr val="6F6F6F"/>
            </a:solidFill>
          </a:ln>
        </p:spPr>
        <p:txBody>
          <a:bodyPr wrap="square" lIns="180000" tIns="18000" rIns="0" bIns="0" anchor="ctr" anchorCtr="0">
            <a:noAutofit/>
          </a:bodyPr>
          <a:lstStyle/>
          <a:p>
            <a:r>
              <a:rPr lang="ko-KR" altLang="en-US" spc="-180" dirty="0"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  <a:latin typeface="나눔스퀘어OTF ExtraBold" pitchFamily="34" charset="-127"/>
                <a:ea typeface="나눔스퀘어OTF ExtraBold" pitchFamily="34" charset="-127"/>
              </a:rPr>
              <a:t>국가인권위원회</a:t>
            </a:r>
            <a:endParaRPr lang="ko-KR" altLang="en-US" spc="-18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9" name="모서리가 둥근 직사각형 28">
            <a:extLst>
              <a:ext uri="{FF2B5EF4-FFF2-40B4-BE49-F238E27FC236}">
                <a16:creationId xmlns:a16="http://schemas.microsoft.com/office/drawing/2014/main" id="{64191D6E-EE18-4CB2-9998-EEF6D6BA5546}"/>
              </a:ext>
            </a:extLst>
          </p:cNvPr>
          <p:cNvSpPr/>
          <p:nvPr/>
        </p:nvSpPr>
        <p:spPr>
          <a:xfrm>
            <a:off x="4078526" y="2948894"/>
            <a:ext cx="2284174" cy="479922"/>
          </a:xfrm>
          <a:prstGeom prst="roundRect">
            <a:avLst>
              <a:gd name="adj" fmla="val 14740"/>
            </a:avLst>
          </a:prstGeom>
          <a:solidFill>
            <a:schemeClr val="bg1"/>
          </a:solidFill>
          <a:ln w="25400">
            <a:solidFill>
              <a:srgbClr val="6F6F6F"/>
            </a:solidFill>
          </a:ln>
        </p:spPr>
        <p:txBody>
          <a:bodyPr wrap="square" lIns="180000" tIns="18000" rIns="0" bIns="0" anchor="ctr" anchorCtr="0">
            <a:noAutofit/>
          </a:bodyPr>
          <a:lstStyle/>
          <a:p>
            <a:r>
              <a:rPr lang="ko-KR" altLang="en-US" spc="-180" dirty="0"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  <a:latin typeface="나눔스퀘어OTF ExtraBold" pitchFamily="34" charset="-127"/>
                <a:ea typeface="나눔스퀘어OTF ExtraBold" pitchFamily="34" charset="-127"/>
              </a:rPr>
              <a:t>근로복지공단</a:t>
            </a:r>
            <a:endParaRPr lang="ko-KR" altLang="en-US" spc="-18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C2D5888-0596-4606-94F7-09DF6BF3E78F}"/>
              </a:ext>
            </a:extLst>
          </p:cNvPr>
          <p:cNvSpPr/>
          <p:nvPr/>
        </p:nvSpPr>
        <p:spPr>
          <a:xfrm>
            <a:off x="491245" y="455067"/>
            <a:ext cx="2274727" cy="1516315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pPr algn="ctr"/>
            <a:r>
              <a:rPr lang="ko-KR" altLang="en-US" sz="4600" spc="-120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신고 및</a:t>
            </a:r>
          </a:p>
          <a:p>
            <a:pPr algn="ctr"/>
            <a:r>
              <a:rPr lang="ko-KR" altLang="en-US" sz="4600" spc="-120" dirty="0">
                <a:solidFill>
                  <a:schemeClr val="bg1"/>
                </a:solidFill>
                <a:latin typeface="Tmon몬소리OTF Black" pitchFamily="50" charset="-127"/>
                <a:ea typeface="Tmon몬소리OTF Black" pitchFamily="50" charset="-127"/>
              </a:rPr>
              <a:t>상담기관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2152657-C2DB-42E7-9129-35E55D00DD2C}"/>
              </a:ext>
            </a:extLst>
          </p:cNvPr>
          <p:cNvSpPr/>
          <p:nvPr/>
        </p:nvSpPr>
        <p:spPr>
          <a:xfrm>
            <a:off x="6426362" y="2092327"/>
            <a:ext cx="4208460" cy="409343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청소년전화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</a:t>
            </a:r>
            <a:r>
              <a:rPr lang="ko-KR" altLang="en-US" sz="1400" spc="-100" dirty="0" err="1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국번없이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1388 </a:t>
            </a:r>
          </a:p>
          <a:p>
            <a:pPr>
              <a:lnSpc>
                <a:spcPct val="95000"/>
              </a:lnSpc>
              <a:buSzPct val="100000"/>
            </a:pP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홈페이지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(www.cyber1388.kr)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접속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‘</a:t>
            </a:r>
            <a:r>
              <a:rPr lang="ko-KR" altLang="en-US" sz="1400" spc="-100" dirty="0" err="1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알바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Talk’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코너 이용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A301559-5096-4B6A-90FB-3F3E05C58047}"/>
              </a:ext>
            </a:extLst>
          </p:cNvPr>
          <p:cNvSpPr/>
          <p:nvPr/>
        </p:nvSpPr>
        <p:spPr>
          <a:xfrm>
            <a:off x="6423433" y="3009068"/>
            <a:ext cx="3780202" cy="409343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고용보험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.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산재보험 가입문의 및 관리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,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산재신청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.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보상</a:t>
            </a:r>
            <a:endParaRPr lang="en-US" altLang="ko-KR" sz="1400" spc="-100" dirty="0">
              <a:uFill>
                <a:solidFill>
                  <a:schemeClr val="tx1">
                    <a:lumMod val="50000"/>
                    <a:lumOff val="50000"/>
                  </a:schemeClr>
                </a:solidFill>
              </a:uFill>
              <a:latin typeface="나눔스퀘어OTF Bold" pitchFamily="34" charset="-127"/>
              <a:ea typeface="나눔스퀘어OTF Bold" pitchFamily="34" charset="-127"/>
            </a:endParaRPr>
          </a:p>
          <a:p>
            <a:pPr>
              <a:lnSpc>
                <a:spcPct val="95000"/>
              </a:lnSpc>
              <a:buSzPct val="100000"/>
            </a:pP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청소년 </a:t>
            </a:r>
            <a:r>
              <a:rPr lang="ko-KR" altLang="en-US" sz="1400" spc="-100" dirty="0" err="1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모바일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 문자상담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#1588-0057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70C4EC5-2586-40DE-AE42-2094468440BB}"/>
              </a:ext>
            </a:extLst>
          </p:cNvPr>
          <p:cNvSpPr/>
          <p:nvPr/>
        </p:nvSpPr>
        <p:spPr>
          <a:xfrm>
            <a:off x="6423433" y="3968054"/>
            <a:ext cx="5768567" cy="409343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인권침해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,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차별시정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,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성희롱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, 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장애인 차별 등에 대해 진정 및 신고</a:t>
            </a:r>
          </a:p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홈페이지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www.humanrights.go.kr •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연락처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02)2125-9700, </a:t>
            </a:r>
            <a:r>
              <a:rPr lang="ko-KR" altLang="en-US" sz="1400" spc="-100" dirty="0" err="1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국번없이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1331</a:t>
            </a:r>
          </a:p>
        </p:txBody>
      </p:sp>
      <p:sp>
        <p:nvSpPr>
          <p:cNvPr id="23" name="모서리가 둥근 직사각형 18">
            <a:extLst>
              <a:ext uri="{FF2B5EF4-FFF2-40B4-BE49-F238E27FC236}">
                <a16:creationId xmlns:a16="http://schemas.microsoft.com/office/drawing/2014/main" id="{E58E38D6-4BE9-4649-99BA-B374123235C0}"/>
              </a:ext>
            </a:extLst>
          </p:cNvPr>
          <p:cNvSpPr/>
          <p:nvPr/>
        </p:nvSpPr>
        <p:spPr>
          <a:xfrm>
            <a:off x="4078526" y="4803186"/>
            <a:ext cx="2284174" cy="479922"/>
          </a:xfrm>
          <a:prstGeom prst="roundRect">
            <a:avLst>
              <a:gd name="adj" fmla="val 16725"/>
            </a:avLst>
          </a:prstGeom>
          <a:solidFill>
            <a:schemeClr val="bg1"/>
          </a:solidFill>
          <a:ln w="25400">
            <a:solidFill>
              <a:srgbClr val="6F6F6F"/>
            </a:solidFill>
          </a:ln>
        </p:spPr>
        <p:txBody>
          <a:bodyPr wrap="square" lIns="180000" tIns="18000" rIns="0" bIns="0" anchor="ctr" anchorCtr="0">
            <a:noAutofit/>
          </a:bodyPr>
          <a:lstStyle/>
          <a:p>
            <a:r>
              <a:rPr lang="ko-KR" altLang="en-US" spc="-180" dirty="0"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  <a:latin typeface="나눔스퀘어OTF ExtraBold" pitchFamily="34" charset="-127"/>
                <a:ea typeface="나눔스퀘어OTF ExtraBold" pitchFamily="34" charset="-127"/>
              </a:rPr>
              <a:t>청소년근로권익센터</a:t>
            </a:r>
            <a:endParaRPr lang="ko-KR" altLang="en-US" spc="-18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24711D0-7062-4809-8F64-711031C26446}"/>
              </a:ext>
            </a:extLst>
          </p:cNvPr>
          <p:cNvSpPr/>
          <p:nvPr/>
        </p:nvSpPr>
        <p:spPr>
          <a:xfrm>
            <a:off x="6423433" y="4866838"/>
            <a:ext cx="4436471" cy="409343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고용노동부와 한국공인노무사회가 운영</a:t>
            </a:r>
          </a:p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홈페이지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www.humanrights.go.kr •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연락처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1644-3119</a:t>
            </a:r>
          </a:p>
        </p:txBody>
      </p:sp>
      <p:sp>
        <p:nvSpPr>
          <p:cNvPr id="25" name="모서리가 둥근 직사각형 18">
            <a:extLst>
              <a:ext uri="{FF2B5EF4-FFF2-40B4-BE49-F238E27FC236}">
                <a16:creationId xmlns:a16="http://schemas.microsoft.com/office/drawing/2014/main" id="{5FF666D6-4DBE-4C1C-A52F-66496CB3C018}"/>
              </a:ext>
            </a:extLst>
          </p:cNvPr>
          <p:cNvSpPr/>
          <p:nvPr/>
        </p:nvSpPr>
        <p:spPr>
          <a:xfrm>
            <a:off x="4078526" y="5730334"/>
            <a:ext cx="2284174" cy="479922"/>
          </a:xfrm>
          <a:prstGeom prst="roundRect">
            <a:avLst>
              <a:gd name="adj" fmla="val 16725"/>
            </a:avLst>
          </a:prstGeom>
          <a:solidFill>
            <a:schemeClr val="bg1"/>
          </a:solidFill>
          <a:ln w="25400">
            <a:solidFill>
              <a:srgbClr val="6F6F6F"/>
            </a:solidFill>
          </a:ln>
        </p:spPr>
        <p:txBody>
          <a:bodyPr wrap="square" lIns="180000" tIns="18000" rIns="0" bIns="0" anchor="ctr" anchorCtr="0">
            <a:noAutofit/>
          </a:bodyPr>
          <a:lstStyle/>
          <a:p>
            <a:r>
              <a:rPr lang="ko-KR" altLang="en-US" spc="-180" dirty="0"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  <a:latin typeface="나눔스퀘어OTF ExtraBold" pitchFamily="34" charset="-127"/>
                <a:ea typeface="나눔스퀘어OTF ExtraBold" pitchFamily="34" charset="-127"/>
              </a:rPr>
              <a:t>청소년근로보호센터</a:t>
            </a:r>
            <a:endParaRPr lang="ko-KR" altLang="en-US" spc="-180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C1FFA72-A9BB-4A3D-9128-609EEC735040}"/>
              </a:ext>
            </a:extLst>
          </p:cNvPr>
          <p:cNvSpPr/>
          <p:nvPr/>
        </p:nvSpPr>
        <p:spPr>
          <a:xfrm>
            <a:off x="6423433" y="5765623"/>
            <a:ext cx="4436471" cy="409343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여성가족부와 </a:t>
            </a:r>
            <a:r>
              <a:rPr lang="ko-KR" altLang="en-US" sz="1400" spc="-100" dirty="0" err="1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한국청소년상담복지개발원이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 운영</a:t>
            </a:r>
          </a:p>
          <a:p>
            <a:pPr>
              <a:lnSpc>
                <a:spcPct val="95000"/>
              </a:lnSpc>
              <a:buSzPct val="100000"/>
            </a:pP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● 홈페이지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www.humanrights.go.kr •</a:t>
            </a:r>
            <a:r>
              <a:rPr lang="ko-KR" altLang="en-US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연락처 </a:t>
            </a:r>
            <a:r>
              <a:rPr lang="en-US" altLang="ko-KR" sz="1400" spc="-100" dirty="0"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  <a:latin typeface="나눔스퀘어OTF Bold" pitchFamily="34" charset="-127"/>
                <a:ea typeface="나눔스퀘어OTF Bold" pitchFamily="34" charset="-127"/>
              </a:rPr>
              <a:t>: 1599-0924</a:t>
            </a:r>
          </a:p>
        </p:txBody>
      </p:sp>
    </p:spTree>
    <p:extLst>
      <p:ext uri="{BB962C8B-B14F-4D97-AF65-F5344CB8AC3E}">
        <p14:creationId xmlns:p14="http://schemas.microsoft.com/office/powerpoint/2010/main" val="35029819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40914" y="3754601"/>
            <a:ext cx="3910173" cy="109722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spcAft>
                <a:spcPts val="272"/>
              </a:spcAft>
            </a:pPr>
            <a:r>
              <a:rPr lang="ko-KR" altLang="en-US" sz="6530" spc="-454" dirty="0">
                <a:solidFill>
                  <a:srgbClr val="575757"/>
                </a:solidFill>
                <a:latin typeface="나눔스퀘어OTF ExtraBold" pitchFamily="34" charset="-127"/>
                <a:ea typeface="나눔스퀘어OTF ExtraBold" pitchFamily="34" charset="-127"/>
              </a:rPr>
              <a:t>감사합니다</a:t>
            </a:r>
            <a:r>
              <a:rPr lang="en-US" altLang="ko-KR" sz="6530" spc="-454" dirty="0">
                <a:solidFill>
                  <a:srgbClr val="575757"/>
                </a:solidFill>
                <a:latin typeface="나눔스퀘어OTF ExtraBold" pitchFamily="34" charset="-127"/>
                <a:ea typeface="나눔스퀘어OTF ExtraBold" pitchFamily="34" charset="-127"/>
              </a:rPr>
              <a:t>!</a:t>
            </a:r>
            <a:endParaRPr lang="ko-KR" altLang="en-US" sz="6530" spc="-454" dirty="0">
              <a:solidFill>
                <a:srgbClr val="575757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6444" y="2158733"/>
            <a:ext cx="3079113" cy="7343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272"/>
              </a:spcAft>
            </a:pPr>
            <a:r>
              <a:rPr lang="ko-KR" altLang="en-US" sz="4172" spc="-181" dirty="0">
                <a:solidFill>
                  <a:srgbClr val="9D9D9D"/>
                </a:solidFill>
                <a:latin typeface="나눔스퀘어OTF ExtraBold" pitchFamily="34" charset="-127"/>
                <a:ea typeface="나눔스퀘어OTF ExtraBold" pitchFamily="34" charset="-127"/>
              </a:rPr>
              <a:t>일하는 청소년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8498" y="2900597"/>
            <a:ext cx="5635005" cy="749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ko-KR" altLang="en-US" sz="4716" spc="-227" dirty="0">
                <a:solidFill>
                  <a:srgbClr val="9D9D9D"/>
                </a:solidFill>
                <a:latin typeface="나눔스퀘어OTF ExtraBold" pitchFamily="34" charset="-127"/>
                <a:ea typeface="나눔스퀘어OTF ExtraBold" pitchFamily="34" charset="-127"/>
              </a:rPr>
              <a:t>청소년 노동권리 지키기</a:t>
            </a:r>
          </a:p>
        </p:txBody>
      </p:sp>
    </p:spTree>
    <p:extLst>
      <p:ext uri="{BB962C8B-B14F-4D97-AF65-F5344CB8AC3E}">
        <p14:creationId xmlns:p14="http://schemas.microsoft.com/office/powerpoint/2010/main" val="32352797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2563</TotalTime>
  <Words>2669</Words>
  <Application>Microsoft Office PowerPoint</Application>
  <PresentationFormat>와이드스크린</PresentationFormat>
  <Paragraphs>357</Paragraphs>
  <Slides>55</Slides>
  <Notes>21</Notes>
  <HiddenSlides>5</HiddenSlides>
  <MMClips>10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74" baseType="lpstr">
      <vt:lpstr>THE박홍서평붓EB</vt:lpstr>
      <vt:lpstr>Tmon몬소리OTF Black</vt:lpstr>
      <vt:lpstr>경기천년바탕 Bold</vt:lpstr>
      <vt:lpstr>굴림체</vt:lpstr>
      <vt:lpstr>나눔고딕 ExtraBold</vt:lpstr>
      <vt:lpstr>나눔바른고딕</vt:lpstr>
      <vt:lpstr>나눔스퀘어OTF</vt:lpstr>
      <vt:lpstr>나눔스퀘어OTF Bold</vt:lpstr>
      <vt:lpstr>나눔스퀘어OTF ExtraBold</vt:lpstr>
      <vt:lpstr>나눔스퀘어라운드 Bold</vt:lpstr>
      <vt:lpstr>나눔스퀘어라운드 ExtraBold</vt:lpstr>
      <vt:lpstr>맑은 고딕</vt:lpstr>
      <vt:lpstr>안동엄마까투리</vt:lpstr>
      <vt:lpstr>이순신 돋움체 B</vt:lpstr>
      <vt:lpstr>이순신 돋움체 M</vt:lpstr>
      <vt:lpstr>한국야쿠르트 스타일 Regular</vt:lpstr>
      <vt:lpstr>함초롬바탕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90</cp:revision>
  <dcterms:created xsi:type="dcterms:W3CDTF">2023-07-26T05:26:06Z</dcterms:created>
  <dcterms:modified xsi:type="dcterms:W3CDTF">2026-08-24T08:10:47Z</dcterms:modified>
</cp:coreProperties>
</file>