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69" r:id="rId4"/>
    <p:sldId id="456" r:id="rId5"/>
    <p:sldId id="457" r:id="rId6"/>
    <p:sldId id="458" r:id="rId7"/>
    <p:sldId id="560" r:id="rId8"/>
    <p:sldId id="561" r:id="rId9"/>
    <p:sldId id="562" r:id="rId10"/>
    <p:sldId id="563" r:id="rId11"/>
    <p:sldId id="588" r:id="rId12"/>
    <p:sldId id="566" r:id="rId13"/>
    <p:sldId id="567" r:id="rId14"/>
    <p:sldId id="568" r:id="rId15"/>
    <p:sldId id="569" r:id="rId16"/>
    <p:sldId id="570" r:id="rId17"/>
    <p:sldId id="571" r:id="rId18"/>
    <p:sldId id="262" r:id="rId19"/>
    <p:sldId id="573" r:id="rId20"/>
    <p:sldId id="574" r:id="rId21"/>
    <p:sldId id="575" r:id="rId22"/>
    <p:sldId id="577" r:id="rId23"/>
    <p:sldId id="589" r:id="rId24"/>
    <p:sldId id="578" r:id="rId25"/>
    <p:sldId id="586" r:id="rId26"/>
    <p:sldId id="587" r:id="rId27"/>
    <p:sldId id="590" r:id="rId28"/>
    <p:sldId id="591" r:id="rId29"/>
    <p:sldId id="579" r:id="rId30"/>
    <p:sldId id="580" r:id="rId31"/>
    <p:sldId id="581" r:id="rId32"/>
    <p:sldId id="582" r:id="rId33"/>
    <p:sldId id="583" r:id="rId34"/>
    <p:sldId id="584" r:id="rId35"/>
    <p:sldId id="585" r:id="rId36"/>
    <p:sldId id="592" r:id="rId37"/>
    <p:sldId id="593" r:id="rId38"/>
    <p:sldId id="594" r:id="rId39"/>
    <p:sldId id="595" r:id="rId40"/>
    <p:sldId id="596" r:id="rId41"/>
    <p:sldId id="597" r:id="rId42"/>
    <p:sldId id="598" r:id="rId43"/>
    <p:sldId id="599" r:id="rId44"/>
    <p:sldId id="265" r:id="rId45"/>
  </p:sldIdLst>
  <p:sldSz cx="18288000" cy="10287000"/>
  <p:notesSz cx="6858000" cy="9144000"/>
  <p:embeddedFontLst>
    <p:embeddedFont>
      <p:font typeface="a옛날사진관3" panose="02020600000000000000" pitchFamily="18" charset="-127"/>
      <p:regular r:id="rId47"/>
    </p:embeddedFont>
    <p:embeddedFont>
      <p:font typeface="a옛날사진관5" panose="02020600000000000000" pitchFamily="18" charset="-127"/>
      <p:regular r:id="rId48"/>
    </p:embeddedFont>
    <p:embeddedFont>
      <p:font typeface="Tmon몬소리OTF Black" panose="02000A03000000000000" pitchFamily="50" charset="-127"/>
      <p:bold r:id="rId49"/>
    </p:embeddedFont>
    <p:embeddedFont>
      <p:font typeface="나눔스퀘어OTF Bold" panose="020B0600000101010101" pitchFamily="34" charset="-127"/>
      <p:bold r:id="rId50"/>
    </p:embeddedFont>
    <p:embeddedFont>
      <p:font typeface="나눔스퀘어OTF ExtraBold" panose="020B0600000101010101" pitchFamily="34" charset="-127"/>
      <p:bold r:id="rId51"/>
    </p:embeddedFont>
    <p:embeddedFont>
      <p:font typeface="맑은 고딕" panose="020B0503020000020004" pitchFamily="50" charset="-127"/>
      <p:regular r:id="rId52"/>
      <p:bold r:id="rId53"/>
    </p:embeddedFont>
    <p:embeddedFont>
      <p:font typeface="여기어때 잘난체 OTF" panose="020B0600000101010101" pitchFamily="34" charset="-127"/>
      <p:bold r:id="rId54"/>
    </p:embeddedFont>
    <p:embeddedFont>
      <p:font typeface="여기어때 잘난체 OTF" panose="020B0600000101010101" pitchFamily="34" charset="-127"/>
      <p:bold r:id="rId54"/>
    </p:embeddedFont>
    <p:embeddedFont>
      <p:font typeface="제주고딕OTF" panose="02000300000000000000" pitchFamily="50" charset="-127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80263" autoAdjust="0"/>
  </p:normalViewPr>
  <p:slideViewPr>
    <p:cSldViewPr>
      <p:cViewPr varScale="1">
        <p:scale>
          <a:sx n="57" d="100"/>
          <a:sy n="57" d="100"/>
        </p:scale>
        <p:origin x="156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1A736-9CA5-45AA-BA73-44E497384F66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81638-D628-4EA7-BCEB-0EFA1BDAB91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1682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ko.wikipedia.org/wiki/%EC%82%AC%EB%B2%95%EB%B6%80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오늘은 노동법 조항을 외우는 시간이 아니라, 우리가 지금 당연하다고 생각하는 노동자의 권리가 </a:t>
            </a:r>
            <a:r>
              <a:rPr lang="ko-KR" altLang="ko-KR" b="1" dirty="0"/>
              <a:t>어떻게 만들어져 왔는지</a:t>
            </a:r>
            <a:r>
              <a:rPr lang="ko-KR" altLang="ko-KR" dirty="0"/>
              <a:t> 역사를 통해 살펴보겠습니다.</a:t>
            </a:r>
          </a:p>
          <a:p>
            <a:r>
              <a:rPr lang="ko-KR" altLang="ko-KR" dirty="0"/>
              <a:t>지금은 임금을 받아야 한다, 쉬어야 한다, 안전하게 일해야 한다는 것을 당연하게 생각합니다. 하지만 이런 권리는 처음부터 존재했던 것이 아닙니다.</a:t>
            </a:r>
          </a:p>
          <a:p>
            <a:r>
              <a:rPr lang="ko-KR" altLang="ko-KR" dirty="0"/>
              <a:t>누군가 문제를 제기했고, 요구했고, 때로는 싸웠고, 그 과정에서 법과 제도가 만들어지고 바뀌었습니다.</a:t>
            </a:r>
          </a:p>
          <a:p>
            <a:r>
              <a:rPr lang="ko-KR" altLang="ko-KR" dirty="0"/>
              <a:t>오늘 수업에서는 아동노동에서 시작해 노동절, 근로기준법, 산업재해, 중대재해처벌법, IMF 이후의 노동, 그리고 AI 시대의 노동까지 살펴보겠습니다.</a:t>
            </a:r>
          </a:p>
          <a:p>
            <a:r>
              <a:rPr lang="ko-KR" altLang="ko-KR" b="1" dirty="0"/>
              <a:t>핵심 메시지:</a:t>
            </a:r>
            <a:br>
              <a:rPr lang="ko-KR" altLang="ko-KR" dirty="0"/>
            </a:br>
            <a:r>
              <a:rPr lang="ko-KR" altLang="ko-KR" dirty="0"/>
              <a:t>“노동인권은 처음부터 주어진 것이 아니라 만들어져 온 권리입니다.”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281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오늘 수업에서 중요한 것은 사건의 연도를 모두 기억하는 것이 아닙니다.</a:t>
            </a:r>
          </a:p>
          <a:p>
            <a:r>
              <a:rPr lang="ko-KR" altLang="ko-KR" dirty="0"/>
              <a:t>역사 속에서 노동자들이 </a:t>
            </a:r>
            <a:r>
              <a:rPr lang="ko-KR" altLang="ko-KR" b="1" dirty="0"/>
              <a:t>무엇을 문제라고 생각했는지</a:t>
            </a:r>
            <a:r>
              <a:rPr lang="ko-KR" altLang="ko-KR" dirty="0"/>
              <a:t>, 어떤 권리를 요구했는지, 그리고 그 요구가 법과 제도를 어떻게 변화시켰는지를 보는 것이 중요합니다.</a:t>
            </a:r>
          </a:p>
          <a:p>
            <a:r>
              <a:rPr lang="ko-KR" altLang="ko-KR" dirty="0"/>
              <a:t>마지막에는 과거의 노동만 보는 것이 아니라, 지금 우리가 살아가고 있는 노동환경과 앞으로 만나게 될 노동은 어떻게 달라질지도 함께 생각해보겠습니다.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22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영상에서는 똑같은 일을 한 두 원숭이에게 서로 다른 보상을 줍니다.</a:t>
            </a:r>
          </a:p>
          <a:p>
            <a:r>
              <a:rPr lang="ko-KR" altLang="ko-KR" dirty="0"/>
              <a:t>처음에는 평범하게 먹이를 받던 원숭이가 옆 원숭이가 더 좋은 보상을 받는 것을 본 순간 반응이 달라집니다.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dirty="0"/>
              <a:t>“왜 화가 났을까요?”</a:t>
            </a:r>
            <a:br>
              <a:rPr lang="ko-KR" altLang="ko-KR" dirty="0"/>
            </a:br>
            <a:r>
              <a:rPr lang="ko-KR" altLang="ko-KR" dirty="0"/>
              <a:t>“먹을 것을 받지 못해서 화가 난 걸까요, 아니면 똑같은 일을 했는데 다르게 대우받았기 때문일까요?”</a:t>
            </a:r>
          </a:p>
          <a:p>
            <a:r>
              <a:rPr lang="ko-KR" altLang="ko-KR" dirty="0"/>
              <a:t>사람도 마찬가지입니다. 우리는 단순히 무엇을 </a:t>
            </a:r>
            <a:r>
              <a:rPr lang="ko-KR" altLang="ko-KR" dirty="0" err="1"/>
              <a:t>받느냐만큼이나</a:t>
            </a:r>
            <a:r>
              <a:rPr lang="ko-KR" altLang="ko-KR" dirty="0"/>
              <a:t> </a:t>
            </a:r>
            <a:r>
              <a:rPr lang="ko-KR" altLang="ko-KR" b="1" dirty="0"/>
              <a:t>공정하게 대우받고 있는지, </a:t>
            </a:r>
            <a:r>
              <a:rPr lang="ko-KR" altLang="ko-KR" b="1" dirty="0" err="1"/>
              <a:t>차별받고</a:t>
            </a:r>
            <a:r>
              <a:rPr lang="ko-KR" altLang="ko-KR" b="1" dirty="0"/>
              <a:t> 있지 않은지</a:t>
            </a:r>
            <a:r>
              <a:rPr lang="ko-KR" altLang="ko-KR" dirty="0"/>
              <a:t>에 민감합니다.</a:t>
            </a:r>
          </a:p>
          <a:p>
            <a:r>
              <a:rPr lang="ko-KR" altLang="ko-KR" dirty="0"/>
              <a:t>노동인권의 역사도 결국 이런 질문에서 시작됩니다.</a:t>
            </a:r>
          </a:p>
          <a:p>
            <a:r>
              <a:rPr lang="ko-KR" altLang="ko-KR" b="1" dirty="0"/>
              <a:t>“왜 나는 똑같이 일하는데 다르게 대우받아야 하지?”</a:t>
            </a:r>
            <a:endParaRPr lang="ko-KR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326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https://www.labortoday.co.kr/news/articleView.html?idxno=72841 (</a:t>
            </a:r>
            <a:r>
              <a:rPr lang="ko-KR" altLang="en-US" dirty="0"/>
              <a:t>매일노동뉴스</a:t>
            </a:r>
            <a:r>
              <a:rPr lang="en-US" altLang="ko-KR" dirty="0"/>
              <a:t>) _ </a:t>
            </a:r>
            <a:r>
              <a:rPr lang="ko-KR" altLang="en-US"/>
              <a:t>당시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ko-KR" dirty="0"/>
              <a:t>“5·18 </a:t>
            </a:r>
            <a:r>
              <a:rPr lang="ko-KR" altLang="ko-KR" dirty="0" err="1"/>
              <a:t>민주화운동일까요</a:t>
            </a:r>
            <a:r>
              <a:rPr lang="ko-KR" altLang="ko-KR" dirty="0"/>
              <a:t>?”</a:t>
            </a:r>
            <a:br>
              <a:rPr lang="ko-KR" altLang="ko-KR" dirty="0"/>
            </a:br>
            <a:r>
              <a:rPr lang="ko-KR" altLang="ko-KR" dirty="0"/>
              <a:t>“1987년 노동자 </a:t>
            </a:r>
            <a:r>
              <a:rPr lang="ko-KR" altLang="ko-KR" dirty="0" err="1"/>
              <a:t>대투쟁일까요</a:t>
            </a:r>
            <a:r>
              <a:rPr lang="ko-KR" altLang="ko-KR" dirty="0"/>
              <a:t>?”</a:t>
            </a:r>
            <a:br>
              <a:rPr lang="ko-KR" altLang="ko-KR" dirty="0"/>
            </a:br>
            <a:r>
              <a:rPr lang="ko-KR" altLang="ko-KR" dirty="0"/>
              <a:t>“영화 『1987』의 한 장면일까요?”</a:t>
            </a:r>
          </a:p>
          <a:p>
            <a:r>
              <a:rPr lang="ko-KR" altLang="ko-KR" dirty="0"/>
              <a:t>정답을 확인한 뒤 1987년을 흔히 정치적 민주화의 역사로 기억하지만, 같은 시기 일터에서도 노동자들이 자신의 권리를 요구하며 거대한 움직임을 만들어냈다는 점을 이야기합니다.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8962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1987년 노동자들이 요구한 내용을 한번 살펴봅시다.</a:t>
            </a:r>
          </a:p>
          <a:p>
            <a:r>
              <a:rPr lang="ko-KR" altLang="ko-KR" dirty="0"/>
              <a:t>임금 인상만 있었던 것이 아닙니다.</a:t>
            </a:r>
          </a:p>
          <a:p>
            <a:r>
              <a:rPr lang="ko-KR" altLang="ko-KR" dirty="0"/>
              <a:t>두발 자유, 복장 자유, 명찰 차별 금지, 동일한 통근버스 이용, 휴일 보장, 시간외수당, 불량도시락 거부와 같은 요구도 있었습니다. 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dirty="0"/>
              <a:t>“여기에서 지금 여러분이 보기에는 너무 당연해 보이는 요구가 있나요?”</a:t>
            </a:r>
          </a:p>
          <a:p>
            <a:r>
              <a:rPr lang="ko-KR" altLang="ko-KR" dirty="0"/>
              <a:t>그 당시 노동자들이 원했던 것은 단순히 돈을 더 달라는 것이 아니라 </a:t>
            </a:r>
            <a:r>
              <a:rPr lang="ko-KR" altLang="ko-KR" b="1" dirty="0" err="1"/>
              <a:t>사람답게</a:t>
            </a:r>
            <a:r>
              <a:rPr lang="ko-KR" altLang="ko-KR" b="1" dirty="0"/>
              <a:t> 대우받고 싶다는 요구</a:t>
            </a:r>
            <a:r>
              <a:rPr lang="ko-KR" altLang="ko-KR" dirty="0"/>
              <a:t>이기도 했습니다.</a:t>
            </a:r>
          </a:p>
          <a:p>
            <a:r>
              <a:rPr lang="ko-KR" altLang="ko-KR" b="1" dirty="0"/>
              <a:t>핵심 메시지:</a:t>
            </a:r>
            <a:br>
              <a:rPr lang="ko-KR" altLang="ko-KR" dirty="0"/>
            </a:br>
            <a:r>
              <a:rPr lang="ko-KR" altLang="ko-KR" dirty="0"/>
              <a:t>“노동인권은 임금만의 문제가 아닙니다. 존중, 차별, 휴식, 안전과도 연결됩니다.”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246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1987년 노동자 대투쟁은 몇몇 노동자만 참여했던 작은 사건이 아니었습니다.</a:t>
            </a:r>
          </a:p>
          <a:p>
            <a:r>
              <a:rPr lang="ko-KR" altLang="ko-KR" dirty="0"/>
              <a:t>자료를 보면 짧은 기간 동안 수많은 노동쟁의가 발생했고, 많은 노동자가 참여했으며 새로운 노동조합도 만들어졌습니다.</a:t>
            </a:r>
          </a:p>
          <a:p>
            <a:r>
              <a:rPr lang="ko-KR" altLang="ko-KR" dirty="0"/>
              <a:t>여기서 숫자를 모두 외울 필요는 없습니다.</a:t>
            </a:r>
          </a:p>
          <a:p>
            <a:r>
              <a:rPr lang="ko-KR" altLang="ko-KR" dirty="0"/>
              <a:t>중요한 것은 그동안 혼자 참거나 말하기 어려웠던 노동자들이 </a:t>
            </a:r>
            <a:r>
              <a:rPr lang="ko-KR" altLang="ko-KR" b="1" dirty="0"/>
              <a:t>함께 목소리를 내기 시작했다는 것</a:t>
            </a:r>
            <a:r>
              <a:rPr lang="ko-KR" altLang="ko-KR" dirty="0"/>
              <a:t>입니다.</a:t>
            </a:r>
          </a:p>
          <a:p>
            <a:r>
              <a:rPr lang="ko-KR" altLang="ko-KR" dirty="0"/>
              <a:t>학생들에게 묻습니다.</a:t>
            </a:r>
          </a:p>
          <a:p>
            <a:r>
              <a:rPr lang="ko-KR" altLang="ko-KR" dirty="0"/>
              <a:t>“혼자 말할 때와 여러 사람이 함께 말할 때 무엇이 달라질까요?”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019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부산에 ‘</a:t>
            </a:r>
            <a:r>
              <a:rPr lang="ko-KR" altLang="ko-KR" dirty="0" err="1"/>
              <a:t>조방</a:t>
            </a:r>
            <a:r>
              <a:rPr lang="ko-KR" altLang="ko-KR" dirty="0"/>
              <a:t> </a:t>
            </a:r>
            <a:r>
              <a:rPr lang="ko-KR" altLang="ko-KR" dirty="0" err="1"/>
              <a:t>앞’이라는</a:t>
            </a:r>
            <a:r>
              <a:rPr lang="ko-KR" altLang="ko-KR" dirty="0"/>
              <a:t> 곳을 들어본 적 있나요?</a:t>
            </a:r>
            <a:r>
              <a:rPr lang="en-US" altLang="ko-KR" dirty="0"/>
              <a:t> </a:t>
            </a:r>
          </a:p>
          <a:p>
            <a:r>
              <a:rPr lang="ko-KR" altLang="ko-KR" dirty="0" err="1"/>
              <a:t>조방은</a:t>
            </a:r>
            <a:r>
              <a:rPr lang="ko-KR" altLang="ko-KR" dirty="0"/>
              <a:t> </a:t>
            </a:r>
            <a:r>
              <a:rPr lang="ko-KR" altLang="ko-KR" b="1" dirty="0"/>
              <a:t>조선방직</a:t>
            </a:r>
            <a:r>
              <a:rPr lang="ko-KR" altLang="ko-KR" dirty="0"/>
              <a:t>을 줄여 부르던 말입니다.</a:t>
            </a:r>
          </a:p>
          <a:p>
            <a:r>
              <a:rPr lang="ko-KR" altLang="ko-KR" dirty="0"/>
              <a:t>부산 범일동에는 큰 방직공장이 있었고 많은 노동자가 낮은 임금과 열악한 환경에서 일했습니다.</a:t>
            </a:r>
          </a:p>
          <a:p>
            <a:r>
              <a:rPr lang="ko-KR" altLang="ko-KR" dirty="0"/>
              <a:t>1951~1952년 회사가 노동조합 간부와 장기근속 노동자를 해고하면서 큰 노동쟁의가 발생했고, 1952년 3월에는 약 6,000명의 노동자가 파업에 참여했습니다. 노동자들은 노동조합 활동의 자유와 노동자의 권리를 요구했습니다. </a:t>
            </a:r>
          </a:p>
          <a:p>
            <a:r>
              <a:rPr lang="ko-KR" altLang="ko-KR" dirty="0"/>
              <a:t>“노동인권의 역사는 서울에만 있었던 것이 아니라 우리가 살고 있는 부산에도 </a:t>
            </a:r>
            <a:r>
              <a:rPr lang="ko-KR" altLang="ko-KR" dirty="0" err="1"/>
              <a:t>있었다”는</a:t>
            </a:r>
            <a:r>
              <a:rPr lang="ko-KR" altLang="ko-KR" dirty="0"/>
              <a:t> 점을 강조합니다.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358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2D0AC-7C0A-A576-29E3-BA1A59380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457AE62-ED02-85EB-49A8-2CF973023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A8EDF0-7109-86CA-731C-4CCCA77C2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이번에는 1987년 부산으로 넘어갑니다.</a:t>
            </a:r>
          </a:p>
          <a:p>
            <a:r>
              <a:rPr lang="ko-KR" altLang="ko-KR" dirty="0"/>
              <a:t>부산 국제상사에서도 노동자들이 휴가비 지급, 유급휴가, 노동조합 문제 등을 요구하며 농성을 벌였습니다.</a:t>
            </a:r>
          </a:p>
          <a:p>
            <a:r>
              <a:rPr lang="ko-KR" altLang="ko-KR" dirty="0"/>
              <a:t>학생들에게 화면의 요구를 읽어보게 합니다.</a:t>
            </a:r>
          </a:p>
          <a:p>
            <a:r>
              <a:rPr lang="ko-KR" altLang="ko-KR" dirty="0"/>
              <a:t>“휴가비를 제대로 지급하라.”</a:t>
            </a:r>
            <a:br>
              <a:rPr lang="ko-KR" altLang="ko-KR" dirty="0"/>
            </a:br>
            <a:r>
              <a:rPr lang="ko-KR" altLang="ko-KR" dirty="0"/>
              <a:t>“휴가를 유급으로 보장하라.”</a:t>
            </a:r>
            <a:br>
              <a:rPr lang="ko-KR" altLang="ko-KR" dirty="0"/>
            </a:br>
            <a:r>
              <a:rPr lang="ko-KR" altLang="ko-KR" dirty="0"/>
              <a:t>“노동조합이 노동자의 목소리를 대변하라.”</a:t>
            </a:r>
          </a:p>
          <a:p>
            <a:r>
              <a:rPr lang="ko-KR" altLang="ko-KR" dirty="0"/>
              <a:t>그리고 묻습니다.</a:t>
            </a:r>
          </a:p>
          <a:p>
            <a:r>
              <a:rPr lang="ko-KR" altLang="ko-KR" b="1" dirty="0"/>
              <a:t>“지금 보면 이 중 어떤 것이 가장 당연하게 느껴지나요?”</a:t>
            </a:r>
            <a:r>
              <a:rPr lang="ko-KR" altLang="ko-KR" dirty="0"/>
              <a:t> </a:t>
            </a:r>
            <a:r>
              <a:rPr lang="en-US" altLang="ko-KR" dirty="0"/>
              <a:t> </a:t>
            </a:r>
            <a:r>
              <a:rPr lang="ko-KR" altLang="ko-KR" dirty="0"/>
              <a:t>우리가 현재 당연하게 생각하는 권리 역시 과거에는 누군가 요구해야 했던 권리였다는 점</a:t>
            </a:r>
            <a:r>
              <a:rPr lang="ko-KR" altLang="en-US" dirty="0"/>
              <a:t>입니다</a:t>
            </a:r>
            <a:r>
              <a:rPr lang="en-US" altLang="ko-KR" dirty="0"/>
              <a:t>.</a:t>
            </a:r>
            <a:endParaRPr lang="ko-KR" altLang="ko-KR" dirty="0"/>
          </a:p>
          <a:p>
            <a:endParaRPr lang="en-US" altLang="ko-KR" dirty="0"/>
          </a:p>
          <a:p>
            <a:r>
              <a:rPr lang="en-US" altLang="ko-KR" dirty="0"/>
              <a:t>https://worknworld.kctu.org/news/articleView.html?idxno=509380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2EC436E-7FB9-AEC4-3DF5-A67CC8BA5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8873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E03EC-C068-58E6-0764-42C768C29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BF5A38C-34E7-AD87-25E4-B8B4423E6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290FFEF-B274-6E40-A54E-E1DE728B1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앞에서 살펴본 요구들을 노동인권의 언어로 정리합니다.</a:t>
            </a:r>
          </a:p>
          <a:p>
            <a:r>
              <a:rPr lang="ko-KR" altLang="ko-KR" dirty="0"/>
              <a:t>임금, 휴식, 안전한 노동환경은 </a:t>
            </a:r>
            <a:r>
              <a:rPr lang="ko-KR" altLang="ko-KR" b="1" dirty="0" err="1"/>
              <a:t>인간답게</a:t>
            </a:r>
            <a:r>
              <a:rPr lang="ko-KR" altLang="ko-KR" b="1" dirty="0"/>
              <a:t> 일할 권리</a:t>
            </a:r>
            <a:r>
              <a:rPr lang="ko-KR" altLang="ko-KR" dirty="0"/>
              <a:t>와 연결됩니다.</a:t>
            </a:r>
          </a:p>
          <a:p>
            <a:r>
              <a:rPr lang="ko-KR" altLang="ko-KR" dirty="0"/>
              <a:t>여성 노동자, 생산직 노동자라는 이유로 다르게 대우하지 말라는 것은 </a:t>
            </a:r>
            <a:r>
              <a:rPr lang="ko-KR" altLang="ko-KR" b="1" dirty="0" err="1"/>
              <a:t>차별받지</a:t>
            </a:r>
            <a:r>
              <a:rPr lang="ko-KR" altLang="ko-KR" b="1" dirty="0"/>
              <a:t> 않을 권리</a:t>
            </a:r>
            <a:r>
              <a:rPr lang="ko-KR" altLang="ko-KR" dirty="0"/>
              <a:t>입니다.</a:t>
            </a:r>
          </a:p>
          <a:p>
            <a:r>
              <a:rPr lang="ko-KR" altLang="ko-KR" dirty="0"/>
              <a:t>노동조합을 만들고 노동조건에 대해 이야기하는 것은 </a:t>
            </a:r>
            <a:r>
              <a:rPr lang="ko-KR" altLang="ko-KR" b="1" dirty="0"/>
              <a:t>함께 목소리를 낼 권리</a:t>
            </a:r>
            <a:r>
              <a:rPr lang="ko-KR" altLang="ko-KR" dirty="0"/>
              <a:t>입니다.</a:t>
            </a:r>
          </a:p>
          <a:p>
            <a:endParaRPr lang="en-US" altLang="ko-KR" dirty="0"/>
          </a:p>
          <a:p>
            <a:r>
              <a:rPr lang="ko-KR" altLang="ko-KR" dirty="0"/>
              <a:t>“우리가 역사 속 요구를 권리의 언어로 바꾸어 보면 노동인권이 보입니다.”</a:t>
            </a:r>
            <a:endParaRPr lang="en-US" altLang="ko-KR" dirty="0"/>
          </a:p>
          <a:p>
            <a:r>
              <a:rPr lang="en-US" altLang="ko-KR" dirty="0"/>
              <a:t>https://worknworld.kctu.org/news/articleView.html?idxno=509380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B5B2B1D-AD97-37C3-3A98-16BA5529D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2017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지금까지는 1987년과 부산의 노동운동을 살펴봤습니다.</a:t>
            </a:r>
          </a:p>
          <a:p>
            <a:r>
              <a:rPr lang="ko-KR" altLang="ko-KR" dirty="0"/>
              <a:t>이제 시간을 훨씬 더 거슬러 올라가 보겠습니다.</a:t>
            </a:r>
          </a:p>
          <a:p>
            <a:r>
              <a:rPr lang="ko-KR" altLang="ko-KR" dirty="0"/>
              <a:t>오늘 우리가 가지고 있는 노동권은 한 번에 만들어진 것이 아닙니다.</a:t>
            </a:r>
          </a:p>
          <a:p>
            <a:r>
              <a:rPr lang="ko-KR" altLang="ko-KR" dirty="0"/>
              <a:t>아동노동 문제가 공장법으로, 긴 노동시간에 대한 문제 제기가 8시간 노동 요구와 노동절로, 열악한 노동환경에 대한 문제 제기가 산업안전 제도로 이어집니다.</a:t>
            </a:r>
          </a:p>
          <a:p>
            <a:r>
              <a:rPr lang="ko-KR" altLang="ko-KR" b="1" dirty="0"/>
              <a:t>전환 멘트:</a:t>
            </a:r>
            <a:br>
              <a:rPr lang="ko-KR" altLang="ko-KR" dirty="0"/>
            </a:br>
            <a:r>
              <a:rPr lang="ko-KR" altLang="ko-KR" dirty="0"/>
              <a:t>“그렇다면 노동자를 보호하는 법이 거의 없었던 시절에는 어떤 일이 있었을까요?”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501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CDFF7-16C2-4A3F-3F25-58C3FBE0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877AA7-ED15-DDC6-A2BF-F8DBC1775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4B9FC86-CC59-6801-0964-A68866796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“이 아이들은 몇 살 정도로 보이나요?”</a:t>
            </a:r>
            <a:br>
              <a:rPr lang="ko-KR" altLang="ko-KR" dirty="0"/>
            </a:br>
            <a:r>
              <a:rPr lang="ko-KR" altLang="ko-KR" dirty="0"/>
              <a:t>“그리고 이곳은 어디일까요?”</a:t>
            </a:r>
          </a:p>
          <a:p>
            <a:r>
              <a:rPr lang="ko-KR" altLang="ko-KR" dirty="0"/>
              <a:t>산업혁명 당시에는 몸집이 작다는 이유로 아주 어린 아이들이 좁은 탄광 갱도나 위험한 작업에 투입되기도 했습니다.</a:t>
            </a:r>
          </a:p>
          <a:p>
            <a:r>
              <a:rPr lang="ko-KR" altLang="ko-KR" dirty="0"/>
              <a:t>문제는 아이들이 일을 했다는 사실만이 아닙니다.</a:t>
            </a:r>
          </a:p>
          <a:p>
            <a:r>
              <a:rPr lang="ko-KR" altLang="ko-KR" dirty="0"/>
              <a:t>어둡고 습한 공간, 분진, 위험한 수레와 기계 등 성인에게도 위험한 환경에서 아무런 충분한 보호 없이 일을 했다는 것입니다.</a:t>
            </a:r>
          </a:p>
          <a:p>
            <a:r>
              <a:rPr lang="ko-KR" altLang="ko-KR" dirty="0"/>
              <a:t>학생들에게 묻습니다.</a:t>
            </a:r>
          </a:p>
          <a:p>
            <a:r>
              <a:rPr lang="ko-KR" altLang="ko-KR" b="1" dirty="0"/>
              <a:t>“아이와 어른이 서로 동의했다면 이런 노동은 괜찮은 걸까요?”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B3CEC9-948C-0513-28DC-7CC847F5D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4668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789A-89E6-7713-44FA-15D71C25B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1ADA863-FFC2-D680-3112-169EC93DE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F01169-6126-16A2-6D3A-C8C9EB9A7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아동노동은 특정한 시대의 한 장면으로 끝나지 않습니다.</a:t>
            </a:r>
          </a:p>
          <a:p>
            <a:r>
              <a:rPr lang="ko-KR" altLang="ko-KR" dirty="0"/>
              <a:t>과거에는 아주 어린 아이가 공장에 투입되거나, 몸집이 작다는 이유로 좁은 탄광에서 일하고, 굴뚝을 청소하는 데 이용되기도 했습니다.</a:t>
            </a:r>
          </a:p>
          <a:p>
            <a:r>
              <a:rPr lang="ko-KR" altLang="ko-KR" dirty="0"/>
              <a:t>그리고 오늘날에도 세계 곳곳에서는 다양한 형태의 아동노동이 존재합니다.</a:t>
            </a:r>
          </a:p>
          <a:p>
            <a:r>
              <a:rPr lang="ko-KR" altLang="ko-KR" dirty="0"/>
              <a:t>여기에서 아이들을 ‘</a:t>
            </a:r>
            <a:r>
              <a:rPr lang="ko-KR" altLang="ko-KR" dirty="0" err="1"/>
              <a:t>불쌍하다’는</a:t>
            </a:r>
            <a:r>
              <a:rPr lang="ko-KR" altLang="ko-KR" dirty="0"/>
              <a:t> 감정으로만 바라보지 않도록 합니다.</a:t>
            </a:r>
          </a:p>
          <a:p>
            <a:r>
              <a:rPr lang="ko-KR" altLang="ko-KR" dirty="0"/>
              <a:t>핵심은 </a:t>
            </a:r>
            <a:r>
              <a:rPr lang="ko-KR" altLang="ko-KR" b="1" dirty="0"/>
              <a:t>아이를 값싼 노동력으로 볼 것인가, 보호받고 교육받을 권리를 가진 사람으로 볼 </a:t>
            </a:r>
            <a:r>
              <a:rPr lang="ko-KR" altLang="ko-KR" b="1" dirty="0" err="1"/>
              <a:t>것인가</a:t>
            </a:r>
            <a:r>
              <a:rPr lang="ko-KR" altLang="ko-KR" dirty="0" err="1"/>
              <a:t>입니다</a:t>
            </a:r>
            <a:r>
              <a:rPr lang="ko-KR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0488110-D21A-56C8-91A5-9EB1660507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071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3D97F-8988-0D79-45B2-A024812C4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FD9962-AA77-CCB6-15EF-8C01CB66A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E88B6AE-C491-A44C-033A-688EF90E0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산업혁명 당시 공장이 빠르게 늘어나면서 어린아이들도 값싼 노동력으로 공장에 투입되었습니다.</a:t>
            </a:r>
            <a:br>
              <a:rPr lang="ko-KR" altLang="ko-KR" dirty="0"/>
            </a:br>
            <a:r>
              <a:rPr lang="ko-KR" altLang="ko-KR" dirty="0"/>
              <a:t>문제는 아이들이 단순히 일을 했다는 것만이 아니었습니다. 아주 어린 나이부터 장시간 일했고, 위험한 기계와 열악한 환경에 그대로 노출되어 있었습니다.</a:t>
            </a:r>
          </a:p>
          <a:p>
            <a:r>
              <a:rPr lang="ko-KR" altLang="ko-KR" dirty="0"/>
              <a:t>여기에서 중요한 질문이 생깁니다.</a:t>
            </a:r>
            <a:br>
              <a:rPr lang="ko-KR" altLang="ko-KR" dirty="0"/>
            </a:br>
            <a:r>
              <a:rPr lang="ko-KR" altLang="ko-KR" b="1" dirty="0"/>
              <a:t>“아이와 공장주가 서로 합의했다면, 국가는 아무것도 하지 않아도 될까요?”</a:t>
            </a:r>
            <a:endParaRPr lang="ko-KR" altLang="ko-KR" dirty="0"/>
          </a:p>
          <a:p>
            <a:r>
              <a:rPr lang="ko-KR" altLang="ko-KR" dirty="0"/>
              <a:t>당시에는 노동계약을 개인의 문제로 보는 시각이 강했지만, 아동노동의 현실이 심각해지면서 점차 생각이 바뀌기 시작합니다.</a:t>
            </a:r>
            <a:br>
              <a:rPr lang="ko-KR" altLang="ko-KR" dirty="0"/>
            </a:br>
            <a:r>
              <a:rPr lang="ko-KR" altLang="ko-KR" b="1" dirty="0"/>
              <a:t>아이들의 노동을 개인이나 가족의 문제가 아니라 국가가 개입해야 할 사회문제로 보기 시작한 것입니다.</a:t>
            </a:r>
            <a:endParaRPr lang="ko-KR" altLang="ko-KR" dirty="0"/>
          </a:p>
          <a:p>
            <a:r>
              <a:rPr lang="ko-KR" altLang="ko-KR" dirty="0"/>
              <a:t>이런 흐름 속에서 공장법이 만들어집니다. 특히 1833년 공장법은 9세 미만 아동의 공장 고용을 금지하고, 9세에서 13세 아동의 노동시간을 하루 최대 9시간으로 제한했습니다. 또 일정한 교육시간을 보장하도록 했고, 공장 감독관을 두어 법을 제대로 지키는지도 국가가 확인하기 시작했습니다.</a:t>
            </a:r>
          </a:p>
          <a:p>
            <a:r>
              <a:rPr lang="ko-KR" altLang="ko-KR" dirty="0"/>
              <a:t>여기서 중요한 건 공장법 하나로 아동노동이 모두 사라졌다는 것이 아닙니다. 이후에도 법은 계속 보완되고 강화됩니다.</a:t>
            </a:r>
          </a:p>
          <a:p>
            <a:r>
              <a:rPr lang="ko-KR" altLang="ko-KR" dirty="0"/>
              <a:t>하지만 공장법이 가진 의미는 분명합니다.</a:t>
            </a:r>
            <a:br>
              <a:rPr lang="ko-KR" altLang="ko-KR" dirty="0"/>
            </a:br>
            <a:r>
              <a:rPr lang="ko-KR" altLang="ko-KR" b="1" dirty="0"/>
              <a:t>아이를 마음대로 사용할 수 있는 값싼 노동력이 아니라, 보호받고 교육받아야 할 존재로 바라보기 시작했다는 것</a:t>
            </a:r>
            <a:r>
              <a:rPr lang="ko-KR" altLang="ko-KR" dirty="0"/>
              <a:t>, 그리고 노동현장의 문제에 국가가 개입하기 시작했다는 것입니다.</a:t>
            </a:r>
          </a:p>
          <a:p>
            <a:r>
              <a:rPr lang="ko-KR" altLang="ko-KR" dirty="0"/>
              <a:t>그래서 아동노동의 역사는 단순히 옛날 아이들이 힘들게 일했다는 이야기가 아닙니다.</a:t>
            </a:r>
            <a:br>
              <a:rPr lang="ko-KR" altLang="ko-KR" dirty="0"/>
            </a:br>
            <a:r>
              <a:rPr lang="ko-KR" altLang="ko-KR" b="1" dirty="0"/>
              <a:t>오늘날 우리가 당연하게 생각하는 노동시간, 안전, 교육받을 권리도 처음부터 있었던 것이 아니라 사회가 문제를 발견하고 요구하면서 만들어 온 권리라는 것</a:t>
            </a:r>
            <a:r>
              <a:rPr lang="ko-KR" altLang="ko-KR" dirty="0"/>
              <a:t>을 보여주는 역사입니다.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3E042D-EB2D-8E9B-A3A5-3F28D7773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865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정답은 </a:t>
            </a:r>
            <a:r>
              <a:rPr lang="ko-KR" altLang="ko-KR" b="1" dirty="0"/>
              <a:t>5월 1일</a:t>
            </a:r>
            <a:r>
              <a:rPr lang="ko-KR" altLang="ko-KR" dirty="0"/>
              <a:t>입니다.</a:t>
            </a:r>
          </a:p>
          <a:p>
            <a:r>
              <a:rPr lang="ko-KR" altLang="ko-KR" dirty="0"/>
              <a:t>그런데 단순히 날짜만 외우는 것보다 중요한 것은 “왜 5월 1일인가?”입니다.</a:t>
            </a:r>
          </a:p>
          <a:p>
            <a:r>
              <a:rPr lang="ko-KR" altLang="ko-KR" dirty="0"/>
              <a:t>지금부터 노동절이 만들어진 역사적 배경을 퀴즈로 살펴보겠다고 안내합니다.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6913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0075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/>
              <a:t>세계 노동절의 역사적 출발과 연결되는 8시간 노동제 요구 운동은 </a:t>
            </a:r>
            <a:r>
              <a:rPr lang="ko-KR" altLang="ko-KR" b="1"/>
              <a:t>미국 노동자들의 투쟁</a:t>
            </a:r>
            <a:r>
              <a:rPr lang="ko-KR" altLang="ko-KR"/>
              <a:t>과 관련되어 있습니다.</a:t>
            </a:r>
          </a:p>
          <a:p>
            <a:r>
              <a:rPr lang="ko-KR" altLang="ko-KR"/>
              <a:t>1886년 5월 1일 미국 전역에서 노동자들이 ‘8시간 노동’을 요구하며 총파업에 나섰습니다.</a:t>
            </a:r>
          </a:p>
          <a:p>
            <a:r>
              <a:rPr lang="ko-KR" altLang="ko-KR"/>
              <a:t>당시 요구는 아주 단순했습니다.</a:t>
            </a:r>
          </a:p>
          <a:p>
            <a:r>
              <a:rPr lang="ko-KR" altLang="ko-KR" b="1"/>
              <a:t>“8시간은 일하고, 8시간은 쉬고, 8시간은 우리 자신을 위해 사용하자.”</a:t>
            </a:r>
            <a:endParaRPr lang="ko-KR" altLang="ko-KR"/>
          </a:p>
          <a:p>
            <a:r>
              <a:rPr lang="ko-KR" altLang="ko-KR"/>
              <a:t>노동시간 역시 처음부터 주어진 권리가 아니었다는 점을 강조합니다.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1061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/>
              <a:t>이 문제의 정답은 </a:t>
            </a:r>
            <a:r>
              <a:rPr lang="ko-KR" altLang="ko-KR" b="1"/>
              <a:t>X</a:t>
            </a:r>
            <a:r>
              <a:rPr lang="ko-KR" altLang="ko-KR"/>
              <a:t>입니다.</a:t>
            </a:r>
          </a:p>
          <a:p>
            <a:r>
              <a:rPr lang="ko-KR" altLang="ko-KR"/>
              <a:t>세계 노동절의 역사적 시작은 미국의 노동운동과 관련되어 있지만, 현재 미국의 공식적인 Labor Day는 5월 1일이 아니라 별도의 날짜로 기념됩니다.</a:t>
            </a:r>
          </a:p>
          <a:p>
            <a:r>
              <a:rPr lang="ko-KR" altLang="ko-KR"/>
              <a:t>학생들이 헷갈리기 좋은 부분입니다.</a:t>
            </a:r>
          </a:p>
          <a:p>
            <a:r>
              <a:rPr lang="ko-KR" altLang="ko-KR" b="1"/>
              <a:t>“노동절의 시작과 현재 각 나라가 노동절을 기념하는 방식은 반드시 같지는 않다.”</a:t>
            </a:r>
            <a:endParaRPr lang="ko-KR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496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/>
              <a:t>정답은 </a:t>
            </a:r>
            <a:r>
              <a:rPr lang="ko-KR" altLang="ko-KR" b="1"/>
              <a:t>시카고</a:t>
            </a:r>
            <a:r>
              <a:rPr lang="ko-KR" altLang="ko-KR"/>
              <a:t>입니다.</a:t>
            </a:r>
          </a:p>
          <a:p>
            <a:r>
              <a:rPr lang="ko-KR" altLang="ko-KR"/>
              <a:t>1886년 5월 1일 미국 전역에서 8시간 노동제를 요구하는 총파업이 진행됐고, 시카고에서는 노동운동이 매우 활발했습니다.</a:t>
            </a:r>
          </a:p>
          <a:p>
            <a:r>
              <a:rPr lang="ko-KR" altLang="ko-KR"/>
              <a:t>5월 3일 맥코믹 공장 파업 과정에서 경찰의 발포로 사상자가 발생했고, 다음 날인 5월 4일 헤이마켓 광장에서 이에 항의하는 집회가 열렸습니다.</a:t>
            </a:r>
          </a:p>
          <a:p>
            <a:r>
              <a:rPr lang="ko-KR" altLang="ko-KR"/>
              <a:t>집회 해산 과정에서 폭탄과 총격이 발생하면서 노동자와 경찰이 사망했고 이후 노동운동가들의 재판과 처형까지 이어졌습니다.</a:t>
            </a:r>
          </a:p>
          <a:p>
            <a:r>
              <a:rPr lang="ko-KR" altLang="ko-KR"/>
              <a:t>이 사건은 이후 세계 노동운동의 상징적인 사건이 됩니다.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114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정답은 </a:t>
            </a:r>
            <a:r>
              <a:rPr lang="ko-KR" altLang="ko-KR" b="1" dirty="0" err="1"/>
              <a:t>X</a:t>
            </a:r>
            <a:r>
              <a:rPr lang="ko-KR" altLang="ko-KR" dirty="0" err="1"/>
              <a:t>입니다</a:t>
            </a:r>
            <a:r>
              <a:rPr lang="ko-KR" altLang="ko-KR" dirty="0"/>
              <a:t>.</a:t>
            </a:r>
          </a:p>
          <a:p>
            <a:r>
              <a:rPr lang="ko-KR" altLang="ko-KR" dirty="0"/>
              <a:t>비행기나 배에서 사용하는 구조신호 ‘</a:t>
            </a:r>
            <a:r>
              <a:rPr lang="ko-KR" altLang="ko-KR" dirty="0" err="1"/>
              <a:t>Mayday’와</a:t>
            </a:r>
            <a:r>
              <a:rPr lang="ko-KR" altLang="ko-KR" dirty="0"/>
              <a:t> 5월 1일 노동절 ‘</a:t>
            </a:r>
            <a:r>
              <a:rPr lang="ko-KR" altLang="ko-KR" dirty="0" err="1"/>
              <a:t>May</a:t>
            </a:r>
            <a:r>
              <a:rPr lang="ko-KR" altLang="ko-KR" dirty="0"/>
              <a:t> </a:t>
            </a:r>
            <a:r>
              <a:rPr lang="ko-KR" altLang="ko-KR" dirty="0" err="1"/>
              <a:t>Day’는</a:t>
            </a:r>
            <a:r>
              <a:rPr lang="ko-KR" altLang="ko-KR" dirty="0"/>
              <a:t> 발음은 같지만 기원이 다릅니다.</a:t>
            </a:r>
          </a:p>
          <a:p>
            <a:r>
              <a:rPr lang="ko-KR" altLang="ko-KR" dirty="0"/>
              <a:t>구조신호 </a:t>
            </a:r>
            <a:r>
              <a:rPr lang="ko-KR" altLang="ko-KR" dirty="0" err="1"/>
              <a:t>Mayday는</a:t>
            </a:r>
            <a:r>
              <a:rPr lang="ko-KR" altLang="ko-KR" dirty="0"/>
              <a:t> 프랑스어 표현에서 유래한 것으로 노동절과는 관계가 없습니다.</a:t>
            </a:r>
          </a:p>
          <a:p>
            <a:r>
              <a:rPr lang="ko-KR" altLang="ko-KR" dirty="0"/>
              <a:t>아이들이 재미있게 기억할 수 있는 짧은 상식 문제로 활용하고, 오래 설명하지 않아도 됩니다.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2339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이 장에서는 우리나라에서 노동절의 </a:t>
            </a:r>
            <a:r>
              <a:rPr lang="ko-KR" altLang="ko-KR" dirty="0" err="1"/>
              <a:t>법적·사회적</a:t>
            </a:r>
            <a:r>
              <a:rPr lang="ko-KR" altLang="ko-KR" dirty="0"/>
              <a:t> 의미가 어떻게 변화하고 있는지를 살펴봅니다.</a:t>
            </a:r>
          </a:p>
          <a:p>
            <a:r>
              <a:rPr lang="ko-KR" altLang="ko-KR" dirty="0"/>
              <a:t>과거 노동절은 많은 노동자에게 중요한 날이었지만 학생들에게는 학교가 쉬지 않아 공휴일이라는 느낌이 크지 않았을 수 있습니다.</a:t>
            </a:r>
          </a:p>
          <a:p>
            <a:r>
              <a:rPr lang="ko-KR" altLang="ko-KR" dirty="0"/>
              <a:t>여기서는 노동절 역시 시대가 변하면서 제도와 사회적 의미가 계속 변화해 왔다는 점을 설명합니다.</a:t>
            </a:r>
          </a:p>
          <a:p>
            <a:r>
              <a:rPr lang="ko-KR" altLang="ko-KR" b="1" dirty="0"/>
              <a:t>연결 멘트:</a:t>
            </a:r>
            <a:br>
              <a:rPr lang="ko-KR" altLang="ko-KR" dirty="0"/>
            </a:br>
            <a:r>
              <a:rPr lang="ko-KR" altLang="ko-KR" dirty="0"/>
              <a:t>“그런데 노동자의 날이 만들어져도 노동자의 현실이 저절로 좋아지는 것은 아니었습니다.”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3697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3FFC9-946B-C8B0-1F1C-38AF8D060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293BF75-ABD3-5A76-C7A7-6076A270D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231B2E-5479-3E05-3F73-71E5A06A5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힌트를 하나씩 읽어주면서 맞히도록 합니다.</a:t>
            </a:r>
          </a:p>
          <a:p>
            <a:r>
              <a:rPr lang="ko-KR" altLang="ko-KR" dirty="0"/>
              <a:t>전태일은 서울 평화시장 봉제공장에서 일하면서 어린 여성 노동자들이 장시간 노동과 열악한 환경에서 일하는 모습을 보았습니다.</a:t>
            </a:r>
          </a:p>
          <a:p>
            <a:r>
              <a:rPr lang="ko-KR" altLang="ko-KR" dirty="0"/>
              <a:t>중요한 사실은 당시에도 </a:t>
            </a:r>
            <a:r>
              <a:rPr lang="ko-KR" altLang="ko-KR" b="1" dirty="0"/>
              <a:t>근로기준법이 이미 존재했다는 것</a:t>
            </a:r>
            <a:r>
              <a:rPr lang="ko-KR" altLang="ko-KR" dirty="0"/>
              <a:t>입니다.</a:t>
            </a:r>
          </a:p>
          <a:p>
            <a:r>
              <a:rPr lang="ko-KR" altLang="ko-KR" dirty="0"/>
              <a:t>그럼에도 법이 현실에서 제대로 지켜지지 않았습니다.</a:t>
            </a:r>
          </a:p>
          <a:p>
            <a:r>
              <a:rPr lang="ko-KR" altLang="ko-KR" dirty="0"/>
              <a:t>학생들에게 묻습니다.</a:t>
            </a:r>
          </a:p>
          <a:p>
            <a:r>
              <a:rPr lang="ko-KR" altLang="ko-KR" b="1" dirty="0"/>
              <a:t>“법이 만들어져 있는데 지켜지지 않는다면 그 법은 노동자의 삶을 바꿀 수 있을까요?”</a:t>
            </a:r>
            <a:endParaRPr lang="ko-KR" altLang="ko-KR" dirty="0"/>
          </a:p>
          <a:p>
            <a:r>
              <a:rPr lang="ko-KR" altLang="ko-KR" dirty="0"/>
              <a:t>이 질문을 다음 장과 연결합니다.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CC2376-D980-F0CB-01B1-10227F402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7982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535CA-5880-5DAA-9ACD-7BED3A58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04BA3EC-04B4-86FC-D3EB-8D0DA27446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8F8B68-8174-2254-7FB1-F4A69D047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여기가 전태일 이야기에서 아주 중요한 장입니다.</a:t>
            </a:r>
          </a:p>
          <a:p>
            <a:r>
              <a:rPr lang="ko-KR" altLang="ko-KR" dirty="0"/>
              <a:t>1953년 근로기준법이 만들어져 노동시간, 휴일, 휴게 등 노동자를 보호하기 위한 기준이 존재했습니다.</a:t>
            </a:r>
          </a:p>
          <a:p>
            <a:r>
              <a:rPr lang="ko-KR" altLang="ko-KR" dirty="0"/>
              <a:t>그런데 평화시장의 현실에서는 법과 실제 노동조건 사이에 큰 차이가 있었습니다.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b="1" dirty="0"/>
              <a:t>“법이 있다는 것과 실제로 권리를 누리는 것은 같은 것일까요?”</a:t>
            </a:r>
            <a:endParaRPr lang="ko-KR" altLang="ko-KR" dirty="0"/>
          </a:p>
          <a:p>
            <a:r>
              <a:rPr lang="ko-KR" altLang="ko-KR" dirty="0"/>
              <a:t>법을 만드는 것뿐 아니라 사업주가 법을 지키고, 국가가 감독하고, 노동자가 자신의 권리를 알고 말할 수 있어야 비로소 권리가 현실이 됩니다.</a:t>
            </a:r>
          </a:p>
          <a:p>
            <a:r>
              <a:rPr lang="ko-KR" altLang="ko-KR" b="1" dirty="0"/>
              <a:t>핵심 메시지:</a:t>
            </a:r>
            <a:br>
              <a:rPr lang="ko-KR" altLang="ko-KR" dirty="0"/>
            </a:br>
            <a:r>
              <a:rPr lang="ko-KR" altLang="ko-KR" dirty="0"/>
              <a:t>“권리는 법에 적혀 있는 것에서 끝나지 않고 실제 일터에서 지켜져야 합니다.”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523AEC-32AC-F9A1-643B-57786E5158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0539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영상을 보기 전 이렇게 이야기합니다.</a:t>
            </a:r>
          </a:p>
          <a:p>
            <a:r>
              <a:rPr lang="ko-KR" altLang="ko-KR" dirty="0"/>
              <a:t>“전태일은 1970년의 사람입니다. 그렇다면 전태일이 지금 우리에게 온다면 어떤 말을 할까요?”</a:t>
            </a:r>
          </a:p>
          <a:p>
            <a:r>
              <a:rPr lang="ko-KR" altLang="ko-KR" dirty="0"/>
              <a:t>영상을 보면서 과거의 이야기가 아니라 현재의 노동과 연결해보도록 합니다.</a:t>
            </a:r>
          </a:p>
          <a:p>
            <a:r>
              <a:rPr lang="ko-KR" altLang="ko-KR" dirty="0"/>
              <a:t>영상이 끝난 뒤에는 한 가지 질문만 던져도 충분합니다.</a:t>
            </a:r>
          </a:p>
          <a:p>
            <a:r>
              <a:rPr lang="ko-KR" altLang="ko-KR" b="1" dirty="0"/>
              <a:t>“전태일이 요구했던 것 중 지금도 우리가 계속 고민해야 하는 것은 무엇일까요?”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5052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0D21A-DC96-4524-AA9B-C0BD067C6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1694964-FDD2-18F1-FC96-C8405217A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C2DB18-BA5E-2DA7-2C03-C73AE670E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온도계를 먼저 보여줍니다.</a:t>
            </a:r>
          </a:p>
          <a:p>
            <a:r>
              <a:rPr lang="ko-KR" altLang="ko-KR" dirty="0"/>
              <a:t>“평범한 온도계와 15세 소년에게 어떤 일이 있었을까요?”</a:t>
            </a:r>
          </a:p>
          <a:p>
            <a:r>
              <a:rPr lang="ko-KR" altLang="ko-KR" dirty="0"/>
              <a:t>1988년 당시 15세 노동자였던 </a:t>
            </a:r>
            <a:r>
              <a:rPr lang="ko-KR" altLang="ko-KR" b="1" dirty="0" err="1"/>
              <a:t>문송면</a:t>
            </a:r>
            <a:r>
              <a:rPr lang="ko-KR" altLang="ko-KR" dirty="0" err="1"/>
              <a:t>의</a:t>
            </a:r>
            <a:r>
              <a:rPr lang="ko-KR" altLang="ko-KR" dirty="0"/>
              <a:t> 이야기로 넘어갑니다.</a:t>
            </a:r>
          </a:p>
          <a:p>
            <a:r>
              <a:rPr lang="ko-KR" altLang="ko-KR" dirty="0"/>
              <a:t>학생들과 나이가 크게 다르지 않은 청소년이라는 점을 강조하면 집중도가 높아집니다.</a:t>
            </a:r>
          </a:p>
          <a:p>
            <a:r>
              <a:rPr lang="ko-KR" altLang="ko-KR" dirty="0"/>
              <a:t>“여러분과 비슷한 나이에 학교가 아니라 공장에서 일하고 </a:t>
            </a:r>
            <a:r>
              <a:rPr lang="ko-KR" altLang="ko-KR" dirty="0" err="1"/>
              <a:t>있었다”고</a:t>
            </a:r>
            <a:r>
              <a:rPr lang="ko-KR" altLang="ko-KR" dirty="0"/>
              <a:t> 설명합니다.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E0D9D5D-FBDF-0EE1-18B5-33266FF0EF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1011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E0020-4DB9-D8C7-65F8-93116B04A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757F5FC-CE5E-BAB1-162B-589CD34515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2233321-2481-1F06-00C2-BB57C7238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 err="1"/>
              <a:t>문송면은</a:t>
            </a:r>
            <a:r>
              <a:rPr lang="ko-KR" altLang="ko-KR" dirty="0"/>
              <a:t> 온도계 공장에서 수은을 취급하는 작업을 하다 수은중독으로 건강이 급격히 악화됐고 결국 숨졌습니다.</a:t>
            </a:r>
          </a:p>
          <a:p>
            <a:r>
              <a:rPr lang="ko-KR" altLang="ko-KR" dirty="0"/>
              <a:t>하지만 이 사건에서 중요한 것은 한 공장만의 문제가 아니었습니다.</a:t>
            </a:r>
          </a:p>
          <a:p>
            <a:r>
              <a:rPr lang="ko-KR" altLang="ko-KR" dirty="0"/>
              <a:t>직업병을 제대로 확인하지 못한 의료체계, 회사의 산재 신청 거부, 복잡한 산재보험 제도 등 여러 보호망이 제대로 작동하지 않았습니다. </a:t>
            </a:r>
          </a:p>
          <a:p>
            <a:r>
              <a:rPr lang="ko-KR" altLang="ko-KR" dirty="0"/>
              <a:t>학생들에게 묻습니다.</a:t>
            </a:r>
          </a:p>
          <a:p>
            <a:r>
              <a:rPr lang="ko-KR" altLang="ko-KR" b="1" dirty="0"/>
              <a:t>“</a:t>
            </a:r>
            <a:r>
              <a:rPr lang="ko-KR" altLang="ko-KR" b="1" dirty="0" err="1"/>
              <a:t>문송면이</a:t>
            </a:r>
            <a:r>
              <a:rPr lang="ko-KR" altLang="ko-KR" b="1" dirty="0"/>
              <a:t> 조금 더 조심했으면 막을 수 있었던 사고였을까요?”</a:t>
            </a:r>
            <a:endParaRPr lang="ko-KR" altLang="ko-KR" dirty="0"/>
          </a:p>
          <a:p>
            <a:r>
              <a:rPr lang="ko-KR" altLang="ko-KR" dirty="0"/>
              <a:t>이 질문을 다음 슬라이드로 가져갑니다.</a:t>
            </a:r>
          </a:p>
          <a:p>
            <a:endParaRPr lang="en-US" altLang="ko-KR" sz="1200" dirty="0"/>
          </a:p>
          <a:p>
            <a:r>
              <a:rPr lang="en-US" altLang="ko-KR" sz="1200" dirty="0"/>
              <a:t>https://www.pressian.com/pages/articles/110520</a:t>
            </a:r>
          </a:p>
          <a:p>
            <a:r>
              <a:rPr lang="ko-KR" altLang="en-US" dirty="0"/>
              <a:t>신문기사</a:t>
            </a:r>
            <a:r>
              <a:rPr lang="en-US" altLang="ko-KR" dirty="0"/>
              <a:t>: </a:t>
            </a:r>
            <a:r>
              <a:rPr lang="ko-KR" altLang="en-US" dirty="0" err="1"/>
              <a:t>프레시안</a:t>
            </a:r>
            <a:r>
              <a:rPr lang="ko-KR" altLang="en-US" dirty="0"/>
              <a:t>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187DEB-AA09-2DF3-A6D4-0EFF48E7A7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25430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9DD8E-C8EB-94A1-6533-940992D22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7018454-8CEC-65FF-BEAE-989556F0B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A7E3D50-7CAF-4FF6-F75E-0514BB10C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 err="1"/>
              <a:t>문송면</a:t>
            </a:r>
            <a:r>
              <a:rPr lang="ko-KR" altLang="ko-KR" dirty="0"/>
              <a:t> 사건을 한 사람의 불운이나 실수로만 바라보지 않습니다.</a:t>
            </a:r>
          </a:p>
          <a:p>
            <a:r>
              <a:rPr lang="ko-KR" altLang="ko-KR" dirty="0"/>
              <a:t>일터에서는 수은이라는 위험물질을 제대로 관리하고 보호장비와 안전교육을 </a:t>
            </a:r>
            <a:r>
              <a:rPr lang="ko-KR" altLang="ko-KR" dirty="0" err="1"/>
              <a:t>제공했어야</a:t>
            </a:r>
            <a:r>
              <a:rPr lang="ko-KR" altLang="ko-KR" dirty="0"/>
              <a:t> 합니다.</a:t>
            </a:r>
          </a:p>
          <a:p>
            <a:r>
              <a:rPr lang="ko-KR" altLang="ko-KR" dirty="0"/>
              <a:t>몸이 아팠을 때는 의료체계가 직업병을 </a:t>
            </a:r>
            <a:r>
              <a:rPr lang="ko-KR" altLang="ko-KR" dirty="0" err="1"/>
              <a:t>발견했어야</a:t>
            </a:r>
            <a:r>
              <a:rPr lang="ko-KR" altLang="ko-KR" dirty="0"/>
              <a:t> 하고, 회사는 산재 신청과 치료를 방해하지 </a:t>
            </a:r>
            <a:r>
              <a:rPr lang="ko-KR" altLang="ko-KR" dirty="0" err="1"/>
              <a:t>않았어야</a:t>
            </a:r>
            <a:r>
              <a:rPr lang="ko-KR" altLang="ko-KR" dirty="0"/>
              <a:t> 합니다.</a:t>
            </a:r>
          </a:p>
          <a:p>
            <a:r>
              <a:rPr lang="ko-KR" altLang="ko-KR" dirty="0"/>
              <a:t>국가의 제도도 노동자를 보호할 수 있어야 했습니다.</a:t>
            </a:r>
          </a:p>
          <a:p>
            <a:r>
              <a:rPr lang="ko-KR" altLang="ko-KR" dirty="0"/>
              <a:t>즉 </a:t>
            </a:r>
            <a:r>
              <a:rPr lang="ko-KR" altLang="ko-KR" b="1" dirty="0"/>
              <a:t>일터 → 의료 → 회사 → 제도</a:t>
            </a:r>
            <a:r>
              <a:rPr lang="ko-KR" altLang="ko-KR" dirty="0"/>
              <a:t>의 여러 보호망이 모두 제대로 작동해야 합니다.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dirty="0"/>
              <a:t>“산업재해는 노동자가 조심하지 않아서 생기는 문제일까요?</a:t>
            </a:r>
            <a:br>
              <a:rPr lang="ko-KR" altLang="ko-KR" dirty="0"/>
            </a:br>
            <a:r>
              <a:rPr lang="ko-KR" altLang="ko-KR" dirty="0"/>
              <a:t>아니면 안전하게 일할 수 있는 환경을 만드는 문제일까요?”</a:t>
            </a:r>
          </a:p>
          <a:p>
            <a:r>
              <a:rPr lang="ko-KR" altLang="ko-KR" b="1" dirty="0"/>
              <a:t>핵심 메시지:</a:t>
            </a:r>
            <a:br>
              <a:rPr lang="ko-KR" altLang="ko-KR" dirty="0"/>
            </a:br>
            <a:r>
              <a:rPr lang="ko-KR" altLang="ko-KR" dirty="0"/>
              <a:t>“노동자의 안전은 개인의 운이나 조심성에 맡길 문제가 아닙니다.”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D8A3A0-AD87-74CC-0052-E5767C58C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047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E8045-9BF3-0601-0C78-9C64CD910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9A267CF-A445-1CC3-9265-9130DFCF3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3A21EAE-5D51-DBBC-228E-94093FB0F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 err="1"/>
              <a:t>문송면</a:t>
            </a:r>
            <a:r>
              <a:rPr lang="ko-KR" altLang="ko-KR" dirty="0"/>
              <a:t> 사건 이후 시간이 많이 흘렀습니다.</a:t>
            </a:r>
          </a:p>
          <a:p>
            <a:r>
              <a:rPr lang="ko-KR" altLang="ko-KR" dirty="0"/>
              <a:t>그렇다면 지금은 산업재해가 모두 사라졌을까요?</a:t>
            </a:r>
          </a:p>
          <a:p>
            <a:r>
              <a:rPr lang="ko-KR" altLang="ko-KR" dirty="0"/>
              <a:t>산업재해는 기계에 끼이거나 높은 곳에서 떨어지는 ‘</a:t>
            </a:r>
            <a:r>
              <a:rPr lang="ko-KR" altLang="ko-KR" dirty="0" err="1"/>
              <a:t>사고’만을</a:t>
            </a:r>
            <a:r>
              <a:rPr lang="ko-KR" altLang="ko-KR" dirty="0"/>
              <a:t> 의미하지 않습니다.</a:t>
            </a:r>
          </a:p>
          <a:p>
            <a:r>
              <a:rPr lang="ko-KR" altLang="ko-KR" dirty="0"/>
              <a:t>유해화학물질에 노출되어 질병이 생기거나, 오랜 기간 특정 환경에서 일해 폐질환이나 다른 직업병이 발생하는 것 역시 산업재해가 될 수 있습니다.</a:t>
            </a:r>
          </a:p>
          <a:p>
            <a:r>
              <a:rPr lang="ko-KR" altLang="ko-KR" dirty="0"/>
              <a:t>슬라이드의 휴대전화 부품공장, 지하철 노동자, </a:t>
            </a:r>
            <a:r>
              <a:rPr lang="ko-KR" altLang="ko-KR" dirty="0" err="1"/>
              <a:t>급식실</a:t>
            </a:r>
            <a:r>
              <a:rPr lang="ko-KR" altLang="ko-KR" dirty="0"/>
              <a:t> 노동자 사례를 보면서 이야기합니다.</a:t>
            </a:r>
          </a:p>
          <a:p>
            <a:r>
              <a:rPr lang="ko-KR" altLang="ko-KR" b="1" dirty="0"/>
              <a:t>“안전하게 일할 권리는 사고가 난 뒤 보상받을 권리만이 아니라, 애초에 다치거나 병들지 않을 권리입니다.”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094615A-967E-F234-350A-5EAB64634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46076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29DA2-0794-1165-12D2-42321CFC1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0DED2D-A9DF-92DE-0985-403251F0F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6BA6709-6B5C-16A3-7E23-D5B468E19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김용균 노동자는 24세의 청년 노동자였습니다.</a:t>
            </a:r>
          </a:p>
          <a:p>
            <a:r>
              <a:rPr lang="ko-KR" altLang="ko-KR" dirty="0"/>
              <a:t>2018년 12월 태안화력발전소에서 컨베이어벨트를 점검하다 목숨을 잃었습니다.</a:t>
            </a:r>
          </a:p>
          <a:p>
            <a:r>
              <a:rPr lang="ko-KR" altLang="ko-KR" dirty="0"/>
              <a:t>학생들에게 먼저 질문합니다.</a:t>
            </a:r>
          </a:p>
          <a:p>
            <a:r>
              <a:rPr lang="ko-KR" altLang="ko-KR" b="1" dirty="0"/>
              <a:t>“사고가 나면 우리는 보통 누구의 잘못이라고 생각할까요?”</a:t>
            </a:r>
            <a:endParaRPr lang="ko-KR" altLang="ko-KR" dirty="0"/>
          </a:p>
          <a:p>
            <a:r>
              <a:rPr lang="ko-KR" altLang="ko-KR" dirty="0"/>
              <a:t>노동자의 실수인지, 관리자 개인의 실수인지, 회사의 책임인지, 아니면 위험한 작업방식 자체의 문제인지 생각하게 합니다.</a:t>
            </a:r>
          </a:p>
          <a:p>
            <a:r>
              <a:rPr lang="ko-KR" altLang="ko-KR" dirty="0"/>
              <a:t>김용균의 죽음 이후 산업안전보건법이 크게 개정됐고, 노동자의 안전에 대한 사회적 논의도 확대되었습니다. 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AFCDDBA-7FC2-D6E2-A7B5-82F417AD5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43963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앞에서 </a:t>
            </a:r>
            <a:r>
              <a:rPr lang="ko-KR" altLang="ko-KR" dirty="0" err="1"/>
              <a:t>문송면과</a:t>
            </a:r>
            <a:r>
              <a:rPr lang="ko-KR" altLang="ko-KR" dirty="0"/>
              <a:t> 김용균 사례를 살펴봤습니다.</a:t>
            </a:r>
          </a:p>
          <a:p>
            <a:r>
              <a:rPr lang="ko-KR" altLang="ko-KR" dirty="0"/>
              <a:t>사고가 발생한 뒤 현장의 노동자나 관리자 한 사람만 처벌해서 산업재해를 막을 수 있을까요?</a:t>
            </a:r>
          </a:p>
          <a:p>
            <a:r>
              <a:rPr lang="ko-KR" altLang="ko-KR" dirty="0"/>
              <a:t>중대재해처벌법의 중요한 질문은 </a:t>
            </a:r>
            <a:r>
              <a:rPr lang="ko-KR" altLang="ko-KR" b="1" dirty="0"/>
              <a:t>“회사를 실제로 운영하고 결정하는 사람에게 안전에 대한 책임은 </a:t>
            </a:r>
            <a:r>
              <a:rPr lang="ko-KR" altLang="ko-KR" b="1" dirty="0" err="1"/>
              <a:t>없는가?”</a:t>
            </a:r>
            <a:r>
              <a:rPr lang="ko-KR" altLang="ko-KR" dirty="0" err="1"/>
              <a:t>입니다</a:t>
            </a:r>
            <a:r>
              <a:rPr lang="ko-KR" altLang="ko-KR" dirty="0"/>
              <a:t>.</a:t>
            </a:r>
          </a:p>
          <a:p>
            <a:r>
              <a:rPr lang="ko-KR" altLang="ko-KR" dirty="0"/>
              <a:t>영상을 보면서 법 조항 자체보다는 왜 이런 법이 필요하다는 요구가 생겼는지에 초점을 맞춥니다.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99773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CAD5D-D768-9F0A-B206-1C6111496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BDB363-E686-6A14-70C2-32501F14F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62A0ADB-28E6-5AFE-9254-9C6713D1D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이 사건은 2024년 6월, 경기도 화성시의 일차전지(리튬 배터리) 제조 업체인 </a:t>
            </a:r>
            <a:r>
              <a:rPr lang="ko-KR" altLang="ko-KR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아리셀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ko-KR" altLang="ko-KR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Aricel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ko-KR" altLang="ko-KR" dirty="0"/>
              <a:t> 공장에서 폭발 화재가 발생하여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23명이 숨지고 8명이 부상</a:t>
            </a:r>
            <a:r>
              <a:rPr lang="ko-KR" altLang="ko-KR" dirty="0"/>
              <a:t>당한 참사와 관련된 재판입니다.</a:t>
            </a:r>
            <a:endParaRPr lang="en-US" altLang="ko-KR" dirty="0"/>
          </a:p>
          <a:p>
            <a:r>
              <a:rPr lang="ko-KR" altLang="ko-KR" dirty="0"/>
              <a:t>1심 재판부(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수원지법</a:t>
            </a:r>
            <a:r>
              <a:rPr lang="ko-KR" altLang="ko-KR" dirty="0"/>
              <a:t>)는 중대재해처벌법 위반 혐의 등으로 기소된 </a:t>
            </a:r>
            <a:r>
              <a:rPr lang="ko-KR" altLang="ko-KR" dirty="0" err="1"/>
              <a:t>아리셀의</a:t>
            </a:r>
            <a:r>
              <a:rPr lang="ko-KR" altLang="ko-KR" dirty="0"/>
              <a:t> </a:t>
            </a:r>
            <a:r>
              <a:rPr lang="ko-KR" altLang="ko-KR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박순관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대표</a:t>
            </a:r>
            <a:r>
              <a:rPr lang="ko-KR" altLang="ko-KR" dirty="0"/>
              <a:t>에게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징역 15년</a:t>
            </a:r>
            <a:r>
              <a:rPr lang="ko-KR" altLang="ko-KR" dirty="0"/>
              <a:t>의 중형을 선고하고 그를 법정 구속했습니다.</a:t>
            </a:r>
            <a:r>
              <a:rPr lang="en-US" altLang="ko-KR" dirty="0"/>
              <a:t> </a:t>
            </a:r>
            <a:r>
              <a:rPr lang="ko-KR" altLang="ko-KR" dirty="0"/>
              <a:t>2022년 중대재해처벌법이 제정되고 시행된 이래, 경영책임자에게 내려진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역대 가장 무거운 형량</a:t>
            </a:r>
            <a:r>
              <a:rPr lang="ko-KR" altLang="ko-KR" dirty="0"/>
              <a:t>입니다.</a:t>
            </a:r>
            <a:r>
              <a:rPr lang="en-US" altLang="ko-KR" dirty="0"/>
              <a:t> 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1심 재판부는 이 사고가 예측 불가능한 불운이 아니라, 회사가 안전 조치는 전혀 하지 않은 채 오직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"기업 매출만 강조하고 노동자의 안전은 안중에도 없었던 예고된 </a:t>
            </a:r>
            <a:r>
              <a:rPr lang="ko-KR" altLang="ko-KR" sz="1200" b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인재"</a:t>
            </a:r>
            <a:r>
              <a:rPr lang="ko-KR" altLang="ko-KR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라고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무겁게 지적했습니다.</a:t>
            </a:r>
            <a:r>
              <a:rPr lang="ko-KR" altLang="ko-KR" dirty="0"/>
              <a:t> </a:t>
            </a:r>
            <a:endParaRPr lang="en-US" altLang="ko-KR" dirty="0"/>
          </a:p>
          <a:p>
            <a:r>
              <a:rPr lang="ko-KR" altLang="ko-KR" dirty="0"/>
              <a:t>항소심(2심)에서 법조계와 노동계에 거센 논란을 불러일으켰습니다.</a:t>
            </a:r>
            <a:endParaRPr lang="en-US" altLang="ko-KR" dirty="0"/>
          </a:p>
          <a:p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징역 15년 ➔ 징역 4년으로 대폭 감형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항소심 재판부(</a:t>
            </a:r>
            <a:r>
              <a:rPr lang="ko-KR" altLang="ko-KR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수원고법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)는 </a:t>
            </a:r>
            <a:r>
              <a:rPr lang="ko-KR" altLang="ko-KR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박순관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대표의 형량을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징역 4년으로 대폭 감형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했습니다.</a:t>
            </a:r>
            <a:r>
              <a:rPr lang="ko-KR" altLang="ko-KR" dirty="0"/>
              <a:t> </a:t>
            </a:r>
            <a:endParaRPr lang="en-US" altLang="ko-KR" dirty="0"/>
          </a:p>
          <a:p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2심 재판부는 박 대표에게 </a:t>
            </a:r>
            <a:r>
              <a:rPr lang="ko-KR" altLang="ko-KR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안전·보건</a:t>
            </a:r>
            <a:r>
              <a:rPr lang="ko-KR" altLang="ko-K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경영방침을 설정할 의무는 있었으나, 이 의무의 내용이 다소 추상적이어서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대규모 인명 피해와 직접적인 인과관계를 단정하기 어렵다</a:t>
            </a:r>
            <a:r>
              <a:rPr lang="en-US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ko-KR" altLang="ko-KR" dirty="0"/>
              <a:t>유족들과 노동계는 "23명이 비참하게 목숨을 잃었는데 고작 4년이 말이 </a:t>
            </a:r>
            <a:r>
              <a:rPr lang="ko-KR" altLang="ko-KR" dirty="0" err="1"/>
              <a:t>되느냐"라며</a:t>
            </a:r>
            <a:r>
              <a:rPr lang="ko-KR" altLang="ko-KR" dirty="0"/>
              <a:t> 분통을 터뜨렸습니다. 자금력이 있는 기업가들이 합의금을 무기로 처벌을 피할 수 있게 해줌으로써, 산업재해를 근절하겠다는 </a:t>
            </a:r>
            <a:r>
              <a:rPr lang="ko-KR" altLang="ko-K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중대재해처벌법의 취지를 무력화한 판결</a:t>
            </a:r>
            <a:r>
              <a:rPr lang="ko-KR" altLang="ko-KR" dirty="0"/>
              <a:t>이라는 거센 비판이 이어졌습니다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299740-1F42-DFE4-1057-4FC1FD2B8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86538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CAD5D-D768-9F0A-B206-1C6111496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BDB363-E686-6A14-70C2-32501F14F8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62A0ADB-28E6-5AFE-9254-9C6713D1D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이번에는 노동자의 권리 문제에서 </a:t>
            </a:r>
            <a:r>
              <a:rPr lang="ko-KR" altLang="ko-KR" b="1" dirty="0"/>
              <a:t>노동의 형태 자체가 어떻게 달라졌는지</a:t>
            </a:r>
            <a:r>
              <a:rPr lang="ko-KR" altLang="ko-KR" dirty="0"/>
              <a:t> 살펴봅니다.</a:t>
            </a:r>
          </a:p>
          <a:p>
            <a:r>
              <a:rPr lang="ko-KR" altLang="ko-KR" dirty="0"/>
              <a:t>1997년 외환위기 이후 기업 구조조정이 확대되고 고용형태도 </a:t>
            </a:r>
            <a:r>
              <a:rPr lang="ko-KR" altLang="ko-KR" dirty="0" err="1"/>
              <a:t>다양해졌습니다</a:t>
            </a:r>
            <a:r>
              <a:rPr lang="ko-KR" altLang="ko-KR" dirty="0"/>
              <a:t>.</a:t>
            </a:r>
          </a:p>
          <a:p>
            <a:r>
              <a:rPr lang="ko-KR" altLang="ko-KR" dirty="0"/>
              <a:t>정규직 중심의 고용에서 계약직, 파견, 기간제 등 다양한 형태의 노동이 빠르게 확대됩니다.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b="1" dirty="0"/>
              <a:t>“같은 일을 하는데 고용형태가 다르면 노동자의 생활에는 어떤 차이가 생길까요?”</a:t>
            </a:r>
            <a:endParaRPr lang="ko-KR" altLang="ko-KR" dirty="0"/>
          </a:p>
          <a:p>
            <a:r>
              <a:rPr lang="ko-KR" altLang="ko-KR" dirty="0"/>
              <a:t>임금뿐 아니라 고용안정, 휴가, 복지, 미래 계획에도 영향을 줄 수 있다는 점을 설명합니다.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2299740-1F42-DFE4-1057-4FC1FD2B8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979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7A8FD-85D1-C1C2-EC90-4BB40A7BA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ED2CB2E-A84F-27F6-BEA7-6AF8A4CC4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CCCDD6-B958-E59A-F595-F2E1331A1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이 장은 법 이름과 날짜를 모두 외우게 하기 위한 슬라이드가 아닙니다.</a:t>
            </a:r>
          </a:p>
          <a:p>
            <a:r>
              <a:rPr lang="ko-KR" altLang="ko-KR" dirty="0"/>
              <a:t>외환위기를 전후하여 파견근로와 기간제 노동에 관한 법과 제도가 만들어지고 변화하면서 한국의 고용구조 역시 크게 달라졌다는 흐름을 보여주는 장입니다. 자료에는 파견법과 기간제법의 </a:t>
            </a:r>
            <a:r>
              <a:rPr lang="ko-KR" altLang="ko-KR" dirty="0" err="1"/>
              <a:t>제정·개정</a:t>
            </a:r>
            <a:r>
              <a:rPr lang="ko-KR" altLang="ko-KR" dirty="0"/>
              <a:t> 흐름이 정리되어 있습니다. </a:t>
            </a:r>
          </a:p>
          <a:p>
            <a:r>
              <a:rPr lang="ko-KR" altLang="ko-KR" dirty="0"/>
              <a:t>학생들에게는 다음 질문 정도가 좋습니다.</a:t>
            </a:r>
          </a:p>
          <a:p>
            <a:r>
              <a:rPr lang="ko-KR" altLang="ko-KR" b="1" dirty="0"/>
              <a:t>“회사가 필요할 때만 사람을 쓰는 구조가 늘어나면 노동자에게는 어떤 장점과 어려움이 생길까요?”</a:t>
            </a:r>
            <a:endParaRPr lang="ko-KR" altLang="ko-KR" dirty="0"/>
          </a:p>
          <a:p>
            <a:r>
              <a:rPr lang="ko-KR" altLang="ko-KR" dirty="0"/>
              <a:t>여기서 핵심은 ‘정규직은 무조건 좋고 비정규직은 무조건 </a:t>
            </a:r>
            <a:r>
              <a:rPr lang="ko-KR" altLang="ko-KR" dirty="0" err="1"/>
              <a:t>나쁘다’는</a:t>
            </a:r>
            <a:r>
              <a:rPr lang="ko-KR" altLang="ko-KR" dirty="0"/>
              <a:t> 이분법보다는 </a:t>
            </a:r>
            <a:r>
              <a:rPr lang="ko-KR" altLang="ko-KR" b="1" dirty="0"/>
              <a:t>고용형태가 달라도 노동자의 기본적인 권리는 보장되어야 한다</a:t>
            </a:r>
            <a:r>
              <a:rPr lang="ko-KR" altLang="ko-KR" dirty="0"/>
              <a:t>는 것입니다.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3E2B7D-C26B-3E60-9951-C36ACEC55C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2962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A99BC-5BA8-298C-12B0-AFDAF3B38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E5AC17C-4700-F95E-A465-CD6842251D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17DE218-F1A8-EEA9-B329-F56F6A06A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AI 이야기를 하면 학생들이 가장 먼저 하는 질문이 있습니다.</a:t>
            </a:r>
          </a:p>
          <a:p>
            <a:r>
              <a:rPr lang="ko-KR" altLang="ko-KR" dirty="0"/>
              <a:t>“</a:t>
            </a:r>
            <a:r>
              <a:rPr lang="ko-KR" altLang="ko-KR" dirty="0" err="1"/>
              <a:t>AI가</a:t>
            </a:r>
            <a:r>
              <a:rPr lang="ko-KR" altLang="ko-KR" dirty="0"/>
              <a:t> 나오면 우리 일자리 다 없어지는 거 </a:t>
            </a:r>
            <a:r>
              <a:rPr lang="ko-KR" altLang="ko-KR" dirty="0" err="1"/>
              <a:t>아니에요</a:t>
            </a:r>
            <a:r>
              <a:rPr lang="ko-KR" altLang="ko-KR" dirty="0"/>
              <a:t>?”</a:t>
            </a:r>
          </a:p>
          <a:p>
            <a:r>
              <a:rPr lang="ko-KR" altLang="ko-KR" dirty="0"/>
              <a:t>이 장에서는 </a:t>
            </a:r>
            <a:r>
              <a:rPr lang="ko-KR" altLang="ko-KR" b="1" dirty="0"/>
              <a:t>직업 전체의 소멸과 직업 안의 업무 변화는 구분해서 볼 필요가 있다</a:t>
            </a:r>
            <a:r>
              <a:rPr lang="ko-KR" altLang="ko-KR" dirty="0"/>
              <a:t>고 설명합니다.</a:t>
            </a:r>
          </a:p>
          <a:p>
            <a:r>
              <a:rPr lang="ko-KR" altLang="ko-KR" dirty="0"/>
              <a:t>과거에도 기술이 발전하면서 사라진 업무가 있었지만 새로운 업무와 직업도 만들어졌습니다.</a:t>
            </a:r>
          </a:p>
          <a:p>
            <a:r>
              <a:rPr lang="ko-KR" altLang="ko-KR" dirty="0"/>
              <a:t>AI 역시 반복적이고 정형화된 업무를 대신할 가능성이 있는 반면, 사람과의 관계, 판단, 책임, 창의성이 필요한 업무의 중요성은 달라질 수 있습니다.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b="1" dirty="0"/>
              <a:t>“여러분이 가고 싶은 직업에서 </a:t>
            </a:r>
            <a:r>
              <a:rPr lang="ko-KR" altLang="ko-KR" b="1" dirty="0" err="1"/>
              <a:t>AI가</a:t>
            </a:r>
            <a:r>
              <a:rPr lang="ko-KR" altLang="ko-KR" b="1" dirty="0"/>
              <a:t> 대신할 수 있는 일과 사람이 해야 할 일은 무엇일까요?”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CF0BFD-72C1-B212-01B6-C7CE05F0A9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5186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83F29-A2E0-28A5-D463-160740DB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37E736C-6435-0ED5-4963-94A4A93F2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6E5581-18F3-92CD-C28B-C55A5FD90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오늘 배운 내용을 다시 한 번 그림으로 되짚어봅니다.</a:t>
            </a:r>
          </a:p>
          <a:p>
            <a:r>
              <a:rPr lang="ko-KR" altLang="ko-KR" dirty="0"/>
              <a:t>아동노동, 노동시간, 노동절, 근로기준법, 산업재해, IMF 이후의 노동, 플랫폼과 </a:t>
            </a:r>
            <a:r>
              <a:rPr lang="ko-KR" altLang="ko-KR" dirty="0" err="1"/>
              <a:t>AI까지</a:t>
            </a:r>
            <a:r>
              <a:rPr lang="ko-KR" altLang="ko-KR" dirty="0"/>
              <a:t> 시대마다 노동의 모습은 계속 달라졌습니다.</a:t>
            </a:r>
          </a:p>
          <a:p>
            <a:r>
              <a:rPr lang="ko-KR" altLang="ko-KR" dirty="0"/>
              <a:t>하지만 변화의 중심에는 항상 사람이 있었습니다.</a:t>
            </a:r>
          </a:p>
          <a:p>
            <a:r>
              <a:rPr lang="ko-KR" altLang="ko-KR" dirty="0"/>
              <a:t>누군가 “왜 이렇게 일해야 하지?”, “이건 위험하지 않은가?”, “이건 차별 아닌가?”, “왜 쉴 수 </a:t>
            </a:r>
            <a:r>
              <a:rPr lang="ko-KR" altLang="ko-KR" dirty="0" err="1"/>
              <a:t>없지?”라는</a:t>
            </a:r>
            <a:r>
              <a:rPr lang="ko-KR" altLang="ko-KR" dirty="0"/>
              <a:t> 질문을 던졌기 때문에 변화가 시작됐습니다.</a:t>
            </a:r>
          </a:p>
          <a:p>
            <a:r>
              <a:rPr lang="ko-KR" altLang="ko-KR" dirty="0"/>
              <a:t>학생들에게 묻습니다.</a:t>
            </a:r>
          </a:p>
          <a:p>
            <a:r>
              <a:rPr lang="ko-KR" altLang="ko-KR" b="1" dirty="0"/>
              <a:t>“노동의 역사는 무엇이 바뀌어 온 역사일까요?”</a:t>
            </a:r>
          </a:p>
          <a:p>
            <a:r>
              <a:rPr lang="ko-KR" altLang="ko-KR" dirty="0"/>
              <a:t>답을 들은 뒤 이렇게 정리합니다.</a:t>
            </a:r>
          </a:p>
          <a:p>
            <a:r>
              <a:rPr lang="ko-KR" altLang="ko-KR" b="1" dirty="0"/>
              <a:t>“노동의 역사이면서 동시에 노동자의 권리가 확장되어 온 역사입니다.”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4FF6DCF-652A-4EE2-EF9F-147D5119F4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3200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7F4CF-0453-D095-1F8A-8F66F0E41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219F499-E0B5-DAF9-92B2-E52DA11B89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904F26C-091D-BA12-FE74-75D546947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여기가 1차시의 핵심 마무리입니다.</a:t>
            </a:r>
          </a:p>
          <a:p>
            <a:r>
              <a:rPr lang="ko-KR" altLang="ko-KR" dirty="0"/>
              <a:t>옛날에는 어린아이들이 공장에서 일했고, 노동시간을 줄여달라고 싸웠으며, 법을 지켜달라고 요구했습니다.</a:t>
            </a:r>
          </a:p>
          <a:p>
            <a:r>
              <a:rPr lang="ko-KR" altLang="ko-KR" dirty="0"/>
              <a:t>그렇다면 지금 노동문제는 모두 해결됐을까요?</a:t>
            </a:r>
          </a:p>
          <a:p>
            <a:r>
              <a:rPr lang="ko-KR" altLang="ko-KR" dirty="0"/>
              <a:t>그렇지 않습니다.</a:t>
            </a:r>
          </a:p>
          <a:p>
            <a:r>
              <a:rPr lang="ko-KR" altLang="ko-KR" dirty="0"/>
              <a:t>플랫폼 노동, AI, 새로운 고용형태, 기후위기, 산업재해처럼 노동환경이 변할 때마다 새로운 문제가 나타납니다.</a:t>
            </a:r>
          </a:p>
          <a:p>
            <a:r>
              <a:rPr lang="ko-KR" altLang="ko-KR" dirty="0"/>
              <a:t>학생들에게 질문합니다.</a:t>
            </a:r>
          </a:p>
          <a:p>
            <a:r>
              <a:rPr lang="ko-KR" altLang="ko-KR" b="1" dirty="0"/>
              <a:t>“앞으로 여러분이 일하게 될 일터에는 어떤 새로운 노동인권 문제가 생길까요?”</a:t>
            </a:r>
            <a:endParaRPr lang="ko-KR" altLang="ko-KR" dirty="0"/>
          </a:p>
          <a:p>
            <a:r>
              <a:rPr lang="ko-KR" altLang="ko-KR" dirty="0"/>
              <a:t>기술은 계속 변하지만 노동의 중심에는 사람이 있다는 점을 강조합니다.</a:t>
            </a:r>
          </a:p>
          <a:p>
            <a:r>
              <a:rPr lang="ko-KR" altLang="ko-KR" b="1" dirty="0"/>
              <a:t>“노동의 역사가 끝나지 않았다는 것은 노동인권도 계속 만들어져야 한다는 뜻입니다.”</a:t>
            </a:r>
          </a:p>
          <a:p>
            <a:r>
              <a:rPr lang="ko-KR" altLang="ko-KR" dirty="0"/>
              <a:t>이 문장으로 2차시 노동인권 감수성과도 자연스럽게 연결할 수 있습니다.</a:t>
            </a:r>
          </a:p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6C7485C-AB80-2CE6-B080-BC27A7350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8051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오늘 살펴본 역사는 결국 한 가지 질문으로 연결됩니다.</a:t>
            </a:r>
          </a:p>
          <a:p>
            <a:r>
              <a:rPr lang="ko-KR" altLang="ko-KR" b="1" dirty="0"/>
              <a:t>“사람은 어떤 모습으로 일해야 하는가?”</a:t>
            </a:r>
            <a:endParaRPr lang="ko-KR" altLang="ko-KR" dirty="0"/>
          </a:p>
          <a:p>
            <a:r>
              <a:rPr lang="ko-KR" altLang="ko-KR" dirty="0"/>
              <a:t>과거 노동자들이 요구했던 많은 것들은 지금 우리에게 너무 당연한 권리가 되었습니다.</a:t>
            </a:r>
          </a:p>
          <a:p>
            <a:r>
              <a:rPr lang="ko-KR" altLang="ko-KR" dirty="0"/>
              <a:t>하지만 우리가 앞으로 만날 노동환경에서도 새로운 권리는 계속 필요할 수 있습니다.</a:t>
            </a:r>
          </a:p>
          <a:p>
            <a:r>
              <a:rPr lang="ko-KR" altLang="ko-KR" dirty="0"/>
              <a:t>마지막으로 학생들에게 한 문장만 남깁니다.</a:t>
            </a:r>
          </a:p>
          <a:p>
            <a:r>
              <a:rPr lang="ko-KR" altLang="ko-KR" b="1" dirty="0"/>
              <a:t>“우리가 지금 당연하게 누리는 노동의 권리는 누군가가 질문하고 요구했기 때문에 만들어졌습니다.”</a:t>
            </a:r>
          </a:p>
          <a:p>
            <a:r>
              <a:rPr lang="ko-KR" altLang="ko-KR" dirty="0"/>
              <a:t>그리고 2차시로 이어진다면,</a:t>
            </a:r>
          </a:p>
          <a:p>
            <a:r>
              <a:rPr lang="ko-KR" altLang="ko-KR" b="1" dirty="0"/>
              <a:t>“그렇다면 이제 역사가 아니라 지금 우리 주변의 노동자를 한번 바라보겠습니다. 우리는 일하는 사람을 어떤 시선으로 보고 있을까요?”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81638-D628-4EA7-BCEB-0EFA1BDAB91D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62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2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hyperlink" Target="https://youtu.be/Lq2-Mpu8lB4" TargetMode="Externa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UZWYyKJ3kc?feature=oembed" TargetMode="Externa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hyperlink" Target="https://youtu.be/-UZWYyKJ3kc?si=P1d0OIkOz3p6zY3s" TargetMode="External"/><Relationship Id="rId4" Type="http://schemas.openxmlformats.org/officeDocument/2006/relationships/image" Target="../media/image1.png"/><Relationship Id="rId9" Type="http://schemas.openxmlformats.org/officeDocument/2006/relationships/hyperlink" Target="https://www.youtube.com/watch?v=JaZ8LJMKmNo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dPUrkyDPI4?feature=oembed" TargetMode="Externa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Qzfidus9Z0?feature=oembed" TargetMode="Externa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544" y="7905750"/>
            <a:ext cx="5298701" cy="93345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alphaModFix amt="12000"/>
          </a:blip>
          <a:stretch>
            <a:fillRect/>
          </a:stretch>
        </p:blipFill>
        <p:spPr>
          <a:xfrm>
            <a:off x="12941300" y="5765800"/>
            <a:ext cx="4102100" cy="3073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alphaModFix amt="12000"/>
          </a:blip>
          <a:stretch>
            <a:fillRect/>
          </a:stretch>
        </p:blipFill>
        <p:spPr>
          <a:xfrm>
            <a:off x="1151039" y="5961801"/>
            <a:ext cx="4102100" cy="30734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alphaModFix amt="9000"/>
          </a:blip>
          <a:stretch>
            <a:fillRect/>
          </a:stretch>
        </p:blipFill>
        <p:spPr>
          <a:xfrm rot="-60000">
            <a:off x="14016425" y="1530834"/>
            <a:ext cx="1308100" cy="13081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60000">
            <a:off x="14321226" y="1747043"/>
            <a:ext cx="698500" cy="6985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595768" y="2308473"/>
            <a:ext cx="11439526" cy="3035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0429"/>
              </a:lnSpc>
            </a:pPr>
            <a:r>
              <a:rPr lang="ko-KR" altLang="en-US" sz="11500" b="1" i="0" u="none" strike="noStrike" spc="-700" dirty="0">
                <a:solidFill>
                  <a:srgbClr val="51B7FF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역사속의 노동인권</a:t>
            </a:r>
            <a:endParaRPr lang="en-US" sz="11500" b="1" i="0" u="none" strike="noStrike" spc="-7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646964" y="5388713"/>
            <a:ext cx="5613400" cy="596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0429"/>
              </a:lnSpc>
            </a:pPr>
            <a:r>
              <a:rPr lang="ko-KR" altLang="en-US" sz="6000" b="0" i="0" u="none" strike="noStrike" spc="-300" dirty="0">
                <a:solidFill>
                  <a:srgbClr val="4D463E">
                    <a:alpha val="63922"/>
                  </a:srgbClr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노동인권의 이해</a:t>
            </a:r>
            <a:endParaRPr lang="en-US" sz="6000" b="0" i="0" u="none" strike="noStrike" spc="-300" dirty="0">
              <a:solidFill>
                <a:srgbClr val="4D463E">
                  <a:alpha val="63922"/>
                </a:srgbClr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733139" y="2079873"/>
            <a:ext cx="5067300" cy="8509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00429"/>
              </a:lnSpc>
            </a:pPr>
            <a:r>
              <a:rPr lang="en-US" altLang="ko-KR" sz="2800" b="0" i="0" u="none" strike="noStrike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2026</a:t>
            </a:r>
            <a:r>
              <a:rPr lang="ko-KR" altLang="en-US" sz="2800" b="0" i="0" u="none" strike="noStrike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년 </a:t>
            </a:r>
            <a:r>
              <a:rPr lang="en-US" altLang="ko-KR" sz="2800" b="0" i="0" u="none" strike="noStrike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2</a:t>
            </a:r>
            <a:r>
              <a:rPr lang="ko-KR" altLang="en-US" sz="2800" b="0" i="0" u="none" strike="noStrike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학기 노동인권교육</a:t>
            </a:r>
            <a:endParaRPr lang="en-US" sz="2800" b="0" i="0" u="none" strike="noStrike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508194" y="8056749"/>
            <a:ext cx="4895196" cy="631451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0429"/>
              </a:lnSpc>
            </a:pPr>
            <a:r>
              <a:rPr lang="ko-KR" altLang="en-US" sz="4000" b="0" i="0" u="none" strike="noStrike" spc="-200" dirty="0">
                <a:solidFill>
                  <a:srgbClr val="F6F6F6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이경미</a:t>
            </a:r>
            <a:r>
              <a:rPr lang="en-US" altLang="ko-KR" sz="4000" b="0" i="0" u="none" strike="noStrike" spc="-200" dirty="0">
                <a:solidFill>
                  <a:srgbClr val="F6F6F6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, </a:t>
            </a:r>
            <a:r>
              <a:rPr lang="ko-KR" altLang="en-US" sz="4000" b="0" i="0" u="none" strike="noStrike" spc="-200" dirty="0" err="1">
                <a:solidFill>
                  <a:srgbClr val="F6F6F6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이금주</a:t>
            </a:r>
            <a:r>
              <a:rPr lang="en-US" altLang="ko-KR" sz="4000" b="0" i="0" u="none" strike="noStrike" spc="-200" dirty="0">
                <a:solidFill>
                  <a:srgbClr val="F6F6F6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, </a:t>
            </a:r>
            <a:r>
              <a:rPr lang="ko-KR" altLang="en-US" sz="4000" b="0" i="0" u="none" strike="noStrike" spc="-200" dirty="0" err="1">
                <a:solidFill>
                  <a:srgbClr val="F6F6F6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김금옥</a:t>
            </a:r>
            <a:endParaRPr lang="en-US" sz="4000" b="0" i="0" u="none" strike="noStrike" spc="-200" dirty="0">
              <a:solidFill>
                <a:srgbClr val="F6F6F6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22" name="Picture 20">
            <a:extLst>
              <a:ext uri="{FF2B5EF4-FFF2-40B4-BE49-F238E27FC236}">
                <a16:creationId xmlns:a16="http://schemas.microsoft.com/office/drawing/2014/main" id="{3EC233CB-B3B1-6113-50D6-E1D492A2E0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63853" y="6067825"/>
            <a:ext cx="2685848" cy="3378514"/>
          </a:xfrm>
          <a:prstGeom prst="rect">
            <a:avLst/>
          </a:prstGeom>
        </p:spPr>
      </p:pic>
      <p:pic>
        <p:nvPicPr>
          <p:cNvPr id="24" name="Picture 21">
            <a:extLst>
              <a:ext uri="{FF2B5EF4-FFF2-40B4-BE49-F238E27FC236}">
                <a16:creationId xmlns:a16="http://schemas.microsoft.com/office/drawing/2014/main" id="{DEE865D3-4D59-DACA-2629-174347C9AE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7400" y="5914065"/>
            <a:ext cx="2886075" cy="3389288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EDE2378E-5B9D-4830-7E8B-9C2628E186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419100" y="666750"/>
            <a:ext cx="4267200" cy="933450"/>
          </a:xfrm>
          <a:prstGeom prst="rect">
            <a:avLst/>
          </a:prstGeom>
        </p:spPr>
      </p:pic>
      <p:sp>
        <p:nvSpPr>
          <p:cNvPr id="28" name="TextBox 23">
            <a:extLst>
              <a:ext uri="{FF2B5EF4-FFF2-40B4-BE49-F238E27FC236}">
                <a16:creationId xmlns:a16="http://schemas.microsoft.com/office/drawing/2014/main" id="{6CDFA418-0557-7E76-8249-92B61057F131}"/>
              </a:ext>
            </a:extLst>
          </p:cNvPr>
          <p:cNvSpPr txBox="1"/>
          <p:nvPr/>
        </p:nvSpPr>
        <p:spPr>
          <a:xfrm>
            <a:off x="1062037" y="838200"/>
            <a:ext cx="2438400" cy="55245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99600"/>
              </a:lnSpc>
            </a:pPr>
            <a:r>
              <a:rPr lang="ko-KR" altLang="en-US" sz="3150" spc="-150" dirty="0">
                <a:solidFill>
                  <a:srgbClr val="FFFFF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부산시교육청</a:t>
            </a:r>
            <a:endParaRPr lang="en-US" sz="3150" spc="-150" dirty="0">
              <a:solidFill>
                <a:srgbClr val="FFFFFF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pic>
        <p:nvPicPr>
          <p:cNvPr id="30" name="Picture 24">
            <a:extLst>
              <a:ext uri="{FF2B5EF4-FFF2-40B4-BE49-F238E27FC236}">
                <a16:creationId xmlns:a16="http://schemas.microsoft.com/office/drawing/2014/main" id="{F53E3DF8-AFB1-0755-0A14-C280FA66D7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0550" y="895350"/>
            <a:ext cx="438150" cy="438150"/>
          </a:xfrm>
          <a:prstGeom prst="rect">
            <a:avLst/>
          </a:prstGeom>
        </p:spPr>
      </p:pic>
      <p:pic>
        <p:nvPicPr>
          <p:cNvPr id="35" name="Picture 3" descr="D:\01.프로젝트-SUM\[프로젝트]취업지원센터\18.표준교안ppt제작\png저장\01-1.png">
            <a:extLst>
              <a:ext uri="{FF2B5EF4-FFF2-40B4-BE49-F238E27FC236}">
                <a16:creationId xmlns:a16="http://schemas.microsoft.com/office/drawing/2014/main" id="{8B1F14EC-242B-38CF-4EF4-30C40C9C5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5301" y="68879"/>
            <a:ext cx="1828800" cy="45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pic>
        <p:nvPicPr>
          <p:cNvPr id="47" name="Picture 3" descr="D:\01.프로젝트-SUM\[프로젝트]취업지원센터\18.표준교안ppt제작\png저장\1-2_1차시\02-1.png">
            <a:extLst>
              <a:ext uri="{FF2B5EF4-FFF2-40B4-BE49-F238E27FC236}">
                <a16:creationId xmlns:a16="http://schemas.microsoft.com/office/drawing/2014/main" id="{321D7088-B499-A0C7-6F61-456A4D701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2060736"/>
            <a:ext cx="4608576" cy="387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B9B3CBDC-FCC2-1437-E2E8-C061D17B9FBF}"/>
              </a:ext>
            </a:extLst>
          </p:cNvPr>
          <p:cNvSpPr/>
          <p:nvPr/>
        </p:nvSpPr>
        <p:spPr>
          <a:xfrm>
            <a:off x="1219200" y="5735289"/>
            <a:ext cx="4645662" cy="839125"/>
          </a:xfrm>
          <a:prstGeom prst="rect">
            <a:avLst/>
          </a:prstGeom>
          <a:solidFill>
            <a:srgbClr val="915120"/>
          </a:solidFill>
        </p:spPr>
        <p:txBody>
          <a:bodyPr wrap="square" lIns="99482" tIns="49745" rIns="99482" bIns="49745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4800" b="1" spc="-149" dirty="0">
                <a:solidFill>
                  <a:schemeClr val="bg1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학습목표</a:t>
            </a: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DAC81262-95E3-3DA3-3F25-88A0FB20B59D}"/>
              </a:ext>
            </a:extLst>
          </p:cNvPr>
          <p:cNvSpPr txBox="1"/>
          <p:nvPr/>
        </p:nvSpPr>
        <p:spPr>
          <a:xfrm>
            <a:off x="990600" y="6854410"/>
            <a:ext cx="15415862" cy="1955839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en-US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1. </a:t>
            </a:r>
            <a:r>
              <a:rPr lang="ko-KR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역사적 사건을 통해 노동인권이 형성되어 온 과정을 이해할 수 있다.</a:t>
            </a:r>
            <a:r>
              <a:rPr lang="ko-KR" altLang="ko-KR" sz="2800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2. </a:t>
            </a:r>
            <a:r>
              <a:rPr lang="ko-KR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노동자의 권리를 보호하기 위해 노동법과 제도가 만들어지고 변화해 온 과정을 설명할 수 있다.</a:t>
            </a:r>
            <a:r>
              <a:rPr lang="ko-KR" altLang="ko-KR" sz="2800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</a:t>
            </a:r>
          </a:p>
          <a:p>
            <a:pPr lvl="0">
              <a:lnSpc>
                <a:spcPct val="150000"/>
              </a:lnSpc>
            </a:pPr>
            <a:r>
              <a:rPr lang="en-US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3. </a:t>
            </a:r>
            <a:r>
              <a:rPr lang="ko-KR" altLang="ko-KR" sz="28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변화하는 노동환경 속에서 노동인권의 의미와 미래의 노동에 대해 생각해 볼 수 있다.</a:t>
            </a:r>
            <a:endParaRPr lang="ko-KR" altLang="ko-KR" sz="2800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53" name="TextBox 11">
            <a:extLst>
              <a:ext uri="{FF2B5EF4-FFF2-40B4-BE49-F238E27FC236}">
                <a16:creationId xmlns:a16="http://schemas.microsoft.com/office/drawing/2014/main" id="{8F7ECBDC-7692-A242-A663-2DC0DD53110B}"/>
              </a:ext>
            </a:extLst>
          </p:cNvPr>
          <p:cNvSpPr txBox="1"/>
          <p:nvPr/>
        </p:nvSpPr>
        <p:spPr>
          <a:xfrm>
            <a:off x="1012188" y="3314700"/>
            <a:ext cx="4645662" cy="923249"/>
          </a:xfrm>
          <a:prstGeom prst="rect">
            <a:avLst/>
          </a:prstGeom>
          <a:noFill/>
        </p:spPr>
        <p:txBody>
          <a:bodyPr wrap="none" lIns="91360" tIns="45680" rIns="91360" bIns="45680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ko-KR" altLang="en-US" sz="5400" spc="-35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노동인권의 이해</a:t>
            </a: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DBB120FA-7764-D9D5-EAD3-F8A1981CF1A0}"/>
              </a:ext>
            </a:extLst>
          </p:cNvPr>
          <p:cNvSpPr txBox="1"/>
          <p:nvPr/>
        </p:nvSpPr>
        <p:spPr>
          <a:xfrm>
            <a:off x="1012188" y="2732435"/>
            <a:ext cx="3281186" cy="538528"/>
          </a:xfrm>
          <a:prstGeom prst="rect">
            <a:avLst/>
          </a:prstGeom>
          <a:noFill/>
        </p:spPr>
        <p:txBody>
          <a:bodyPr wrap="none" lIns="91360" tIns="45680" rIns="91360" bIns="45680" rtlCol="0">
            <a:spAutoFit/>
          </a:bodyPr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00"/>
              </a:spcAft>
            </a:pPr>
            <a:r>
              <a:rPr lang="en-US" altLang="ko-KR" sz="2900" b="1" spc="-180" dirty="0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1</a:t>
            </a:r>
            <a:r>
              <a:rPr lang="ko-KR" altLang="en-US" sz="2900" b="1" spc="-180" dirty="0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학년 </a:t>
            </a:r>
            <a:r>
              <a:rPr lang="en-US" altLang="ko-KR" sz="2900" b="1" spc="-180" dirty="0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2</a:t>
            </a:r>
            <a:r>
              <a:rPr lang="ko-KR" altLang="en-US" sz="2900" b="1" spc="-180" dirty="0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학기 </a:t>
            </a:r>
            <a:r>
              <a:rPr lang="en-US" altLang="ko-KR" sz="2900" b="1" spc="-180" dirty="0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- 1</a:t>
            </a:r>
            <a:r>
              <a:rPr lang="ko-KR" altLang="en-US" sz="2900" b="1" spc="-180" dirty="0" err="1">
                <a:solidFill>
                  <a:srgbClr val="6F6F6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차시</a:t>
            </a:r>
            <a:endParaRPr lang="ko-KR" altLang="en-US" sz="2900" b="1" spc="-180" dirty="0">
              <a:solidFill>
                <a:srgbClr val="6F6F6F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F560A3-268D-AB42-AA7C-B443A3046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72F9050-001B-AB3C-C072-1BEFAB538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60466989-DC2C-FD7D-AD4B-9D753E395F5E}"/>
              </a:ext>
            </a:extLst>
          </p:cNvPr>
          <p:cNvGrpSpPr/>
          <p:nvPr/>
        </p:nvGrpSpPr>
        <p:grpSpPr>
          <a:xfrm>
            <a:off x="3452836" y="3478079"/>
            <a:ext cx="11382325" cy="5471397"/>
            <a:chOff x="1486746" y="1448573"/>
            <a:chExt cx="15312222" cy="7774374"/>
          </a:xfrm>
        </p:grpSpPr>
        <p:pic>
          <p:nvPicPr>
            <p:cNvPr id="64" name="Object 5">
              <a:extLst>
                <a:ext uri="{FF2B5EF4-FFF2-40B4-BE49-F238E27FC236}">
                  <a16:creationId xmlns:a16="http://schemas.microsoft.com/office/drawing/2014/main" id="{6296990A-D025-534B-6054-A2BB7AD5B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BD3830B6-7513-DEB1-E157-E4AAB578EBA7}"/>
              </a:ext>
            </a:extLst>
          </p:cNvPr>
          <p:cNvGrpSpPr/>
          <p:nvPr/>
        </p:nvGrpSpPr>
        <p:grpSpPr>
          <a:xfrm>
            <a:off x="3452845" y="2890290"/>
            <a:ext cx="11382326" cy="772421"/>
            <a:chOff x="3522629" y="1448573"/>
            <a:chExt cx="13276339" cy="567753"/>
          </a:xfrm>
        </p:grpSpPr>
        <p:pic>
          <p:nvPicPr>
            <p:cNvPr id="66" name="Object 8">
              <a:extLst>
                <a:ext uri="{FF2B5EF4-FFF2-40B4-BE49-F238E27FC236}">
                  <a16:creationId xmlns:a16="http://schemas.microsoft.com/office/drawing/2014/main" id="{1DCDACBE-6232-1A34-D565-DF5B9FAD3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2629" y="1448573"/>
              <a:ext cx="13276339" cy="567753"/>
            </a:xfrm>
            <a:prstGeom prst="rect">
              <a:avLst/>
            </a:prstGeom>
          </p:spPr>
        </p:pic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35525AA7-7749-942D-58F8-B8EF5B0B0B7E}"/>
              </a:ext>
            </a:extLst>
          </p:cNvPr>
          <p:cNvGrpSpPr/>
          <p:nvPr/>
        </p:nvGrpSpPr>
        <p:grpSpPr>
          <a:xfrm>
            <a:off x="2077053" y="1723522"/>
            <a:ext cx="4326624" cy="3509113"/>
            <a:chOff x="-187363" y="-467169"/>
            <a:chExt cx="5134560" cy="5134560"/>
          </a:xfrm>
        </p:grpSpPr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8631B039-B6E0-E4C7-A7D8-517DBE99C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87363" y="-467169"/>
              <a:ext cx="5134560" cy="5134560"/>
            </a:xfrm>
            <a:prstGeom prst="rect">
              <a:avLst/>
            </a:prstGeom>
          </p:spPr>
        </p:pic>
        <p:pic>
          <p:nvPicPr>
            <p:cNvPr id="69" name="Object 12">
              <a:extLst>
                <a:ext uri="{FF2B5EF4-FFF2-40B4-BE49-F238E27FC236}">
                  <a16:creationId xmlns:a16="http://schemas.microsoft.com/office/drawing/2014/main" id="{8363967A-54BA-EDE3-01F0-905C37750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492" y="732686"/>
              <a:ext cx="2567280" cy="2567280"/>
            </a:xfrm>
            <a:prstGeom prst="rect">
              <a:avLst/>
            </a:prstGeom>
          </p:spPr>
        </p:pic>
      </p:grpSp>
      <p:sp>
        <p:nvSpPr>
          <p:cNvPr id="70" name="Object 19">
            <a:extLst>
              <a:ext uri="{FF2B5EF4-FFF2-40B4-BE49-F238E27FC236}">
                <a16:creationId xmlns:a16="http://schemas.microsoft.com/office/drawing/2014/main" id="{A5EC8D18-E559-A5A9-044C-218C7D3C380F}"/>
              </a:ext>
            </a:extLst>
          </p:cNvPr>
          <p:cNvSpPr txBox="1"/>
          <p:nvPr/>
        </p:nvSpPr>
        <p:spPr>
          <a:xfrm>
            <a:off x="3379288" y="2901748"/>
            <a:ext cx="1612606" cy="1381686"/>
          </a:xfrm>
          <a:prstGeom prst="rect">
            <a:avLst/>
          </a:prstGeom>
          <a:noFill/>
        </p:spPr>
        <p:txBody>
          <a:bodyPr wrap="square" lIns="124294" tIns="62147" rIns="124294" bIns="62147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01</a:t>
            </a:r>
            <a:endParaRPr lang="en-US" sz="1361" b="1" dirty="0"/>
          </a:p>
        </p:txBody>
      </p:sp>
      <p:sp>
        <p:nvSpPr>
          <p:cNvPr id="71" name="Object 21">
            <a:extLst>
              <a:ext uri="{FF2B5EF4-FFF2-40B4-BE49-F238E27FC236}">
                <a16:creationId xmlns:a16="http://schemas.microsoft.com/office/drawing/2014/main" id="{0EE44083-8394-C134-6C96-57C9F6C8873F}"/>
              </a:ext>
            </a:extLst>
          </p:cNvPr>
          <p:cNvSpPr txBox="1"/>
          <p:nvPr/>
        </p:nvSpPr>
        <p:spPr>
          <a:xfrm>
            <a:off x="3908799" y="5057704"/>
            <a:ext cx="10402302" cy="2533218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646" b="1" kern="0" spc="-680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  <a:cs typeface="Jalnan OTF" pitchFamily="34" charset="0"/>
              </a:rPr>
              <a:t>ㄱㅎㅈㅇ</a:t>
            </a:r>
            <a:endParaRPr lang="en-US" sz="1497" b="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004381A0-2FEE-CDA4-9545-68D34E4399D8}"/>
              </a:ext>
            </a:extLst>
          </p:cNvPr>
          <p:cNvGrpSpPr/>
          <p:nvPr/>
        </p:nvGrpSpPr>
        <p:grpSpPr>
          <a:xfrm>
            <a:off x="4577548" y="2694019"/>
            <a:ext cx="394125" cy="394125"/>
            <a:chOff x="3018321" y="1000227"/>
            <a:chExt cx="289694" cy="289694"/>
          </a:xfrm>
        </p:grpSpPr>
        <p:pic>
          <p:nvPicPr>
            <p:cNvPr id="73" name="Object 15">
              <a:extLst>
                <a:ext uri="{FF2B5EF4-FFF2-40B4-BE49-F238E27FC236}">
                  <a16:creationId xmlns:a16="http://schemas.microsoft.com/office/drawing/2014/main" id="{EE7FA8EC-EDC7-9F5C-981A-FB18553DB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8321" y="1000227"/>
              <a:ext cx="289694" cy="289694"/>
            </a:xfrm>
            <a:prstGeom prst="rect">
              <a:avLst/>
            </a:prstGeom>
          </p:spPr>
        </p:pic>
      </p:grpSp>
      <p:sp>
        <p:nvSpPr>
          <p:cNvPr id="77" name="TextBox 3">
            <a:extLst>
              <a:ext uri="{FF2B5EF4-FFF2-40B4-BE49-F238E27FC236}">
                <a16:creationId xmlns:a16="http://schemas.microsoft.com/office/drawing/2014/main" id="{AEC39356-B08D-9AE0-0559-178CFF2D19F9}"/>
              </a:ext>
            </a:extLst>
          </p:cNvPr>
          <p:cNvSpPr txBox="1"/>
          <p:nvPr/>
        </p:nvSpPr>
        <p:spPr>
          <a:xfrm>
            <a:off x="2286000" y="857936"/>
            <a:ext cx="14554200" cy="1168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0429"/>
              </a:lnSpc>
            </a:pPr>
            <a:r>
              <a:rPr lang="ko-KR" altLang="en-US" sz="8000" spc="-500" dirty="0">
                <a:solidFill>
                  <a:srgbClr val="55A980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영화제목 맞추기</a:t>
            </a:r>
            <a:endParaRPr lang="en-US" sz="8000" b="0" i="0" u="none" strike="noStrike" spc="-5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1892ABAE-D0F6-AA93-79F8-112268A00302}"/>
              </a:ext>
            </a:extLst>
          </p:cNvPr>
          <p:cNvGrpSpPr/>
          <p:nvPr/>
        </p:nvGrpSpPr>
        <p:grpSpPr>
          <a:xfrm>
            <a:off x="4774610" y="523555"/>
            <a:ext cx="1428523" cy="1512400"/>
            <a:chOff x="857477" y="366204"/>
            <a:chExt cx="2654300" cy="3073400"/>
          </a:xfrm>
        </p:grpSpPr>
        <p:pic>
          <p:nvPicPr>
            <p:cNvPr id="79" name="Picture 6">
              <a:extLst>
                <a:ext uri="{FF2B5EF4-FFF2-40B4-BE49-F238E27FC236}">
                  <a16:creationId xmlns:a16="http://schemas.microsoft.com/office/drawing/2014/main" id="{5E64B87A-9C0B-C8F2-195C-F48C6C31C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8177" y="366204"/>
              <a:ext cx="863600" cy="1244600"/>
            </a:xfrm>
            <a:prstGeom prst="rect">
              <a:avLst/>
            </a:prstGeom>
          </p:spPr>
        </p:pic>
        <p:pic>
          <p:nvPicPr>
            <p:cNvPr id="81" name="Picture 7">
              <a:extLst>
                <a:ext uri="{FF2B5EF4-FFF2-40B4-BE49-F238E27FC236}">
                  <a16:creationId xmlns:a16="http://schemas.microsoft.com/office/drawing/2014/main" id="{773E724E-2C76-2A72-1122-3C62929EB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9877" y="988504"/>
              <a:ext cx="1866900" cy="2451100"/>
            </a:xfrm>
            <a:prstGeom prst="rect">
              <a:avLst/>
            </a:prstGeom>
          </p:spPr>
        </p:pic>
        <p:pic>
          <p:nvPicPr>
            <p:cNvPr id="83" name="Picture 8">
              <a:extLst>
                <a:ext uri="{FF2B5EF4-FFF2-40B4-BE49-F238E27FC236}">
                  <a16:creationId xmlns:a16="http://schemas.microsoft.com/office/drawing/2014/main" id="{6EDA55D8-0DBF-3963-A0E3-8A8CA35A7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3277" y="1242504"/>
              <a:ext cx="1104900" cy="850900"/>
            </a:xfrm>
            <a:prstGeom prst="rect">
              <a:avLst/>
            </a:prstGeom>
          </p:spPr>
        </p:pic>
        <p:pic>
          <p:nvPicPr>
            <p:cNvPr id="85" name="Picture 9">
              <a:extLst>
                <a:ext uri="{FF2B5EF4-FFF2-40B4-BE49-F238E27FC236}">
                  <a16:creationId xmlns:a16="http://schemas.microsoft.com/office/drawing/2014/main" id="{4E04847C-0697-15A1-A902-2D0E7568D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44877" y="1255204"/>
              <a:ext cx="1028700" cy="685800"/>
            </a:xfrm>
            <a:prstGeom prst="rect">
              <a:avLst/>
            </a:prstGeom>
          </p:spPr>
        </p:pic>
        <p:pic>
          <p:nvPicPr>
            <p:cNvPr id="87" name="Picture 10">
              <a:extLst>
                <a:ext uri="{FF2B5EF4-FFF2-40B4-BE49-F238E27FC236}">
                  <a16:creationId xmlns:a16="http://schemas.microsoft.com/office/drawing/2014/main" id="{09D262EC-0C73-B74E-58CB-7D2399B4A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7477" y="1674304"/>
              <a:ext cx="762000" cy="1092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57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C25513-4A14-2C0C-2F74-16E4F18D4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8775FAD-3A22-B391-881D-E23607F6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2" name="그룹 1002">
            <a:extLst>
              <a:ext uri="{FF2B5EF4-FFF2-40B4-BE49-F238E27FC236}">
                <a16:creationId xmlns:a16="http://schemas.microsoft.com/office/drawing/2014/main" id="{288118EF-9390-2955-3362-382C52FBFBD7}"/>
              </a:ext>
            </a:extLst>
          </p:cNvPr>
          <p:cNvGrpSpPr/>
          <p:nvPr/>
        </p:nvGrpSpPr>
        <p:grpSpPr>
          <a:xfrm>
            <a:off x="2819400" y="1866900"/>
            <a:ext cx="12180980" cy="6184569"/>
            <a:chOff x="1486746" y="1448573"/>
            <a:chExt cx="15312222" cy="7774374"/>
          </a:xfrm>
        </p:grpSpPr>
        <p:pic>
          <p:nvPicPr>
            <p:cNvPr id="13" name="Object 5">
              <a:extLst>
                <a:ext uri="{FF2B5EF4-FFF2-40B4-BE49-F238E27FC236}">
                  <a16:creationId xmlns:a16="http://schemas.microsoft.com/office/drawing/2014/main" id="{46D26969-3F0F-CBC7-57EA-42E594651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14" name="그룹 1003">
            <a:extLst>
              <a:ext uri="{FF2B5EF4-FFF2-40B4-BE49-F238E27FC236}">
                <a16:creationId xmlns:a16="http://schemas.microsoft.com/office/drawing/2014/main" id="{222F1521-ED09-7A2C-C0C2-4177377D6443}"/>
              </a:ext>
            </a:extLst>
          </p:cNvPr>
          <p:cNvGrpSpPr/>
          <p:nvPr/>
        </p:nvGrpSpPr>
        <p:grpSpPr>
          <a:xfrm>
            <a:off x="2819400" y="1866896"/>
            <a:ext cx="12180980" cy="451652"/>
            <a:chOff x="1486746" y="1448573"/>
            <a:chExt cx="15312222" cy="567753"/>
          </a:xfrm>
        </p:grpSpPr>
        <p:pic>
          <p:nvPicPr>
            <p:cNvPr id="15" name="Object 8">
              <a:extLst>
                <a:ext uri="{FF2B5EF4-FFF2-40B4-BE49-F238E27FC236}">
                  <a16:creationId xmlns:a16="http://schemas.microsoft.com/office/drawing/2014/main" id="{9A820DA4-3163-D887-F009-B77124CC7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746" y="1448573"/>
              <a:ext cx="15312222" cy="567753"/>
            </a:xfrm>
            <a:prstGeom prst="rect">
              <a:avLst/>
            </a:prstGeom>
          </p:spPr>
        </p:pic>
      </p:grpSp>
      <p:sp>
        <p:nvSpPr>
          <p:cNvPr id="16" name="Object 11">
            <a:extLst>
              <a:ext uri="{FF2B5EF4-FFF2-40B4-BE49-F238E27FC236}">
                <a16:creationId xmlns:a16="http://schemas.microsoft.com/office/drawing/2014/main" id="{39E01DC5-2FE8-98F1-12C9-C471ADE78E56}"/>
              </a:ext>
            </a:extLst>
          </p:cNvPr>
          <p:cNvSpPr txBox="1"/>
          <p:nvPr/>
        </p:nvSpPr>
        <p:spPr>
          <a:xfrm>
            <a:off x="3081271" y="2595748"/>
            <a:ext cx="2657759" cy="753693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r>
              <a:rPr lang="en-US" sz="4082" kern="0" spc="-79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정답</a:t>
            </a:r>
            <a:endParaRPr lang="en-US" sz="1497" dirty="0"/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1CC24E73-4A9A-F504-3320-44A263DFC221}"/>
              </a:ext>
            </a:extLst>
          </p:cNvPr>
          <p:cNvSpPr txBox="1"/>
          <p:nvPr/>
        </p:nvSpPr>
        <p:spPr>
          <a:xfrm>
            <a:off x="1757268" y="3742345"/>
            <a:ext cx="14070519" cy="2135417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pPr algn="ctr"/>
            <a:r>
              <a:rPr lang="ko-KR" altLang="en-US" sz="13061" kern="0" spc="-397" dirty="0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극한직업</a:t>
            </a:r>
            <a:endParaRPr lang="en-US" sz="136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8F9A1EA-375B-9688-6671-D5B337DA37F4}"/>
              </a:ext>
            </a:extLst>
          </p:cNvPr>
          <p:cNvGrpSpPr/>
          <p:nvPr/>
        </p:nvGrpSpPr>
        <p:grpSpPr>
          <a:xfrm>
            <a:off x="13148753" y="4184468"/>
            <a:ext cx="3381979" cy="5381237"/>
            <a:chOff x="13566237" y="4685990"/>
            <a:chExt cx="3531557" cy="5174444"/>
          </a:xfrm>
        </p:grpSpPr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7D8A35F9-532D-4836-C6A8-394894788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66237" y="4685990"/>
              <a:ext cx="3531557" cy="5174444"/>
            </a:xfrm>
            <a:prstGeom prst="rect">
              <a:avLst/>
            </a:prstGeom>
          </p:spPr>
        </p:pic>
      </p:grpSp>
      <p:pic>
        <p:nvPicPr>
          <p:cNvPr id="20" name="Picture 4" descr="영화 극한직업, 흥행 성공의 이유는? : 네이버 블로그">
            <a:extLst>
              <a:ext uri="{FF2B5EF4-FFF2-40B4-BE49-F238E27FC236}">
                <a16:creationId xmlns:a16="http://schemas.microsoft.com/office/drawing/2014/main" id="{728DE067-8EBE-1DC6-B86B-7E8747A5D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216" y="2350664"/>
            <a:ext cx="7613031" cy="56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23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311D3F-D880-69DB-276F-C5DEA72C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010C34-B575-6B3A-CE5C-D82359865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0CA3FFBF-AB04-49AA-5582-D3A68FEB0D4B}"/>
              </a:ext>
            </a:extLst>
          </p:cNvPr>
          <p:cNvGrpSpPr/>
          <p:nvPr/>
        </p:nvGrpSpPr>
        <p:grpSpPr>
          <a:xfrm>
            <a:off x="3452836" y="3478079"/>
            <a:ext cx="11382325" cy="5471397"/>
            <a:chOff x="1486746" y="1448573"/>
            <a:chExt cx="15312222" cy="7774374"/>
          </a:xfrm>
        </p:grpSpPr>
        <p:pic>
          <p:nvPicPr>
            <p:cNvPr id="64" name="Object 5">
              <a:extLst>
                <a:ext uri="{FF2B5EF4-FFF2-40B4-BE49-F238E27FC236}">
                  <a16:creationId xmlns:a16="http://schemas.microsoft.com/office/drawing/2014/main" id="{9E1FEF01-54E4-2CD4-B63D-7246ACF8C5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5DC18F66-F59E-779E-3A7E-53A286530E3D}"/>
              </a:ext>
            </a:extLst>
          </p:cNvPr>
          <p:cNvGrpSpPr/>
          <p:nvPr/>
        </p:nvGrpSpPr>
        <p:grpSpPr>
          <a:xfrm>
            <a:off x="3452845" y="2890290"/>
            <a:ext cx="11382326" cy="772421"/>
            <a:chOff x="3522629" y="1448573"/>
            <a:chExt cx="13276339" cy="567753"/>
          </a:xfrm>
        </p:grpSpPr>
        <p:pic>
          <p:nvPicPr>
            <p:cNvPr id="66" name="Object 8">
              <a:extLst>
                <a:ext uri="{FF2B5EF4-FFF2-40B4-BE49-F238E27FC236}">
                  <a16:creationId xmlns:a16="http://schemas.microsoft.com/office/drawing/2014/main" id="{7021018C-C653-863F-7A7C-EE883ED03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2629" y="1448573"/>
              <a:ext cx="13276339" cy="567753"/>
            </a:xfrm>
            <a:prstGeom prst="rect">
              <a:avLst/>
            </a:prstGeom>
          </p:spPr>
        </p:pic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E1AEC287-7105-CA21-1AF9-6D037861905B}"/>
              </a:ext>
            </a:extLst>
          </p:cNvPr>
          <p:cNvGrpSpPr/>
          <p:nvPr/>
        </p:nvGrpSpPr>
        <p:grpSpPr>
          <a:xfrm>
            <a:off x="2077053" y="1723522"/>
            <a:ext cx="4326624" cy="3509113"/>
            <a:chOff x="-187363" y="-467169"/>
            <a:chExt cx="5134560" cy="5134560"/>
          </a:xfrm>
        </p:grpSpPr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5DD4F08A-E5D4-EE75-3DC9-265270AED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87363" y="-467169"/>
              <a:ext cx="5134560" cy="5134560"/>
            </a:xfrm>
            <a:prstGeom prst="rect">
              <a:avLst/>
            </a:prstGeom>
          </p:spPr>
        </p:pic>
        <p:pic>
          <p:nvPicPr>
            <p:cNvPr id="69" name="Object 12">
              <a:extLst>
                <a:ext uri="{FF2B5EF4-FFF2-40B4-BE49-F238E27FC236}">
                  <a16:creationId xmlns:a16="http://schemas.microsoft.com/office/drawing/2014/main" id="{A0AFF8C0-779F-9642-EE30-2FE58226B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492" y="732686"/>
              <a:ext cx="2567280" cy="2567280"/>
            </a:xfrm>
            <a:prstGeom prst="rect">
              <a:avLst/>
            </a:prstGeom>
          </p:spPr>
        </p:pic>
      </p:grpSp>
      <p:sp>
        <p:nvSpPr>
          <p:cNvPr id="70" name="Object 19">
            <a:extLst>
              <a:ext uri="{FF2B5EF4-FFF2-40B4-BE49-F238E27FC236}">
                <a16:creationId xmlns:a16="http://schemas.microsoft.com/office/drawing/2014/main" id="{8AB08E30-ECA8-9550-0850-55574DFE757F}"/>
              </a:ext>
            </a:extLst>
          </p:cNvPr>
          <p:cNvSpPr txBox="1"/>
          <p:nvPr/>
        </p:nvSpPr>
        <p:spPr>
          <a:xfrm>
            <a:off x="3379288" y="2901748"/>
            <a:ext cx="1612606" cy="1381686"/>
          </a:xfrm>
          <a:prstGeom prst="rect">
            <a:avLst/>
          </a:prstGeom>
          <a:noFill/>
        </p:spPr>
        <p:txBody>
          <a:bodyPr wrap="square" lIns="124294" tIns="62147" rIns="124294" bIns="62147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0</a:t>
            </a:r>
            <a:r>
              <a:rPr lang="en-US" altLang="ko-KR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2</a:t>
            </a:r>
            <a:endParaRPr lang="en-US" sz="1361" b="1" dirty="0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2C1C4A82-B49C-4F98-39F8-4BAAA8592FB6}"/>
              </a:ext>
            </a:extLst>
          </p:cNvPr>
          <p:cNvGrpSpPr/>
          <p:nvPr/>
        </p:nvGrpSpPr>
        <p:grpSpPr>
          <a:xfrm>
            <a:off x="4577548" y="2694019"/>
            <a:ext cx="394125" cy="394125"/>
            <a:chOff x="3018321" y="1000227"/>
            <a:chExt cx="289694" cy="289694"/>
          </a:xfrm>
        </p:grpSpPr>
        <p:pic>
          <p:nvPicPr>
            <p:cNvPr id="73" name="Object 15">
              <a:extLst>
                <a:ext uri="{FF2B5EF4-FFF2-40B4-BE49-F238E27FC236}">
                  <a16:creationId xmlns:a16="http://schemas.microsoft.com/office/drawing/2014/main" id="{B5A2D07E-352B-DF8B-9155-118EBC86F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8321" y="1000227"/>
              <a:ext cx="289694" cy="289694"/>
            </a:xfrm>
            <a:prstGeom prst="rect">
              <a:avLst/>
            </a:prstGeom>
          </p:spPr>
        </p:pic>
      </p:grpSp>
      <p:sp>
        <p:nvSpPr>
          <p:cNvPr id="77" name="TextBox 3">
            <a:extLst>
              <a:ext uri="{FF2B5EF4-FFF2-40B4-BE49-F238E27FC236}">
                <a16:creationId xmlns:a16="http://schemas.microsoft.com/office/drawing/2014/main" id="{3EB7AF3F-E12B-5B94-E437-F3ED1244F11E}"/>
              </a:ext>
            </a:extLst>
          </p:cNvPr>
          <p:cNvSpPr txBox="1"/>
          <p:nvPr/>
        </p:nvSpPr>
        <p:spPr>
          <a:xfrm>
            <a:off x="2286000" y="857936"/>
            <a:ext cx="14554200" cy="1168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0429"/>
              </a:lnSpc>
            </a:pPr>
            <a:r>
              <a:rPr lang="ko-KR" altLang="en-US" sz="8000" spc="-500" dirty="0">
                <a:solidFill>
                  <a:srgbClr val="55A980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영화제목 맞추기</a:t>
            </a:r>
            <a:endParaRPr lang="en-US" sz="8000" b="0" i="0" u="none" strike="noStrike" spc="-5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CE38BEF1-90BD-6150-EC98-934C7413F7BB}"/>
              </a:ext>
            </a:extLst>
          </p:cNvPr>
          <p:cNvGrpSpPr/>
          <p:nvPr/>
        </p:nvGrpSpPr>
        <p:grpSpPr>
          <a:xfrm>
            <a:off x="4774610" y="523555"/>
            <a:ext cx="1428523" cy="1512400"/>
            <a:chOff x="857477" y="366204"/>
            <a:chExt cx="2654300" cy="3073400"/>
          </a:xfrm>
        </p:grpSpPr>
        <p:pic>
          <p:nvPicPr>
            <p:cNvPr id="79" name="Picture 6">
              <a:extLst>
                <a:ext uri="{FF2B5EF4-FFF2-40B4-BE49-F238E27FC236}">
                  <a16:creationId xmlns:a16="http://schemas.microsoft.com/office/drawing/2014/main" id="{8C17D6C3-4D2E-F253-2B95-65769C70A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8177" y="366204"/>
              <a:ext cx="863600" cy="1244600"/>
            </a:xfrm>
            <a:prstGeom prst="rect">
              <a:avLst/>
            </a:prstGeom>
          </p:spPr>
        </p:pic>
        <p:pic>
          <p:nvPicPr>
            <p:cNvPr id="81" name="Picture 7">
              <a:extLst>
                <a:ext uri="{FF2B5EF4-FFF2-40B4-BE49-F238E27FC236}">
                  <a16:creationId xmlns:a16="http://schemas.microsoft.com/office/drawing/2014/main" id="{3A288998-8332-1E25-65F7-86D32E326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9877" y="988504"/>
              <a:ext cx="1866900" cy="2451100"/>
            </a:xfrm>
            <a:prstGeom prst="rect">
              <a:avLst/>
            </a:prstGeom>
          </p:spPr>
        </p:pic>
        <p:pic>
          <p:nvPicPr>
            <p:cNvPr id="83" name="Picture 8">
              <a:extLst>
                <a:ext uri="{FF2B5EF4-FFF2-40B4-BE49-F238E27FC236}">
                  <a16:creationId xmlns:a16="http://schemas.microsoft.com/office/drawing/2014/main" id="{178F5122-D6E4-8344-2D99-38A10D456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3277" y="1242504"/>
              <a:ext cx="1104900" cy="850900"/>
            </a:xfrm>
            <a:prstGeom prst="rect">
              <a:avLst/>
            </a:prstGeom>
          </p:spPr>
        </p:pic>
        <p:pic>
          <p:nvPicPr>
            <p:cNvPr id="85" name="Picture 9">
              <a:extLst>
                <a:ext uri="{FF2B5EF4-FFF2-40B4-BE49-F238E27FC236}">
                  <a16:creationId xmlns:a16="http://schemas.microsoft.com/office/drawing/2014/main" id="{1A35AE9B-45BC-950F-F691-CC4604750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44877" y="1255204"/>
              <a:ext cx="1028700" cy="685800"/>
            </a:xfrm>
            <a:prstGeom prst="rect">
              <a:avLst/>
            </a:prstGeom>
          </p:spPr>
        </p:pic>
        <p:pic>
          <p:nvPicPr>
            <p:cNvPr id="87" name="Picture 10">
              <a:extLst>
                <a:ext uri="{FF2B5EF4-FFF2-40B4-BE49-F238E27FC236}">
                  <a16:creationId xmlns:a16="http://schemas.microsoft.com/office/drawing/2014/main" id="{E1B0083C-9790-8E56-80E8-886E2DFA6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7477" y="1674304"/>
              <a:ext cx="762000" cy="1092200"/>
            </a:xfrm>
            <a:prstGeom prst="rect">
              <a:avLst/>
            </a:prstGeom>
          </p:spPr>
        </p:pic>
      </p:grpSp>
      <p:sp>
        <p:nvSpPr>
          <p:cNvPr id="4" name="Object 21">
            <a:extLst>
              <a:ext uri="{FF2B5EF4-FFF2-40B4-BE49-F238E27FC236}">
                <a16:creationId xmlns:a16="http://schemas.microsoft.com/office/drawing/2014/main" id="{D31AE772-D5AD-5D50-DF81-91A65392A8AC}"/>
              </a:ext>
            </a:extLst>
          </p:cNvPr>
          <p:cNvSpPr txBox="1"/>
          <p:nvPr/>
        </p:nvSpPr>
        <p:spPr>
          <a:xfrm>
            <a:off x="3908799" y="5057704"/>
            <a:ext cx="10402302" cy="2533218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646" b="1" kern="0" spc="-680" dirty="0" err="1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  <a:cs typeface="Jalnan OTF" pitchFamily="34" charset="0"/>
              </a:rPr>
              <a:t>ㅌㅅㅇㅈㅅ</a:t>
            </a:r>
            <a:endParaRPr lang="en-US" sz="1497" b="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8638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CC82FA-7660-8DDE-A6BD-56F38946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58347C-2019-B054-473E-B1016416F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3" name="그룹 1002">
            <a:extLst>
              <a:ext uri="{FF2B5EF4-FFF2-40B4-BE49-F238E27FC236}">
                <a16:creationId xmlns:a16="http://schemas.microsoft.com/office/drawing/2014/main" id="{8C9C90DD-7A26-DBC3-3111-8BC1C4E71563}"/>
              </a:ext>
            </a:extLst>
          </p:cNvPr>
          <p:cNvGrpSpPr/>
          <p:nvPr/>
        </p:nvGrpSpPr>
        <p:grpSpPr>
          <a:xfrm>
            <a:off x="2514600" y="1714500"/>
            <a:ext cx="12180980" cy="6858004"/>
            <a:chOff x="1486746" y="1448573"/>
            <a:chExt cx="15312222" cy="7774374"/>
          </a:xfrm>
        </p:grpSpPr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02C2C600-3BEB-B36C-427C-802437933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5" name="그룹 1003">
            <a:extLst>
              <a:ext uri="{FF2B5EF4-FFF2-40B4-BE49-F238E27FC236}">
                <a16:creationId xmlns:a16="http://schemas.microsoft.com/office/drawing/2014/main" id="{42CB6F1A-82DD-BEAE-75AD-09504348E5D7}"/>
              </a:ext>
            </a:extLst>
          </p:cNvPr>
          <p:cNvGrpSpPr/>
          <p:nvPr/>
        </p:nvGrpSpPr>
        <p:grpSpPr>
          <a:xfrm>
            <a:off x="2514600" y="1714496"/>
            <a:ext cx="12180980" cy="451652"/>
            <a:chOff x="1486746" y="1448573"/>
            <a:chExt cx="15312222" cy="567753"/>
          </a:xfrm>
        </p:grpSpPr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AFF304BC-E4A2-D706-C403-CD29BEC1D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746" y="1448573"/>
              <a:ext cx="15312222" cy="567753"/>
            </a:xfrm>
            <a:prstGeom prst="rect">
              <a:avLst/>
            </a:prstGeom>
          </p:spPr>
        </p:pic>
      </p:grpSp>
      <p:sp>
        <p:nvSpPr>
          <p:cNvPr id="7" name="Object 11">
            <a:extLst>
              <a:ext uri="{FF2B5EF4-FFF2-40B4-BE49-F238E27FC236}">
                <a16:creationId xmlns:a16="http://schemas.microsoft.com/office/drawing/2014/main" id="{F0653328-1E2E-999A-BC8B-78F16975AD03}"/>
              </a:ext>
            </a:extLst>
          </p:cNvPr>
          <p:cNvSpPr txBox="1"/>
          <p:nvPr/>
        </p:nvSpPr>
        <p:spPr>
          <a:xfrm>
            <a:off x="2819400" y="2347684"/>
            <a:ext cx="2657759" cy="753693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r>
              <a:rPr lang="en-US" sz="4082" kern="0" spc="-79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정답</a:t>
            </a:r>
            <a:endParaRPr lang="en-US" sz="1497" dirty="0"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5ED61034-AE85-9573-39E4-5C6BCA7059CB}"/>
              </a:ext>
            </a:extLst>
          </p:cNvPr>
          <p:cNvSpPr txBox="1"/>
          <p:nvPr/>
        </p:nvSpPr>
        <p:spPr>
          <a:xfrm>
            <a:off x="1452468" y="3589945"/>
            <a:ext cx="14070519" cy="2135417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pPr algn="ctr"/>
            <a:r>
              <a:rPr lang="ko-KR" altLang="en-US" sz="13061" kern="0" spc="-397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택시운전사</a:t>
            </a:r>
            <a:endParaRPr lang="en-US" sz="136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pic>
        <p:nvPicPr>
          <p:cNvPr id="11" name="Picture 2" descr="택시운전사 포스터 속 장면이 영화에 나오지 않은 이유 | 중앙일보">
            <a:extLst>
              <a:ext uri="{FF2B5EF4-FFF2-40B4-BE49-F238E27FC236}">
                <a16:creationId xmlns:a16="http://schemas.microsoft.com/office/drawing/2014/main" id="{9227BC4B-EEF9-A4FD-321E-804C2BB50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890" y="3359944"/>
            <a:ext cx="9296400" cy="486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그룹 1004">
            <a:extLst>
              <a:ext uri="{FF2B5EF4-FFF2-40B4-BE49-F238E27FC236}">
                <a16:creationId xmlns:a16="http://schemas.microsoft.com/office/drawing/2014/main" id="{8B8A9B8B-D405-C115-59ED-42B56FD76E9A}"/>
              </a:ext>
            </a:extLst>
          </p:cNvPr>
          <p:cNvGrpSpPr/>
          <p:nvPr/>
        </p:nvGrpSpPr>
        <p:grpSpPr>
          <a:xfrm>
            <a:off x="13449176" y="5309339"/>
            <a:ext cx="4129663" cy="4299237"/>
            <a:chOff x="12633544" y="5142857"/>
            <a:chExt cx="5191235" cy="4548284"/>
          </a:xfrm>
        </p:grpSpPr>
        <p:pic>
          <p:nvPicPr>
            <p:cNvPr id="10" name="Object 13">
              <a:extLst>
                <a:ext uri="{FF2B5EF4-FFF2-40B4-BE49-F238E27FC236}">
                  <a16:creationId xmlns:a16="http://schemas.microsoft.com/office/drawing/2014/main" id="{6E1CC2AB-422C-B9B0-13CB-9716BE56B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3544" y="5142857"/>
              <a:ext cx="5191235" cy="45482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1232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7B9DD-E226-F01C-AFDA-890F7F67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2DDC9AF-FE33-C67D-536D-33C344EAE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0A158D6C-EA49-EFFD-DB88-7B607CE66EB8}"/>
              </a:ext>
            </a:extLst>
          </p:cNvPr>
          <p:cNvGrpSpPr/>
          <p:nvPr/>
        </p:nvGrpSpPr>
        <p:grpSpPr>
          <a:xfrm>
            <a:off x="3452836" y="3478079"/>
            <a:ext cx="11382325" cy="5471397"/>
            <a:chOff x="1486746" y="1448573"/>
            <a:chExt cx="15312222" cy="7774374"/>
          </a:xfrm>
        </p:grpSpPr>
        <p:pic>
          <p:nvPicPr>
            <p:cNvPr id="64" name="Object 5">
              <a:extLst>
                <a:ext uri="{FF2B5EF4-FFF2-40B4-BE49-F238E27FC236}">
                  <a16:creationId xmlns:a16="http://schemas.microsoft.com/office/drawing/2014/main" id="{BC9F9805-D09C-64B2-C57E-8EC845BFF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C902AE6-1A9E-C667-A83C-8188AB547FCC}"/>
              </a:ext>
            </a:extLst>
          </p:cNvPr>
          <p:cNvGrpSpPr/>
          <p:nvPr/>
        </p:nvGrpSpPr>
        <p:grpSpPr>
          <a:xfrm>
            <a:off x="3452845" y="2890290"/>
            <a:ext cx="11382326" cy="772421"/>
            <a:chOff x="3522629" y="1448573"/>
            <a:chExt cx="13276339" cy="567753"/>
          </a:xfrm>
        </p:grpSpPr>
        <p:pic>
          <p:nvPicPr>
            <p:cNvPr id="66" name="Object 8">
              <a:extLst>
                <a:ext uri="{FF2B5EF4-FFF2-40B4-BE49-F238E27FC236}">
                  <a16:creationId xmlns:a16="http://schemas.microsoft.com/office/drawing/2014/main" id="{30C803EA-F7F0-D2BB-3D1B-DD4F34C17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2629" y="1448573"/>
              <a:ext cx="13276339" cy="567753"/>
            </a:xfrm>
            <a:prstGeom prst="rect">
              <a:avLst/>
            </a:prstGeom>
          </p:spPr>
        </p:pic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E77BDBA9-C0C2-665F-7E81-6F1BFDAB1F23}"/>
              </a:ext>
            </a:extLst>
          </p:cNvPr>
          <p:cNvGrpSpPr/>
          <p:nvPr/>
        </p:nvGrpSpPr>
        <p:grpSpPr>
          <a:xfrm>
            <a:off x="2077053" y="1723522"/>
            <a:ext cx="4326624" cy="3509113"/>
            <a:chOff x="-187363" y="-467169"/>
            <a:chExt cx="5134560" cy="5134560"/>
          </a:xfrm>
        </p:grpSpPr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43754C3A-33B0-06ED-C4BA-269E06D93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87363" y="-467169"/>
              <a:ext cx="5134560" cy="5134560"/>
            </a:xfrm>
            <a:prstGeom prst="rect">
              <a:avLst/>
            </a:prstGeom>
          </p:spPr>
        </p:pic>
        <p:pic>
          <p:nvPicPr>
            <p:cNvPr id="69" name="Object 12">
              <a:extLst>
                <a:ext uri="{FF2B5EF4-FFF2-40B4-BE49-F238E27FC236}">
                  <a16:creationId xmlns:a16="http://schemas.microsoft.com/office/drawing/2014/main" id="{219CF5D3-4ADD-D59F-F211-AC55776A5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492" y="732686"/>
              <a:ext cx="2567280" cy="2567280"/>
            </a:xfrm>
            <a:prstGeom prst="rect">
              <a:avLst/>
            </a:prstGeom>
          </p:spPr>
        </p:pic>
      </p:grpSp>
      <p:sp>
        <p:nvSpPr>
          <p:cNvPr id="70" name="Object 19">
            <a:extLst>
              <a:ext uri="{FF2B5EF4-FFF2-40B4-BE49-F238E27FC236}">
                <a16:creationId xmlns:a16="http://schemas.microsoft.com/office/drawing/2014/main" id="{919AB081-0036-9845-CB70-838476EBB991}"/>
              </a:ext>
            </a:extLst>
          </p:cNvPr>
          <p:cNvSpPr txBox="1"/>
          <p:nvPr/>
        </p:nvSpPr>
        <p:spPr>
          <a:xfrm>
            <a:off x="3379288" y="2901748"/>
            <a:ext cx="1612606" cy="1381686"/>
          </a:xfrm>
          <a:prstGeom prst="rect">
            <a:avLst/>
          </a:prstGeom>
          <a:noFill/>
        </p:spPr>
        <p:txBody>
          <a:bodyPr wrap="square" lIns="124294" tIns="62147" rIns="124294" bIns="62147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0</a:t>
            </a:r>
            <a:r>
              <a:rPr lang="en-US" altLang="ko-KR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3</a:t>
            </a:r>
            <a:endParaRPr lang="en-US" sz="1361" b="1" dirty="0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E2E0B074-A9E3-8BF6-198A-8D0A01153857}"/>
              </a:ext>
            </a:extLst>
          </p:cNvPr>
          <p:cNvGrpSpPr/>
          <p:nvPr/>
        </p:nvGrpSpPr>
        <p:grpSpPr>
          <a:xfrm>
            <a:off x="4577548" y="2694019"/>
            <a:ext cx="394125" cy="394125"/>
            <a:chOff x="3018321" y="1000227"/>
            <a:chExt cx="289694" cy="289694"/>
          </a:xfrm>
        </p:grpSpPr>
        <p:pic>
          <p:nvPicPr>
            <p:cNvPr id="73" name="Object 15">
              <a:extLst>
                <a:ext uri="{FF2B5EF4-FFF2-40B4-BE49-F238E27FC236}">
                  <a16:creationId xmlns:a16="http://schemas.microsoft.com/office/drawing/2014/main" id="{AD9B9A5F-63F7-024F-9A02-2985E8660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8321" y="1000227"/>
              <a:ext cx="289694" cy="289694"/>
            </a:xfrm>
            <a:prstGeom prst="rect">
              <a:avLst/>
            </a:prstGeom>
          </p:spPr>
        </p:pic>
      </p:grpSp>
      <p:sp>
        <p:nvSpPr>
          <p:cNvPr id="77" name="TextBox 3">
            <a:extLst>
              <a:ext uri="{FF2B5EF4-FFF2-40B4-BE49-F238E27FC236}">
                <a16:creationId xmlns:a16="http://schemas.microsoft.com/office/drawing/2014/main" id="{D4BB9819-ABFB-EE17-440B-69542F01955B}"/>
              </a:ext>
            </a:extLst>
          </p:cNvPr>
          <p:cNvSpPr txBox="1"/>
          <p:nvPr/>
        </p:nvSpPr>
        <p:spPr>
          <a:xfrm>
            <a:off x="2286000" y="857936"/>
            <a:ext cx="14554200" cy="1168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0429"/>
              </a:lnSpc>
            </a:pPr>
            <a:r>
              <a:rPr lang="ko-KR" altLang="en-US" sz="8000" spc="-500" dirty="0">
                <a:solidFill>
                  <a:srgbClr val="55A980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영화제목 맞추기</a:t>
            </a:r>
            <a:endParaRPr lang="en-US" sz="8000" b="0" i="0" u="none" strike="noStrike" spc="-5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8EA96D46-5C86-7043-E818-A500B51BDDB2}"/>
              </a:ext>
            </a:extLst>
          </p:cNvPr>
          <p:cNvGrpSpPr/>
          <p:nvPr/>
        </p:nvGrpSpPr>
        <p:grpSpPr>
          <a:xfrm>
            <a:off x="4774610" y="523555"/>
            <a:ext cx="1428523" cy="1512400"/>
            <a:chOff x="857477" y="366204"/>
            <a:chExt cx="2654300" cy="3073400"/>
          </a:xfrm>
        </p:grpSpPr>
        <p:pic>
          <p:nvPicPr>
            <p:cNvPr id="79" name="Picture 6">
              <a:extLst>
                <a:ext uri="{FF2B5EF4-FFF2-40B4-BE49-F238E27FC236}">
                  <a16:creationId xmlns:a16="http://schemas.microsoft.com/office/drawing/2014/main" id="{391A18AB-4F74-42DA-E1F1-098BCF2B4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8177" y="366204"/>
              <a:ext cx="863600" cy="1244600"/>
            </a:xfrm>
            <a:prstGeom prst="rect">
              <a:avLst/>
            </a:prstGeom>
          </p:spPr>
        </p:pic>
        <p:pic>
          <p:nvPicPr>
            <p:cNvPr id="81" name="Picture 7">
              <a:extLst>
                <a:ext uri="{FF2B5EF4-FFF2-40B4-BE49-F238E27FC236}">
                  <a16:creationId xmlns:a16="http://schemas.microsoft.com/office/drawing/2014/main" id="{0B9421C2-D363-8A3A-10E0-6E5E7F96E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9877" y="988504"/>
              <a:ext cx="1866900" cy="2451100"/>
            </a:xfrm>
            <a:prstGeom prst="rect">
              <a:avLst/>
            </a:prstGeom>
          </p:spPr>
        </p:pic>
        <p:pic>
          <p:nvPicPr>
            <p:cNvPr id="83" name="Picture 8">
              <a:extLst>
                <a:ext uri="{FF2B5EF4-FFF2-40B4-BE49-F238E27FC236}">
                  <a16:creationId xmlns:a16="http://schemas.microsoft.com/office/drawing/2014/main" id="{B4C8FD35-508D-CF2B-E74F-DBBE9EA38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3277" y="1242504"/>
              <a:ext cx="1104900" cy="850900"/>
            </a:xfrm>
            <a:prstGeom prst="rect">
              <a:avLst/>
            </a:prstGeom>
          </p:spPr>
        </p:pic>
        <p:pic>
          <p:nvPicPr>
            <p:cNvPr id="85" name="Picture 9">
              <a:extLst>
                <a:ext uri="{FF2B5EF4-FFF2-40B4-BE49-F238E27FC236}">
                  <a16:creationId xmlns:a16="http://schemas.microsoft.com/office/drawing/2014/main" id="{A4B67815-F101-ED3E-4D2E-1EE79AB43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44877" y="1255204"/>
              <a:ext cx="1028700" cy="685800"/>
            </a:xfrm>
            <a:prstGeom prst="rect">
              <a:avLst/>
            </a:prstGeom>
          </p:spPr>
        </p:pic>
        <p:pic>
          <p:nvPicPr>
            <p:cNvPr id="87" name="Picture 10">
              <a:extLst>
                <a:ext uri="{FF2B5EF4-FFF2-40B4-BE49-F238E27FC236}">
                  <a16:creationId xmlns:a16="http://schemas.microsoft.com/office/drawing/2014/main" id="{8841351E-DB44-F151-B2D6-1685CCCDA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7477" y="1674304"/>
              <a:ext cx="762000" cy="1092200"/>
            </a:xfrm>
            <a:prstGeom prst="rect">
              <a:avLst/>
            </a:prstGeom>
          </p:spPr>
        </p:pic>
      </p:grpSp>
      <p:sp>
        <p:nvSpPr>
          <p:cNvPr id="5" name="Object 21">
            <a:extLst>
              <a:ext uri="{FF2B5EF4-FFF2-40B4-BE49-F238E27FC236}">
                <a16:creationId xmlns:a16="http://schemas.microsoft.com/office/drawing/2014/main" id="{884A4266-0539-C416-F14A-2A04A91CC2A5}"/>
              </a:ext>
            </a:extLst>
          </p:cNvPr>
          <p:cNvSpPr txBox="1"/>
          <p:nvPr/>
        </p:nvSpPr>
        <p:spPr>
          <a:xfrm>
            <a:off x="3908799" y="5057704"/>
            <a:ext cx="10402302" cy="2533218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5646" b="1" kern="0" spc="-680" dirty="0" err="1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  <a:cs typeface="Jalnan OTF" pitchFamily="34" charset="0"/>
              </a:rPr>
              <a:t>ㄱㅈㅅㅈ</a:t>
            </a:r>
            <a:endParaRPr lang="en-US" sz="1497" b="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0704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57675-B780-529D-112F-084A942B9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0DF99DF-7BC3-5D3B-00F1-E6CBFC25A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3" name="그룹 1002">
            <a:extLst>
              <a:ext uri="{FF2B5EF4-FFF2-40B4-BE49-F238E27FC236}">
                <a16:creationId xmlns:a16="http://schemas.microsoft.com/office/drawing/2014/main" id="{180BD320-9C9D-4BCF-083B-E96DA3FC882F}"/>
              </a:ext>
            </a:extLst>
          </p:cNvPr>
          <p:cNvGrpSpPr/>
          <p:nvPr/>
        </p:nvGrpSpPr>
        <p:grpSpPr>
          <a:xfrm>
            <a:off x="3053510" y="1257300"/>
            <a:ext cx="12180980" cy="6858004"/>
            <a:chOff x="1486746" y="1448573"/>
            <a:chExt cx="15312222" cy="7774374"/>
          </a:xfrm>
        </p:grpSpPr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2ADF144C-D445-CBE9-56BA-AEE881CF6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5" name="그룹 1003">
            <a:extLst>
              <a:ext uri="{FF2B5EF4-FFF2-40B4-BE49-F238E27FC236}">
                <a16:creationId xmlns:a16="http://schemas.microsoft.com/office/drawing/2014/main" id="{438A0FB2-F70A-76E5-2F11-D576EFCB7A79}"/>
              </a:ext>
            </a:extLst>
          </p:cNvPr>
          <p:cNvGrpSpPr/>
          <p:nvPr/>
        </p:nvGrpSpPr>
        <p:grpSpPr>
          <a:xfrm>
            <a:off x="3053510" y="1257296"/>
            <a:ext cx="12180980" cy="451652"/>
            <a:chOff x="1486746" y="1448573"/>
            <a:chExt cx="15312222" cy="567753"/>
          </a:xfrm>
        </p:grpSpPr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21D9AD1B-27B6-F351-E2E1-376F11FFE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746" y="1448573"/>
              <a:ext cx="15312222" cy="567753"/>
            </a:xfrm>
            <a:prstGeom prst="rect">
              <a:avLst/>
            </a:prstGeom>
          </p:spPr>
        </p:pic>
      </p:grpSp>
      <p:sp>
        <p:nvSpPr>
          <p:cNvPr id="7" name="Object 11">
            <a:extLst>
              <a:ext uri="{FF2B5EF4-FFF2-40B4-BE49-F238E27FC236}">
                <a16:creationId xmlns:a16="http://schemas.microsoft.com/office/drawing/2014/main" id="{589BE627-FA64-7B1F-EE2A-9A1E887360F2}"/>
              </a:ext>
            </a:extLst>
          </p:cNvPr>
          <p:cNvSpPr txBox="1"/>
          <p:nvPr/>
        </p:nvSpPr>
        <p:spPr>
          <a:xfrm>
            <a:off x="3358310" y="1890484"/>
            <a:ext cx="2657759" cy="753693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r>
              <a:rPr lang="en-US" sz="4082" kern="0" spc="-79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정답</a:t>
            </a:r>
            <a:endParaRPr lang="en-US" sz="1497" dirty="0"/>
          </a:p>
        </p:txBody>
      </p:sp>
      <p:pic>
        <p:nvPicPr>
          <p:cNvPr id="13" name="Picture 2" descr="영화]-국제시장 리뷰">
            <a:extLst>
              <a:ext uri="{FF2B5EF4-FFF2-40B4-BE49-F238E27FC236}">
                <a16:creationId xmlns:a16="http://schemas.microsoft.com/office/drawing/2014/main" id="{1C54DA81-82BC-541F-77F1-D536EC0A2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992" y="2825713"/>
            <a:ext cx="10329776" cy="490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201FC31D-12F1-BCD5-3E9D-2BC37E3B6277}"/>
              </a:ext>
            </a:extLst>
          </p:cNvPr>
          <p:cNvGrpSpPr/>
          <p:nvPr/>
        </p:nvGrpSpPr>
        <p:grpSpPr>
          <a:xfrm>
            <a:off x="6941307" y="7690771"/>
            <a:ext cx="2138008" cy="2233252"/>
            <a:chOff x="5434413" y="6773833"/>
            <a:chExt cx="4088879" cy="4105300"/>
          </a:xfrm>
        </p:grpSpPr>
        <p:pic>
          <p:nvPicPr>
            <p:cNvPr id="15" name="Object 13">
              <a:extLst>
                <a:ext uri="{FF2B5EF4-FFF2-40B4-BE49-F238E27FC236}">
                  <a16:creationId xmlns:a16="http://schemas.microsoft.com/office/drawing/2014/main" id="{2D7DBCA1-EFF5-6C27-3FB1-E7EA4828B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34413" y="6773833"/>
              <a:ext cx="4088879" cy="4105300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42EBB5C0-E266-E6FC-B356-D9828DB4CF0B}"/>
              </a:ext>
            </a:extLst>
          </p:cNvPr>
          <p:cNvGrpSpPr/>
          <p:nvPr/>
        </p:nvGrpSpPr>
        <p:grpSpPr>
          <a:xfrm>
            <a:off x="9079315" y="7734300"/>
            <a:ext cx="2271525" cy="2273425"/>
            <a:chOff x="8802961" y="6701463"/>
            <a:chExt cx="4344229" cy="4179148"/>
          </a:xfrm>
        </p:grpSpPr>
        <p:pic>
          <p:nvPicPr>
            <p:cNvPr id="17" name="Object 16">
              <a:extLst>
                <a:ext uri="{FF2B5EF4-FFF2-40B4-BE49-F238E27FC236}">
                  <a16:creationId xmlns:a16="http://schemas.microsoft.com/office/drawing/2014/main" id="{93C7CCBF-C951-4F3B-916D-13BD71387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2961" y="6701463"/>
              <a:ext cx="4344229" cy="41791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372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C9E375-83F1-8A9B-23A2-CBFFC8142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5DFA955-191B-836F-DA23-63FCC8DEF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63" name="그룹 62">
            <a:extLst>
              <a:ext uri="{FF2B5EF4-FFF2-40B4-BE49-F238E27FC236}">
                <a16:creationId xmlns:a16="http://schemas.microsoft.com/office/drawing/2014/main" id="{6D22735E-1AB1-1725-AB24-815BC334197C}"/>
              </a:ext>
            </a:extLst>
          </p:cNvPr>
          <p:cNvGrpSpPr/>
          <p:nvPr/>
        </p:nvGrpSpPr>
        <p:grpSpPr>
          <a:xfrm>
            <a:off x="3452836" y="3478079"/>
            <a:ext cx="11382325" cy="5471397"/>
            <a:chOff x="1486746" y="1448573"/>
            <a:chExt cx="15312222" cy="7774374"/>
          </a:xfrm>
        </p:grpSpPr>
        <p:pic>
          <p:nvPicPr>
            <p:cNvPr id="64" name="Object 5">
              <a:extLst>
                <a:ext uri="{FF2B5EF4-FFF2-40B4-BE49-F238E27FC236}">
                  <a16:creationId xmlns:a16="http://schemas.microsoft.com/office/drawing/2014/main" id="{0F2B2731-AC88-88C5-818E-2D182B85E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34188CCF-ABFB-816A-F25C-393DC53BDE35}"/>
              </a:ext>
            </a:extLst>
          </p:cNvPr>
          <p:cNvGrpSpPr/>
          <p:nvPr/>
        </p:nvGrpSpPr>
        <p:grpSpPr>
          <a:xfrm>
            <a:off x="3452845" y="2890290"/>
            <a:ext cx="11382326" cy="772421"/>
            <a:chOff x="3522629" y="1448573"/>
            <a:chExt cx="13276339" cy="567753"/>
          </a:xfrm>
        </p:grpSpPr>
        <p:pic>
          <p:nvPicPr>
            <p:cNvPr id="66" name="Object 8">
              <a:extLst>
                <a:ext uri="{FF2B5EF4-FFF2-40B4-BE49-F238E27FC236}">
                  <a16:creationId xmlns:a16="http://schemas.microsoft.com/office/drawing/2014/main" id="{F9A72ADC-5080-8445-23AE-7EF8FE66B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2629" y="1448573"/>
              <a:ext cx="13276339" cy="567753"/>
            </a:xfrm>
            <a:prstGeom prst="rect">
              <a:avLst/>
            </a:prstGeom>
          </p:spPr>
        </p:pic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50450CCD-970C-D848-1014-843BD2271754}"/>
              </a:ext>
            </a:extLst>
          </p:cNvPr>
          <p:cNvGrpSpPr/>
          <p:nvPr/>
        </p:nvGrpSpPr>
        <p:grpSpPr>
          <a:xfrm>
            <a:off x="2077053" y="1723522"/>
            <a:ext cx="4326624" cy="3509113"/>
            <a:chOff x="-187363" y="-467169"/>
            <a:chExt cx="5134560" cy="5134560"/>
          </a:xfrm>
        </p:grpSpPr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ABD1F26F-0AB5-B277-16A2-75F974711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187363" y="-467169"/>
              <a:ext cx="5134560" cy="5134560"/>
            </a:xfrm>
            <a:prstGeom prst="rect">
              <a:avLst/>
            </a:prstGeom>
          </p:spPr>
        </p:pic>
        <p:pic>
          <p:nvPicPr>
            <p:cNvPr id="69" name="Object 12">
              <a:extLst>
                <a:ext uri="{FF2B5EF4-FFF2-40B4-BE49-F238E27FC236}">
                  <a16:creationId xmlns:a16="http://schemas.microsoft.com/office/drawing/2014/main" id="{5337D197-5137-C9EB-6848-B9D4DAC88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492" y="732686"/>
              <a:ext cx="2567280" cy="2567280"/>
            </a:xfrm>
            <a:prstGeom prst="rect">
              <a:avLst/>
            </a:prstGeom>
          </p:spPr>
        </p:pic>
      </p:grpSp>
      <p:sp>
        <p:nvSpPr>
          <p:cNvPr id="70" name="Object 19">
            <a:extLst>
              <a:ext uri="{FF2B5EF4-FFF2-40B4-BE49-F238E27FC236}">
                <a16:creationId xmlns:a16="http://schemas.microsoft.com/office/drawing/2014/main" id="{B70E1DAF-142E-751C-763D-D3CBEEDA2E5E}"/>
              </a:ext>
            </a:extLst>
          </p:cNvPr>
          <p:cNvSpPr txBox="1"/>
          <p:nvPr/>
        </p:nvSpPr>
        <p:spPr>
          <a:xfrm>
            <a:off x="3379288" y="2901748"/>
            <a:ext cx="1612606" cy="1381686"/>
          </a:xfrm>
          <a:prstGeom prst="rect">
            <a:avLst/>
          </a:prstGeom>
          <a:noFill/>
        </p:spPr>
        <p:txBody>
          <a:bodyPr wrap="square" lIns="124294" tIns="62147" rIns="124294" bIns="62147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0</a:t>
            </a:r>
            <a:r>
              <a:rPr lang="en-US" altLang="ko-KR" sz="8163" b="1" kern="0" spc="-136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4</a:t>
            </a:r>
            <a:endParaRPr lang="en-US" sz="1361" b="1" dirty="0"/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365F86C4-45C3-B174-1A75-7073023E780C}"/>
              </a:ext>
            </a:extLst>
          </p:cNvPr>
          <p:cNvGrpSpPr/>
          <p:nvPr/>
        </p:nvGrpSpPr>
        <p:grpSpPr>
          <a:xfrm>
            <a:off x="4577548" y="2694019"/>
            <a:ext cx="394125" cy="394125"/>
            <a:chOff x="3018321" y="1000227"/>
            <a:chExt cx="289694" cy="289694"/>
          </a:xfrm>
        </p:grpSpPr>
        <p:pic>
          <p:nvPicPr>
            <p:cNvPr id="73" name="Object 15">
              <a:extLst>
                <a:ext uri="{FF2B5EF4-FFF2-40B4-BE49-F238E27FC236}">
                  <a16:creationId xmlns:a16="http://schemas.microsoft.com/office/drawing/2014/main" id="{1F017420-B3D2-E659-FEC9-8E2D49825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8321" y="1000227"/>
              <a:ext cx="289694" cy="289694"/>
            </a:xfrm>
            <a:prstGeom prst="rect">
              <a:avLst/>
            </a:prstGeom>
          </p:spPr>
        </p:pic>
      </p:grpSp>
      <p:sp>
        <p:nvSpPr>
          <p:cNvPr id="77" name="TextBox 3">
            <a:extLst>
              <a:ext uri="{FF2B5EF4-FFF2-40B4-BE49-F238E27FC236}">
                <a16:creationId xmlns:a16="http://schemas.microsoft.com/office/drawing/2014/main" id="{E5E957A1-8E98-7606-0C95-594D25F35C8D}"/>
              </a:ext>
            </a:extLst>
          </p:cNvPr>
          <p:cNvSpPr txBox="1"/>
          <p:nvPr/>
        </p:nvSpPr>
        <p:spPr>
          <a:xfrm>
            <a:off x="2286000" y="857936"/>
            <a:ext cx="14554200" cy="1168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00429"/>
              </a:lnSpc>
            </a:pPr>
            <a:r>
              <a:rPr lang="ko-KR" altLang="en-US" sz="8000" spc="-500" dirty="0">
                <a:solidFill>
                  <a:srgbClr val="55A980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영화제목 맞추기</a:t>
            </a:r>
            <a:endParaRPr lang="en-US" sz="8000" b="0" i="0" u="none" strike="noStrike" spc="-5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grpSp>
        <p:nvGrpSpPr>
          <p:cNvPr id="88" name="그룹 87">
            <a:extLst>
              <a:ext uri="{FF2B5EF4-FFF2-40B4-BE49-F238E27FC236}">
                <a16:creationId xmlns:a16="http://schemas.microsoft.com/office/drawing/2014/main" id="{64A7AE87-18B4-54D4-F2FB-7D5BEB215A94}"/>
              </a:ext>
            </a:extLst>
          </p:cNvPr>
          <p:cNvGrpSpPr/>
          <p:nvPr/>
        </p:nvGrpSpPr>
        <p:grpSpPr>
          <a:xfrm>
            <a:off x="4774610" y="523555"/>
            <a:ext cx="1428523" cy="1512400"/>
            <a:chOff x="857477" y="366204"/>
            <a:chExt cx="2654300" cy="3073400"/>
          </a:xfrm>
        </p:grpSpPr>
        <p:pic>
          <p:nvPicPr>
            <p:cNvPr id="79" name="Picture 6">
              <a:extLst>
                <a:ext uri="{FF2B5EF4-FFF2-40B4-BE49-F238E27FC236}">
                  <a16:creationId xmlns:a16="http://schemas.microsoft.com/office/drawing/2014/main" id="{8FCE4D01-88D0-4800-D0BF-3B11D73B3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48177" y="366204"/>
              <a:ext cx="863600" cy="1244600"/>
            </a:xfrm>
            <a:prstGeom prst="rect">
              <a:avLst/>
            </a:prstGeom>
          </p:spPr>
        </p:pic>
        <p:pic>
          <p:nvPicPr>
            <p:cNvPr id="81" name="Picture 7">
              <a:extLst>
                <a:ext uri="{FF2B5EF4-FFF2-40B4-BE49-F238E27FC236}">
                  <a16:creationId xmlns:a16="http://schemas.microsoft.com/office/drawing/2014/main" id="{1214DAD2-53C1-4831-284B-1EF8E41A1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9877" y="988504"/>
              <a:ext cx="1866900" cy="2451100"/>
            </a:xfrm>
            <a:prstGeom prst="rect">
              <a:avLst/>
            </a:prstGeom>
          </p:spPr>
        </p:pic>
        <p:pic>
          <p:nvPicPr>
            <p:cNvPr id="83" name="Picture 8">
              <a:extLst>
                <a:ext uri="{FF2B5EF4-FFF2-40B4-BE49-F238E27FC236}">
                  <a16:creationId xmlns:a16="http://schemas.microsoft.com/office/drawing/2014/main" id="{D93033F3-98D9-85B5-9D34-15D7EE4BB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43277" y="1242504"/>
              <a:ext cx="1104900" cy="850900"/>
            </a:xfrm>
            <a:prstGeom prst="rect">
              <a:avLst/>
            </a:prstGeom>
          </p:spPr>
        </p:pic>
        <p:pic>
          <p:nvPicPr>
            <p:cNvPr id="85" name="Picture 9">
              <a:extLst>
                <a:ext uri="{FF2B5EF4-FFF2-40B4-BE49-F238E27FC236}">
                  <a16:creationId xmlns:a16="http://schemas.microsoft.com/office/drawing/2014/main" id="{D1832BF2-3A6D-9B0D-2F0A-7BE7459DC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44877" y="1255204"/>
              <a:ext cx="1028700" cy="685800"/>
            </a:xfrm>
            <a:prstGeom prst="rect">
              <a:avLst/>
            </a:prstGeom>
          </p:spPr>
        </p:pic>
        <p:pic>
          <p:nvPicPr>
            <p:cNvPr id="87" name="Picture 10">
              <a:extLst>
                <a:ext uri="{FF2B5EF4-FFF2-40B4-BE49-F238E27FC236}">
                  <a16:creationId xmlns:a16="http://schemas.microsoft.com/office/drawing/2014/main" id="{4912A100-71FD-159A-96BB-C8BF0D1CA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57477" y="1674304"/>
              <a:ext cx="762000" cy="1092200"/>
            </a:xfrm>
            <a:prstGeom prst="rect">
              <a:avLst/>
            </a:prstGeom>
          </p:spPr>
        </p:pic>
      </p:grpSp>
      <p:sp>
        <p:nvSpPr>
          <p:cNvPr id="4" name="Object 21">
            <a:extLst>
              <a:ext uri="{FF2B5EF4-FFF2-40B4-BE49-F238E27FC236}">
                <a16:creationId xmlns:a16="http://schemas.microsoft.com/office/drawing/2014/main" id="{C0A98CAF-2F88-D538-7217-34D851504A97}"/>
              </a:ext>
            </a:extLst>
          </p:cNvPr>
          <p:cNvSpPr txBox="1"/>
          <p:nvPr/>
        </p:nvSpPr>
        <p:spPr>
          <a:xfrm>
            <a:off x="3908799" y="5428900"/>
            <a:ext cx="10402302" cy="1507296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979" b="1" kern="0" spc="-680" dirty="0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  <a:cs typeface="Jalnan OTF" pitchFamily="34" charset="0"/>
              </a:rPr>
              <a:t>숫자로 된 한국영화</a:t>
            </a:r>
            <a:endParaRPr lang="en-US" sz="952" b="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194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C13C00-13DE-E223-338B-17CC88B05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EE4B8E3-8566-5506-0488-51FD9BA4F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8" name="그룹 1002">
            <a:extLst>
              <a:ext uri="{FF2B5EF4-FFF2-40B4-BE49-F238E27FC236}">
                <a16:creationId xmlns:a16="http://schemas.microsoft.com/office/drawing/2014/main" id="{7D5FEF88-FED4-45F5-A93E-186718336C00}"/>
              </a:ext>
            </a:extLst>
          </p:cNvPr>
          <p:cNvGrpSpPr/>
          <p:nvPr/>
        </p:nvGrpSpPr>
        <p:grpSpPr>
          <a:xfrm>
            <a:off x="2967132" y="1305022"/>
            <a:ext cx="12180980" cy="7496078"/>
            <a:chOff x="1486746" y="1448573"/>
            <a:chExt cx="15312222" cy="7774374"/>
          </a:xfrm>
        </p:grpSpPr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C3F45FA6-85CB-18AF-7E4E-084F29E88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6746" y="1448573"/>
              <a:ext cx="15312222" cy="7774374"/>
            </a:xfrm>
            <a:prstGeom prst="rect">
              <a:avLst/>
            </a:prstGeom>
          </p:spPr>
        </p:pic>
      </p:grpSp>
      <p:grpSp>
        <p:nvGrpSpPr>
          <p:cNvPr id="10" name="그룹 1003">
            <a:extLst>
              <a:ext uri="{FF2B5EF4-FFF2-40B4-BE49-F238E27FC236}">
                <a16:creationId xmlns:a16="http://schemas.microsoft.com/office/drawing/2014/main" id="{BD7C98E8-53AF-48F6-DB7B-3EC6EA1A755D}"/>
              </a:ext>
            </a:extLst>
          </p:cNvPr>
          <p:cNvGrpSpPr/>
          <p:nvPr/>
        </p:nvGrpSpPr>
        <p:grpSpPr>
          <a:xfrm>
            <a:off x="2967132" y="1286851"/>
            <a:ext cx="12180980" cy="451652"/>
            <a:chOff x="1486746" y="1448573"/>
            <a:chExt cx="15312222" cy="567753"/>
          </a:xfrm>
        </p:grpSpPr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D616AD96-F142-B76A-0A8D-0D097C786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6746" y="1448573"/>
              <a:ext cx="15312222" cy="567753"/>
            </a:xfrm>
            <a:prstGeom prst="rect">
              <a:avLst/>
            </a:prstGeom>
          </p:spPr>
        </p:pic>
      </p:grpSp>
      <p:sp>
        <p:nvSpPr>
          <p:cNvPr id="12" name="Object 11">
            <a:extLst>
              <a:ext uri="{FF2B5EF4-FFF2-40B4-BE49-F238E27FC236}">
                <a16:creationId xmlns:a16="http://schemas.microsoft.com/office/drawing/2014/main" id="{5D98D3E8-2CAE-3B14-5B2B-E9B7A728DDA5}"/>
              </a:ext>
            </a:extLst>
          </p:cNvPr>
          <p:cNvSpPr txBox="1"/>
          <p:nvPr/>
        </p:nvSpPr>
        <p:spPr>
          <a:xfrm>
            <a:off x="3195249" y="1844256"/>
            <a:ext cx="2657759" cy="753693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r>
              <a:rPr lang="en-US" sz="4082" kern="0" spc="-79" dirty="0">
                <a:solidFill>
                  <a:srgbClr val="000000"/>
                </a:solidFill>
                <a:latin typeface="Jalnan OTF" pitchFamily="34" charset="0"/>
                <a:cs typeface="Jalnan OTF" pitchFamily="34" charset="0"/>
              </a:rPr>
              <a:t>정답</a:t>
            </a:r>
            <a:endParaRPr lang="en-US" sz="1497" dirty="0"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2F98CD3B-1C98-7EA6-68B3-DC393FB17704}"/>
              </a:ext>
            </a:extLst>
          </p:cNvPr>
          <p:cNvSpPr txBox="1"/>
          <p:nvPr/>
        </p:nvSpPr>
        <p:spPr>
          <a:xfrm>
            <a:off x="1905000" y="3162300"/>
            <a:ext cx="14070519" cy="2135417"/>
          </a:xfrm>
          <a:prstGeom prst="rect">
            <a:avLst/>
          </a:prstGeom>
          <a:noFill/>
        </p:spPr>
        <p:txBody>
          <a:bodyPr wrap="square" lIns="124294" tIns="62147" rIns="124294" bIns="62147" rtlCol="0" anchor="t">
            <a:spAutoFit/>
          </a:bodyPr>
          <a:lstStyle/>
          <a:p>
            <a:pPr algn="ctr"/>
            <a:r>
              <a:rPr lang="en-US" altLang="ko-KR" sz="13061" kern="0" spc="-397" dirty="0">
                <a:solidFill>
                  <a:srgbClr val="000000"/>
                </a:solidFill>
                <a:latin typeface="여기어때 잘난체 OTF" panose="020B0600000101010101" pitchFamily="34" charset="-127"/>
                <a:ea typeface="여기어때 잘난체 OTF" panose="020B0600000101010101" pitchFamily="34" charset="-127"/>
              </a:rPr>
              <a:t>1987</a:t>
            </a:r>
            <a:endParaRPr lang="en-US" sz="1361" dirty="0">
              <a:latin typeface="여기어때 잘난체 OTF" panose="020B0600000101010101" pitchFamily="34" charset="-127"/>
              <a:ea typeface="여기어때 잘난체 OTF" panose="020B0600000101010101" pitchFamily="34" charset="-127"/>
            </a:endParaRPr>
          </a:p>
        </p:txBody>
      </p:sp>
      <p:pic>
        <p:nvPicPr>
          <p:cNvPr id="21" name="Picture 2" descr="관객을 뜨겁게 울린 영화1987 현대인들에게 메시지를 전하다? - 문화&amp;라이프 - 대한민국청소년기자단">
            <a:extLst>
              <a:ext uri="{FF2B5EF4-FFF2-40B4-BE49-F238E27FC236}">
                <a16:creationId xmlns:a16="http://schemas.microsoft.com/office/drawing/2014/main" id="{8E6AD258-8386-4A68-428A-4FCF1A95D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0218" y="2703702"/>
            <a:ext cx="10294808" cy="575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그룹 1004">
            <a:extLst>
              <a:ext uri="{FF2B5EF4-FFF2-40B4-BE49-F238E27FC236}">
                <a16:creationId xmlns:a16="http://schemas.microsoft.com/office/drawing/2014/main" id="{97D0F871-CD83-C64F-5B9F-4D11F28471AE}"/>
              </a:ext>
            </a:extLst>
          </p:cNvPr>
          <p:cNvGrpSpPr/>
          <p:nvPr/>
        </p:nvGrpSpPr>
        <p:grpSpPr>
          <a:xfrm>
            <a:off x="14377782" y="6721514"/>
            <a:ext cx="2725103" cy="2764546"/>
            <a:chOff x="12633544" y="5142857"/>
            <a:chExt cx="5191235" cy="4548284"/>
          </a:xfrm>
        </p:grpSpPr>
        <p:pic>
          <p:nvPicPr>
            <p:cNvPr id="20" name="Object 13">
              <a:extLst>
                <a:ext uri="{FF2B5EF4-FFF2-40B4-BE49-F238E27FC236}">
                  <a16:creationId xmlns:a16="http://schemas.microsoft.com/office/drawing/2014/main" id="{0D016292-EAAD-B714-EF9C-9D9ECC098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3544" y="5142857"/>
              <a:ext cx="5191235" cy="45482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7679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5A9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74FAD-7112-FC66-1D4E-D2D69EF93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25D1740-8EA7-B400-8932-5D142DEF55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19340"/>
          </a:xfrm>
          <a:prstGeom prst="rect">
            <a:avLst/>
          </a:prstGeom>
        </p:spPr>
      </p:pic>
      <p:pic>
        <p:nvPicPr>
          <p:cNvPr id="2" name="불평등 원숭이 실험">
            <a:hlinkClick r:id="" action="ppaction://media"/>
            <a:extLst>
              <a:ext uri="{FF2B5EF4-FFF2-40B4-BE49-F238E27FC236}">
                <a16:creationId xmlns:a16="http://schemas.microsoft.com/office/drawing/2014/main" id="{B3E127A6-C61B-49D4-111C-22FE86009E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62400" y="3543299"/>
            <a:ext cx="9982200" cy="561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1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1A5B8E-DD3A-10C7-6A82-C554DB6D0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4305E4D-ED4E-1FB5-930A-1923C64F5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AA484D60-FC84-5019-C4A3-6819CA6E3545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362478A-528E-358D-030E-18D9ADC7450B}"/>
              </a:ext>
            </a:extLst>
          </p:cNvPr>
          <p:cNvSpPr txBox="1"/>
          <p:nvPr/>
        </p:nvSpPr>
        <p:spPr>
          <a:xfrm>
            <a:off x="5268352" y="813209"/>
            <a:ext cx="8551365" cy="104883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이 사진은 어떤 사진일까요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:a16="http://schemas.microsoft.com/office/drawing/2014/main" id="{D02A5243-CDF6-C712-44E6-EEEE27A03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44916">
            <a:off x="3658523" y="627373"/>
            <a:ext cx="939124" cy="165682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67E2BC8-C7EF-F4FA-99BD-739618534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390874"/>
            <a:ext cx="15863888" cy="7098561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32CEDCF7-FAA7-C3A7-3715-3DB29EC66248}"/>
              </a:ext>
            </a:extLst>
          </p:cNvPr>
          <p:cNvGrpSpPr/>
          <p:nvPr/>
        </p:nvGrpSpPr>
        <p:grpSpPr>
          <a:xfrm>
            <a:off x="0" y="3993482"/>
            <a:ext cx="18288000" cy="1014182"/>
            <a:chOff x="0" y="3051819"/>
            <a:chExt cx="10693400" cy="745455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7ED81023-9492-AD6E-8501-FF4FEE73B435}"/>
                </a:ext>
              </a:extLst>
            </p:cNvPr>
            <p:cNvSpPr/>
            <p:nvPr/>
          </p:nvSpPr>
          <p:spPr>
            <a:xfrm>
              <a:off x="0" y="3100910"/>
              <a:ext cx="10693400" cy="6480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49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9256C0-2F88-C427-93E9-D365A0833951}"/>
                </a:ext>
              </a:extLst>
            </p:cNvPr>
            <p:cNvSpPr txBox="1"/>
            <p:nvPr/>
          </p:nvSpPr>
          <p:spPr>
            <a:xfrm>
              <a:off x="4093989" y="3132558"/>
              <a:ext cx="2244411" cy="560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61486">
                <a:spcAft>
                  <a:spcPts val="2449"/>
                </a:spcAft>
              </a:pPr>
              <a:r>
                <a:rPr lang="ko-KR" altLang="en-US" sz="4354" spc="-299" dirty="0">
                  <a:latin typeface="나눔스퀘어OTF ExtraBold" pitchFamily="34" charset="-127"/>
                  <a:ea typeface="나눔스퀘어OTF ExtraBold" pitchFamily="34" charset="-127"/>
                </a:rPr>
                <a:t>광주 민주화 운동</a:t>
              </a:r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E9E06E47-483A-745C-732C-37DA4A3FD446}"/>
                </a:ext>
              </a:extLst>
            </p:cNvPr>
            <p:cNvSpPr/>
            <p:nvPr/>
          </p:nvSpPr>
          <p:spPr>
            <a:xfrm>
              <a:off x="3377109" y="3051819"/>
              <a:ext cx="745455" cy="745455"/>
            </a:xfrm>
            <a:prstGeom prst="ellips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97955" rIns="0" bIns="0" rtlCol="0" anchor="ctr"/>
            <a:lstStyle/>
            <a:p>
              <a:pPr algn="ctr"/>
              <a:r>
                <a:rPr lang="en-US" altLang="ko-KR" sz="5578" dirty="0">
                  <a:latin typeface="Tmon몬소리OTF Black" pitchFamily="50" charset="-127"/>
                  <a:ea typeface="Tmon몬소리OTF Black" pitchFamily="50" charset="-127"/>
                </a:rPr>
                <a:t>1</a:t>
              </a:r>
              <a:endParaRPr lang="ko-KR" altLang="en-US" sz="5578" dirty="0">
                <a:latin typeface="Tmon몬소리OTF Black" pitchFamily="50" charset="-127"/>
                <a:ea typeface="Tmon몬소리OTF Black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CF40E6C-F557-9241-45E3-03E77977F961}"/>
              </a:ext>
            </a:extLst>
          </p:cNvPr>
          <p:cNvGrpSpPr/>
          <p:nvPr/>
        </p:nvGrpSpPr>
        <p:grpSpPr>
          <a:xfrm>
            <a:off x="-12700" y="5310097"/>
            <a:ext cx="18288000" cy="1014182"/>
            <a:chOff x="0" y="4019572"/>
            <a:chExt cx="10693400" cy="745455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1D1C9EE-514A-FD7C-3589-F10D91B6B2DD}"/>
                </a:ext>
              </a:extLst>
            </p:cNvPr>
            <p:cNvSpPr/>
            <p:nvPr/>
          </p:nvSpPr>
          <p:spPr>
            <a:xfrm>
              <a:off x="0" y="4068663"/>
              <a:ext cx="10693400" cy="6480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49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EF95DD-C4A8-AFC0-0BF9-BD78DCFCEB9E}"/>
                </a:ext>
              </a:extLst>
            </p:cNvPr>
            <p:cNvSpPr txBox="1"/>
            <p:nvPr/>
          </p:nvSpPr>
          <p:spPr>
            <a:xfrm>
              <a:off x="4093989" y="4100311"/>
              <a:ext cx="2689859" cy="560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61486">
                <a:spcAft>
                  <a:spcPts val="2449"/>
                </a:spcAft>
              </a:pPr>
              <a:r>
                <a:rPr lang="en-US" altLang="ko-KR" sz="4354" spc="-299" dirty="0">
                  <a:latin typeface="나눔스퀘어OTF ExtraBold" pitchFamily="34" charset="-127"/>
                  <a:ea typeface="나눔스퀘어OTF ExtraBold" pitchFamily="34" charset="-127"/>
                </a:rPr>
                <a:t>1987 </a:t>
              </a:r>
              <a:r>
                <a:rPr lang="ko-KR" altLang="en-US" sz="4354" spc="-299" dirty="0">
                  <a:latin typeface="나눔스퀘어OTF ExtraBold" pitchFamily="34" charset="-127"/>
                  <a:ea typeface="나눔스퀘어OTF ExtraBold" pitchFamily="34" charset="-127"/>
                </a:rPr>
                <a:t>노동자 </a:t>
              </a:r>
              <a:r>
                <a:rPr lang="ko-KR" altLang="en-US" sz="4354" spc="-299" dirty="0" err="1">
                  <a:latin typeface="나눔스퀘어OTF ExtraBold" pitchFamily="34" charset="-127"/>
                  <a:ea typeface="나눔스퀘어OTF ExtraBold" pitchFamily="34" charset="-127"/>
                </a:rPr>
                <a:t>대투쟁</a:t>
              </a:r>
              <a:endParaRPr lang="ko-KR" altLang="en-US" sz="4354" spc="-299" dirty="0">
                <a:latin typeface="나눔스퀘어OTF ExtraBold" pitchFamily="34" charset="-127"/>
                <a:ea typeface="나눔스퀘어OTF ExtraBold" pitchFamily="34" charset="-127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3AB3368-67E4-016D-5065-5FF478627EAC}"/>
                </a:ext>
              </a:extLst>
            </p:cNvPr>
            <p:cNvSpPr/>
            <p:nvPr/>
          </p:nvSpPr>
          <p:spPr>
            <a:xfrm>
              <a:off x="3377109" y="4019572"/>
              <a:ext cx="745455" cy="745455"/>
            </a:xfrm>
            <a:prstGeom prst="ellips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97955" rIns="0" bIns="0" rtlCol="0" anchor="ctr"/>
            <a:lstStyle/>
            <a:p>
              <a:pPr algn="ctr"/>
              <a:r>
                <a:rPr lang="en-US" altLang="ko-KR" sz="5578" dirty="0">
                  <a:latin typeface="Tmon몬소리OTF Black" pitchFamily="50" charset="-127"/>
                  <a:ea typeface="Tmon몬소리OTF Black" pitchFamily="50" charset="-127"/>
                </a:rPr>
                <a:t>2</a:t>
              </a:r>
              <a:endParaRPr lang="ko-KR" altLang="en-US" sz="5578" dirty="0">
                <a:latin typeface="Tmon몬소리OTF Black" pitchFamily="50" charset="-127"/>
                <a:ea typeface="Tmon몬소리OTF Black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1B4F49C-69EB-1485-B636-5E9009639772}"/>
              </a:ext>
            </a:extLst>
          </p:cNvPr>
          <p:cNvGrpSpPr/>
          <p:nvPr/>
        </p:nvGrpSpPr>
        <p:grpSpPr>
          <a:xfrm>
            <a:off x="0" y="6681620"/>
            <a:ext cx="18275300" cy="1014182"/>
            <a:chOff x="0" y="5027684"/>
            <a:chExt cx="10693400" cy="745455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E152FB9-EAAF-E200-90D4-D64AB5C2E145}"/>
                </a:ext>
              </a:extLst>
            </p:cNvPr>
            <p:cNvSpPr/>
            <p:nvPr/>
          </p:nvSpPr>
          <p:spPr>
            <a:xfrm>
              <a:off x="0" y="5076775"/>
              <a:ext cx="10693400" cy="64807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49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42EF71-7789-2900-FF3B-E6FAB527A7BD}"/>
                </a:ext>
              </a:extLst>
            </p:cNvPr>
            <p:cNvSpPr txBox="1"/>
            <p:nvPr/>
          </p:nvSpPr>
          <p:spPr>
            <a:xfrm>
              <a:off x="4093989" y="5108423"/>
              <a:ext cx="2475997" cy="5603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61486">
                <a:spcAft>
                  <a:spcPts val="2449"/>
                </a:spcAft>
              </a:pPr>
              <a:r>
                <a:rPr lang="ko-KR" altLang="en-US" sz="4354" spc="-299" dirty="0">
                  <a:latin typeface="나눔스퀘어OTF ExtraBold" pitchFamily="34" charset="-127"/>
                  <a:ea typeface="나눔스퀘어OTF ExtraBold" pitchFamily="34" charset="-127"/>
                </a:rPr>
                <a:t>영화 </a:t>
              </a:r>
              <a:r>
                <a:rPr lang="en-US" altLang="ko-KR" sz="4354" spc="-299" dirty="0">
                  <a:latin typeface="나눔스퀘어OTF ExtraBold" pitchFamily="34" charset="-127"/>
                  <a:ea typeface="나눔스퀘어OTF ExtraBold" pitchFamily="34" charset="-127"/>
                </a:rPr>
                <a:t>1987 </a:t>
              </a:r>
              <a:r>
                <a:rPr lang="ko-KR" altLang="en-US" sz="4354" spc="-299" dirty="0">
                  <a:latin typeface="나눔스퀘어OTF ExtraBold" pitchFamily="34" charset="-127"/>
                  <a:ea typeface="나눔스퀘어OTF ExtraBold" pitchFamily="34" charset="-127"/>
                </a:rPr>
                <a:t>한 장면</a:t>
              </a: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C569AFA7-3F7E-8D8F-0D32-F27B1F7BD16F}"/>
                </a:ext>
              </a:extLst>
            </p:cNvPr>
            <p:cNvSpPr/>
            <p:nvPr/>
          </p:nvSpPr>
          <p:spPr>
            <a:xfrm>
              <a:off x="3377109" y="5027684"/>
              <a:ext cx="745455" cy="745455"/>
            </a:xfrm>
            <a:prstGeom prst="ellipse">
              <a:avLst/>
            </a:prstGeom>
            <a:solidFill>
              <a:srgbClr val="57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97955" rIns="0" bIns="0" rtlCol="0" anchor="ctr"/>
            <a:lstStyle/>
            <a:p>
              <a:pPr algn="ctr"/>
              <a:r>
                <a:rPr lang="en-US" altLang="ko-KR" sz="5578" dirty="0">
                  <a:latin typeface="Tmon몬소리OTF Black" pitchFamily="50" charset="-127"/>
                  <a:ea typeface="Tmon몬소리OTF Black" pitchFamily="50" charset="-127"/>
                </a:rPr>
                <a:t>3</a:t>
              </a:r>
              <a:endParaRPr lang="ko-KR" altLang="en-US" sz="5578" dirty="0">
                <a:latin typeface="Tmon몬소리OTF Black" pitchFamily="50" charset="-127"/>
                <a:ea typeface="Tmon몬소리OTF Black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097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AF7B4-665D-E0D4-265B-F5DD04E1F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2736942-A516-A509-389E-CE6036120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EEA77248-9552-08D4-C096-77BC133746F9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9A952777-DE42-6A61-DE0E-F42BCC07DEA2}"/>
              </a:ext>
            </a:extLst>
          </p:cNvPr>
          <p:cNvSpPr txBox="1"/>
          <p:nvPr/>
        </p:nvSpPr>
        <p:spPr>
          <a:xfrm>
            <a:off x="1828800" y="641029"/>
            <a:ext cx="7791541" cy="197216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1987 </a:t>
            </a: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노동자 대투쟁 시기</a:t>
            </a:r>
            <a:endParaRPr lang="en-US" altLang="ko-KR" sz="6000" spc="-500" dirty="0">
              <a:solidFill>
                <a:srgbClr val="F2A29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  <a:p>
            <a:pPr lvl="0" algn="ctr">
              <a:lnSpc>
                <a:spcPct val="100429"/>
              </a:lnSpc>
            </a:pP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그들이 원했던 것은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FD15817-3888-160C-0C50-10B4426260BF}"/>
              </a:ext>
            </a:extLst>
          </p:cNvPr>
          <p:cNvSpPr/>
          <p:nvPr/>
        </p:nvSpPr>
        <p:spPr>
          <a:xfrm>
            <a:off x="10875183" y="611049"/>
            <a:ext cx="5651352" cy="914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1.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두발 자유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42E62A9-F7EE-8A5C-BF5D-A04C982DECF5}"/>
              </a:ext>
            </a:extLst>
          </p:cNvPr>
          <p:cNvSpPr/>
          <p:nvPr/>
        </p:nvSpPr>
        <p:spPr>
          <a:xfrm>
            <a:off x="10875183" y="1607991"/>
            <a:ext cx="5651352" cy="9144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2.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복장 자유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A56207B-2519-0415-C0FA-7F07616B7D7D}"/>
              </a:ext>
            </a:extLst>
          </p:cNvPr>
          <p:cNvSpPr/>
          <p:nvPr/>
        </p:nvSpPr>
        <p:spPr>
          <a:xfrm>
            <a:off x="10875183" y="2627137"/>
            <a:ext cx="5651352" cy="914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3.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임금 인상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90A7D2E-9C03-F0AA-1640-A05C437192D0}"/>
              </a:ext>
            </a:extLst>
          </p:cNvPr>
          <p:cNvSpPr/>
          <p:nvPr/>
        </p:nvSpPr>
        <p:spPr>
          <a:xfrm>
            <a:off x="10875183" y="3615508"/>
            <a:ext cx="5651352" cy="9144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4.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명찰 차별금지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7FAFA71-632E-6855-26CA-A6F6E6EC0E8F}"/>
              </a:ext>
            </a:extLst>
          </p:cNvPr>
          <p:cNvSpPr/>
          <p:nvPr/>
        </p:nvSpPr>
        <p:spPr>
          <a:xfrm>
            <a:off x="10875183" y="4659901"/>
            <a:ext cx="5651352" cy="914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5.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간이 세면대 설치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274A6F0-073C-CCEC-23E4-34E985E35DA4}"/>
              </a:ext>
            </a:extLst>
          </p:cNvPr>
          <p:cNvSpPr/>
          <p:nvPr/>
        </p:nvSpPr>
        <p:spPr>
          <a:xfrm>
            <a:off x="10875183" y="5687780"/>
            <a:ext cx="5651352" cy="9144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6.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동일한 통근버스 이용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12A65FE-98B4-BECF-8B9B-04E509FE673C}"/>
              </a:ext>
            </a:extLst>
          </p:cNvPr>
          <p:cNvSpPr/>
          <p:nvPr/>
        </p:nvSpPr>
        <p:spPr>
          <a:xfrm>
            <a:off x="10875183" y="6715659"/>
            <a:ext cx="5651352" cy="914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7. </a:t>
            </a:r>
            <a:r>
              <a:rPr lang="ko-KR" altLang="en-US" sz="3600" spc="-163" dirty="0" err="1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빨간날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 쉬자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0CC53CD-EB28-D562-9235-928290DA8746}"/>
              </a:ext>
            </a:extLst>
          </p:cNvPr>
          <p:cNvSpPr/>
          <p:nvPr/>
        </p:nvSpPr>
        <p:spPr>
          <a:xfrm>
            <a:off x="10875183" y="7748301"/>
            <a:ext cx="5651352" cy="9144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8.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시간 외 노동수당 지급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F2032AF-8B58-B54D-4F2E-FD8EFCB0C385}"/>
              </a:ext>
            </a:extLst>
          </p:cNvPr>
          <p:cNvSpPr/>
          <p:nvPr/>
        </p:nvSpPr>
        <p:spPr>
          <a:xfrm>
            <a:off x="10875183" y="8785705"/>
            <a:ext cx="5651352" cy="9144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0410" tIns="0" rIns="0" bIns="0" rtlCol="0" anchor="ctr"/>
          <a:lstStyle/>
          <a:p>
            <a:r>
              <a:rPr lang="en-US" altLang="ko-KR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9. </a:t>
            </a:r>
            <a:r>
              <a:rPr lang="ko-KR" altLang="en-US" sz="3600" spc="-163" dirty="0">
                <a:solidFill>
                  <a:schemeClr val="tx1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불량도시락 거부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BE71BED5-FA62-441F-F687-9571FF954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733525"/>
            <a:ext cx="8458200" cy="688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9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47EB9-F126-F97A-D537-60B3CFCFE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D3C4782-4DF9-D033-A10B-E6E2DAE03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A6991C12-8959-928E-AA80-58B407716F2D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CA5CD434-391B-A957-6885-A10A5DC573BD}"/>
              </a:ext>
            </a:extLst>
          </p:cNvPr>
          <p:cNvSpPr txBox="1"/>
          <p:nvPr/>
        </p:nvSpPr>
        <p:spPr>
          <a:xfrm>
            <a:off x="4267200" y="804133"/>
            <a:ext cx="10915795" cy="104883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노동자 대투쟁 시기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, </a:t>
            </a: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사회적 참여는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:a16="http://schemas.microsoft.com/office/drawing/2014/main" id="{D47FA20D-9194-2DB5-96A7-5F0E3324D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3110036" y="641512"/>
            <a:ext cx="877360" cy="154786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F692FCA-09D6-FE97-7000-3A0DABCC02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600" y="2362086"/>
            <a:ext cx="14249400" cy="727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299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B91C44-D99A-6A95-FD9B-3A6B62A59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DBEFE3C-0488-2A51-AFEA-3C9328B32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23148DEE-85A7-1602-38BA-F3CF9C6B1A74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1294DFAA-DDEE-0EFD-0765-85843014FD3E}"/>
              </a:ext>
            </a:extLst>
          </p:cNvPr>
          <p:cNvSpPr txBox="1"/>
          <p:nvPr/>
        </p:nvSpPr>
        <p:spPr>
          <a:xfrm>
            <a:off x="7122952" y="804133"/>
            <a:ext cx="5204295" cy="104883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부산의 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‘</a:t>
            </a:r>
            <a:r>
              <a:rPr lang="ko-KR" altLang="en-US" sz="6000" spc="-500" dirty="0" err="1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조방</a:t>
            </a: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 앞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’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:a16="http://schemas.microsoft.com/office/drawing/2014/main" id="{B644C367-B94D-2716-E055-AD66FE736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5770078" y="717230"/>
            <a:ext cx="877360" cy="1547863"/>
          </a:xfrm>
          <a:prstGeom prst="rect">
            <a:avLst/>
          </a:prstGeom>
        </p:spPr>
      </p:pic>
      <p:sp>
        <p:nvSpPr>
          <p:cNvPr id="6" name="직사각형 5">
            <a:hlinkClick r:id="rId5"/>
            <a:extLst>
              <a:ext uri="{FF2B5EF4-FFF2-40B4-BE49-F238E27FC236}">
                <a16:creationId xmlns:a16="http://schemas.microsoft.com/office/drawing/2014/main" id="{33BEF690-2500-8711-2040-DEB6C4588EE1}"/>
              </a:ext>
            </a:extLst>
          </p:cNvPr>
          <p:cNvSpPr/>
          <p:nvPr/>
        </p:nvSpPr>
        <p:spPr>
          <a:xfrm>
            <a:off x="4244685" y="8850702"/>
            <a:ext cx="10781361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ko-KR" sz="2177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1960년대 부산 범일동의 조선방직 공장 모습. </a:t>
            </a:r>
            <a:endParaRPr lang="en-US" altLang="ko-KR" sz="2177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  <a:p>
            <a:r>
              <a:rPr lang="ko-KR" altLang="ko-KR" sz="2177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중앙에 자성대가 보이고 오른쪽 하단에 공장건물이 보인다. </a:t>
            </a:r>
            <a:r>
              <a:rPr lang="en-US" altLang="ko-KR" sz="2177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ko-KR" sz="2177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한국학중앙연구원 제공</a:t>
            </a:r>
            <a:r>
              <a:rPr lang="en-US" altLang="ko-KR" sz="2177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  <a:endParaRPr lang="ko-KR" altLang="en-US" sz="2177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E2A8FA8-D294-C09D-318E-5B2CFD614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64629"/>
            <a:ext cx="13365269" cy="657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7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B1C604-6432-3B03-F1C3-BE2465C4D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F047A94-17EE-617B-E95B-954AC004A2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537ED95C-CC48-BC17-448A-6A68E335B3C0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F01F838D-5D19-9DD0-C577-6B7BC4157B83}"/>
              </a:ext>
            </a:extLst>
          </p:cNvPr>
          <p:cNvSpPr txBox="1"/>
          <p:nvPr/>
        </p:nvSpPr>
        <p:spPr>
          <a:xfrm>
            <a:off x="7117343" y="804133"/>
            <a:ext cx="5215516" cy="104883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1987</a:t>
            </a: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년 부산은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:a16="http://schemas.microsoft.com/office/drawing/2014/main" id="{74BEA2CF-6589-2142-05C9-0CA7E06B6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5548435" y="818961"/>
            <a:ext cx="877360" cy="15478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C7A477F-5F23-F487-A14D-5EC9A7D521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697949"/>
            <a:ext cx="8456606" cy="65435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EA6D28-69EC-A564-525A-C3296920E0E6}"/>
              </a:ext>
            </a:extLst>
          </p:cNvPr>
          <p:cNvSpPr txBox="1"/>
          <p:nvPr/>
        </p:nvSpPr>
        <p:spPr>
          <a:xfrm>
            <a:off x="10287000" y="4149950"/>
            <a:ext cx="6466519" cy="3319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“휴가비를 제대로 지급하라!”</a:t>
            </a:r>
            <a:b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</a:br>
            <a: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“휴가를 유급으로 보장하라!”</a:t>
            </a:r>
            <a:b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</a:br>
            <a: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“노동조합이 노동자의 목소리를 </a:t>
            </a:r>
            <a:endParaRPr lang="en-US" altLang="ko-KR" sz="36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</a:t>
            </a:r>
            <a:r>
              <a:rPr lang="ko-KR" altLang="ko-KR" sz="36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대변하라!”</a:t>
            </a:r>
            <a:endParaRPr lang="ko-KR" altLang="en-US" sz="36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00901-F826-6EFF-1DF8-A0D40EAD646A}"/>
              </a:ext>
            </a:extLst>
          </p:cNvPr>
          <p:cNvSpPr txBox="1"/>
          <p:nvPr/>
        </p:nvSpPr>
        <p:spPr>
          <a:xfrm>
            <a:off x="2590800" y="9911233"/>
            <a:ext cx="94253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/>
              <a:t>https://worknworld.kctu.org/news/articleView.html?idxno=509380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97008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BEB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11966-3DF4-4003-2678-76C4AD75C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8EEB287-8B22-8944-F424-EDB43396C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4000"/>
              </a:srgbClr>
            </a:outerShdw>
          </a:effectLst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5616E145-2D08-0B86-3BDE-9D61B8B3C055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D247E2C8-A2D8-ADF8-C95A-C2F539105332}"/>
              </a:ext>
            </a:extLst>
          </p:cNvPr>
          <p:cNvSpPr txBox="1"/>
          <p:nvPr/>
        </p:nvSpPr>
        <p:spPr>
          <a:xfrm>
            <a:off x="4029161" y="804133"/>
            <a:ext cx="11391887" cy="1048837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lvl="0" algn="ctr">
              <a:lnSpc>
                <a:spcPct val="100429"/>
              </a:lnSpc>
            </a:pPr>
            <a:r>
              <a:rPr lang="ko-KR" altLang="en-US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부산 노동자들이 바꾸고 싶었던 것은</a:t>
            </a:r>
            <a:r>
              <a:rPr lang="en-US" altLang="ko-KR" sz="6000" spc="-500" dirty="0">
                <a:solidFill>
                  <a:srgbClr val="F2A29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</a:p>
        </p:txBody>
      </p:sp>
      <p:pic>
        <p:nvPicPr>
          <p:cNvPr id="57" name="Picture 4">
            <a:extLst>
              <a:ext uri="{FF2B5EF4-FFF2-40B4-BE49-F238E27FC236}">
                <a16:creationId xmlns:a16="http://schemas.microsoft.com/office/drawing/2014/main" id="{06728E26-3057-B038-1554-448A71F6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2708765" y="691020"/>
            <a:ext cx="877360" cy="15478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7E2F39-5E57-BC83-62DD-BC4E00B96425}"/>
              </a:ext>
            </a:extLst>
          </p:cNvPr>
          <p:cNvSpPr txBox="1"/>
          <p:nvPr/>
        </p:nvSpPr>
        <p:spPr>
          <a:xfrm>
            <a:off x="2473782" y="2378721"/>
            <a:ext cx="13776840" cy="222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2021" indent="-622021">
              <a:lnSpc>
                <a:spcPct val="150000"/>
              </a:lnSpc>
              <a:buAutoNum type="arabicPeriod"/>
            </a:pPr>
            <a:r>
              <a:rPr lang="ko-KR" altLang="en-US" sz="3200" b="1" dirty="0" err="1">
                <a:latin typeface="a옛날사진관3" panose="02020600000000000000" pitchFamily="18" charset="-127"/>
                <a:ea typeface="a옛날사진관3" panose="02020600000000000000" pitchFamily="18" charset="-127"/>
              </a:rPr>
              <a:t>인간답게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일할 권리 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임금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, 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휴식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, 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안전한 노동환경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</a:p>
          <a:p>
            <a:pPr marL="622021" indent="-622021">
              <a:lnSpc>
                <a:spcPct val="150000"/>
              </a:lnSpc>
              <a:buAutoNum type="arabicPeriod"/>
            </a:pPr>
            <a:r>
              <a:rPr lang="ko-KR" altLang="en-US" sz="3200" b="1" dirty="0" err="1">
                <a:latin typeface="a옛날사진관3" panose="02020600000000000000" pitchFamily="18" charset="-127"/>
                <a:ea typeface="a옛날사진관3" panose="02020600000000000000" pitchFamily="18" charset="-127"/>
              </a:rPr>
              <a:t>차별받지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않을 권리 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여성 노동자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, 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생산직 노동자라는 이유의 차별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</a:p>
          <a:p>
            <a:pPr marL="622021" indent="-622021">
              <a:lnSpc>
                <a:spcPct val="150000"/>
              </a:lnSpc>
              <a:buAutoNum type="arabicPeriod"/>
            </a:pP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함께 목소리를 낼 권리 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노동조합을 만들고 노동조건에 대해 말할 권리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  <a:endParaRPr lang="ko-KR" altLang="en-US" sz="32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634FB98-71A1-F3BF-727F-2FFF7EE22E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739" y="4949313"/>
            <a:ext cx="6556381" cy="3536949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13E91C18-8E05-7C25-4DC7-BC45B8E4C4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957" y="4949314"/>
            <a:ext cx="6556381" cy="353694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A1F8ACC-455D-E23E-1296-6FA341E04D2F}"/>
              </a:ext>
            </a:extLst>
          </p:cNvPr>
          <p:cNvSpPr txBox="1"/>
          <p:nvPr/>
        </p:nvSpPr>
        <p:spPr>
          <a:xfrm>
            <a:off x="10701756" y="8535502"/>
            <a:ext cx="3722706" cy="92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1980</a:t>
            </a:r>
            <a:r>
              <a:rPr lang="ko-KR" altLang="en-US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년대 부산 </a:t>
            </a:r>
            <a:r>
              <a:rPr lang="ko-KR" altLang="en-US" sz="1905" dirty="0" err="1">
                <a:latin typeface="a옛날사진관3" panose="02020600000000000000" pitchFamily="18" charset="-127"/>
                <a:ea typeface="a옛날사진관3" panose="02020600000000000000" pitchFamily="18" charset="-127"/>
              </a:rPr>
              <a:t>삼화고무</a:t>
            </a:r>
            <a:r>
              <a:rPr lang="ko-KR" altLang="en-US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작업장</a:t>
            </a:r>
            <a:endParaRPr lang="en-US" altLang="ko-KR" sz="1905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en-US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연합뉴스</a:t>
            </a: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  <a:endParaRPr lang="ko-KR" altLang="en-US" sz="1905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D0E77D-74EB-1006-1AD9-1512EF66F956}"/>
              </a:ext>
            </a:extLst>
          </p:cNvPr>
          <p:cNvSpPr txBox="1"/>
          <p:nvPr/>
        </p:nvSpPr>
        <p:spPr>
          <a:xfrm>
            <a:off x="2929994" y="8532379"/>
            <a:ext cx="6184259" cy="920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1960-70</a:t>
            </a:r>
            <a:r>
              <a:rPr lang="ko-KR" altLang="en-US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년대 국제화학 신발공장 운동화 생산하는 모습</a:t>
            </a: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(</a:t>
            </a:r>
            <a:r>
              <a:rPr lang="ko-KR" altLang="en-US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부산박물관 제공</a:t>
            </a:r>
            <a:r>
              <a:rPr lang="en-US" altLang="ko-KR" sz="1905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)</a:t>
            </a:r>
            <a:endParaRPr lang="ko-KR" altLang="en-US" sz="1905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746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92F3C504-A26C-DDDD-65E8-4EC91811A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050" y="1943101"/>
            <a:ext cx="13411200" cy="7823199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A0783807-764E-EB23-3D8A-EA5A63400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168868">
            <a:off x="5101538" y="563395"/>
            <a:ext cx="877360" cy="1547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905F77F-DA76-6FD2-4302-0E8D83035B80}"/>
              </a:ext>
            </a:extLst>
          </p:cNvPr>
          <p:cNvSpPr txBox="1"/>
          <p:nvPr/>
        </p:nvSpPr>
        <p:spPr>
          <a:xfrm>
            <a:off x="6421932" y="677903"/>
            <a:ext cx="942131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b="0" i="0" u="none" strike="noStrike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노동인권의 역사</a:t>
            </a:r>
            <a:endParaRPr lang="en-US" altLang="ko-KR" sz="6600" b="0" i="0" u="none" strike="noStrike" spc="-500" dirty="0">
              <a:solidFill>
                <a:srgbClr val="C7A15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1AA245-8C91-68F3-31FE-4BC4CE809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B92497-6B51-98C6-40E4-82DD3AA7A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C31A1265-81F8-E2EE-79C6-6C8FFE89D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6005634" y="564021"/>
            <a:ext cx="877360" cy="1547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A45BAA4-1F58-7771-D0F4-88A309C2E89E}"/>
              </a:ext>
            </a:extLst>
          </p:cNvPr>
          <p:cNvSpPr txBox="1"/>
          <p:nvPr/>
        </p:nvSpPr>
        <p:spPr>
          <a:xfrm>
            <a:off x="7793794" y="713454"/>
            <a:ext cx="477946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spc="-50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아동 노동</a:t>
            </a:r>
            <a:endParaRPr lang="en-US" altLang="ko-KR" sz="6600" b="0" i="0" u="none" strike="noStrike" spc="-500" dirty="0">
              <a:solidFill>
                <a:srgbClr val="C7A15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5489449-E015-8DC9-B366-DC2E54DF2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342282"/>
            <a:ext cx="8260292" cy="6604846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1D6D2EA4-F10C-11A1-DC76-407B732E1966}"/>
              </a:ext>
            </a:extLst>
          </p:cNvPr>
          <p:cNvGrpSpPr/>
          <p:nvPr/>
        </p:nvGrpSpPr>
        <p:grpSpPr>
          <a:xfrm>
            <a:off x="9442108" y="9157944"/>
            <a:ext cx="8845892" cy="1129056"/>
            <a:chOff x="2485430" y="4952999"/>
            <a:chExt cx="6502003" cy="906339"/>
          </a:xfrm>
          <a:solidFill>
            <a:srgbClr val="002060"/>
          </a:solidFill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0410D83B-AF80-3A82-B058-037C99E6F6A8}"/>
                </a:ext>
              </a:extLst>
            </p:cNvPr>
            <p:cNvSpPr/>
            <p:nvPr/>
          </p:nvSpPr>
          <p:spPr>
            <a:xfrm>
              <a:off x="3301605" y="4952999"/>
              <a:ext cx="5685828" cy="906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7955" rIns="342843" bIns="0" rtlCol="0" anchor="ctr"/>
            <a:lstStyle/>
            <a:p>
              <a:pPr algn="ctr"/>
              <a:r>
                <a:rPr lang="ko-KR" altLang="en-US" sz="3945" b="1" spc="-380" dirty="0">
                  <a:solidFill>
                    <a:schemeClr val="bg1"/>
                  </a:solidFill>
                  <a:latin typeface="제주고딕OTF" pitchFamily="50" charset="-127"/>
                  <a:ea typeface="제주고딕OTF" pitchFamily="50" charset="-127"/>
                </a:rPr>
                <a:t>이 아이들은 몇 살일까요</a:t>
              </a:r>
              <a:r>
                <a:rPr lang="en-US" altLang="ko-KR" sz="3945" b="1" spc="-380" dirty="0">
                  <a:solidFill>
                    <a:schemeClr val="bg1"/>
                  </a:solidFill>
                  <a:latin typeface="제주고딕OTF" pitchFamily="50" charset="-127"/>
                  <a:ea typeface="제주고딕OTF" pitchFamily="50" charset="-127"/>
                </a:rPr>
                <a:t>?</a:t>
              </a:r>
              <a:endParaRPr lang="ko-KR" altLang="en-US" sz="3945" b="1" spc="-380" dirty="0">
                <a:solidFill>
                  <a:schemeClr val="bg1"/>
                </a:solidFill>
                <a:latin typeface="제주고딕OTF" pitchFamily="50" charset="-127"/>
                <a:ea typeface="제주고딕OTF" pitchFamily="50" charset="-127"/>
              </a:endParaRPr>
            </a:p>
          </p:txBody>
        </p:sp>
        <p:sp>
          <p:nvSpPr>
            <p:cNvPr id="6" name="직각 삼각형 5">
              <a:extLst>
                <a:ext uri="{FF2B5EF4-FFF2-40B4-BE49-F238E27FC236}">
                  <a16:creationId xmlns:a16="http://schemas.microsoft.com/office/drawing/2014/main" id="{8C02C0EB-84F0-9374-2FAA-26E7F0B52A53}"/>
                </a:ext>
              </a:extLst>
            </p:cNvPr>
            <p:cNvSpPr/>
            <p:nvPr/>
          </p:nvSpPr>
          <p:spPr>
            <a:xfrm flipH="1">
              <a:off x="2485430" y="4953000"/>
              <a:ext cx="816174" cy="90633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49" b="1">
                <a:solidFill>
                  <a:schemeClr val="bg1"/>
                </a:solidFill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785FE217-FBE9-67F0-DB1A-25A9545C3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2342282"/>
            <a:ext cx="6604847" cy="660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9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E360EC-16A4-98C9-45E0-BAA8F7CD5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46CCCEF-8D2B-9077-0892-5FB1BFA06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29D8705-E9B7-D671-3CBA-BEDF4EC998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2900"/>
            <a:ext cx="16306800" cy="952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41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4D4AC3-2C2E-3E89-7E67-32E469320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D1AB55F-1F97-8CCF-42EE-DC5A42D13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08BE871-6833-1933-03EF-B699D64907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16328"/>
            <a:ext cx="16421100" cy="92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99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C96FF-C141-EBEA-95C3-A48E7A855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1010A3E-BC7A-EA35-02C5-C4B842F30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6DED15B1-DA2F-1E25-089C-51FBC4F49E29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0" name="Picture 18">
            <a:extLst>
              <a:ext uri="{FF2B5EF4-FFF2-40B4-BE49-F238E27FC236}">
                <a16:creationId xmlns:a16="http://schemas.microsoft.com/office/drawing/2014/main" id="{87CD5686-2EDF-511E-EF43-7C6936D857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500" y="2755900"/>
            <a:ext cx="5969000" cy="546100"/>
          </a:xfrm>
          <a:prstGeom prst="rect">
            <a:avLst/>
          </a:prstGeom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61EE75E2-B406-E355-DF6C-17CA20477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800100"/>
            <a:ext cx="11214100" cy="25019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2FC3158-3646-6B77-BC71-68AF9C529C1E}"/>
              </a:ext>
            </a:extLst>
          </p:cNvPr>
          <p:cNvSpPr txBox="1"/>
          <p:nvPr/>
        </p:nvSpPr>
        <p:spPr>
          <a:xfrm>
            <a:off x="7667625" y="1314400"/>
            <a:ext cx="29400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b="0" i="0" u="none" strike="noStrike" spc="-700">
                <a:solidFill>
                  <a:srgbClr val="51B7FF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노동절</a:t>
            </a:r>
            <a:endParaRPr lang="en-US" altLang="ko-KR" sz="6600" b="0" i="0" u="none" strike="noStrike" spc="-7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594B21-031F-3733-A6BB-6528A0A1B83E}"/>
              </a:ext>
            </a:extLst>
          </p:cNvPr>
          <p:cNvSpPr txBox="1"/>
          <p:nvPr/>
        </p:nvSpPr>
        <p:spPr>
          <a:xfrm>
            <a:off x="2727325" y="4152900"/>
            <a:ext cx="12465050" cy="4265702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pPr marL="118696" algn="ctr">
              <a:lnSpc>
                <a:spcPct val="150000"/>
              </a:lnSpc>
            </a:pPr>
            <a:r>
              <a:rPr lang="ko-KR" altLang="en-US" sz="96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 노동절은 몇 월 며칠 일까요</a:t>
            </a:r>
            <a:r>
              <a:rPr lang="en-US" altLang="ko-KR" sz="96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  <a:endParaRPr lang="ko-KR" altLang="en-US" sz="9600" spc="-400" dirty="0"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3A937-98B4-3AD4-7407-C4426A851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0800" y="772514"/>
            <a:ext cx="172288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57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2CC36-16E5-39EA-EDD2-19A881DEB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>
            <a:extLst>
              <a:ext uri="{FF2B5EF4-FFF2-40B4-BE49-F238E27FC236}">
                <a16:creationId xmlns:a16="http://schemas.microsoft.com/office/drawing/2014/main" id="{5AC238F8-F7F5-D26A-6B09-2AD44576CB52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9E66677-ACF1-72C9-309D-805AFF0534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18225472" cy="10172700"/>
          </a:xfrm>
          <a:prstGeom prst="rect">
            <a:avLst/>
          </a:prstGeom>
        </p:spPr>
      </p:pic>
      <p:pic>
        <p:nvPicPr>
          <p:cNvPr id="2" name="[교사•청소년상담자용 노동인권지도 시리즈1 EP.07] 노동인권의 역사">
            <a:hlinkClick r:id="" action="ppaction://media"/>
            <a:extLst>
              <a:ext uri="{FF2B5EF4-FFF2-40B4-BE49-F238E27FC236}">
                <a16:creationId xmlns:a16="http://schemas.microsoft.com/office/drawing/2014/main" id="{8FE87EE6-FB6B-AF5E-1263-09AC6618370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512" end="34608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38400" y="3467100"/>
            <a:ext cx="13868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7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30DAD-9E24-8AD6-A2EB-FAB255B4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6B1FFB9-D4AE-B481-1AC7-544133C52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3C14BB0E-C886-91CE-9FCF-B3DA96E37E5D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83E75697-9CD7-576F-7A6F-9BBFDC4AB6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367345"/>
            <a:ext cx="16725900" cy="941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22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85FB7-5021-19A6-C08E-0C9D3A31A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AFA80C2-582E-E428-4307-82BE90F54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E3CD1CC0-913B-9005-DBDA-F3C5A0DF7F4D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3A976F59-7DB4-0646-F1D5-575D941D17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6619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17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D7C9D-6944-CA40-C013-8DE7A224B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369B049-F7C8-EA68-CB8E-356940B28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AB833DD8-590F-C969-417A-B10D5FE85CDE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2B5FD7CD-F558-F3A1-A274-8C4BF5041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6619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090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AE7F85-8DCE-816E-4A55-A46D8F83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CF1169D-384C-F4E9-98C7-9CD3ADAF3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C8ED2A29-BBC3-CAF8-45B3-31956FFE0052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44F8D686-2EEA-E06C-B602-9415F3AD36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"/>
            <a:ext cx="16611600" cy="934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45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D296DF-937F-96DB-7F71-FC2E2F18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E1D13D9-E9D3-8E70-96A9-17EBCF3A5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495ECA7B-5A7A-74A2-EE92-8E1E856242B0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B3BF1BD2-C4B3-93D3-9CF1-3743A23DA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12097"/>
            <a:ext cx="16268700" cy="915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69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68457-4E21-E7AA-C2BC-FCC6D471F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74D0C8D-AB2B-DC0E-9225-F736F78EC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06BD02D2-DA51-BDBA-F25A-42980E849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4417750" y="739597"/>
            <a:ext cx="877360" cy="1547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43BDB7C-CAB2-88F3-7AFD-5B4DFAB269A2}"/>
              </a:ext>
            </a:extLst>
          </p:cNvPr>
          <p:cNvSpPr txBox="1"/>
          <p:nvPr/>
        </p:nvSpPr>
        <p:spPr>
          <a:xfrm>
            <a:off x="5867400" y="765163"/>
            <a:ext cx="76748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이 사람은 누구일까요</a:t>
            </a:r>
            <a:r>
              <a:rPr lang="en-US" altLang="ko-KR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  <a:endParaRPr lang="en-US" altLang="ko-KR" sz="6600" b="0" i="0" u="none" strike="noStrike" spc="-500" dirty="0">
              <a:solidFill>
                <a:srgbClr val="C7A15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7CFE0A5-A0A5-2CE6-E841-674FB7B18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077" y="2506357"/>
            <a:ext cx="5169797" cy="68930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45E021-378F-DFE4-3DCE-C06EE30FE086}"/>
              </a:ext>
            </a:extLst>
          </p:cNvPr>
          <p:cNvSpPr txBox="1"/>
          <p:nvPr/>
        </p:nvSpPr>
        <p:spPr>
          <a:xfrm>
            <a:off x="6801346" y="4182172"/>
            <a:ext cx="11679646" cy="1374249"/>
          </a:xfrm>
          <a:prstGeom prst="rect">
            <a:avLst/>
          </a:prstGeom>
          <a:noFill/>
        </p:spPr>
        <p:txBody>
          <a:bodyPr wrap="square" lIns="141757" tIns="70879" rIns="141757" bIns="70879" rtlCol="0">
            <a:spAutoFit/>
          </a:bodyPr>
          <a:lstStyle/>
          <a:p>
            <a:pPr defTabSz="1417576"/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평화시장에서 노동자들의 열악한 한경에 맞서 </a:t>
            </a:r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‘</a:t>
            </a:r>
            <a:r>
              <a:rPr lang="ko-KR" altLang="en-US" sz="4000" dirty="0" err="1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바보회</a:t>
            </a:r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’</a:t>
            </a:r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를 조직합니다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A6619-9DDC-6EA0-550C-91569A723E5E}"/>
              </a:ext>
            </a:extLst>
          </p:cNvPr>
          <p:cNvSpPr txBox="1"/>
          <p:nvPr/>
        </p:nvSpPr>
        <p:spPr>
          <a:xfrm>
            <a:off x="6801347" y="2506357"/>
            <a:ext cx="10561415" cy="1374249"/>
          </a:xfrm>
          <a:prstGeom prst="rect">
            <a:avLst/>
          </a:prstGeom>
          <a:noFill/>
        </p:spPr>
        <p:txBody>
          <a:bodyPr wrap="square" lIns="141757" tIns="70879" rIns="141757" bIns="70879" rtlCol="0">
            <a:spAutoFit/>
          </a:bodyPr>
          <a:lstStyle/>
          <a:p>
            <a:pPr defTabSz="1417576"/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1960</a:t>
            </a:r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년대 평화시장 봉제공장의 재봉사</a:t>
            </a:r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,</a:t>
            </a:r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일하며 노동자의 권리를 쟁취시킨 인물입니다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6CF764-327F-14B0-0CF3-7CAE454AB82F}"/>
              </a:ext>
            </a:extLst>
          </p:cNvPr>
          <p:cNvSpPr txBox="1"/>
          <p:nvPr/>
        </p:nvSpPr>
        <p:spPr>
          <a:xfrm>
            <a:off x="6850923" y="5658701"/>
            <a:ext cx="10383923" cy="1928246"/>
          </a:xfrm>
          <a:prstGeom prst="rect">
            <a:avLst/>
          </a:prstGeom>
          <a:noFill/>
        </p:spPr>
        <p:txBody>
          <a:bodyPr wrap="square" lIns="141757" tIns="70879" rIns="141757" bIns="70879" rtlCol="0">
            <a:spAutoFit/>
          </a:bodyPr>
          <a:lstStyle/>
          <a:p>
            <a:pPr defTabSz="1417576"/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1970</a:t>
            </a:r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년 노동법을 준수하라고 외치며 죽음으로 맞섰습니다</a:t>
            </a:r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.</a:t>
            </a:r>
            <a:br>
              <a:rPr lang="en-US" altLang="ko-KR" sz="36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</a:br>
            <a:endParaRPr lang="ko-KR" altLang="en-US" sz="3600" dirty="0">
              <a:solidFill>
                <a:prstClr val="black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70EF7-50B2-CAC0-C137-DA4FE2DCD0BA}"/>
              </a:ext>
            </a:extLst>
          </p:cNvPr>
          <p:cNvSpPr txBox="1"/>
          <p:nvPr/>
        </p:nvSpPr>
        <p:spPr>
          <a:xfrm>
            <a:off x="6897717" y="7207599"/>
            <a:ext cx="10612831" cy="758695"/>
          </a:xfrm>
          <a:prstGeom prst="rect">
            <a:avLst/>
          </a:prstGeom>
          <a:noFill/>
        </p:spPr>
        <p:txBody>
          <a:bodyPr wrap="square" lIns="141757" tIns="70879" rIns="141757" bIns="70879" rtlCol="0">
            <a:spAutoFit/>
          </a:bodyPr>
          <a:lstStyle/>
          <a:p>
            <a:pPr defTabSz="1417576"/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아름다운 청년 </a:t>
            </a:r>
            <a:r>
              <a:rPr lang="en-US" altLang="ko-KR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000 </a:t>
            </a:r>
            <a:r>
              <a:rPr lang="ko-KR" altLang="en-US" sz="4000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영화로도  만들어 졌습니다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D935A-110D-700A-CC17-8241220D7D08}"/>
              </a:ext>
            </a:extLst>
          </p:cNvPr>
          <p:cNvSpPr txBox="1"/>
          <p:nvPr/>
        </p:nvSpPr>
        <p:spPr>
          <a:xfrm>
            <a:off x="10363200" y="8317522"/>
            <a:ext cx="3437710" cy="1064292"/>
          </a:xfrm>
          <a:prstGeom prst="rect">
            <a:avLst/>
          </a:prstGeom>
          <a:noFill/>
          <a:ln>
            <a:noFill/>
          </a:ln>
        </p:spPr>
        <p:txBody>
          <a:bodyPr wrap="square" lIns="141757" tIns="70879" rIns="141757" bIns="70879" rtlCol="0" anchor="b">
            <a:spAutoFit/>
          </a:bodyPr>
          <a:lstStyle/>
          <a:p>
            <a:pPr algn="ctr" defTabSz="1417576"/>
            <a:r>
              <a:rPr lang="ko-KR" altLang="en-US" sz="5986" dirty="0">
                <a:solidFill>
                  <a:prstClr val="black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 전태일</a:t>
            </a:r>
          </a:p>
        </p:txBody>
      </p:sp>
    </p:spTree>
    <p:extLst>
      <p:ext uri="{BB962C8B-B14F-4D97-AF65-F5344CB8AC3E}">
        <p14:creationId xmlns:p14="http://schemas.microsoft.com/office/powerpoint/2010/main" val="145722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A68CE-1CB9-37E3-2F47-85A5E4098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0EFBD41-1386-C3DA-98E3-E860BA52E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265E15F-1F37-0168-9BFE-DC3AA0B35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640277"/>
            <a:ext cx="16256000" cy="914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00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0AA84-4A1D-4640-230D-AC791DABC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47E6B24-E413-4E9F-7900-741FAFF6B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grpSp>
        <p:nvGrpSpPr>
          <p:cNvPr id="10" name="Group 10">
            <a:extLst>
              <a:ext uri="{FF2B5EF4-FFF2-40B4-BE49-F238E27FC236}">
                <a16:creationId xmlns:a16="http://schemas.microsoft.com/office/drawing/2014/main" id="{282D2724-24F2-F4A5-9BE2-EA3569BA3DA3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30" name="Picture 18">
            <a:extLst>
              <a:ext uri="{FF2B5EF4-FFF2-40B4-BE49-F238E27FC236}">
                <a16:creationId xmlns:a16="http://schemas.microsoft.com/office/drawing/2014/main" id="{4C4F82C7-3366-28AF-39CA-FC3693A1D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500" y="2755900"/>
            <a:ext cx="5969000" cy="546100"/>
          </a:xfrm>
          <a:prstGeom prst="rect">
            <a:avLst/>
          </a:prstGeom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87FC924A-34B3-DBD8-7FC1-AB3748A98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2800" y="800100"/>
            <a:ext cx="11214100" cy="25019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FFED001-EF55-0B9C-DACE-98E27DB1600F}"/>
              </a:ext>
            </a:extLst>
          </p:cNvPr>
          <p:cNvSpPr txBox="1"/>
          <p:nvPr/>
        </p:nvSpPr>
        <p:spPr>
          <a:xfrm>
            <a:off x="7038923" y="1449570"/>
            <a:ext cx="444817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b="0" i="0" u="none" strike="noStrike" spc="-700">
                <a:solidFill>
                  <a:srgbClr val="51B7FF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근로기준법</a:t>
            </a:r>
            <a:endParaRPr lang="en-US" altLang="ko-KR" sz="6600" b="0" i="0" u="none" strike="noStrike" spc="-7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1EB292-3784-53D9-0037-599B0FC9BC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00" y="801870"/>
            <a:ext cx="1722882" cy="1295400"/>
          </a:xfrm>
          <a:prstGeom prst="rect">
            <a:avLst/>
          </a:prstGeom>
        </p:spPr>
      </p:pic>
      <p:pic>
        <p:nvPicPr>
          <p:cNvPr id="3" name="온라인 미디어 1" title="50년 전 태일이가 '이 시대의 태일이'에게 전하는 이야기 / 비디오머그">
            <a:hlinkClick r:id="" action="ppaction://media"/>
            <a:extLst>
              <a:ext uri="{FF2B5EF4-FFF2-40B4-BE49-F238E27FC236}">
                <a16:creationId xmlns:a16="http://schemas.microsoft.com/office/drawing/2014/main" id="{AFFEAF60-01CE-40E4-FCC1-DBB0378CF3E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3581400" y="3439756"/>
            <a:ext cx="10701128" cy="6041627"/>
          </a:xfrm>
          <a:prstGeom prst="rect">
            <a:avLst/>
          </a:prstGeom>
        </p:spPr>
      </p:pic>
      <p:sp>
        <p:nvSpPr>
          <p:cNvPr id="5" name="직사각형 4">
            <a:hlinkClick r:id="rId9"/>
            <a:extLst>
              <a:ext uri="{FF2B5EF4-FFF2-40B4-BE49-F238E27FC236}">
                <a16:creationId xmlns:a16="http://schemas.microsoft.com/office/drawing/2014/main" id="{9C3A1EE2-4E50-5E5F-5C59-740E3F340A87}"/>
              </a:ext>
            </a:extLst>
          </p:cNvPr>
          <p:cNvSpPr/>
          <p:nvPr/>
        </p:nvSpPr>
        <p:spPr>
          <a:xfrm>
            <a:off x="3124200" y="9824702"/>
            <a:ext cx="941279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0000F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https://youtu.be/-UZWYyKJ3kc?si=</a:t>
            </a:r>
            <a:r>
              <a:rPr lang="ko-KR" altLang="en-US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P1d0OIkOz3p6zY3s</a:t>
            </a:r>
            <a:endParaRPr lang="ko-KR" altLang="en-US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3F6E953-259B-BFF2-1263-04D283A1819C}"/>
              </a:ext>
            </a:extLst>
          </p:cNvPr>
          <p:cNvSpPr/>
          <p:nvPr/>
        </p:nvSpPr>
        <p:spPr>
          <a:xfrm>
            <a:off x="8763000" y="9870868"/>
            <a:ext cx="71342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ko-KR" sz="1500" b="1" dirty="0"/>
              <a:t>50년 전 태일이가 '이 시대의 </a:t>
            </a:r>
            <a:r>
              <a:rPr lang="ko-KR" altLang="ko-KR" sz="1500" b="1" dirty="0" err="1"/>
              <a:t>태일이'에게</a:t>
            </a:r>
            <a:r>
              <a:rPr lang="ko-KR" altLang="ko-KR" sz="1500" b="1" dirty="0"/>
              <a:t> 전하는 이야기 / </a:t>
            </a:r>
            <a:r>
              <a:rPr lang="ko-KR" altLang="ko-KR" sz="1500" b="1" dirty="0" err="1"/>
              <a:t>비디오머그</a:t>
            </a:r>
            <a:endParaRPr lang="ko-KR" altLang="ko-KR" sz="1500" b="1" dirty="0"/>
          </a:p>
        </p:txBody>
      </p:sp>
    </p:spTree>
    <p:extLst>
      <p:ext uri="{BB962C8B-B14F-4D97-AF65-F5344CB8AC3E}">
        <p14:creationId xmlns:p14="http://schemas.microsoft.com/office/powerpoint/2010/main" val="365373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EE6B68-3002-36E5-0B8D-2207CA9D2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07094C4-748C-9140-D876-4B881B95E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A09FA63-5F27-E38C-DB07-C901D263A1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0" y="774700"/>
            <a:ext cx="10134600" cy="8737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BB48D4-A658-117D-7E17-E6701D70F347}"/>
              </a:ext>
            </a:extLst>
          </p:cNvPr>
          <p:cNvSpPr txBox="1"/>
          <p:nvPr/>
        </p:nvSpPr>
        <p:spPr>
          <a:xfrm>
            <a:off x="5720779" y="1640302"/>
            <a:ext cx="9983341" cy="3222340"/>
          </a:xfrm>
          <a:prstGeom prst="rect">
            <a:avLst/>
          </a:prstGeom>
          <a:noFill/>
        </p:spPr>
        <p:txBody>
          <a:bodyPr wrap="none" lIns="91360" tIns="45680" rIns="91360" bIns="45680" rtlCol="0">
            <a:spAutoFit/>
          </a:bodyPr>
          <a:lstStyle/>
          <a:p>
            <a:pPr marL="118696" algn="ctr">
              <a:lnSpc>
                <a:spcPct val="150000"/>
              </a:lnSpc>
            </a:pPr>
            <a:r>
              <a:rPr lang="ko-KR" altLang="en-US" sz="72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 이 물건과 </a:t>
            </a:r>
            <a:r>
              <a:rPr lang="en-US" altLang="ko-KR" sz="72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15</a:t>
            </a:r>
            <a:r>
              <a:rPr lang="ko-KR" altLang="en-US" sz="72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세 소년에게 </a:t>
            </a:r>
            <a:endParaRPr lang="en-US" altLang="ko-KR" sz="7200" spc="-400" dirty="0"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  <a:p>
            <a:pPr marL="118696" algn="ctr">
              <a:lnSpc>
                <a:spcPct val="150000"/>
              </a:lnSpc>
            </a:pPr>
            <a:r>
              <a:rPr lang="ko-KR" altLang="en-US" sz="72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무슨 일이 있었을까요</a:t>
            </a:r>
            <a:r>
              <a:rPr lang="en-US" altLang="ko-KR" sz="7200" spc="-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  <a:endParaRPr lang="ko-KR" altLang="en-US" sz="7200" spc="-400" dirty="0"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4EDADA-ABA4-607F-280B-2CB233B79729}"/>
              </a:ext>
            </a:extLst>
          </p:cNvPr>
          <p:cNvSpPr txBox="1"/>
          <p:nvPr/>
        </p:nvSpPr>
        <p:spPr>
          <a:xfrm>
            <a:off x="8583118" y="5471274"/>
            <a:ext cx="5960654" cy="3686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ko-KR" sz="5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1988년</a:t>
            </a:r>
            <a:br>
              <a:rPr lang="ko-KR" altLang="ko-KR" sz="5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</a:br>
            <a:r>
              <a:rPr lang="ko-KR" altLang="ko-KR" sz="5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15세 노동자</a:t>
            </a:r>
            <a:br>
              <a:rPr lang="ko-KR" altLang="ko-KR" sz="5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</a:br>
            <a:r>
              <a:rPr lang="ko-KR" altLang="ko-KR" sz="5400" dirty="0">
                <a:latin typeface="a옛날사진관5" panose="02020600000000000000" pitchFamily="18" charset="-127"/>
                <a:ea typeface="a옛날사진관5" panose="02020600000000000000" pitchFamily="18" charset="-127"/>
              </a:rPr>
              <a:t>온도계 공장</a:t>
            </a:r>
            <a:endParaRPr lang="ko-KR" altLang="en-US" sz="5400" dirty="0"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9517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81AE99-C091-AEF5-210F-8E93EAC2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F66CE00-51C9-400F-DBF4-86DB9655B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D9F747C-0762-0E36-1038-A82245199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23900"/>
            <a:ext cx="16764000" cy="8964003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5C890D6-27B0-02C8-AD84-62E21DA73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9" b="13679"/>
          <a:stretch>
            <a:fillRect/>
          </a:stretch>
        </p:blipFill>
        <p:spPr>
          <a:xfrm>
            <a:off x="11887200" y="3009900"/>
            <a:ext cx="5257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4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526F7-9A31-B6D9-F510-9ACA80193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4F18EB9-48D6-EA64-E044-0B6DE8346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5CA4DD8-174D-647D-2DFA-69AEBEA5C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20700"/>
            <a:ext cx="16154400" cy="909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778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CA477-951F-4BB6-46DF-07CBDDF87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B2B2051-E7A7-8FC6-026B-524ADED66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5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390C9A9-4260-4CD4-8B97-5CD125BA2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33" y="371317"/>
            <a:ext cx="16693317" cy="939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41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30B42-80AD-31CF-72A5-52E831F46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552A885-B52F-A7CF-7D1A-904EB1FA8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A4E9E50D-7850-BDFB-E1D0-EE96468A6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4417750" y="739597"/>
            <a:ext cx="877360" cy="1547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B238098-6DEC-2F64-0AA5-E605A3AEAF57}"/>
              </a:ext>
            </a:extLst>
          </p:cNvPr>
          <p:cNvSpPr txBox="1"/>
          <p:nvPr/>
        </p:nvSpPr>
        <p:spPr>
          <a:xfrm>
            <a:off x="5867400" y="765163"/>
            <a:ext cx="76748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ko-KR" altLang="en-US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이 사람은 누구일까요</a:t>
            </a:r>
            <a:r>
              <a:rPr lang="en-US" altLang="ko-KR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?</a:t>
            </a:r>
            <a:endParaRPr lang="en-US" altLang="ko-KR" sz="6600" b="0" i="0" u="none" strike="noStrike" spc="-500" dirty="0">
              <a:solidFill>
                <a:srgbClr val="C7A15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4C163B6-83CE-47DD-59D0-3429F25C38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2" y="2609516"/>
            <a:ext cx="6245984" cy="67565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F277A4-DD3F-2F1E-8E33-E3EBA17C96B9}"/>
              </a:ext>
            </a:extLst>
          </p:cNvPr>
          <p:cNvSpPr txBox="1"/>
          <p:nvPr/>
        </p:nvSpPr>
        <p:spPr>
          <a:xfrm>
            <a:off x="8700241" y="2662999"/>
            <a:ext cx="6043726" cy="76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354" b="1" dirty="0">
                <a:solidFill>
                  <a:srgbClr val="0000F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이 사람은 누구일까요</a:t>
            </a:r>
            <a:r>
              <a:rPr lang="en-US" altLang="ko-KR" sz="4354" b="1" dirty="0">
                <a:solidFill>
                  <a:srgbClr val="0000FF"/>
                </a:solidFill>
                <a:latin typeface="a옛날사진관3" panose="02020600000000000000" pitchFamily="18" charset="-127"/>
                <a:ea typeface="a옛날사진관3" panose="02020600000000000000" pitchFamily="18" charset="-127"/>
              </a:rPr>
              <a:t>?</a:t>
            </a:r>
            <a:endParaRPr lang="ko-KR" altLang="en-US" sz="4354" b="1" dirty="0">
              <a:solidFill>
                <a:srgbClr val="0000FF"/>
              </a:solidFill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F739A3-AC1C-623D-6B35-162DB910EB1B}"/>
              </a:ext>
            </a:extLst>
          </p:cNvPr>
          <p:cNvSpPr txBox="1"/>
          <p:nvPr/>
        </p:nvSpPr>
        <p:spPr>
          <a:xfrm>
            <a:off x="8701796" y="3754279"/>
            <a:ext cx="96808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24세의 청년 노동자 김용균</a:t>
            </a:r>
            <a:endParaRPr lang="ko-KR" altLang="en-US" sz="32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E96633-BD5E-FFBD-A11A-58B0D4D9400F}"/>
              </a:ext>
            </a:extLst>
          </p:cNvPr>
          <p:cNvSpPr txBox="1"/>
          <p:nvPr/>
        </p:nvSpPr>
        <p:spPr>
          <a:xfrm>
            <a:off x="8701797" y="4667946"/>
            <a:ext cx="84972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2018년 12월 11일 새벽, 김용균 씨는</a:t>
            </a:r>
            <a:r>
              <a:rPr lang="en-US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    </a:t>
            </a:r>
            <a:r>
              <a:rPr lang="ko-KR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 컨베이어 벨트를 점검하던 중 기계에 끼이는 참혹한 사고로 목숨을 </a:t>
            </a:r>
            <a:r>
              <a:rPr lang="ko-KR" altLang="en-US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잃음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EC1065-274D-E58D-D751-A0D974D25E07}"/>
              </a:ext>
            </a:extLst>
          </p:cNvPr>
          <p:cNvSpPr txBox="1"/>
          <p:nvPr/>
        </p:nvSpPr>
        <p:spPr>
          <a:xfrm>
            <a:off x="8701797" y="6460937"/>
            <a:ext cx="859229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그의 희생은 28년 만에 산업안전보건법이 전면 개정되는 결정적 계기</a:t>
            </a:r>
            <a:endParaRPr lang="ko-KR" altLang="en-US" sz="32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A1E479-196E-1A08-AFA0-80BCD7D57F11}"/>
              </a:ext>
            </a:extLst>
          </p:cNvPr>
          <p:cNvSpPr txBox="1"/>
          <p:nvPr/>
        </p:nvSpPr>
        <p:spPr>
          <a:xfrm>
            <a:off x="8701797" y="7814264"/>
            <a:ext cx="88531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3200" b="1" dirty="0">
                <a:latin typeface="a옛날사진관3" panose="02020600000000000000" pitchFamily="18" charset="-127"/>
                <a:ea typeface="a옛날사진관3" panose="02020600000000000000" pitchFamily="18" charset="-127"/>
              </a:rPr>
              <a:t>경영책임자에게 직접적인 처벌 책임을 묻는 중대재해처벌법 제정으로 이어지는 우리 사회 노동 안전 운동의 시발점</a:t>
            </a:r>
            <a:endParaRPr lang="ko-KR" altLang="en-US" sz="3200" b="1" dirty="0">
              <a:latin typeface="a옛날사진관3" panose="02020600000000000000" pitchFamily="18" charset="-127"/>
              <a:ea typeface="a옛날사진관3" panose="02020600000000000000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94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0AA84-4A1D-4640-230D-AC791DABC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>
            <a:extLst>
              <a:ext uri="{FF2B5EF4-FFF2-40B4-BE49-F238E27FC236}">
                <a16:creationId xmlns:a16="http://schemas.microsoft.com/office/drawing/2014/main" id="{282D2724-24F2-F4A5-9BE2-EA3569BA3DA3}"/>
              </a:ext>
            </a:extLst>
          </p:cNvPr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2BE7F9BA-1520-22DD-1E3E-9F4C05FB68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6377"/>
            <a:ext cx="18313305" cy="10313377"/>
          </a:xfrm>
          <a:prstGeom prst="rect">
            <a:avLst/>
          </a:prstGeom>
        </p:spPr>
      </p:pic>
      <p:pic>
        <p:nvPicPr>
          <p:cNvPr id="2" name="온라인 미디어 7" title="중대재해처벌법이 뭐야? #">
            <a:hlinkClick r:id="" action="ppaction://media"/>
            <a:extLst>
              <a:ext uri="{FF2B5EF4-FFF2-40B4-BE49-F238E27FC236}">
                <a16:creationId xmlns:a16="http://schemas.microsoft.com/office/drawing/2014/main" id="{C2BD2BBA-A1A5-B385-ECBC-426C0A2CDD6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803740" y="3619500"/>
            <a:ext cx="4680520" cy="573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38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AD99D-2137-3E43-9B5E-5B31F1EA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336F1ABC-4E96-22B6-421D-6D02494DA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2" name="온라인 미디어 6" title="중대재해처벌법 위반 징역 15년...시행 뒤 최고 형량 / YTN">
            <a:hlinkClick r:id="" action="ppaction://media"/>
            <a:extLst>
              <a:ext uri="{FF2B5EF4-FFF2-40B4-BE49-F238E27FC236}">
                <a16:creationId xmlns:a16="http://schemas.microsoft.com/office/drawing/2014/main" id="{047C0748-BD22-2311-2B0D-53157D6EB5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971800" y="2781300"/>
            <a:ext cx="11430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1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AD99D-2137-3E43-9B5E-5B31F1EA3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786632-B490-B8D1-F3AB-D1E7CD066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7223462-D08C-7F90-744E-BFC13705DE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 b="6414"/>
          <a:stretch>
            <a:fillRect/>
          </a:stretch>
        </p:blipFill>
        <p:spPr>
          <a:xfrm>
            <a:off x="723064" y="914400"/>
            <a:ext cx="16841871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00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B9086-201B-1F45-788D-AFC9894DD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BF168D7-656A-1C13-BC92-E4E968959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FE7EE8A8-26FF-6651-8C69-2BEA38CCC8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68868">
            <a:off x="2887784" y="564019"/>
            <a:ext cx="877360" cy="154786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D4914C5-709E-6FE5-A49E-7A9D54409FB8}"/>
              </a:ext>
            </a:extLst>
          </p:cNvPr>
          <p:cNvSpPr txBox="1"/>
          <p:nvPr/>
        </p:nvSpPr>
        <p:spPr>
          <a:xfrm>
            <a:off x="4471668" y="701917"/>
            <a:ext cx="11049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00429"/>
              </a:lnSpc>
            </a:pPr>
            <a:r>
              <a:rPr lang="en-US" altLang="ko-KR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IMF</a:t>
            </a:r>
            <a:r>
              <a:rPr lang="ko-KR" altLang="en-US" sz="6600" spc="-500" dirty="0">
                <a:solidFill>
                  <a:srgbClr val="C7A159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전후의 한국 노동유형의 변화</a:t>
            </a:r>
            <a:endParaRPr lang="en-US" altLang="ko-KR" sz="6600" b="0" i="0" u="none" strike="noStrike" spc="-500" dirty="0">
              <a:solidFill>
                <a:srgbClr val="C7A159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CB8B67-C6A0-BE66-DCDD-72F32F37EA70}"/>
              </a:ext>
            </a:extLst>
          </p:cNvPr>
          <p:cNvSpPr txBox="1"/>
          <p:nvPr/>
        </p:nvSpPr>
        <p:spPr>
          <a:xfrm>
            <a:off x="3804319" y="2498419"/>
            <a:ext cx="10623086" cy="1278259"/>
          </a:xfrm>
          <a:prstGeom prst="rect">
            <a:avLst/>
          </a:prstGeom>
          <a:noFill/>
        </p:spPr>
        <p:txBody>
          <a:bodyPr wrap="none" lIns="124294" tIns="62147" rIns="124294" bIns="62147" rtlCol="0">
            <a:spAutoFit/>
          </a:bodyPr>
          <a:lstStyle/>
          <a:p>
            <a:pPr algn="ctr">
              <a:spcAft>
                <a:spcPts val="544"/>
              </a:spcAft>
            </a:pPr>
            <a:r>
              <a:rPr lang="en-US" altLang="ko-KR" sz="3537" b="1" spc="-245" dirty="0">
                <a:latin typeface="나눔스퀘어OTF ExtraBold" pitchFamily="34" charset="-127"/>
                <a:ea typeface="나눔스퀘어OTF ExtraBold" pitchFamily="34" charset="-127"/>
              </a:rPr>
              <a:t>IMF </a:t>
            </a:r>
            <a:r>
              <a:rPr lang="ko-KR" altLang="en-US" sz="3537" b="1" spc="-245" dirty="0">
                <a:latin typeface="나눔스퀘어OTF ExtraBold" pitchFamily="34" charset="-127"/>
                <a:ea typeface="나눔스퀘어OTF ExtraBold" pitchFamily="34" charset="-127"/>
              </a:rPr>
              <a:t>금융위기 이전 </a:t>
            </a:r>
            <a:r>
              <a:rPr lang="en-US" altLang="ko-KR" sz="3537" b="1" spc="-245" dirty="0">
                <a:latin typeface="나눔스퀘어OTF ExtraBold" pitchFamily="34" charset="-127"/>
                <a:ea typeface="나눔스퀘어OTF ExtraBold" pitchFamily="34" charset="-127"/>
              </a:rPr>
              <a:t>: </a:t>
            </a:r>
          </a:p>
          <a:p>
            <a:pPr algn="ctr">
              <a:spcAft>
                <a:spcPts val="544"/>
              </a:spcAft>
            </a:pPr>
            <a:r>
              <a:rPr lang="en-US" altLang="ko-KR" sz="3537" b="1" spc="-245" dirty="0">
                <a:latin typeface="나눔스퀘어OTF ExtraBold" pitchFamily="34" charset="-127"/>
                <a:ea typeface="나눔스퀘어OTF ExtraBold" pitchFamily="34" charset="-127"/>
              </a:rPr>
              <a:t>3</a:t>
            </a:r>
            <a:r>
              <a:rPr lang="ko-KR" altLang="en-US" sz="3537" b="1" spc="-245" dirty="0">
                <a:latin typeface="나눔스퀘어OTF ExtraBold" pitchFamily="34" charset="-127"/>
                <a:ea typeface="나눔스퀘어OTF ExtraBold" pitchFamily="34" charset="-127"/>
              </a:rPr>
              <a:t>개월 수습 기간 후 정규직 전환</a:t>
            </a:r>
            <a:r>
              <a:rPr lang="en-US" altLang="ko-KR" sz="3537" b="1" spc="-245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3537" b="1" spc="-245" dirty="0">
                <a:latin typeface="나눔스퀘어OTF ExtraBold" pitchFamily="34" charset="-127"/>
                <a:ea typeface="나눔스퀘어OTF ExtraBold" pitchFamily="34" charset="-127"/>
              </a:rPr>
              <a:t>파견</a:t>
            </a:r>
            <a:r>
              <a:rPr lang="en-US" altLang="ko-KR" sz="3537" b="1" spc="-245" dirty="0">
                <a:latin typeface="나눔스퀘어OTF ExtraBold" pitchFamily="34" charset="-127"/>
                <a:ea typeface="나눔스퀘어OTF ExtraBold" pitchFamily="34" charset="-127"/>
              </a:rPr>
              <a:t>, </a:t>
            </a:r>
            <a:r>
              <a:rPr lang="ko-KR" altLang="en-US" sz="3537" b="1" spc="-245" dirty="0">
                <a:latin typeface="나눔스퀘어OTF ExtraBold" pitchFamily="34" charset="-127"/>
                <a:ea typeface="나눔스퀘어OTF ExtraBold" pitchFamily="34" charset="-127"/>
              </a:rPr>
              <a:t>기간제 원천적으로 금지</a:t>
            </a:r>
            <a:endParaRPr lang="en-US" altLang="ko-KR" sz="3537" b="1" spc="-245" dirty="0">
              <a:solidFill>
                <a:srgbClr val="B83737"/>
              </a:solidFill>
              <a:latin typeface="나눔스퀘어OTF ExtraBold" pitchFamily="34" charset="-127"/>
              <a:ea typeface="나눔스퀘어OTF ExtraBold" pitchFamily="34" charset="-127"/>
            </a:endParaRPr>
          </a:p>
        </p:txBody>
      </p:sp>
      <p:pic>
        <p:nvPicPr>
          <p:cNvPr id="7" name="Picture 3" descr="D:\01.프로젝트-SUM\[프로젝트]취업지원센터\18.표준교안ppt제작\png저장\1-2_1차시\26-2.png">
            <a:extLst>
              <a:ext uri="{FF2B5EF4-FFF2-40B4-BE49-F238E27FC236}">
                <a16:creationId xmlns:a16="http://schemas.microsoft.com/office/drawing/2014/main" id="{38039474-1E4E-E9FD-C29C-13025345F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19" y="2669449"/>
            <a:ext cx="431264" cy="130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01.프로젝트-SUM\[프로젝트]취업지원센터\18.표준교안ppt제작\png저장\1-2_1차시\26-1.png">
            <a:extLst>
              <a:ext uri="{FF2B5EF4-FFF2-40B4-BE49-F238E27FC236}">
                <a16:creationId xmlns:a16="http://schemas.microsoft.com/office/drawing/2014/main" id="{B807BD28-36D0-DAFF-B788-A855A7022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967" y="3771977"/>
            <a:ext cx="804472" cy="721537"/>
          </a:xfrm>
          <a:prstGeom prst="rect">
            <a:avLst/>
          </a:prstGeom>
          <a:noFill/>
        </p:spPr>
      </p:pic>
      <p:pic>
        <p:nvPicPr>
          <p:cNvPr id="11" name="Picture 3" descr="D:\01.프로젝트-SUM\[프로젝트]취업지원센터\18.표준교안ppt제작\png저장\1-2_1차시\26-2.png">
            <a:extLst>
              <a:ext uri="{FF2B5EF4-FFF2-40B4-BE49-F238E27FC236}">
                <a16:creationId xmlns:a16="http://schemas.microsoft.com/office/drawing/2014/main" id="{74F2C87B-6BAD-AF24-3469-74AB94309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733224" y="2799367"/>
            <a:ext cx="431264" cy="130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내용 개체 틀 5">
            <a:extLst>
              <a:ext uri="{FF2B5EF4-FFF2-40B4-BE49-F238E27FC236}">
                <a16:creationId xmlns:a16="http://schemas.microsoft.com/office/drawing/2014/main" id="{00BA4F2F-F937-F223-43EA-A4DD70AB9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3891692"/>
              </p:ext>
            </p:extLst>
          </p:nvPr>
        </p:nvGraphicFramePr>
        <p:xfrm>
          <a:off x="1054100" y="4746745"/>
          <a:ext cx="16179800" cy="47663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89278">
                  <a:extLst>
                    <a:ext uri="{9D8B030D-6E8A-4147-A177-3AD203B41FA5}">
                      <a16:colId xmlns:a16="http://schemas.microsoft.com/office/drawing/2014/main" val="2616637574"/>
                    </a:ext>
                  </a:extLst>
                </a:gridCol>
                <a:gridCol w="7958675">
                  <a:extLst>
                    <a:ext uri="{9D8B030D-6E8A-4147-A177-3AD203B41FA5}">
                      <a16:colId xmlns:a16="http://schemas.microsoft.com/office/drawing/2014/main" val="3564747978"/>
                    </a:ext>
                  </a:extLst>
                </a:gridCol>
                <a:gridCol w="5431847">
                  <a:extLst>
                    <a:ext uri="{9D8B030D-6E8A-4147-A177-3AD203B41FA5}">
                      <a16:colId xmlns:a16="http://schemas.microsoft.com/office/drawing/2014/main" val="410232812"/>
                    </a:ext>
                  </a:extLst>
                </a:gridCol>
              </a:tblGrid>
              <a:tr h="56266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3300" b="1" dirty="0">
                          <a:solidFill>
                            <a:schemeClr val="bg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연월일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391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3300" b="1" dirty="0">
                          <a:solidFill>
                            <a:schemeClr val="bg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법 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391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ko-KR" altLang="en-US" sz="3300" b="1" dirty="0">
                          <a:solidFill>
                            <a:schemeClr val="bg1"/>
                          </a:solidFill>
                          <a:latin typeface="나눔스퀘어OTF Bold" pitchFamily="34" charset="-127"/>
                          <a:ea typeface="나눔스퀘어OTF Bold" pitchFamily="34" charset="-127"/>
                        </a:rPr>
                        <a:t>주 요 내 용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F39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478537"/>
                  </a:ext>
                </a:extLst>
              </a:tr>
              <a:tr h="10106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3000" b="1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1998. 2. 20.</a:t>
                      </a:r>
                      <a:endParaRPr lang="ko-KR" altLang="en-US" sz="3000" b="1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파견근로자 보호 등에 관한 법률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제정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, 07.1.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시행</a:t>
                      </a: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파견기간 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1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년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당사자 합의  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1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년 더 연장가능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endParaRPr lang="ko-KR" altLang="en-US" sz="2400" b="0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137928"/>
                  </a:ext>
                </a:extLst>
              </a:tr>
              <a:tr h="176151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3000" b="1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2006.11. 30.</a:t>
                      </a:r>
                      <a:endParaRPr lang="ko-KR" altLang="en-US" sz="3000" b="1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6D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파견근로자 보호 등에 관한 법률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 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개정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-2007.1.1. 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시행</a:t>
                      </a:r>
                      <a:endParaRPr lang="en-US" altLang="ko-KR" sz="2400" b="0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ko-KR" sz="2400" b="0" dirty="0"/>
                        <a:t>기간제 및 단시간근로자 보호 등에 관한 법률(기간제법)</a:t>
                      </a:r>
                      <a:r>
                        <a:rPr lang="en-US" altLang="ko-KR" sz="2400" b="0" dirty="0"/>
                        <a:t> </a:t>
                      </a:r>
                      <a:r>
                        <a:rPr lang="ko-KR" altLang="en-US" sz="2400" b="0" dirty="0"/>
                        <a:t>제정</a:t>
                      </a:r>
                      <a:endParaRPr lang="ko-KR" altLang="en-US" sz="2400" b="0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6DC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기간제 포함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,</a:t>
                      </a:r>
                      <a:r>
                        <a:rPr lang="en-US" altLang="ko-KR" sz="2400" b="0" spc="-150" baseline="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baseline="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사용기간 최대 </a:t>
                      </a:r>
                      <a:r>
                        <a:rPr lang="en-US" altLang="ko-KR" sz="2400" b="0" spc="-150" baseline="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</a:t>
                      </a:r>
                      <a:r>
                        <a:rPr lang="ko-KR" altLang="en-US" sz="2400" b="0" spc="-150" baseline="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년</a:t>
                      </a:r>
                      <a:endParaRPr lang="ko-KR" altLang="en-US" sz="2400" b="0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8324"/>
                  </a:ext>
                </a:extLst>
              </a:tr>
              <a:tr h="142545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3000" b="1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2013. 2. 26.</a:t>
                      </a:r>
                      <a:endParaRPr lang="ko-KR" altLang="en-US" sz="3000" b="1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「비정규직 관련법안」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(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기간제 및 단시간근로자 보호 등 법률 개정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, 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파견근로자 보호 등에  관한 법률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 </a:t>
                      </a: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개정</a:t>
                      </a:r>
                      <a:r>
                        <a:rPr lang="en-US" altLang="ko-KR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)</a:t>
                      </a:r>
                      <a:endParaRPr lang="ko-KR" altLang="en-US" sz="2400" b="0" spc="-150" dirty="0">
                        <a:latin typeface="나눔스퀘어OTF Bold" pitchFamily="34" charset="-127"/>
                        <a:ea typeface="나눔스퀘어OTF Bold" pitchFamily="34" charset="-127"/>
                      </a:endParaRP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lang="ko-KR" altLang="en-US" sz="2400" b="0" spc="-150" dirty="0">
                          <a:latin typeface="나눔스퀘어OTF Bold" pitchFamily="34" charset="-127"/>
                          <a:ea typeface="나눔스퀘어OTF Bold" pitchFamily="34" charset="-127"/>
                        </a:rPr>
                        <a:t>차별 금지</a:t>
                      </a:r>
                    </a:p>
                  </a:txBody>
                  <a:tcPr marL="244888" marR="244888" marT="0" marB="0" anchor="ctr">
                    <a:lnL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C1C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1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700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229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C8327-A4B3-C86F-6F86-C398877E5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99DF568-B31F-EBFC-C144-312DE384A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C3840D1-0C58-99EC-99D6-F38599F33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28" y="800100"/>
            <a:ext cx="16461144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664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346F29-103D-0361-880D-80F7C64CE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F3CD669-B856-FBC5-2B15-2C9FA1C94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2DC6DCC-13B5-54B0-454D-47AD1EFE86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6619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403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D9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DF7FD-717E-0227-F663-7AA2FFDBD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7DF0C55-BE1D-EBE2-DC35-FCC0771A4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17000"/>
              </a:srgbClr>
            </a:outerShdw>
          </a:effec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E03D682-E206-15E4-D5E2-A0F58B9D9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661987"/>
            <a:ext cx="15925800" cy="89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940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B7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520700"/>
            <a:ext cx="17132300" cy="9245600"/>
          </a:xfrm>
          <a:prstGeom prst="rect">
            <a:avLst/>
          </a:prstGeom>
          <a:effectLst>
            <a:outerShdw blurRad="851827" dist="213423" dir="2700000">
              <a:srgbClr val="000000">
                <a:alpha val="21000"/>
              </a:srgbClr>
            </a:outerShdw>
          </a:effectLst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200" y="5511800"/>
            <a:ext cx="6121400" cy="32639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92400" y="3657600"/>
            <a:ext cx="1892300" cy="1955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4800" y="5143500"/>
            <a:ext cx="4356100" cy="35306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3746500" y="2241550"/>
            <a:ext cx="11277600" cy="50673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l">
              <a:lnSpc>
                <a:spcPct val="150000"/>
              </a:lnSpc>
            </a:pPr>
            <a:r>
              <a:rPr lang="ko-KR" altLang="en-US" sz="7900" b="0" i="0" u="none" strike="noStrike" spc="-600" dirty="0">
                <a:solidFill>
                  <a:srgbClr val="333333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역사속의 노동인권</a:t>
            </a:r>
            <a:endParaRPr lang="en-US" altLang="ko-KR" sz="7900" b="0" i="0" u="none" strike="noStrike" spc="-600" dirty="0">
              <a:solidFill>
                <a:srgbClr val="333333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  <a:p>
            <a:pPr lvl="0" algn="l">
              <a:lnSpc>
                <a:spcPct val="150000"/>
              </a:lnSpc>
            </a:pPr>
            <a:r>
              <a:rPr lang="ko-KR" altLang="en-US" sz="9600" b="0" i="0" u="none" strike="noStrike" spc="-600" dirty="0">
                <a:solidFill>
                  <a:srgbClr val="51B7FF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감사합니다</a:t>
            </a:r>
            <a:r>
              <a:rPr lang="en-US" altLang="ko-KR" sz="9600" b="0" i="0" u="none" strike="noStrike" spc="-600" dirty="0">
                <a:solidFill>
                  <a:srgbClr val="51B7FF"/>
                </a:solidFill>
                <a:latin typeface="a옛날사진관5" panose="02020600000000000000" pitchFamily="18" charset="-127"/>
                <a:ea typeface="a옛날사진관5" panose="02020600000000000000" pitchFamily="18" charset="-127"/>
              </a:rPr>
              <a:t>!</a:t>
            </a:r>
            <a:endParaRPr lang="en-US" sz="9600" b="0" i="0" u="none" strike="noStrike" spc="-600" dirty="0">
              <a:solidFill>
                <a:srgbClr val="51B7FF"/>
              </a:solidFill>
              <a:latin typeface="a옛날사진관5" panose="02020600000000000000" pitchFamily="18" charset="-127"/>
              <a:ea typeface="a옛날사진관5" panose="02020600000000000000" pitchFamily="18" charset="-127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2147483647" y="2147483647"/>
            <a:ext cx="2147483647" cy="2147483647"/>
            <a:chOff x="0" y="0"/>
            <a:chExt cx="0" cy="0"/>
          </a:xfrm>
        </p:grpSpPr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3390</Words>
  <Application>Microsoft Office PowerPoint</Application>
  <PresentationFormat>사용자 지정</PresentationFormat>
  <Paragraphs>348</Paragraphs>
  <Slides>44</Slides>
  <Notes>36</Notes>
  <HiddenSlides>0</HiddenSlides>
  <MMClips>5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44</vt:i4>
      </vt:variant>
    </vt:vector>
  </HeadingPairs>
  <TitlesOfParts>
    <vt:vector size="56" baseType="lpstr">
      <vt:lpstr>나눔스퀘어OTF ExtraBold</vt:lpstr>
      <vt:lpstr>Arial</vt:lpstr>
      <vt:lpstr>나눔스퀘어OTF Bold</vt:lpstr>
      <vt:lpstr>여기어때 잘난체 OTF</vt:lpstr>
      <vt:lpstr>a옛날사진관3</vt:lpstr>
      <vt:lpstr>Calibri</vt:lpstr>
      <vt:lpstr>a옛날사진관5</vt:lpstr>
      <vt:lpstr>제주고딕OTF</vt:lpstr>
      <vt:lpstr>Tmon몬소리OTF Black</vt:lpstr>
      <vt:lpstr>여기어때 잘난체 OTF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이경미</dc:creator>
  <cp:lastModifiedBy>경미 이</cp:lastModifiedBy>
  <cp:revision>20</cp:revision>
  <dcterms:created xsi:type="dcterms:W3CDTF">2006-08-16T00:00:00Z</dcterms:created>
  <dcterms:modified xsi:type="dcterms:W3CDTF">2026-08-31T09:42:24Z</dcterms:modified>
</cp:coreProperties>
</file>