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5"/>
  </p:notesMasterIdLst>
  <p:sldIdLst>
    <p:sldId id="256" r:id="rId2"/>
    <p:sldId id="264" r:id="rId3"/>
    <p:sldId id="257" r:id="rId4"/>
    <p:sldId id="258" r:id="rId5"/>
    <p:sldId id="299" r:id="rId6"/>
    <p:sldId id="300" r:id="rId7"/>
    <p:sldId id="301" r:id="rId8"/>
    <p:sldId id="302" r:id="rId9"/>
    <p:sldId id="303" r:id="rId10"/>
    <p:sldId id="304" r:id="rId11"/>
    <p:sldId id="305" r:id="rId12"/>
    <p:sldId id="306" r:id="rId13"/>
    <p:sldId id="307" r:id="rId14"/>
    <p:sldId id="313" r:id="rId15"/>
    <p:sldId id="314" r:id="rId16"/>
    <p:sldId id="316" r:id="rId17"/>
    <p:sldId id="317" r:id="rId18"/>
    <p:sldId id="315" r:id="rId19"/>
    <p:sldId id="296" r:id="rId20"/>
    <p:sldId id="308" r:id="rId21"/>
    <p:sldId id="309" r:id="rId22"/>
    <p:sldId id="267" r:id="rId23"/>
    <p:sldId id="268" r:id="rId24"/>
    <p:sldId id="270" r:id="rId25"/>
    <p:sldId id="271" r:id="rId26"/>
    <p:sldId id="291" r:id="rId27"/>
    <p:sldId id="279" r:id="rId28"/>
    <p:sldId id="280" r:id="rId29"/>
    <p:sldId id="310" r:id="rId30"/>
    <p:sldId id="281" r:id="rId31"/>
    <p:sldId id="311" r:id="rId32"/>
    <p:sldId id="283" r:id="rId33"/>
    <p:sldId id="312" r:id="rId34"/>
    <p:sldId id="285" r:id="rId35"/>
    <p:sldId id="287" r:id="rId36"/>
    <p:sldId id="284" r:id="rId37"/>
    <p:sldId id="286" r:id="rId38"/>
    <p:sldId id="289" r:id="rId39"/>
    <p:sldId id="290" r:id="rId40"/>
    <p:sldId id="282" r:id="rId41"/>
    <p:sldId id="318" r:id="rId42"/>
    <p:sldId id="294" r:id="rId43"/>
    <p:sldId id="262" r:id="rId44"/>
  </p:sldIdLst>
  <p:sldSz cx="18288000" cy="10287000"/>
  <p:notesSz cx="6858000" cy="9144000"/>
  <p:embeddedFontLst>
    <p:embeddedFont>
      <p:font typeface="Gmarket Sans Bold" panose="02000000000000000000" pitchFamily="50" charset="-127"/>
      <p:regular r:id="rId46"/>
    </p:embeddedFont>
    <p:embeddedFont>
      <p:font typeface="Gmarket Sans Medium" panose="02000000000000000000" pitchFamily="50" charset="-127"/>
      <p:regular r:id="rId47"/>
    </p:embeddedFont>
    <p:embeddedFont>
      <p:font typeface="a옛날사진관5" panose="02020600000000000000" pitchFamily="18" charset="-127"/>
      <p:regular r:id="rId48"/>
    </p:embeddedFont>
    <p:embeddedFont>
      <p:font typeface="Cambria Math" panose="02040503050406030204" pitchFamily="18" charset="0"/>
      <p:regular r:id="rId49"/>
    </p:embeddedFont>
    <p:embeddedFont>
      <p:font typeface="나눔스퀘어OTF Bold" panose="020B0600000101010101" pitchFamily="34" charset="-127"/>
      <p:bold r:id="rId50"/>
    </p:embeddedFont>
    <p:embeddedFont>
      <p:font typeface="나눔스퀘어OTF ExtraBold" panose="020B0600000101010101" pitchFamily="34" charset="-127"/>
      <p:bold r:id="rId51"/>
    </p:embeddedFont>
    <p:embeddedFont>
      <p:font typeface="나눔스퀘어라운드 ExtraBold" panose="020B0600000101010101" pitchFamily="50" charset="-127"/>
      <p:bold r:id="rId52"/>
    </p:embeddedFont>
    <p:embeddedFont>
      <p:font typeface="맑은 고딕" panose="020B0503020000020004" pitchFamily="50" charset="-127"/>
      <p:regular r:id="rId53"/>
      <p:bold r:id="rId54"/>
    </p:embeddedFont>
    <p:embeddedFont>
      <p:font typeface="이순신 돋움체 B" panose="02020603020101020101" pitchFamily="18" charset="-127"/>
      <p:regular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1C3FF"/>
    <a:srgbClr val="FFE2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80989" autoAdjust="0"/>
  </p:normalViewPr>
  <p:slideViewPr>
    <p:cSldViewPr>
      <p:cViewPr varScale="1">
        <p:scale>
          <a:sx n="57" d="100"/>
          <a:sy n="57" d="100"/>
        </p:scale>
        <p:origin x="155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4116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font" Target="fonts/font10.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3" Type="http://schemas.openxmlformats.org/officeDocument/2006/relationships/font" Target="fonts/font8.fntdata"/><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dirty="0"/>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443A34-6767-451C-887C-33D539C429AB}" type="datetimeFigureOut">
              <a:rPr lang="ko-KR" altLang="en-US" smtClean="0"/>
              <a:t>2026-08-31</a:t>
            </a:fld>
            <a:endParaRPr lang="ko-KR" altLang="en-US" dirty="0"/>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dirty="0"/>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dirty="0"/>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95B3AA-56BF-47AE-95D8-44C192FB80D2}" type="slidenum">
              <a:rPr lang="ko-KR" altLang="en-US" smtClean="0"/>
              <a:t>‹#›</a:t>
            </a:fld>
            <a:endParaRPr lang="ko-KR" altLang="en-US" dirty="0"/>
          </a:p>
        </p:txBody>
      </p:sp>
    </p:spTree>
    <p:extLst>
      <p:ext uri="{BB962C8B-B14F-4D97-AF65-F5344CB8AC3E}">
        <p14:creationId xmlns:p14="http://schemas.microsoft.com/office/powerpoint/2010/main" val="1140681856"/>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jisike.ebs.co.kr/jisike/vodReplayView?siteCd=JE&amp;courseId=BP0PAPB0000000009&amp;stepId=01BP0PAPB0000000009&amp;lectId=10145869"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8B95B3AA-56BF-47AE-95D8-44C192FB80D2}" type="slidenum">
              <a:rPr lang="ko-KR" altLang="en-US" smtClean="0"/>
              <a:t>1</a:t>
            </a:fld>
            <a:endParaRPr lang="ko-KR" altLang="en-US" dirty="0"/>
          </a:p>
        </p:txBody>
      </p:sp>
    </p:spTree>
    <p:extLst>
      <p:ext uri="{BB962C8B-B14F-4D97-AF65-F5344CB8AC3E}">
        <p14:creationId xmlns:p14="http://schemas.microsoft.com/office/powerpoint/2010/main" val="3590683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8B95B3AA-56BF-47AE-95D8-44C192FB80D2}" type="slidenum">
              <a:rPr lang="ko-KR" altLang="en-US" smtClean="0"/>
              <a:t>3</a:t>
            </a:fld>
            <a:endParaRPr lang="ko-KR" altLang="en-US" dirty="0"/>
          </a:p>
        </p:txBody>
      </p:sp>
    </p:spTree>
    <p:extLst>
      <p:ext uri="{BB962C8B-B14F-4D97-AF65-F5344CB8AC3E}">
        <p14:creationId xmlns:p14="http://schemas.microsoft.com/office/powerpoint/2010/main" val="2873595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ko-KR" altLang="ko-KR" dirty="0"/>
              <a:t>학생들에게 화면 속 사람들을 보면서 누가 노동자인지 자유롭게 이야기하도록 합니다.</a:t>
            </a:r>
            <a:br>
              <a:rPr lang="ko-KR" altLang="ko-KR" dirty="0"/>
            </a:br>
            <a:r>
              <a:rPr lang="ko-KR" altLang="ko-KR" dirty="0"/>
              <a:t>학생들이 특정 직업이나 정규직으로 보이는 사람만 노동자라고 생각하는지, 편의점이나 카페 등에서 일하는 청소년 역시 노동자라고 생각하는지 살펴봅니다.</a:t>
            </a:r>
          </a:p>
          <a:p>
            <a:r>
              <a:rPr lang="ko-KR" altLang="ko-KR" dirty="0"/>
              <a:t>우리는 흔히 ‘</a:t>
            </a:r>
            <a:r>
              <a:rPr lang="ko-KR" altLang="ko-KR" dirty="0" err="1"/>
              <a:t>노동자’라고</a:t>
            </a:r>
            <a:r>
              <a:rPr lang="ko-KR" altLang="ko-KR" dirty="0"/>
              <a:t> 하면 공장이나 건설현장에서 일하는 사람, 혹은 회사에 정식으로 취업한 성인을 떠올리는 경우가 많습니다. 하지만 노동자는 특정한 직업의 이름이 아닙니다. 일을 하고 그 대가로 임금을 받는 사람이라면 우리가 일상에서 ‘</a:t>
            </a:r>
            <a:r>
              <a:rPr lang="ko-KR" altLang="ko-KR" dirty="0" err="1"/>
              <a:t>알바생’이라고</a:t>
            </a:r>
            <a:r>
              <a:rPr lang="ko-KR" altLang="ko-KR" dirty="0"/>
              <a:t> 부르는 사람 역시 노동자입니다.</a:t>
            </a:r>
          </a:p>
          <a:p>
            <a:r>
              <a:rPr lang="ko-KR" altLang="ko-KR" dirty="0"/>
              <a:t>여기에서는 정답을 빨리 알려주기보다 </a:t>
            </a:r>
            <a:r>
              <a:rPr lang="ko-KR" altLang="ko-KR" b="1" dirty="0"/>
              <a:t>“왜 이 사람은 노동자라고 생각했나요?”, “왜 이 사람은 노동자가 아닌 것 같았나요?”</a:t>
            </a:r>
            <a:r>
              <a:rPr lang="ko-KR" altLang="ko-KR" dirty="0" err="1"/>
              <a:t>라고</a:t>
            </a:r>
            <a:r>
              <a:rPr lang="ko-KR" altLang="ko-KR" dirty="0"/>
              <a:t> 질문하면서 학생들이 가지고 있는 ‘노동자 </a:t>
            </a:r>
            <a:r>
              <a:rPr lang="ko-KR" altLang="ko-KR" dirty="0" err="1"/>
              <a:t>이미지’를</a:t>
            </a:r>
            <a:r>
              <a:rPr lang="ko-KR" altLang="ko-KR" dirty="0"/>
              <a:t> 먼저 드러내도록 합니다.</a:t>
            </a:r>
          </a:p>
          <a:p>
            <a:r>
              <a:rPr lang="ko-KR" altLang="ko-KR" b="1" dirty="0"/>
              <a:t>강조할 메시지:</a:t>
            </a:r>
            <a:br>
              <a:rPr lang="ko-KR" altLang="ko-KR" dirty="0"/>
            </a:br>
            <a:r>
              <a:rPr lang="ko-KR" altLang="ko-KR" b="1" dirty="0"/>
              <a:t>노동자를 바라보는 첫걸음은 ‘어떤 일을 </a:t>
            </a:r>
            <a:r>
              <a:rPr lang="ko-KR" altLang="ko-KR" b="1" dirty="0" err="1"/>
              <a:t>하느냐’보다</a:t>
            </a:r>
            <a:r>
              <a:rPr lang="ko-KR" altLang="ko-KR" b="1" dirty="0"/>
              <a:t> ‘일하는 </a:t>
            </a:r>
            <a:r>
              <a:rPr lang="ko-KR" altLang="ko-KR" b="1" dirty="0" err="1"/>
              <a:t>사람’이라는</a:t>
            </a:r>
            <a:r>
              <a:rPr lang="ko-KR" altLang="ko-KR" b="1" dirty="0"/>
              <a:t> 사실을 보는 것입니다.</a:t>
            </a:r>
            <a:endParaRPr lang="ko-KR" altLang="ko-KR" dirty="0"/>
          </a:p>
          <a:p>
            <a:endParaRPr lang="ko-KR" altLang="en-US" dirty="0"/>
          </a:p>
        </p:txBody>
      </p:sp>
      <p:sp>
        <p:nvSpPr>
          <p:cNvPr id="4" name="슬라이드 번호 개체 틀 3"/>
          <p:cNvSpPr>
            <a:spLocks noGrp="1"/>
          </p:cNvSpPr>
          <p:nvPr>
            <p:ph type="sldNum" sz="quarter" idx="5"/>
          </p:nvPr>
        </p:nvSpPr>
        <p:spPr/>
        <p:txBody>
          <a:bodyPr/>
          <a:lstStyle/>
          <a:p>
            <a:fld id="{8B95B3AA-56BF-47AE-95D8-44C192FB80D2}" type="slidenum">
              <a:rPr lang="ko-KR" altLang="en-US" smtClean="0"/>
              <a:t>4</a:t>
            </a:fld>
            <a:endParaRPr lang="ko-KR" altLang="en-US" dirty="0"/>
          </a:p>
        </p:txBody>
      </p:sp>
    </p:spTree>
    <p:extLst>
      <p:ext uri="{BB962C8B-B14F-4D97-AF65-F5344CB8AC3E}">
        <p14:creationId xmlns:p14="http://schemas.microsoft.com/office/powerpoint/2010/main" val="1184588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55FD44-CDED-3442-B3AA-4779C68CF8D1}"/>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65C87620-FE5E-F4B0-51C1-96AB52A239B5}"/>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653B59E9-7A79-9401-F731-2DD5BC22D570}"/>
              </a:ext>
            </a:extLst>
          </p:cNvPr>
          <p:cNvSpPr>
            <a:spLocks noGrp="1"/>
          </p:cNvSpPr>
          <p:nvPr>
            <p:ph type="body" idx="1"/>
          </p:nvPr>
        </p:nvSpPr>
        <p:spPr/>
        <p:txBody>
          <a:bodyPr/>
          <a:lstStyle/>
          <a:p>
            <a:r>
              <a:rPr lang="ko-KR" altLang="ko-KR" dirty="0"/>
              <a:t>두 사람이 같은 장소에서 같은 일을 하고 있다고 생각해 봅시다. 한 사람은 청소년이고 한 사람은 성인입니다.</a:t>
            </a:r>
          </a:p>
          <a:p>
            <a:r>
              <a:rPr lang="ko-KR" altLang="ko-KR" dirty="0"/>
              <a:t>둘 다 물건을 진열하고, 계산하고, 손님을 응대하고, 청소합니다. 그런데 우리는 성인이 일하면 자연스럽게 ‘</a:t>
            </a:r>
            <a:r>
              <a:rPr lang="ko-KR" altLang="ko-KR" dirty="0" err="1"/>
              <a:t>직원’이나</a:t>
            </a:r>
            <a:r>
              <a:rPr lang="ko-KR" altLang="ko-KR" dirty="0"/>
              <a:t> ‘</a:t>
            </a:r>
            <a:r>
              <a:rPr lang="ko-KR" altLang="ko-KR" dirty="0" err="1"/>
              <a:t>노동자’라고</a:t>
            </a:r>
            <a:r>
              <a:rPr lang="ko-KR" altLang="ko-KR" dirty="0"/>
              <a:t> 하면서 청소년이 일하면 흔히 </a:t>
            </a:r>
            <a:r>
              <a:rPr lang="ko-KR" altLang="ko-KR" b="1" dirty="0"/>
              <a:t>‘</a:t>
            </a:r>
            <a:r>
              <a:rPr lang="ko-KR" altLang="ko-KR" b="1" dirty="0" err="1"/>
              <a:t>알바생’</a:t>
            </a:r>
            <a:r>
              <a:rPr lang="ko-KR" altLang="ko-KR" dirty="0" err="1"/>
              <a:t>이라고</a:t>
            </a:r>
            <a:r>
              <a:rPr lang="ko-KR" altLang="ko-KR" dirty="0"/>
              <a:t> 부릅니다.</a:t>
            </a:r>
          </a:p>
          <a:p>
            <a:r>
              <a:rPr lang="ko-KR" altLang="ko-KR" dirty="0"/>
              <a:t>학생들에게 질문합니다.</a:t>
            </a:r>
          </a:p>
          <a:p>
            <a:r>
              <a:rPr lang="ko-KR" altLang="ko-KR" b="1" dirty="0"/>
              <a:t>“나이가 다르면 이 두 사람이 하는 노동도 달라질까요?”</a:t>
            </a:r>
            <a:br>
              <a:rPr lang="ko-KR" altLang="ko-KR" dirty="0"/>
            </a:br>
            <a:r>
              <a:rPr lang="ko-KR" altLang="ko-KR" b="1" dirty="0"/>
              <a:t>“청소년이 일하면 그 노동의 가치가 작아질까요?”</a:t>
            </a:r>
            <a:br>
              <a:rPr lang="ko-KR" altLang="ko-KR" dirty="0"/>
            </a:br>
            <a:r>
              <a:rPr lang="ko-KR" altLang="ko-KR" b="1" dirty="0"/>
              <a:t>“왜 우리는 청소년의 노동을 유독 ‘</a:t>
            </a:r>
            <a:r>
              <a:rPr lang="ko-KR" altLang="ko-KR" b="1" dirty="0" err="1"/>
              <a:t>알바’라는</a:t>
            </a:r>
            <a:r>
              <a:rPr lang="ko-KR" altLang="ko-KR" b="1" dirty="0"/>
              <a:t> 말로 부를까요?”</a:t>
            </a:r>
            <a:endParaRPr lang="ko-KR" altLang="ko-KR" dirty="0"/>
          </a:p>
          <a:p>
            <a:r>
              <a:rPr lang="ko-KR" altLang="ko-KR" dirty="0"/>
              <a:t>‘</a:t>
            </a:r>
            <a:r>
              <a:rPr lang="ko-KR" altLang="ko-KR" dirty="0" err="1"/>
              <a:t>알바’라는</a:t>
            </a:r>
            <a:r>
              <a:rPr lang="ko-KR" altLang="ko-KR" dirty="0"/>
              <a:t> 표현 자체가 잘못되었다고 이야기하려는 것은 아닙니다. 아르바이트는 우리 일상에서 널리 사용하는 말이고 하나의 일하는 형태를 나타내기도 합니다.</a:t>
            </a:r>
          </a:p>
          <a:p>
            <a:r>
              <a:rPr lang="ko-KR" altLang="ko-KR" dirty="0"/>
              <a:t>중요한 것은 그 표현 때문에 </a:t>
            </a:r>
            <a:r>
              <a:rPr lang="ko-KR" altLang="ko-KR" b="1" dirty="0"/>
              <a:t>청소년 역시 노동자로서 권리를 가진 사람이라는 사실이 가려져서는 안 된다는 것</a:t>
            </a:r>
            <a:r>
              <a:rPr lang="ko-KR" altLang="ko-KR" dirty="0"/>
              <a:t>입니다.</a:t>
            </a:r>
          </a:p>
          <a:p>
            <a:r>
              <a:rPr lang="ko-KR" altLang="ko-KR" dirty="0"/>
              <a:t>청소년도 일을 하면 임금을 받을 권리, 안전하게 일할 권리, 휴식할 권리, 부당한 대우를 받지 않을 권리를 가진 노동자입니다.</a:t>
            </a:r>
          </a:p>
        </p:txBody>
      </p:sp>
      <p:sp>
        <p:nvSpPr>
          <p:cNvPr id="4" name="슬라이드 번호 개체 틀 3">
            <a:extLst>
              <a:ext uri="{FF2B5EF4-FFF2-40B4-BE49-F238E27FC236}">
                <a16:creationId xmlns:a16="http://schemas.microsoft.com/office/drawing/2014/main" id="{7B10BD2C-3E83-62F4-3D7F-E7AA56D3C48E}"/>
              </a:ext>
            </a:extLst>
          </p:cNvPr>
          <p:cNvSpPr>
            <a:spLocks noGrp="1"/>
          </p:cNvSpPr>
          <p:nvPr>
            <p:ph type="sldNum" sz="quarter" idx="5"/>
          </p:nvPr>
        </p:nvSpPr>
        <p:spPr/>
        <p:txBody>
          <a:bodyPr/>
          <a:lstStyle/>
          <a:p>
            <a:fld id="{8B95B3AA-56BF-47AE-95D8-44C192FB80D2}" type="slidenum">
              <a:rPr lang="ko-KR" altLang="en-US" smtClean="0"/>
              <a:t>5</a:t>
            </a:fld>
            <a:endParaRPr lang="ko-KR" altLang="en-US" dirty="0"/>
          </a:p>
        </p:txBody>
      </p:sp>
    </p:spTree>
    <p:extLst>
      <p:ext uri="{BB962C8B-B14F-4D97-AF65-F5344CB8AC3E}">
        <p14:creationId xmlns:p14="http://schemas.microsoft.com/office/powerpoint/2010/main" val="26813828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5B6D8-CC46-A789-D10E-28AC17FF312A}"/>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EA11518C-B000-2AC5-5873-F9028437F4AE}"/>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B2947EF2-289A-0ACE-844D-FF0F83021D14}"/>
              </a:ext>
            </a:extLst>
          </p:cNvPr>
          <p:cNvSpPr>
            <a:spLocks noGrp="1"/>
          </p:cNvSpPr>
          <p:nvPr>
            <p:ph type="body" idx="1"/>
          </p:nvPr>
        </p:nvSpPr>
        <p:spPr/>
        <p:txBody>
          <a:bodyPr/>
          <a:lstStyle/>
          <a:p>
            <a:r>
              <a:rPr lang="ko-KR" altLang="ko-KR" dirty="0"/>
              <a:t>앞의 슬라이드에서 우리는 여러 모습으로 일하는 사람들을 보면서 ‘누가 </a:t>
            </a:r>
            <a:r>
              <a:rPr lang="ko-KR" altLang="ko-KR" dirty="0" err="1"/>
              <a:t>노동자인가’를</a:t>
            </a:r>
            <a:r>
              <a:rPr lang="ko-KR" altLang="ko-KR" dirty="0"/>
              <a:t> 생각해 보았습니다.</a:t>
            </a:r>
          </a:p>
          <a:p>
            <a:r>
              <a:rPr lang="ko-KR" altLang="ko-KR" dirty="0"/>
              <a:t>그런데 청소년이 편의점이나 카페, 음식점 등에서 일할 때 우리는 보통 어떤 말을 사용할까요?</a:t>
            </a:r>
          </a:p>
          <a:p>
            <a:r>
              <a:rPr lang="ko-KR" altLang="ko-KR" dirty="0"/>
              <a:t>대부분 </a:t>
            </a:r>
            <a:r>
              <a:rPr lang="ko-KR" altLang="ko-KR" b="1" dirty="0"/>
              <a:t>‘</a:t>
            </a:r>
            <a:r>
              <a:rPr lang="ko-KR" altLang="ko-KR" b="1" dirty="0" err="1"/>
              <a:t>알바생’</a:t>
            </a:r>
            <a:r>
              <a:rPr lang="ko-KR" altLang="ko-KR" dirty="0" err="1"/>
              <a:t>이라고</a:t>
            </a:r>
            <a:r>
              <a:rPr lang="ko-KR" altLang="ko-KR" dirty="0"/>
              <a:t> 부릅니다.</a:t>
            </a:r>
          </a:p>
          <a:p>
            <a:r>
              <a:rPr lang="ko-KR" altLang="ko-KR" dirty="0"/>
              <a:t>‘</a:t>
            </a:r>
            <a:r>
              <a:rPr lang="ko-KR" altLang="ko-KR" dirty="0" err="1"/>
              <a:t>알바’라는</a:t>
            </a:r>
            <a:r>
              <a:rPr lang="ko-KR" altLang="ko-KR" dirty="0"/>
              <a:t> 표현 자체가 잘못된 것은 아닙니다. 일상적으로 많이 사용하는 표현이고, 짧은 시간이나 특정한 형태로 일하는 것을 나타내는 말로 사용되기도 합니다.</a:t>
            </a:r>
          </a:p>
          <a:p>
            <a:r>
              <a:rPr lang="ko-KR" altLang="ko-KR" dirty="0"/>
              <a:t>하지만 우리가 한번 생각해 볼 것은 </a:t>
            </a:r>
            <a:r>
              <a:rPr lang="ko-KR" altLang="ko-KR" b="1" dirty="0"/>
              <a:t>‘</a:t>
            </a:r>
            <a:r>
              <a:rPr lang="ko-KR" altLang="ko-KR" b="1" dirty="0" err="1"/>
              <a:t>알바생’이라는</a:t>
            </a:r>
            <a:r>
              <a:rPr lang="ko-KR" altLang="ko-KR" b="1" dirty="0"/>
              <a:t> 이름 때문에 그 사람이 노동자라는 사실을 놓치고 있지는 않은가</a:t>
            </a:r>
            <a:r>
              <a:rPr lang="ko-KR" altLang="ko-KR" dirty="0"/>
              <a:t> 하는 것입니다.</a:t>
            </a:r>
          </a:p>
          <a:p>
            <a:r>
              <a:rPr lang="ko-KR" altLang="ko-KR" dirty="0"/>
              <a:t>학생들에게 질문합니다.</a:t>
            </a:r>
          </a:p>
          <a:p>
            <a:r>
              <a:rPr lang="ko-KR" altLang="ko-KR" b="1" dirty="0"/>
              <a:t>“알바생과 노동자는 다른 사람일까요?”</a:t>
            </a:r>
            <a:br>
              <a:rPr lang="ko-KR" altLang="ko-KR" dirty="0"/>
            </a:br>
            <a:r>
              <a:rPr lang="ko-KR" altLang="ko-KR" b="1" dirty="0"/>
              <a:t>“편의점에서 계산하고 물건을 정리하고 손님을 응대하면 그것은 노동이 아닌가요?”</a:t>
            </a:r>
            <a:br>
              <a:rPr lang="ko-KR" altLang="ko-KR" dirty="0"/>
            </a:br>
            <a:r>
              <a:rPr lang="ko-KR" altLang="ko-KR" b="1" dirty="0"/>
              <a:t>“일한 대가로 임금을 받는다면 그 사람은 누구일까요?”</a:t>
            </a:r>
            <a:endParaRPr lang="ko-KR" altLang="ko-KR" dirty="0"/>
          </a:p>
          <a:p>
            <a:r>
              <a:rPr lang="ko-KR" altLang="ko-KR" dirty="0"/>
              <a:t>청소년이 하는 일을 흔히 ‘용돈을 벌기 위한 일’, ‘잠깐 하는 일’, ‘사회 경험’ 정도로 생각하기도 합니다. 그러나 청소년에게는 그 일이 실제 노동이고, 그 과정에서 임금과 노동시간, 휴식, 안전, 존중과 같은 노동자의 권리가 발생합니다.</a:t>
            </a:r>
          </a:p>
          <a:p>
            <a:r>
              <a:rPr lang="ko-KR" altLang="ko-KR" dirty="0"/>
              <a:t>그래서 이 수업에서는 청소년을 단순히 </a:t>
            </a:r>
            <a:r>
              <a:rPr lang="ko-KR" altLang="ko-KR" b="1" dirty="0"/>
              <a:t>‘보호받아야 하는 어린 </a:t>
            </a:r>
            <a:r>
              <a:rPr lang="ko-KR" altLang="ko-KR" b="1" dirty="0" err="1"/>
              <a:t>사람’</a:t>
            </a:r>
            <a:r>
              <a:rPr lang="ko-KR" altLang="ko-KR" dirty="0" err="1"/>
              <a:t>으로만</a:t>
            </a:r>
            <a:r>
              <a:rPr lang="ko-KR" altLang="ko-KR" dirty="0"/>
              <a:t> 바라보지 않습니다.</a:t>
            </a:r>
          </a:p>
          <a:p>
            <a:r>
              <a:rPr lang="ko-KR" altLang="ko-KR" b="1" dirty="0"/>
              <a:t>청소년은 보호의 대상인 동시에 권리의 주체이며, 일하는 순간 노동자입니다.</a:t>
            </a:r>
          </a:p>
          <a:p>
            <a:r>
              <a:rPr lang="ko-KR" altLang="ko-KR" dirty="0"/>
              <a:t>‘</a:t>
            </a:r>
            <a:r>
              <a:rPr lang="ko-KR" altLang="ko-KR" dirty="0" err="1"/>
              <a:t>알바생’이라는</a:t>
            </a:r>
            <a:r>
              <a:rPr lang="ko-KR" altLang="ko-KR" dirty="0"/>
              <a:t> 익숙한 이름 뒤에 가려져 있던 </a:t>
            </a:r>
            <a:r>
              <a:rPr lang="ko-KR" altLang="ko-KR" b="1" dirty="0"/>
              <a:t>‘</a:t>
            </a:r>
            <a:r>
              <a:rPr lang="ko-KR" altLang="ko-KR" b="1" dirty="0" err="1"/>
              <a:t>노동자’라는</a:t>
            </a:r>
            <a:r>
              <a:rPr lang="ko-KR" altLang="ko-KR" b="1" dirty="0"/>
              <a:t> 이름을 다시 발견해 보는 것</a:t>
            </a:r>
            <a:r>
              <a:rPr lang="ko-KR" altLang="ko-KR" dirty="0"/>
              <a:t>, 그것이 오늘 우리가 노동인권을 바라보는 출발점입니다.</a:t>
            </a:r>
          </a:p>
          <a:p>
            <a:r>
              <a:rPr lang="ko-KR" altLang="ko-KR" b="1" dirty="0"/>
              <a:t>강조할 메시지</a:t>
            </a:r>
            <a:endParaRPr lang="ko-KR" altLang="ko-KR" dirty="0"/>
          </a:p>
          <a:p>
            <a:r>
              <a:rPr lang="ko-KR" altLang="ko-KR" b="1" dirty="0" err="1"/>
              <a:t>알바생이기</a:t>
            </a:r>
            <a:r>
              <a:rPr lang="ko-KR" altLang="ko-KR" b="1" dirty="0"/>
              <a:t> 전에, 일하는 노동자입니다.</a:t>
            </a:r>
            <a:br>
              <a:rPr lang="ko-KR" altLang="ko-KR" dirty="0"/>
            </a:br>
            <a:r>
              <a:rPr lang="ko-KR" altLang="ko-KR" b="1" dirty="0"/>
              <a:t>나이가 어려도 노동자의 권리가 작아지는 것은 아닙니다.</a:t>
            </a:r>
            <a:endParaRPr lang="ko-KR" altLang="ko-KR" dirty="0"/>
          </a:p>
          <a:p>
            <a:endParaRPr lang="ko-KR" altLang="ko-KR" dirty="0"/>
          </a:p>
        </p:txBody>
      </p:sp>
      <p:sp>
        <p:nvSpPr>
          <p:cNvPr id="4" name="슬라이드 번호 개체 틀 3">
            <a:extLst>
              <a:ext uri="{FF2B5EF4-FFF2-40B4-BE49-F238E27FC236}">
                <a16:creationId xmlns:a16="http://schemas.microsoft.com/office/drawing/2014/main" id="{2026002E-ACDD-6E85-263C-1D097887F928}"/>
              </a:ext>
            </a:extLst>
          </p:cNvPr>
          <p:cNvSpPr>
            <a:spLocks noGrp="1"/>
          </p:cNvSpPr>
          <p:nvPr>
            <p:ph type="sldNum" sz="quarter" idx="5"/>
          </p:nvPr>
        </p:nvSpPr>
        <p:spPr/>
        <p:txBody>
          <a:bodyPr/>
          <a:lstStyle/>
          <a:p>
            <a:fld id="{8B95B3AA-56BF-47AE-95D8-44C192FB80D2}" type="slidenum">
              <a:rPr lang="ko-KR" altLang="en-US" smtClean="0"/>
              <a:t>6</a:t>
            </a:fld>
            <a:endParaRPr lang="ko-KR" altLang="en-US" dirty="0"/>
          </a:p>
        </p:txBody>
      </p:sp>
    </p:spTree>
    <p:extLst>
      <p:ext uri="{BB962C8B-B14F-4D97-AF65-F5344CB8AC3E}">
        <p14:creationId xmlns:p14="http://schemas.microsoft.com/office/powerpoint/2010/main" val="1498024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35DBC-1F69-4327-CB69-C61494219793}"/>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809C439C-1566-6292-4CBA-DEA77ED5B5F6}"/>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C7184083-4BD1-6945-3606-F70B53C99A7C}"/>
              </a:ext>
            </a:extLst>
          </p:cNvPr>
          <p:cNvSpPr>
            <a:spLocks noGrp="1"/>
          </p:cNvSpPr>
          <p:nvPr>
            <p:ph type="body" idx="1"/>
          </p:nvPr>
        </p:nvSpPr>
        <p:spPr/>
        <p:txBody>
          <a:bodyPr/>
          <a:lstStyle/>
          <a:p>
            <a:r>
              <a:rPr lang="ko-KR" altLang="ko-KR" dirty="0"/>
              <a:t>우리는 일상에서 일하는 사람을 직업의 이름보다 다른 호칭으로 부르는 경우가 많습니다.</a:t>
            </a:r>
          </a:p>
          <a:p>
            <a:r>
              <a:rPr lang="ko-KR" altLang="ko-KR" dirty="0"/>
              <a:t>학교에서 급식을 만드는 사람을 ‘급식 </a:t>
            </a:r>
            <a:r>
              <a:rPr lang="ko-KR" altLang="ko-KR" dirty="0" err="1"/>
              <a:t>아줌마’나</a:t>
            </a:r>
            <a:r>
              <a:rPr lang="ko-KR" altLang="ko-KR" dirty="0"/>
              <a:t> ‘이모님’, 청소하는 사람을 ‘청소 아줌마’, 경비 업무를 하는 사람을 ‘경비 </a:t>
            </a:r>
            <a:r>
              <a:rPr lang="ko-KR" altLang="ko-KR" dirty="0" err="1"/>
              <a:t>아저씨’라고</a:t>
            </a:r>
            <a:r>
              <a:rPr lang="ko-KR" altLang="ko-KR" dirty="0"/>
              <a:t> 부르기도 합니다.</a:t>
            </a:r>
          </a:p>
          <a:p>
            <a:r>
              <a:rPr lang="ko-KR" altLang="ko-KR" dirty="0"/>
              <a:t>그런데 한번 표현을 바꾸어 봅시다.</a:t>
            </a:r>
          </a:p>
          <a:p>
            <a:r>
              <a:rPr lang="ko-KR" altLang="ko-KR" b="1" dirty="0"/>
              <a:t>급식 아줌마 → </a:t>
            </a:r>
            <a:r>
              <a:rPr lang="ko-KR" altLang="ko-KR" b="1" dirty="0" err="1"/>
              <a:t>급식노동자·조리실무사</a:t>
            </a:r>
            <a:br>
              <a:rPr lang="ko-KR" altLang="ko-KR" dirty="0"/>
            </a:br>
            <a:r>
              <a:rPr lang="ko-KR" altLang="ko-KR" b="1" dirty="0"/>
              <a:t>청소 아줌마 → 청소노동자</a:t>
            </a:r>
            <a:br>
              <a:rPr lang="ko-KR" altLang="ko-KR" dirty="0"/>
            </a:br>
            <a:r>
              <a:rPr lang="ko-KR" altLang="ko-KR" b="1" dirty="0"/>
              <a:t>경비 아저씨 → 경비노동자</a:t>
            </a:r>
            <a:endParaRPr lang="ko-KR" altLang="ko-KR" dirty="0"/>
          </a:p>
          <a:p>
            <a:r>
              <a:rPr lang="ko-KR" altLang="ko-KR" dirty="0"/>
              <a:t>학생들에게 물어봅니다.</a:t>
            </a:r>
          </a:p>
          <a:p>
            <a:r>
              <a:rPr lang="ko-KR" altLang="ko-KR" b="1" dirty="0"/>
              <a:t>“말만 바꾸었는데 어떤 차이가 느껴지나요?”</a:t>
            </a:r>
            <a:endParaRPr lang="ko-KR" altLang="ko-KR" dirty="0"/>
          </a:p>
          <a:p>
            <a:r>
              <a:rPr lang="ko-KR" altLang="ko-KR" dirty="0"/>
              <a:t>여기에서 ‘아줌마’, ‘아저씨’, ‘</a:t>
            </a:r>
            <a:r>
              <a:rPr lang="ko-KR" altLang="ko-KR" dirty="0" err="1"/>
              <a:t>이모님’이라는</a:t>
            </a:r>
            <a:r>
              <a:rPr lang="ko-KR" altLang="ko-KR" dirty="0"/>
              <a:t> 말을 사용하는 것 자체가 무조건 </a:t>
            </a:r>
            <a:r>
              <a:rPr lang="ko-KR" altLang="ko-KR" dirty="0" err="1"/>
              <a:t>잘못되었다거나</a:t>
            </a:r>
            <a:r>
              <a:rPr lang="ko-KR" altLang="ko-KR" dirty="0"/>
              <a:t> 인권침해라고 설명하지 않도록 합니다.</a:t>
            </a:r>
          </a:p>
          <a:p>
            <a:r>
              <a:rPr lang="ko-KR" altLang="ko-KR" dirty="0"/>
              <a:t>우리가 살펴보려는 것은 </a:t>
            </a:r>
            <a:r>
              <a:rPr lang="ko-KR" altLang="ko-KR" b="1" dirty="0"/>
              <a:t>호칭 뒤에서 무엇이 보이고 무엇이 보이지 않게 </a:t>
            </a:r>
            <a:r>
              <a:rPr lang="ko-KR" altLang="ko-KR" b="1" dirty="0" err="1"/>
              <a:t>되는가</a:t>
            </a:r>
            <a:r>
              <a:rPr lang="ko-KR" altLang="ko-KR" dirty="0" err="1"/>
              <a:t>입니다</a:t>
            </a:r>
            <a:r>
              <a:rPr lang="ko-KR" altLang="ko-KR" dirty="0"/>
              <a:t>.</a:t>
            </a:r>
          </a:p>
          <a:p>
            <a:r>
              <a:rPr lang="ko-KR" altLang="ko-KR" dirty="0"/>
              <a:t>‘급식 </a:t>
            </a:r>
            <a:r>
              <a:rPr lang="ko-KR" altLang="ko-KR" dirty="0" err="1"/>
              <a:t>아줌마’라고</a:t>
            </a:r>
            <a:r>
              <a:rPr lang="ko-KR" altLang="ko-KR" dirty="0"/>
              <a:t> 생각할 때는 친숙한 한 사람이 먼저 보일 수 있습니다. 하지만 ‘</a:t>
            </a:r>
            <a:r>
              <a:rPr lang="ko-KR" altLang="ko-KR" dirty="0" err="1"/>
              <a:t>급식노동자’라고</a:t>
            </a:r>
            <a:r>
              <a:rPr lang="ko-KR" altLang="ko-KR" dirty="0"/>
              <a:t> 바라보면 그 사람이 매일 어떤 환경에서 일하는지, 뜨거운 조리기구와 무거운 식재료를 다루지는 않는지, 충분히 쉴 수 있는지, 안전하게 일하고 </a:t>
            </a:r>
            <a:r>
              <a:rPr lang="ko-KR" altLang="ko-KR" dirty="0" err="1"/>
              <a:t>있는지와</a:t>
            </a:r>
            <a:r>
              <a:rPr lang="ko-KR" altLang="ko-KR" dirty="0"/>
              <a:t> 같은 </a:t>
            </a:r>
            <a:r>
              <a:rPr lang="ko-KR" altLang="ko-KR" b="1" dirty="0"/>
              <a:t>‘</a:t>
            </a:r>
            <a:r>
              <a:rPr lang="ko-KR" altLang="ko-KR" b="1" dirty="0" err="1"/>
              <a:t>노동’의</a:t>
            </a:r>
            <a:r>
              <a:rPr lang="ko-KR" altLang="ko-KR" b="1" dirty="0"/>
              <a:t> 문제가 보이기 시작합니다.</a:t>
            </a:r>
            <a:endParaRPr lang="ko-KR" altLang="ko-KR" dirty="0"/>
          </a:p>
        </p:txBody>
      </p:sp>
      <p:sp>
        <p:nvSpPr>
          <p:cNvPr id="4" name="슬라이드 번호 개체 틀 3">
            <a:extLst>
              <a:ext uri="{FF2B5EF4-FFF2-40B4-BE49-F238E27FC236}">
                <a16:creationId xmlns:a16="http://schemas.microsoft.com/office/drawing/2014/main" id="{0CFD64C7-D572-1F80-AACC-EFAF3DBE283D}"/>
              </a:ext>
            </a:extLst>
          </p:cNvPr>
          <p:cNvSpPr>
            <a:spLocks noGrp="1"/>
          </p:cNvSpPr>
          <p:nvPr>
            <p:ph type="sldNum" sz="quarter" idx="5"/>
          </p:nvPr>
        </p:nvSpPr>
        <p:spPr/>
        <p:txBody>
          <a:bodyPr/>
          <a:lstStyle/>
          <a:p>
            <a:fld id="{8B95B3AA-56BF-47AE-95D8-44C192FB80D2}" type="slidenum">
              <a:rPr lang="ko-KR" altLang="en-US" smtClean="0"/>
              <a:t>7</a:t>
            </a:fld>
            <a:endParaRPr lang="ko-KR" altLang="en-US" dirty="0"/>
          </a:p>
        </p:txBody>
      </p:sp>
    </p:spTree>
    <p:extLst>
      <p:ext uri="{BB962C8B-B14F-4D97-AF65-F5344CB8AC3E}">
        <p14:creationId xmlns:p14="http://schemas.microsoft.com/office/powerpoint/2010/main" val="2602856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52A3E-F93B-52AF-6C25-39E933EB16E0}"/>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ED692FB5-87A4-7740-8D6B-9F7870126709}"/>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9E97AD07-D344-D064-4683-BA6418580292}"/>
              </a:ext>
            </a:extLst>
          </p:cNvPr>
          <p:cNvSpPr>
            <a:spLocks noGrp="1"/>
          </p:cNvSpPr>
          <p:nvPr>
            <p:ph type="body" idx="1"/>
          </p:nvPr>
        </p:nvSpPr>
        <p:spPr/>
        <p:txBody>
          <a:bodyPr/>
          <a:lstStyle/>
          <a:p>
            <a:r>
              <a:rPr lang="ko-KR" altLang="ko-KR" b="1" dirty="0"/>
              <a:t>밥 짓는 여자들』 </a:t>
            </a:r>
            <a:r>
              <a:rPr lang="ko-KR" altLang="ko-KR" dirty="0"/>
              <a:t>이 책을 통해 우리가 매일 학교에서 만나는 급식노동자를 단순히 ‘밥을 해주는 </a:t>
            </a:r>
            <a:r>
              <a:rPr lang="ko-KR" altLang="ko-KR" dirty="0" err="1"/>
              <a:t>사람’으로</a:t>
            </a:r>
            <a:r>
              <a:rPr lang="ko-KR" altLang="ko-KR" dirty="0"/>
              <a:t> 바라보는 것이 아니라 </a:t>
            </a:r>
            <a:r>
              <a:rPr lang="ko-KR" altLang="ko-KR" b="1" dirty="0"/>
              <a:t>하나의 노동을 수행하는 사람으로 바라보는 시선</a:t>
            </a:r>
            <a:r>
              <a:rPr lang="ko-KR" altLang="ko-KR" dirty="0"/>
              <a:t>에 대해 생각해 볼 수 있습니다.</a:t>
            </a:r>
          </a:p>
          <a:p>
            <a:r>
              <a:rPr lang="ko-KR" altLang="ko-KR" dirty="0"/>
              <a:t>학생들에게 이렇게 질문합니다.</a:t>
            </a:r>
          </a:p>
          <a:p>
            <a:r>
              <a:rPr lang="ko-KR" altLang="ko-KR" b="1" dirty="0"/>
              <a:t>“여러분은 매일 급식을 먹지만, 그 한 끼를 만드는 사람의 노동에 대해서는 얼마나 생각해 본 적이 있나요?”</a:t>
            </a:r>
            <a:endParaRPr lang="ko-KR" altLang="ko-KR" dirty="0"/>
          </a:p>
          <a:p>
            <a:r>
              <a:rPr lang="ko-KR" altLang="ko-KR" dirty="0"/>
              <a:t>급식노동자라고 이름을 바꾸어 부르는 순간 질문도 달라집니다.</a:t>
            </a:r>
          </a:p>
          <a:p>
            <a:r>
              <a:rPr lang="ko-KR" altLang="ko-KR" b="1" dirty="0"/>
              <a:t>몇 명이 몇 명의 밥을 만들까?</a:t>
            </a:r>
            <a:br>
              <a:rPr lang="ko-KR" altLang="ko-KR" b="1" dirty="0"/>
            </a:br>
            <a:r>
              <a:rPr lang="ko-KR" altLang="ko-KR" b="1" dirty="0"/>
              <a:t>얼마나 뜨거운 공간에서 일할까?</a:t>
            </a:r>
            <a:br>
              <a:rPr lang="ko-KR" altLang="ko-KR" b="1" dirty="0"/>
            </a:br>
            <a:r>
              <a:rPr lang="ko-KR" altLang="ko-KR" b="1" dirty="0"/>
              <a:t>무거운 식재료는 누가 옮길까?</a:t>
            </a:r>
            <a:br>
              <a:rPr lang="ko-KR" altLang="ko-KR" b="1" dirty="0"/>
            </a:br>
            <a:r>
              <a:rPr lang="ko-KR" altLang="ko-KR" b="1" dirty="0"/>
              <a:t>다치지는 않을까?</a:t>
            </a:r>
            <a:br>
              <a:rPr lang="ko-KR" altLang="ko-KR" b="1" dirty="0"/>
            </a:br>
            <a:r>
              <a:rPr lang="ko-KR" altLang="ko-KR" b="1" dirty="0"/>
              <a:t>쉴 수 있는 시간과 공간은 있을까?</a:t>
            </a:r>
            <a:endParaRPr lang="ko-KR" altLang="ko-KR" dirty="0"/>
          </a:p>
          <a:p>
            <a:r>
              <a:rPr lang="ko-KR" altLang="ko-KR" dirty="0"/>
              <a:t>그래서 중요한 것은 단순히 ‘예쁜 호칭을 </a:t>
            </a:r>
            <a:r>
              <a:rPr lang="ko-KR" altLang="ko-KR" dirty="0" err="1"/>
              <a:t>사용하자’는</a:t>
            </a:r>
            <a:r>
              <a:rPr lang="ko-KR" altLang="ko-KR" dirty="0"/>
              <a:t> 것이 아닙니다.</a:t>
            </a:r>
          </a:p>
          <a:p>
            <a:r>
              <a:rPr lang="ko-KR" altLang="ko-KR" b="1" dirty="0"/>
              <a:t>호칭이 달라지면 사람이 달라지는 것이 아니라, 우리가 그 사람의 노동을 바라보는 시선이 달라질 수 있습니다.</a:t>
            </a:r>
          </a:p>
          <a:p>
            <a:r>
              <a:rPr lang="ko-KR" altLang="ko-KR" dirty="0"/>
              <a:t>그리고 다음 장으로 넘어갈 때는 이렇게 연결하면 아주 자연스러워.</a:t>
            </a:r>
          </a:p>
          <a:p>
            <a:r>
              <a:rPr lang="ko-KR" altLang="ko-KR" b="1" dirty="0"/>
              <a:t>“사람을 노동자로 바라보기 시작하면, 그동안 보이지 않던 것들이 보이기 시작합니다. 임금만이 아닙니다. 안전, 휴식, 건강, 존중, 그리고 일터에서의 권리가 보이기 시작합니다.”</a:t>
            </a:r>
            <a:endParaRPr lang="ko-KR" altLang="ko-KR" dirty="0"/>
          </a:p>
        </p:txBody>
      </p:sp>
      <p:sp>
        <p:nvSpPr>
          <p:cNvPr id="4" name="슬라이드 번호 개체 틀 3">
            <a:extLst>
              <a:ext uri="{FF2B5EF4-FFF2-40B4-BE49-F238E27FC236}">
                <a16:creationId xmlns:a16="http://schemas.microsoft.com/office/drawing/2014/main" id="{ADB8A72F-8241-2F49-43FF-9BC05B5C8DA4}"/>
              </a:ext>
            </a:extLst>
          </p:cNvPr>
          <p:cNvSpPr>
            <a:spLocks noGrp="1"/>
          </p:cNvSpPr>
          <p:nvPr>
            <p:ph type="sldNum" sz="quarter" idx="5"/>
          </p:nvPr>
        </p:nvSpPr>
        <p:spPr/>
        <p:txBody>
          <a:bodyPr/>
          <a:lstStyle/>
          <a:p>
            <a:fld id="{8B95B3AA-56BF-47AE-95D8-44C192FB80D2}" type="slidenum">
              <a:rPr lang="ko-KR" altLang="en-US" smtClean="0"/>
              <a:t>8</a:t>
            </a:fld>
            <a:endParaRPr lang="ko-KR" altLang="en-US" dirty="0"/>
          </a:p>
        </p:txBody>
      </p:sp>
    </p:spTree>
    <p:extLst>
      <p:ext uri="{BB962C8B-B14F-4D97-AF65-F5344CB8AC3E}">
        <p14:creationId xmlns:p14="http://schemas.microsoft.com/office/powerpoint/2010/main" val="1888097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94F6C-2449-91D8-8D52-0209246E76CC}"/>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CFD7D534-F3B7-D5B2-16BC-9113303BC0D0}"/>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3249190D-AE36-A45F-75A9-391AE178C4DB}"/>
              </a:ext>
            </a:extLst>
          </p:cNvPr>
          <p:cNvSpPr>
            <a:spLocks noGrp="1"/>
          </p:cNvSpPr>
          <p:nvPr>
            <p:ph type="body" idx="1"/>
          </p:nvPr>
        </p:nvSpPr>
        <p:spPr/>
        <p:txBody>
          <a:bodyPr/>
          <a:lstStyle/>
          <a:p>
            <a:r>
              <a:rPr lang="ko-KR" altLang="ko-KR" dirty="0"/>
              <a:t>앞에서 『밥 짓는 </a:t>
            </a:r>
            <a:r>
              <a:rPr lang="ko-KR" altLang="ko-KR" dirty="0" err="1"/>
              <a:t>여자들』을</a:t>
            </a:r>
            <a:r>
              <a:rPr lang="ko-KR" altLang="ko-KR" dirty="0"/>
              <a:t> 통해 우리가 누군가의 일을 어떻게 부르는지가 그 노동을 바라보는 시선과 연결될 수 있다는 이야기를 했습니다.</a:t>
            </a:r>
          </a:p>
          <a:p>
            <a:r>
              <a:rPr lang="ko-KR" altLang="ko-KR" dirty="0"/>
              <a:t>이번에는 학교나 건물에서 청소하는 분들을 생각해 봅니다. 우리는 흔히 ‘청소하는 아줌마’, ‘청소 </a:t>
            </a:r>
            <a:r>
              <a:rPr lang="ko-KR" altLang="ko-KR" dirty="0" err="1"/>
              <a:t>이모님’이라고</a:t>
            </a:r>
            <a:r>
              <a:rPr lang="ko-KR" altLang="ko-KR" dirty="0"/>
              <a:t> 부르기도 합니다.</a:t>
            </a:r>
          </a:p>
          <a:p>
            <a:r>
              <a:rPr lang="ko-KR" altLang="ko-KR" dirty="0"/>
              <a:t>학생들에게 질문합니다.</a:t>
            </a:r>
          </a:p>
          <a:p>
            <a:r>
              <a:rPr lang="ko-KR" altLang="ko-KR" dirty="0"/>
              <a:t>“그런데 이분의 직업은 무엇일까요?”</a:t>
            </a:r>
            <a:br>
              <a:rPr lang="ko-KR" altLang="ko-KR" dirty="0"/>
            </a:br>
            <a:r>
              <a:rPr lang="ko-KR" altLang="ko-KR" dirty="0"/>
              <a:t>“우리가 ‘</a:t>
            </a:r>
            <a:r>
              <a:rPr lang="ko-KR" altLang="ko-KR" dirty="0" err="1"/>
              <a:t>아줌마’라고</a:t>
            </a:r>
            <a:r>
              <a:rPr lang="ko-KR" altLang="ko-KR" dirty="0"/>
              <a:t> 부를 때와 ‘</a:t>
            </a:r>
            <a:r>
              <a:rPr lang="ko-KR" altLang="ko-KR" dirty="0" err="1"/>
              <a:t>청소노동자’라고</a:t>
            </a:r>
            <a:r>
              <a:rPr lang="ko-KR" altLang="ko-KR" dirty="0"/>
              <a:t> 부를 때 무엇이 다르게 느껴지나요?”</a:t>
            </a:r>
          </a:p>
          <a:p>
            <a:r>
              <a:rPr lang="ko-KR" altLang="ko-KR" dirty="0"/>
              <a:t>‘</a:t>
            </a:r>
            <a:r>
              <a:rPr lang="ko-KR" altLang="ko-KR" dirty="0" err="1"/>
              <a:t>아줌마’라는</a:t>
            </a:r>
            <a:r>
              <a:rPr lang="ko-KR" altLang="ko-KR" dirty="0"/>
              <a:t> 표현을 쓰는 것 자체를 문제라고 이야기하려는 것은 아닙니다. 중요한 것은 그 호칭 속에서 </a:t>
            </a:r>
            <a:r>
              <a:rPr lang="ko-KR" altLang="ko-KR" b="1" dirty="0"/>
              <a:t>그 사람이 하고 있는 노동이 보이고 </a:t>
            </a:r>
            <a:r>
              <a:rPr lang="ko-KR" altLang="ko-KR" b="1" dirty="0" err="1"/>
              <a:t>있는가</a:t>
            </a:r>
            <a:r>
              <a:rPr lang="ko-KR" altLang="ko-KR" dirty="0" err="1"/>
              <a:t>입니다</a:t>
            </a:r>
            <a:r>
              <a:rPr lang="ko-KR" altLang="ko-KR" dirty="0"/>
              <a:t>.</a:t>
            </a:r>
          </a:p>
          <a:p>
            <a:r>
              <a:rPr lang="ko-KR" altLang="ko-KR" dirty="0"/>
              <a:t>청소노동자라고 부르면 그 순간부터 다른 질문이 생깁니다.</a:t>
            </a:r>
          </a:p>
          <a:p>
            <a:r>
              <a:rPr lang="ko-KR" altLang="ko-KR" dirty="0"/>
              <a:t>얼마나 넓은 공간을 청소하는지, 어떤 세제를 사용하는지, 위험한 물질에 노출되지는 않는지, 충분히 쉴 수 있는지, 휴게공간은 있는지, 무거운 물건을 반복해서 들지는 않는지 생각하게 됩니다.</a:t>
            </a:r>
          </a:p>
          <a:p>
            <a:r>
              <a:rPr lang="ko-KR" altLang="ko-KR" b="1" dirty="0"/>
              <a:t>강조할 메시지:</a:t>
            </a:r>
            <a:br>
              <a:rPr lang="ko-KR" altLang="ko-KR" dirty="0"/>
            </a:br>
            <a:r>
              <a:rPr lang="ko-KR" altLang="ko-KR" b="1" dirty="0"/>
              <a:t>사람을 직업과 노동의 이름으로 바라보면, 그동안 보이지 않던 노동환경과 권리가 보이기 시작합니다.</a:t>
            </a:r>
            <a:endParaRPr lang="ko-KR" altLang="ko-KR" dirty="0"/>
          </a:p>
        </p:txBody>
      </p:sp>
      <p:sp>
        <p:nvSpPr>
          <p:cNvPr id="4" name="슬라이드 번호 개체 틀 3">
            <a:extLst>
              <a:ext uri="{FF2B5EF4-FFF2-40B4-BE49-F238E27FC236}">
                <a16:creationId xmlns:a16="http://schemas.microsoft.com/office/drawing/2014/main" id="{649022D1-BA9B-73E5-1DF9-608964C56418}"/>
              </a:ext>
            </a:extLst>
          </p:cNvPr>
          <p:cNvSpPr>
            <a:spLocks noGrp="1"/>
          </p:cNvSpPr>
          <p:nvPr>
            <p:ph type="sldNum" sz="quarter" idx="5"/>
          </p:nvPr>
        </p:nvSpPr>
        <p:spPr/>
        <p:txBody>
          <a:bodyPr/>
          <a:lstStyle/>
          <a:p>
            <a:fld id="{8B95B3AA-56BF-47AE-95D8-44C192FB80D2}" type="slidenum">
              <a:rPr lang="ko-KR" altLang="en-US" smtClean="0"/>
              <a:t>9</a:t>
            </a:fld>
            <a:endParaRPr lang="ko-KR" altLang="en-US" dirty="0"/>
          </a:p>
        </p:txBody>
      </p:sp>
    </p:spTree>
    <p:extLst>
      <p:ext uri="{BB962C8B-B14F-4D97-AF65-F5344CB8AC3E}">
        <p14:creationId xmlns:p14="http://schemas.microsoft.com/office/powerpoint/2010/main" val="26567555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D14CA-AC29-978B-FFDF-015F6FD31B47}"/>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19EA590C-BA56-3F3D-1A1D-0B22EA4B34ED}"/>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B7FADE8D-95A9-3C5B-82B9-CED6896BB1F6}"/>
              </a:ext>
            </a:extLst>
          </p:cNvPr>
          <p:cNvSpPr>
            <a:spLocks noGrp="1"/>
          </p:cNvSpPr>
          <p:nvPr>
            <p:ph type="body" idx="1"/>
          </p:nvPr>
        </p:nvSpPr>
        <p:spPr/>
        <p:txBody>
          <a:bodyPr/>
          <a:lstStyle/>
          <a:p>
            <a:r>
              <a:rPr lang="ko-KR" altLang="ko-KR" dirty="0"/>
              <a:t>앞의 사례들을 다시 떠올려 봅니다.</a:t>
            </a:r>
          </a:p>
          <a:p>
            <a:r>
              <a:rPr lang="ko-KR" altLang="ko-KR" dirty="0"/>
              <a:t>알바생이 아니라 청소년 노동자,</a:t>
            </a:r>
            <a:br>
              <a:rPr lang="ko-KR" altLang="ko-KR" dirty="0"/>
            </a:br>
            <a:r>
              <a:rPr lang="ko-KR" altLang="ko-KR" dirty="0"/>
              <a:t>급식 아줌마가 아니라 급식노동자,</a:t>
            </a:r>
            <a:br>
              <a:rPr lang="ko-KR" altLang="ko-KR" dirty="0"/>
            </a:br>
            <a:r>
              <a:rPr lang="ko-KR" altLang="ko-KR" dirty="0"/>
              <a:t>청소 아줌마가 아니라 청소노동자.</a:t>
            </a:r>
          </a:p>
          <a:p>
            <a:r>
              <a:rPr lang="ko-KR" altLang="ko-KR" dirty="0"/>
              <a:t>이름이 달라진다고 사람이 달라지는 것은 아닙니다. 하지만 </a:t>
            </a:r>
            <a:r>
              <a:rPr lang="ko-KR" altLang="ko-KR" b="1" dirty="0"/>
              <a:t>우리가 그 사람을 바라보는 관점은 달라질 수 있습니다.</a:t>
            </a:r>
            <a:endParaRPr lang="ko-KR" altLang="ko-KR" dirty="0"/>
          </a:p>
          <a:p>
            <a:r>
              <a:rPr lang="ko-KR" altLang="ko-KR" dirty="0"/>
              <a:t>학생들에게 묻습니다.</a:t>
            </a:r>
          </a:p>
          <a:p>
            <a:r>
              <a:rPr lang="ko-KR" altLang="ko-KR" dirty="0"/>
              <a:t>“‘</a:t>
            </a:r>
            <a:r>
              <a:rPr lang="ko-KR" altLang="ko-KR" dirty="0" err="1"/>
              <a:t>아줌마’라고</a:t>
            </a:r>
            <a:r>
              <a:rPr lang="ko-KR" altLang="ko-KR" dirty="0"/>
              <a:t> 부를 때는 잘 보이지 않았는데, ‘</a:t>
            </a:r>
            <a:r>
              <a:rPr lang="ko-KR" altLang="ko-KR" dirty="0" err="1"/>
              <a:t>노동자’라고</a:t>
            </a:r>
            <a:r>
              <a:rPr lang="ko-KR" altLang="ko-KR" dirty="0"/>
              <a:t> 부르니까 새롭게 보이는 것은 무엇인가요?”</a:t>
            </a:r>
          </a:p>
          <a:p>
            <a:r>
              <a:rPr lang="ko-KR" altLang="ko-KR" dirty="0"/>
              <a:t>노동자라는 이름으로 바라보면 그 사람의 임금, 노동시간, 휴식, 안전, 건강, 차별, 존중 같은 문제들이 자연스럽게 따라옵니다.</a:t>
            </a:r>
          </a:p>
          <a:p>
            <a:r>
              <a:rPr lang="ko-KR" altLang="ko-KR" dirty="0"/>
              <a:t>그래서 ‘이름을 </a:t>
            </a:r>
            <a:r>
              <a:rPr lang="ko-KR" altLang="ko-KR" dirty="0" err="1"/>
              <a:t>바꾼다’는</a:t>
            </a:r>
            <a:r>
              <a:rPr lang="ko-KR" altLang="ko-KR" dirty="0"/>
              <a:t> 것은 단순히 표현을 예쁘게 바꾸자는 이야기가 아닙니다.</a:t>
            </a:r>
          </a:p>
          <a:p>
            <a:r>
              <a:rPr lang="ko-KR" altLang="ko-KR" b="1" dirty="0"/>
              <a:t>그 사람에게도 권리가 있다는 사실을 보게 만드는 시선의 변화</a:t>
            </a:r>
            <a:r>
              <a:rPr lang="ko-KR" altLang="ko-KR" dirty="0"/>
              <a:t>입니다.</a:t>
            </a:r>
          </a:p>
          <a:p>
            <a:r>
              <a:rPr lang="ko-KR" altLang="ko-KR" b="1" dirty="0"/>
              <a:t>강조할 메시지:</a:t>
            </a:r>
            <a:endParaRPr lang="ko-KR" altLang="ko-KR" dirty="0"/>
          </a:p>
          <a:p>
            <a:r>
              <a:rPr lang="ko-KR" altLang="ko-KR" b="1" dirty="0"/>
              <a:t>**이름이 바뀌면, 노동이 보입니다.</a:t>
            </a:r>
          </a:p>
          <a:p>
            <a:r>
              <a:rPr lang="ko-KR" altLang="ko-KR" dirty="0"/>
              <a:t>노동이 보이면, 권리가 보입니다.</a:t>
            </a:r>
          </a:p>
        </p:txBody>
      </p:sp>
      <p:sp>
        <p:nvSpPr>
          <p:cNvPr id="4" name="슬라이드 번호 개체 틀 3">
            <a:extLst>
              <a:ext uri="{FF2B5EF4-FFF2-40B4-BE49-F238E27FC236}">
                <a16:creationId xmlns:a16="http://schemas.microsoft.com/office/drawing/2014/main" id="{E5E0C2CD-49EF-9C10-3CC8-F9E2FAEAFFBB}"/>
              </a:ext>
            </a:extLst>
          </p:cNvPr>
          <p:cNvSpPr>
            <a:spLocks noGrp="1"/>
          </p:cNvSpPr>
          <p:nvPr>
            <p:ph type="sldNum" sz="quarter" idx="5"/>
          </p:nvPr>
        </p:nvSpPr>
        <p:spPr/>
        <p:txBody>
          <a:bodyPr/>
          <a:lstStyle/>
          <a:p>
            <a:fld id="{8B95B3AA-56BF-47AE-95D8-44C192FB80D2}" type="slidenum">
              <a:rPr lang="ko-KR" altLang="en-US" smtClean="0"/>
              <a:t>10</a:t>
            </a:fld>
            <a:endParaRPr lang="ko-KR" altLang="en-US" dirty="0"/>
          </a:p>
        </p:txBody>
      </p:sp>
    </p:spTree>
    <p:extLst>
      <p:ext uri="{BB962C8B-B14F-4D97-AF65-F5344CB8AC3E}">
        <p14:creationId xmlns:p14="http://schemas.microsoft.com/office/powerpoint/2010/main" val="1306574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4CD53-0123-AA01-2701-F5148E2437D4}"/>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78047539-1C53-7B00-6837-0034B5DB5D22}"/>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E16631ED-CCE4-BD38-3F04-3A4CA66C9BF6}"/>
              </a:ext>
            </a:extLst>
          </p:cNvPr>
          <p:cNvSpPr>
            <a:spLocks noGrp="1"/>
          </p:cNvSpPr>
          <p:nvPr>
            <p:ph type="body" idx="1"/>
          </p:nvPr>
        </p:nvSpPr>
        <p:spPr/>
        <p:txBody>
          <a:bodyPr/>
          <a:lstStyle/>
          <a:p>
            <a:r>
              <a:rPr lang="ko-KR" altLang="ko-KR" dirty="0"/>
              <a:t>이번에는 눈에 잘 보이지 않는 노동에 대해 생각해 봅니다.</a:t>
            </a:r>
          </a:p>
          <a:p>
            <a:r>
              <a:rPr lang="ko-KR" altLang="ko-KR" dirty="0"/>
              <a:t>물건을 옮기거나 기계를 다루는 일은 노동이라고 쉽게 생각합니다. 그런데 웃고, 친절하게 말하고, 화가 나도 감정을 조절하면서 사람을 상대하는 것도 노동일까요?</a:t>
            </a:r>
          </a:p>
          <a:p>
            <a:r>
              <a:rPr lang="ko-KR" altLang="ko-KR" dirty="0"/>
              <a:t>서비스업에서는 노동자가 자신의 감정을 조절하고 특정한 표정과 태도를 유지하도록 </a:t>
            </a:r>
            <a:r>
              <a:rPr lang="ko-KR" altLang="ko-KR" dirty="0" err="1"/>
              <a:t>요구받는</a:t>
            </a:r>
            <a:r>
              <a:rPr lang="ko-KR" altLang="ko-KR" dirty="0"/>
              <a:t> 경우가 많습니다. 이런 일을 우리는 감정노동이라고 합니다.</a:t>
            </a:r>
          </a:p>
          <a:p>
            <a:r>
              <a:rPr lang="ko-KR" altLang="ko-KR" dirty="0"/>
              <a:t>학생들에게 질문합니다.</a:t>
            </a:r>
          </a:p>
          <a:p>
            <a:r>
              <a:rPr lang="ko-KR" altLang="ko-KR" dirty="0"/>
              <a:t>“속으로는 힘들거나 화가 나는데 계속 웃어야 한다면 그것도 일일까요?”</a:t>
            </a:r>
            <a:br>
              <a:rPr lang="ko-KR" altLang="ko-KR" dirty="0"/>
            </a:br>
            <a:r>
              <a:rPr lang="ko-KR" altLang="ko-KR" dirty="0"/>
              <a:t>“손님의 기분을 맞추는 것도 업무의 일부라면, 그것 역시 노동이라고 볼 수 있을까요?”</a:t>
            </a:r>
          </a:p>
          <a:p>
            <a:r>
              <a:rPr lang="ko-KR" altLang="ko-KR" dirty="0"/>
              <a:t>감정노동은 단순히 ‘성격이 좋아야 하는 </a:t>
            </a:r>
            <a:r>
              <a:rPr lang="ko-KR" altLang="ko-KR" dirty="0" err="1"/>
              <a:t>일’이</a:t>
            </a:r>
            <a:r>
              <a:rPr lang="ko-KR" altLang="ko-KR" dirty="0"/>
              <a:t> 아닙니다. 자신의 감정을 조절하면서 업무를 수행하는 </a:t>
            </a:r>
            <a:r>
              <a:rPr lang="ko-KR" altLang="ko-KR" b="1" dirty="0"/>
              <a:t>실제 노동의 한 형태</a:t>
            </a:r>
            <a:r>
              <a:rPr lang="ko-KR" altLang="ko-KR" dirty="0"/>
              <a:t>입니다.</a:t>
            </a:r>
          </a:p>
          <a:p>
            <a:r>
              <a:rPr lang="ko-KR" altLang="ko-KR" dirty="0"/>
              <a:t>그리고 이 노동이 반복되면 스트레스, 소진, </a:t>
            </a:r>
            <a:r>
              <a:rPr lang="ko-KR" altLang="ko-KR" dirty="0" err="1"/>
              <a:t>우울감</a:t>
            </a:r>
            <a:r>
              <a:rPr lang="ko-KR" altLang="ko-KR" dirty="0"/>
              <a:t> 등 노동자의 건강에도 영향을 줄 수 있습니다.</a:t>
            </a:r>
          </a:p>
          <a:p>
            <a:r>
              <a:rPr lang="ko-KR" altLang="ko-KR" b="1" dirty="0"/>
              <a:t>강조할 메시지:</a:t>
            </a:r>
            <a:br>
              <a:rPr lang="ko-KR" altLang="ko-KR" dirty="0"/>
            </a:br>
            <a:r>
              <a:rPr lang="ko-KR" altLang="ko-KR" b="1" dirty="0"/>
              <a:t>보이지 않는 감정도 노동에 사용될 수 있습니다.</a:t>
            </a:r>
            <a:br>
              <a:rPr lang="ko-KR" altLang="ko-KR" b="1" dirty="0"/>
            </a:br>
            <a:r>
              <a:rPr lang="ko-KR" altLang="ko-KR" b="1" dirty="0"/>
              <a:t>그래서 감정노동 역시 보호받아야 하는 노동입니다.</a:t>
            </a:r>
            <a:endParaRPr lang="ko-KR" altLang="ko-KR" dirty="0"/>
          </a:p>
        </p:txBody>
      </p:sp>
      <p:sp>
        <p:nvSpPr>
          <p:cNvPr id="4" name="슬라이드 번호 개체 틀 3">
            <a:extLst>
              <a:ext uri="{FF2B5EF4-FFF2-40B4-BE49-F238E27FC236}">
                <a16:creationId xmlns:a16="http://schemas.microsoft.com/office/drawing/2014/main" id="{1CCBB9CE-ACF5-06DC-411B-837446CDB719}"/>
              </a:ext>
            </a:extLst>
          </p:cNvPr>
          <p:cNvSpPr>
            <a:spLocks noGrp="1"/>
          </p:cNvSpPr>
          <p:nvPr>
            <p:ph type="sldNum" sz="quarter" idx="5"/>
          </p:nvPr>
        </p:nvSpPr>
        <p:spPr/>
        <p:txBody>
          <a:bodyPr/>
          <a:lstStyle/>
          <a:p>
            <a:fld id="{8B95B3AA-56BF-47AE-95D8-44C192FB80D2}" type="slidenum">
              <a:rPr lang="ko-KR" altLang="en-US" smtClean="0"/>
              <a:t>11</a:t>
            </a:fld>
            <a:endParaRPr lang="ko-KR" altLang="en-US" dirty="0"/>
          </a:p>
        </p:txBody>
      </p:sp>
    </p:spTree>
    <p:extLst>
      <p:ext uri="{BB962C8B-B14F-4D97-AF65-F5344CB8AC3E}">
        <p14:creationId xmlns:p14="http://schemas.microsoft.com/office/powerpoint/2010/main" val="21496674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C1C29-7CC8-793E-6EF6-C842A21F38CC}"/>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8C02E7DD-E1EA-2500-101E-01D4C00FFD0F}"/>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FAC0FDA4-8DF5-B374-11B1-1B1DDA61920D}"/>
              </a:ext>
            </a:extLst>
          </p:cNvPr>
          <p:cNvSpPr>
            <a:spLocks noGrp="1"/>
          </p:cNvSpPr>
          <p:nvPr>
            <p:ph type="body" idx="1"/>
          </p:nvPr>
        </p:nvSpPr>
        <p:spPr/>
        <p:txBody>
          <a:bodyPr/>
          <a:lstStyle/>
          <a:p>
            <a:r>
              <a:rPr lang="ko-KR" altLang="ko-KR" dirty="0"/>
              <a:t>이번에는 눈에 잘 보이지 않는 노동에 대해 생각해 봅니다.</a:t>
            </a:r>
          </a:p>
          <a:p>
            <a:r>
              <a:rPr lang="ko-KR" altLang="ko-KR" dirty="0"/>
              <a:t>물건을 옮기거나 기계를 다루는 일은 노동이라고 쉽게 생각합니다. 그런데 웃고, 친절하게 말하고, 화가 나도 감정을 조절하면서 사람을 상대하는 것도 노동일까요?</a:t>
            </a:r>
          </a:p>
          <a:p>
            <a:r>
              <a:rPr lang="ko-KR" altLang="ko-KR" dirty="0"/>
              <a:t>서비스업에서는 노동자가 자신의 감정을 조절하고 특정한 표정과 태도를 유지하도록 </a:t>
            </a:r>
            <a:r>
              <a:rPr lang="ko-KR" altLang="ko-KR" dirty="0" err="1"/>
              <a:t>요구받는</a:t>
            </a:r>
            <a:r>
              <a:rPr lang="ko-KR" altLang="ko-KR" dirty="0"/>
              <a:t> 경우가 많습니다. 이런 일을 우리는 감정노동이라고 합니다.</a:t>
            </a:r>
          </a:p>
          <a:p>
            <a:r>
              <a:rPr lang="ko-KR" altLang="ko-KR" dirty="0"/>
              <a:t>학생들에게 질문합니다.</a:t>
            </a:r>
          </a:p>
          <a:p>
            <a:r>
              <a:rPr lang="ko-KR" altLang="ko-KR" dirty="0"/>
              <a:t>“속으로는 힘들거나 화가 나는데 계속 웃어야 한다면 그것도 일일까요?”</a:t>
            </a:r>
            <a:br>
              <a:rPr lang="ko-KR" altLang="ko-KR" dirty="0"/>
            </a:br>
            <a:r>
              <a:rPr lang="ko-KR" altLang="ko-KR" dirty="0"/>
              <a:t>“손님의 기분을 맞추는 것도 업무의 일부라면, 그것 역시 노동이라고 볼 수 있을까요?”</a:t>
            </a:r>
          </a:p>
          <a:p>
            <a:r>
              <a:rPr lang="ko-KR" altLang="ko-KR" dirty="0"/>
              <a:t>감정노동은 단순히 ‘성격이 좋아야 하는 </a:t>
            </a:r>
            <a:r>
              <a:rPr lang="ko-KR" altLang="ko-KR" dirty="0" err="1"/>
              <a:t>일’이</a:t>
            </a:r>
            <a:r>
              <a:rPr lang="ko-KR" altLang="ko-KR" dirty="0"/>
              <a:t> 아닙니다. 자신의 감정을 조절하면서 업무를 수행하는 </a:t>
            </a:r>
            <a:r>
              <a:rPr lang="ko-KR" altLang="ko-KR" b="1" dirty="0"/>
              <a:t>실제 노동의 한 형태</a:t>
            </a:r>
            <a:r>
              <a:rPr lang="ko-KR" altLang="ko-KR" dirty="0"/>
              <a:t>입니다.</a:t>
            </a:r>
          </a:p>
          <a:p>
            <a:r>
              <a:rPr lang="ko-KR" altLang="ko-KR" dirty="0"/>
              <a:t>그리고 이 노동이 반복되면 스트레스, 소진, </a:t>
            </a:r>
            <a:r>
              <a:rPr lang="ko-KR" altLang="ko-KR" dirty="0" err="1"/>
              <a:t>우울감</a:t>
            </a:r>
            <a:r>
              <a:rPr lang="ko-KR" altLang="ko-KR" dirty="0"/>
              <a:t> 등 노동자의 건강에도 영향을 줄 수 있습니다.</a:t>
            </a:r>
          </a:p>
          <a:p>
            <a:r>
              <a:rPr lang="ko-KR" altLang="ko-KR" b="1" dirty="0"/>
              <a:t>강조할 메시지:</a:t>
            </a:r>
            <a:br>
              <a:rPr lang="ko-KR" altLang="ko-KR" dirty="0"/>
            </a:br>
            <a:r>
              <a:rPr lang="ko-KR" altLang="ko-KR" b="1" dirty="0"/>
              <a:t>보이지 않는 감정도 노동에 사용될 수 있습니다.</a:t>
            </a:r>
            <a:br>
              <a:rPr lang="ko-KR" altLang="ko-KR" b="1" dirty="0"/>
            </a:br>
            <a:r>
              <a:rPr lang="ko-KR" altLang="ko-KR" b="1" dirty="0"/>
              <a:t>그래서 감정노동 역시 보호받아야 하는 노동입니다.</a:t>
            </a:r>
            <a:endParaRPr lang="ko-KR" altLang="ko-KR" dirty="0"/>
          </a:p>
        </p:txBody>
      </p:sp>
      <p:sp>
        <p:nvSpPr>
          <p:cNvPr id="4" name="슬라이드 번호 개체 틀 3">
            <a:extLst>
              <a:ext uri="{FF2B5EF4-FFF2-40B4-BE49-F238E27FC236}">
                <a16:creationId xmlns:a16="http://schemas.microsoft.com/office/drawing/2014/main" id="{64BAD41F-A7BC-579F-DF0E-D1F2622B3115}"/>
              </a:ext>
            </a:extLst>
          </p:cNvPr>
          <p:cNvSpPr>
            <a:spLocks noGrp="1"/>
          </p:cNvSpPr>
          <p:nvPr>
            <p:ph type="sldNum" sz="quarter" idx="5"/>
          </p:nvPr>
        </p:nvSpPr>
        <p:spPr/>
        <p:txBody>
          <a:bodyPr/>
          <a:lstStyle/>
          <a:p>
            <a:fld id="{8B95B3AA-56BF-47AE-95D8-44C192FB80D2}" type="slidenum">
              <a:rPr lang="ko-KR" altLang="en-US" smtClean="0"/>
              <a:t>12</a:t>
            </a:fld>
            <a:endParaRPr lang="ko-KR" altLang="en-US" dirty="0"/>
          </a:p>
        </p:txBody>
      </p:sp>
    </p:spTree>
    <p:extLst>
      <p:ext uri="{BB962C8B-B14F-4D97-AF65-F5344CB8AC3E}">
        <p14:creationId xmlns:p14="http://schemas.microsoft.com/office/powerpoint/2010/main" val="922921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425CB-A535-2F71-3101-51B31F60FFC9}"/>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B27C2228-1CB5-C822-775A-D8B331DBD57E}"/>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0720613C-09DD-B60E-6D5F-9AD86BB89DC1}"/>
              </a:ext>
            </a:extLst>
          </p:cNvPr>
          <p:cNvSpPr>
            <a:spLocks noGrp="1"/>
          </p:cNvSpPr>
          <p:nvPr>
            <p:ph type="body" idx="1"/>
          </p:nvPr>
        </p:nvSpPr>
        <p:spPr/>
        <p:txBody>
          <a:bodyPr/>
          <a:lstStyle/>
          <a:p>
            <a:r>
              <a:rPr lang="ko-KR" altLang="ko-KR" dirty="0"/>
              <a:t>기후위기는 모든 사람에게 영향을 미칩니다. 하지만 그 위험을 모든 사람이 똑같이 경험하는 것은 아닙니다.</a:t>
            </a:r>
          </a:p>
          <a:p>
            <a:r>
              <a:rPr lang="ko-KR" altLang="ko-KR" dirty="0"/>
              <a:t>폭염이 오면 에어컨이 있는 공간으로 들어갈 수 있는 사람이 있는 반면, 뜨거운 도로 위에서 일해야 하는 노동자가 있습니다. 폭우가 쏟아지면 외출하지 않을 수 있는 사람이 있는 반면, 배달하거나 이동하거나 현장을 지켜야 하는 노동자가 있습니다.</a:t>
            </a:r>
          </a:p>
          <a:p>
            <a:r>
              <a:rPr lang="ko-KR" altLang="ko-KR" dirty="0"/>
              <a:t>학생들에게 질문합니다.</a:t>
            </a:r>
          </a:p>
          <a:p>
            <a:r>
              <a:rPr lang="ko-KR" altLang="ko-KR" dirty="0"/>
              <a:t>“비가 정말 많이 오는 날, 우리는 무엇을 하나요?”</a:t>
            </a:r>
            <a:br>
              <a:rPr lang="ko-KR" altLang="ko-KR" dirty="0"/>
            </a:br>
            <a:r>
              <a:rPr lang="ko-KR" altLang="ko-KR" dirty="0"/>
              <a:t>“그런데 우리가 집에 있는 동안에도 누군가는 일을 하고 있지 않을까요?”</a:t>
            </a:r>
          </a:p>
          <a:p>
            <a:r>
              <a:rPr lang="ko-KR" altLang="ko-KR" dirty="0"/>
              <a:t>기후위기의 노동인권 문제는 단순히 날씨가 더워지고 비가 많이 오는 문제가 아닙니다. </a:t>
            </a:r>
            <a:r>
              <a:rPr lang="ko-KR" altLang="ko-KR" b="1" dirty="0"/>
              <a:t>위험한 상황에서 누가 계속 일해야 하는지, 누가 일을 멈출 수 있는지, 그 결정권을 누가 가지고 있는지</a:t>
            </a:r>
            <a:r>
              <a:rPr lang="ko-KR" altLang="ko-KR" dirty="0"/>
              <a:t>의 문제이기도 합니다.</a:t>
            </a:r>
          </a:p>
          <a:p>
            <a:r>
              <a:rPr lang="ko-KR" altLang="ko-KR" b="1" dirty="0"/>
              <a:t>강조할 메시지:</a:t>
            </a:r>
            <a:endParaRPr lang="ko-KR" altLang="ko-KR" dirty="0"/>
          </a:p>
          <a:p>
            <a:r>
              <a:rPr lang="ko-KR" altLang="ko-KR" b="1" dirty="0"/>
              <a:t>재난은 모두에게 오지만, 위험은 평등하게 나누어지지 않습니다.</a:t>
            </a:r>
          </a:p>
        </p:txBody>
      </p:sp>
      <p:sp>
        <p:nvSpPr>
          <p:cNvPr id="4" name="슬라이드 번호 개체 틀 3">
            <a:extLst>
              <a:ext uri="{FF2B5EF4-FFF2-40B4-BE49-F238E27FC236}">
                <a16:creationId xmlns:a16="http://schemas.microsoft.com/office/drawing/2014/main" id="{FBBA6788-3C80-9F53-0CCF-7C16BF3B80F5}"/>
              </a:ext>
            </a:extLst>
          </p:cNvPr>
          <p:cNvSpPr>
            <a:spLocks noGrp="1"/>
          </p:cNvSpPr>
          <p:nvPr>
            <p:ph type="sldNum" sz="quarter" idx="5"/>
          </p:nvPr>
        </p:nvSpPr>
        <p:spPr/>
        <p:txBody>
          <a:bodyPr/>
          <a:lstStyle/>
          <a:p>
            <a:fld id="{8B95B3AA-56BF-47AE-95D8-44C192FB80D2}" type="slidenum">
              <a:rPr lang="ko-KR" altLang="en-US" smtClean="0"/>
              <a:t>13</a:t>
            </a:fld>
            <a:endParaRPr lang="ko-KR" altLang="en-US" dirty="0"/>
          </a:p>
        </p:txBody>
      </p:sp>
    </p:spTree>
    <p:extLst>
      <p:ext uri="{BB962C8B-B14F-4D97-AF65-F5344CB8AC3E}">
        <p14:creationId xmlns:p14="http://schemas.microsoft.com/office/powerpoint/2010/main" val="36359238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3610D-939E-2ECD-5FB5-885CA316B352}"/>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9F2CD592-EA8D-186D-E39B-CB335219BADF}"/>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0FD04002-DE63-CDF5-73D9-8D46DF2324F7}"/>
              </a:ext>
            </a:extLst>
          </p:cNvPr>
          <p:cNvSpPr>
            <a:spLocks noGrp="1"/>
          </p:cNvSpPr>
          <p:nvPr>
            <p:ph type="body" idx="1"/>
          </p:nvPr>
        </p:nvSpPr>
        <p:spPr/>
        <p:txBody>
          <a:bodyPr/>
          <a:lstStyle/>
          <a:p>
            <a:endParaRPr lang="ko-KR" altLang="ko-KR" b="1" dirty="0"/>
          </a:p>
        </p:txBody>
      </p:sp>
      <p:sp>
        <p:nvSpPr>
          <p:cNvPr id="4" name="슬라이드 번호 개체 틀 3">
            <a:extLst>
              <a:ext uri="{FF2B5EF4-FFF2-40B4-BE49-F238E27FC236}">
                <a16:creationId xmlns:a16="http://schemas.microsoft.com/office/drawing/2014/main" id="{FA7AD1B0-F8F6-F093-36A9-9613B4B995CA}"/>
              </a:ext>
            </a:extLst>
          </p:cNvPr>
          <p:cNvSpPr>
            <a:spLocks noGrp="1"/>
          </p:cNvSpPr>
          <p:nvPr>
            <p:ph type="sldNum" sz="quarter" idx="5"/>
          </p:nvPr>
        </p:nvSpPr>
        <p:spPr/>
        <p:txBody>
          <a:bodyPr/>
          <a:lstStyle/>
          <a:p>
            <a:fld id="{8B95B3AA-56BF-47AE-95D8-44C192FB80D2}" type="slidenum">
              <a:rPr lang="ko-KR" altLang="en-US" smtClean="0"/>
              <a:t>14</a:t>
            </a:fld>
            <a:endParaRPr lang="ko-KR" altLang="en-US" dirty="0"/>
          </a:p>
        </p:txBody>
      </p:sp>
    </p:spTree>
    <p:extLst>
      <p:ext uri="{BB962C8B-B14F-4D97-AF65-F5344CB8AC3E}">
        <p14:creationId xmlns:p14="http://schemas.microsoft.com/office/powerpoint/2010/main" val="5572225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6DFBB-FB4A-B1F4-C3F3-9138BAC2C483}"/>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E5534EF0-03D8-D0D4-F748-9E2B1B5B2E5F}"/>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8FAD151A-5C5A-4C7F-72B3-32BC80F78557}"/>
              </a:ext>
            </a:extLst>
          </p:cNvPr>
          <p:cNvSpPr>
            <a:spLocks noGrp="1"/>
          </p:cNvSpPr>
          <p:nvPr>
            <p:ph type="body" idx="1"/>
          </p:nvPr>
        </p:nvSpPr>
        <p:spPr/>
        <p:txBody>
          <a:bodyPr/>
          <a:lstStyle/>
          <a:p>
            <a:endParaRPr lang="ko-KR" altLang="ko-KR" b="1" dirty="0"/>
          </a:p>
        </p:txBody>
      </p:sp>
      <p:sp>
        <p:nvSpPr>
          <p:cNvPr id="4" name="슬라이드 번호 개체 틀 3">
            <a:extLst>
              <a:ext uri="{FF2B5EF4-FFF2-40B4-BE49-F238E27FC236}">
                <a16:creationId xmlns:a16="http://schemas.microsoft.com/office/drawing/2014/main" id="{845B2EE2-1B85-A824-DF2E-4884F6BA51DB}"/>
              </a:ext>
            </a:extLst>
          </p:cNvPr>
          <p:cNvSpPr>
            <a:spLocks noGrp="1"/>
          </p:cNvSpPr>
          <p:nvPr>
            <p:ph type="sldNum" sz="quarter" idx="5"/>
          </p:nvPr>
        </p:nvSpPr>
        <p:spPr/>
        <p:txBody>
          <a:bodyPr/>
          <a:lstStyle/>
          <a:p>
            <a:fld id="{8B95B3AA-56BF-47AE-95D8-44C192FB80D2}" type="slidenum">
              <a:rPr lang="ko-KR" altLang="en-US" smtClean="0"/>
              <a:t>15</a:t>
            </a:fld>
            <a:endParaRPr lang="ko-KR" altLang="en-US" dirty="0"/>
          </a:p>
        </p:txBody>
      </p:sp>
    </p:spTree>
    <p:extLst>
      <p:ext uri="{BB962C8B-B14F-4D97-AF65-F5344CB8AC3E}">
        <p14:creationId xmlns:p14="http://schemas.microsoft.com/office/powerpoint/2010/main" val="10218446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B534E-933F-93A2-5733-5F8332C4BD8B}"/>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F22AF5B5-E3C9-A471-469A-969FDCCDC1B7}"/>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5A8FD9E3-796B-23CA-B1E8-FF7D7F9CA01C}"/>
              </a:ext>
            </a:extLst>
          </p:cNvPr>
          <p:cNvSpPr>
            <a:spLocks noGrp="1"/>
          </p:cNvSpPr>
          <p:nvPr>
            <p:ph type="body" idx="1"/>
          </p:nvPr>
        </p:nvSpPr>
        <p:spPr/>
        <p:txBody>
          <a:bodyPr/>
          <a:lstStyle/>
          <a:p>
            <a:endParaRPr lang="ko-KR" altLang="ko-KR" b="1" dirty="0"/>
          </a:p>
        </p:txBody>
      </p:sp>
      <p:sp>
        <p:nvSpPr>
          <p:cNvPr id="4" name="슬라이드 번호 개체 틀 3">
            <a:extLst>
              <a:ext uri="{FF2B5EF4-FFF2-40B4-BE49-F238E27FC236}">
                <a16:creationId xmlns:a16="http://schemas.microsoft.com/office/drawing/2014/main" id="{91ECBA85-E51A-195D-C3A1-84719F755DA5}"/>
              </a:ext>
            </a:extLst>
          </p:cNvPr>
          <p:cNvSpPr>
            <a:spLocks noGrp="1"/>
          </p:cNvSpPr>
          <p:nvPr>
            <p:ph type="sldNum" sz="quarter" idx="5"/>
          </p:nvPr>
        </p:nvSpPr>
        <p:spPr/>
        <p:txBody>
          <a:bodyPr/>
          <a:lstStyle/>
          <a:p>
            <a:fld id="{8B95B3AA-56BF-47AE-95D8-44C192FB80D2}" type="slidenum">
              <a:rPr lang="ko-KR" altLang="en-US" smtClean="0"/>
              <a:t>16</a:t>
            </a:fld>
            <a:endParaRPr lang="ko-KR" altLang="en-US" dirty="0"/>
          </a:p>
        </p:txBody>
      </p:sp>
    </p:spTree>
    <p:extLst>
      <p:ext uri="{BB962C8B-B14F-4D97-AF65-F5344CB8AC3E}">
        <p14:creationId xmlns:p14="http://schemas.microsoft.com/office/powerpoint/2010/main" val="28538638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17E9B-40ED-2135-6773-D483BDE9E6A9}"/>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F10668BD-C3BA-E6FF-2529-3BC3C92A174B}"/>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E314458C-478F-EB27-EB69-29741D5655B4}"/>
              </a:ext>
            </a:extLst>
          </p:cNvPr>
          <p:cNvSpPr>
            <a:spLocks noGrp="1"/>
          </p:cNvSpPr>
          <p:nvPr>
            <p:ph type="body" idx="1"/>
          </p:nvPr>
        </p:nvSpPr>
        <p:spPr/>
        <p:txBody>
          <a:bodyPr/>
          <a:lstStyle/>
          <a:p>
            <a:endParaRPr lang="ko-KR" altLang="ko-KR" b="1" dirty="0"/>
          </a:p>
        </p:txBody>
      </p:sp>
      <p:sp>
        <p:nvSpPr>
          <p:cNvPr id="4" name="슬라이드 번호 개체 틀 3">
            <a:extLst>
              <a:ext uri="{FF2B5EF4-FFF2-40B4-BE49-F238E27FC236}">
                <a16:creationId xmlns:a16="http://schemas.microsoft.com/office/drawing/2014/main" id="{19A74EEE-291B-CB2A-756A-FFA0B07FBBCD}"/>
              </a:ext>
            </a:extLst>
          </p:cNvPr>
          <p:cNvSpPr>
            <a:spLocks noGrp="1"/>
          </p:cNvSpPr>
          <p:nvPr>
            <p:ph type="sldNum" sz="quarter" idx="5"/>
          </p:nvPr>
        </p:nvSpPr>
        <p:spPr/>
        <p:txBody>
          <a:bodyPr/>
          <a:lstStyle/>
          <a:p>
            <a:fld id="{8B95B3AA-56BF-47AE-95D8-44C192FB80D2}" type="slidenum">
              <a:rPr lang="ko-KR" altLang="en-US" smtClean="0"/>
              <a:t>17</a:t>
            </a:fld>
            <a:endParaRPr lang="ko-KR" altLang="en-US" dirty="0"/>
          </a:p>
        </p:txBody>
      </p:sp>
    </p:spTree>
    <p:extLst>
      <p:ext uri="{BB962C8B-B14F-4D97-AF65-F5344CB8AC3E}">
        <p14:creationId xmlns:p14="http://schemas.microsoft.com/office/powerpoint/2010/main" val="30413492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BC330-086F-EDE9-55DA-E9A474FAA3DA}"/>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9091261D-42E3-01A7-B39A-678DDC53CE4E}"/>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1EEE2D87-502C-3CC4-4A6B-3628EA994B31}"/>
              </a:ext>
            </a:extLst>
          </p:cNvPr>
          <p:cNvSpPr>
            <a:spLocks noGrp="1"/>
          </p:cNvSpPr>
          <p:nvPr>
            <p:ph type="body" idx="1"/>
          </p:nvPr>
        </p:nvSpPr>
        <p:spPr/>
        <p:txBody>
          <a:bodyPr/>
          <a:lstStyle/>
          <a:p>
            <a:r>
              <a:rPr lang="ko-KR" altLang="ko-KR" dirty="0"/>
              <a:t>“앞에서 여러분이 여러 상황을 보고 ‘계속 일해도 된다’, ‘멈춰야 </a:t>
            </a:r>
            <a:r>
              <a:rPr lang="ko-KR" altLang="ko-KR" dirty="0" err="1"/>
              <a:t>한다’를</a:t>
            </a:r>
            <a:r>
              <a:rPr lang="ko-KR" altLang="ko-KR" dirty="0"/>
              <a:t> 판단해 봤습니다.</a:t>
            </a:r>
            <a:br>
              <a:rPr lang="ko-KR" altLang="ko-KR" dirty="0"/>
            </a:br>
            <a:r>
              <a:rPr lang="ko-KR" altLang="ko-KR" dirty="0"/>
              <a:t>그런데 여기서 한 가지 더 생각해 </a:t>
            </a:r>
            <a:r>
              <a:rPr lang="ko-KR" altLang="ko-KR" dirty="0" err="1"/>
              <a:t>볼게요</a:t>
            </a:r>
            <a:r>
              <a:rPr lang="ko-KR" altLang="ko-KR" dirty="0"/>
              <a:t>.</a:t>
            </a:r>
            <a:r>
              <a:rPr lang="en-US" altLang="ko-KR" dirty="0"/>
              <a:t> </a:t>
            </a:r>
            <a:r>
              <a:rPr lang="ko-KR" altLang="ko-KR" b="1" dirty="0"/>
              <a:t>이걸 누가 결정해야 할까요?</a:t>
            </a:r>
            <a:endParaRPr lang="ko-KR" altLang="ko-KR" dirty="0"/>
          </a:p>
          <a:p>
            <a:r>
              <a:rPr lang="ko-KR" altLang="ko-KR" dirty="0"/>
              <a:t>비가 너무 많이 오는 날 배달을 시킬지 말지는 소비자가 결정할 수 있습니다.</a:t>
            </a:r>
            <a:br>
              <a:rPr lang="ko-KR" altLang="ko-KR" dirty="0"/>
            </a:br>
            <a:r>
              <a:rPr lang="ko-KR" altLang="ko-KR" dirty="0"/>
              <a:t>하지만 소비자가 주문했다고 해서 노동자가 반드시 위험을 감수하면서까지 배달해야 하는 것은 아니겠죠.</a:t>
            </a:r>
          </a:p>
          <a:p>
            <a:r>
              <a:rPr lang="ko-KR" altLang="ko-KR" dirty="0"/>
              <a:t>노동자에게도 </a:t>
            </a:r>
            <a:r>
              <a:rPr lang="ko-KR" altLang="ko-KR" b="1" dirty="0"/>
              <a:t>‘지금은 너무 위험하니 일을 </a:t>
            </a:r>
            <a:r>
              <a:rPr lang="ko-KR" altLang="ko-KR" b="1" dirty="0" err="1"/>
              <a:t>멈추겠다’고</a:t>
            </a:r>
            <a:r>
              <a:rPr lang="ko-KR" altLang="ko-KR" b="1" dirty="0"/>
              <a:t> 판단할 수 있는 권리</a:t>
            </a:r>
            <a:r>
              <a:rPr lang="ko-KR" altLang="ko-KR" dirty="0"/>
              <a:t>가 있어야 합니다.</a:t>
            </a:r>
            <a:br>
              <a:rPr lang="ko-KR" altLang="ko-KR" dirty="0"/>
            </a:br>
            <a:r>
              <a:rPr lang="ko-KR" altLang="ko-KR" dirty="0"/>
              <a:t>그리고 그 판단을 노동자 개인에게만 맡겨서도 안 됩니다.</a:t>
            </a:r>
          </a:p>
          <a:p>
            <a:r>
              <a:rPr lang="ko-KR" altLang="ko-KR" dirty="0"/>
              <a:t>플랫폼이나 회사도 폭우나 폭염처럼 위험이 커졌을 때</a:t>
            </a:r>
            <a:r>
              <a:rPr lang="en-US" altLang="ko-KR" dirty="0"/>
              <a:t> </a:t>
            </a:r>
            <a:r>
              <a:rPr lang="ko-KR" altLang="ko-KR" dirty="0"/>
              <a:t>주문을 제한하거나 배달을 중단하고, 안전한 작업 기준을 정하고,</a:t>
            </a:r>
            <a:r>
              <a:rPr lang="en-US" altLang="ko-KR" dirty="0"/>
              <a:t> </a:t>
            </a:r>
            <a:r>
              <a:rPr lang="ko-KR" altLang="ko-KR" dirty="0"/>
              <a:t>노동자가 일을 멈췄다고 해서 불이익을 받지 않도록 해야 합니다.</a:t>
            </a:r>
          </a:p>
          <a:p>
            <a:r>
              <a:rPr lang="ko-KR" altLang="ko-KR" dirty="0"/>
              <a:t>그럼 세 주체가 각각 무엇을 결정할 수 있어야 할까요?”</a:t>
            </a:r>
          </a:p>
          <a:p>
            <a:r>
              <a:rPr lang="ko-KR" altLang="ko-KR" dirty="0"/>
              <a:t>학생들 의견을 받아 판서하거나 빈칸에 넣습니다.</a:t>
            </a:r>
          </a:p>
          <a:p>
            <a:pPr lvl="0"/>
            <a:r>
              <a:rPr lang="ko-KR" altLang="ko-KR" b="1" dirty="0"/>
              <a:t>소비자</a:t>
            </a:r>
            <a:r>
              <a:rPr lang="ko-KR" altLang="ko-KR" dirty="0"/>
              <a:t>: 주문 여부를 선택하기 / 무리한 요구나 재촉하지 않기 </a:t>
            </a:r>
          </a:p>
          <a:p>
            <a:pPr lvl="0"/>
            <a:r>
              <a:rPr lang="ko-KR" altLang="ko-KR" b="1" dirty="0"/>
              <a:t>노동자</a:t>
            </a:r>
            <a:r>
              <a:rPr lang="ko-KR" altLang="ko-KR" dirty="0"/>
              <a:t>: 위험하면 일을 멈추기 / </a:t>
            </a:r>
            <a:r>
              <a:rPr lang="ko-KR" altLang="ko-KR" dirty="0" err="1"/>
              <a:t>배달·작업을</a:t>
            </a:r>
            <a:r>
              <a:rPr lang="ko-KR" altLang="ko-KR" dirty="0"/>
              <a:t> 거부하거나 대피하기 </a:t>
            </a:r>
          </a:p>
          <a:p>
            <a:pPr lvl="0"/>
            <a:r>
              <a:rPr lang="ko-KR" altLang="ko-KR" b="1" dirty="0" err="1"/>
              <a:t>플랫폼·회사</a:t>
            </a:r>
            <a:r>
              <a:rPr lang="ko-KR" altLang="ko-KR" dirty="0"/>
              <a:t>: 위험 시 </a:t>
            </a:r>
            <a:r>
              <a:rPr lang="ko-KR" altLang="ko-KR" dirty="0" err="1"/>
              <a:t>작업·주문</a:t>
            </a:r>
            <a:r>
              <a:rPr lang="ko-KR" altLang="ko-KR" dirty="0"/>
              <a:t> 중단 기준 정하기 / 안전조치 마련하기 / 노동자에게 불이익 주지 않기 </a:t>
            </a:r>
          </a:p>
          <a:p>
            <a:r>
              <a:rPr lang="ko-KR" altLang="ko-KR" dirty="0"/>
              <a:t>마지막에는 이렇게 정리하면 좋아.</a:t>
            </a:r>
          </a:p>
          <a:p>
            <a:r>
              <a:rPr lang="ko-KR" altLang="ko-KR" dirty="0"/>
              <a:t>“중요한 건 ‘누가 더 조심해야 </a:t>
            </a:r>
            <a:r>
              <a:rPr lang="ko-KR" altLang="ko-KR" dirty="0" err="1"/>
              <a:t>할까?’만</a:t>
            </a:r>
            <a:r>
              <a:rPr lang="ko-KR" altLang="ko-KR" dirty="0"/>
              <a:t> 묻는 것이 아닙니다.</a:t>
            </a:r>
            <a:br>
              <a:rPr lang="ko-KR" altLang="ko-KR" dirty="0"/>
            </a:br>
            <a:r>
              <a:rPr lang="ko-KR" altLang="ko-KR" b="1" dirty="0"/>
              <a:t>위험할 때 누가 멈출 수 있고, 그 결정을 누가 보장해야 하는가</a:t>
            </a:r>
            <a:r>
              <a:rPr lang="ko-KR" altLang="ko-KR" dirty="0"/>
              <a:t>를 묻는 것이 노동인권의 시선입니다.”</a:t>
            </a:r>
          </a:p>
          <a:p>
            <a:r>
              <a:rPr lang="ko-KR" altLang="ko-KR" dirty="0"/>
              <a:t>그리고 바로 다음 </a:t>
            </a:r>
            <a:r>
              <a:rPr lang="ko-KR" altLang="ko-KR" dirty="0" err="1"/>
              <a:t>네팔·거제</a:t>
            </a:r>
            <a:r>
              <a:rPr lang="ko-KR" altLang="ko-KR" dirty="0"/>
              <a:t> 사례로 넘어가면서</a:t>
            </a:r>
            <a:br>
              <a:rPr lang="ko-KR" altLang="ko-KR" dirty="0"/>
            </a:br>
            <a:r>
              <a:rPr lang="ko-KR" altLang="ko-KR" b="1" dirty="0"/>
              <a:t>“그럼 실제 기후재난 속에서는 이 ‘멈출 </a:t>
            </a:r>
            <a:r>
              <a:rPr lang="ko-KR" altLang="ko-KR" b="1" dirty="0" err="1"/>
              <a:t>권리’가</a:t>
            </a:r>
            <a:r>
              <a:rPr lang="ko-KR" altLang="ko-KR" b="1" dirty="0"/>
              <a:t> 제대로 보장되고 있을까요?”</a:t>
            </a:r>
            <a:endParaRPr lang="ko-KR" altLang="ko-KR" dirty="0"/>
          </a:p>
        </p:txBody>
      </p:sp>
      <p:sp>
        <p:nvSpPr>
          <p:cNvPr id="4" name="슬라이드 번호 개체 틀 3">
            <a:extLst>
              <a:ext uri="{FF2B5EF4-FFF2-40B4-BE49-F238E27FC236}">
                <a16:creationId xmlns:a16="http://schemas.microsoft.com/office/drawing/2014/main" id="{4A4BC652-2BF1-7E3F-2A32-A7945631195A}"/>
              </a:ext>
            </a:extLst>
          </p:cNvPr>
          <p:cNvSpPr>
            <a:spLocks noGrp="1"/>
          </p:cNvSpPr>
          <p:nvPr>
            <p:ph type="sldNum" sz="quarter" idx="5"/>
          </p:nvPr>
        </p:nvSpPr>
        <p:spPr/>
        <p:txBody>
          <a:bodyPr/>
          <a:lstStyle/>
          <a:p>
            <a:fld id="{8B95B3AA-56BF-47AE-95D8-44C192FB80D2}" type="slidenum">
              <a:rPr lang="ko-KR" altLang="en-US" smtClean="0"/>
              <a:t>18</a:t>
            </a:fld>
            <a:endParaRPr lang="ko-KR" altLang="en-US" dirty="0"/>
          </a:p>
        </p:txBody>
      </p:sp>
    </p:spTree>
    <p:extLst>
      <p:ext uri="{BB962C8B-B14F-4D97-AF65-F5344CB8AC3E}">
        <p14:creationId xmlns:p14="http://schemas.microsoft.com/office/powerpoint/2010/main" val="24006743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ko-KR" altLang="ko-KR" dirty="0"/>
              <a:t>네팔에서 발생한 재난 상황을 통해 기후재난이 얼마나 빠르게 사람들의 일상과 생명을 위협할 수 있는지 살펴봅니다.</a:t>
            </a:r>
          </a:p>
          <a:p>
            <a:r>
              <a:rPr lang="ko-KR" altLang="ko-KR" dirty="0"/>
              <a:t>이 사례에서 중요한 것은 재난의 규모나 피해 숫자만 전달하는 것이 아닙니다. 현지 주민뿐 아니라 여행자, 현지에서 일하거나 생활하는 사람들까지 위험에 놓일 수 있고, 한국인 실종 소식처럼 우리와 멀리 떨어진 사건이라고 생각했던 재난이 갑자기 가까운 문제가 되기도 합니다.</a:t>
            </a:r>
          </a:p>
          <a:p>
            <a:r>
              <a:rPr lang="ko-KR" altLang="ko-KR" dirty="0"/>
              <a:t>학생들에게 질문합니다.</a:t>
            </a:r>
          </a:p>
          <a:p>
            <a:r>
              <a:rPr lang="ko-KR" altLang="ko-KR" dirty="0"/>
              <a:t>“이런 재난이 발생하면 가장 먼저 대피할 수 있는 사람은 누구일까요?”</a:t>
            </a:r>
            <a:br>
              <a:rPr lang="ko-KR" altLang="ko-KR" dirty="0"/>
            </a:br>
            <a:r>
              <a:rPr lang="ko-KR" altLang="ko-KR" dirty="0"/>
              <a:t>“반대로 그 상황에서도 일을 해야 하는 사람은 누구일까요?”</a:t>
            </a:r>
          </a:p>
          <a:p>
            <a:r>
              <a:rPr lang="ko-KR" altLang="ko-KR" dirty="0"/>
              <a:t>재난 상황에서는 </a:t>
            </a:r>
            <a:r>
              <a:rPr lang="ko-KR" altLang="ko-KR" dirty="0" err="1"/>
              <a:t>구조·의료·운송·시설관리</a:t>
            </a:r>
            <a:r>
              <a:rPr lang="ko-KR" altLang="ko-KR" dirty="0"/>
              <a:t> 등 누군가는 반드시 일을 해야 합니다. 그렇기 때문에 </a:t>
            </a:r>
            <a:r>
              <a:rPr lang="ko-KR" altLang="ko-KR" b="1" dirty="0"/>
              <a:t>‘일을 해야 </a:t>
            </a:r>
            <a:r>
              <a:rPr lang="ko-KR" altLang="ko-KR" b="1" dirty="0" err="1"/>
              <a:t>한다’는</a:t>
            </a:r>
            <a:r>
              <a:rPr lang="ko-KR" altLang="ko-KR" b="1" dirty="0"/>
              <a:t> 이유가 노동자의 생명과 안전보다 앞설 수 있는가</a:t>
            </a:r>
            <a:r>
              <a:rPr lang="ko-KR" altLang="ko-KR" dirty="0"/>
              <a:t>를 생각해보게 합니다.</a:t>
            </a:r>
          </a:p>
          <a:p>
            <a:r>
              <a:rPr lang="ko-KR" altLang="ko-KR" dirty="0"/>
              <a:t>※ 이 슬라이드는 당시 보도내용에 따라 </a:t>
            </a:r>
            <a:r>
              <a:rPr lang="ko-KR" altLang="ko-KR" b="1" dirty="0" err="1"/>
              <a:t>실종자·피해</a:t>
            </a:r>
            <a:r>
              <a:rPr lang="ko-KR" altLang="ko-KR" b="1" dirty="0"/>
              <a:t> 규모 등 숫자가 변할 수 있으므로 강의 시점의 최신 보도를 확인해 설명</a:t>
            </a:r>
            <a:r>
              <a:rPr lang="ko-KR" altLang="ko-KR" dirty="0"/>
              <a:t>하는 것이 좋습니다.</a:t>
            </a:r>
          </a:p>
          <a:p>
            <a:r>
              <a:rPr lang="ko-KR" altLang="ko-KR" b="1" dirty="0"/>
              <a:t>강조할 메시지:</a:t>
            </a:r>
            <a:br>
              <a:rPr lang="ko-KR" altLang="ko-KR" dirty="0"/>
            </a:br>
            <a:r>
              <a:rPr lang="ko-KR" altLang="ko-KR" b="1" dirty="0"/>
              <a:t>기후재난 속에서도 노동자의 생명과 안전은 뒤로 밀려나서는 안 됩니다.</a:t>
            </a:r>
            <a:endParaRPr lang="ko-KR" altLang="ko-KR" dirty="0"/>
          </a:p>
          <a:p>
            <a:endParaRPr lang="ko-KR" altLang="en-US" dirty="0"/>
          </a:p>
        </p:txBody>
      </p:sp>
      <p:sp>
        <p:nvSpPr>
          <p:cNvPr id="4" name="슬라이드 번호 개체 틀 3"/>
          <p:cNvSpPr>
            <a:spLocks noGrp="1"/>
          </p:cNvSpPr>
          <p:nvPr>
            <p:ph type="sldNum" sz="quarter" idx="5"/>
          </p:nvPr>
        </p:nvSpPr>
        <p:spPr/>
        <p:txBody>
          <a:bodyPr/>
          <a:lstStyle/>
          <a:p>
            <a:fld id="{8B95B3AA-56BF-47AE-95D8-44C192FB80D2}" type="slidenum">
              <a:rPr lang="ko-KR" altLang="en-US" smtClean="0"/>
              <a:t>19</a:t>
            </a:fld>
            <a:endParaRPr lang="ko-KR" altLang="en-US" dirty="0"/>
          </a:p>
        </p:txBody>
      </p:sp>
    </p:spTree>
    <p:extLst>
      <p:ext uri="{BB962C8B-B14F-4D97-AF65-F5344CB8AC3E}">
        <p14:creationId xmlns:p14="http://schemas.microsoft.com/office/powerpoint/2010/main" val="21532810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7518A-094C-0B18-F63A-196D3B7CF6F2}"/>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D17B6815-605A-99EA-1BCD-133E24B2AD9C}"/>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AE8B9AED-ED5A-6D11-04C3-B4E605647035}"/>
              </a:ext>
            </a:extLst>
          </p:cNvPr>
          <p:cNvSpPr>
            <a:spLocks noGrp="1"/>
          </p:cNvSpPr>
          <p:nvPr>
            <p:ph type="body" idx="1"/>
          </p:nvPr>
        </p:nvSpPr>
        <p:spPr/>
        <p:txBody>
          <a:bodyPr/>
          <a:lstStyle/>
          <a:p>
            <a:r>
              <a:rPr lang="ko-KR" altLang="ko-KR" dirty="0"/>
              <a:t>이번에는 우리나라의 사례를 살펴봅니다.</a:t>
            </a:r>
          </a:p>
          <a:p>
            <a:r>
              <a:rPr lang="ko-KR" altLang="ko-KR" dirty="0" err="1"/>
              <a:t>거제·통영</a:t>
            </a:r>
            <a:r>
              <a:rPr lang="ko-KR" altLang="ko-KR" dirty="0"/>
              <a:t> 지역에 기록적인 폭우가 내리면서 도로가 침수되고 이동 자체가 위험한 상황이 발생했습니다.</a:t>
            </a:r>
          </a:p>
          <a:p>
            <a:r>
              <a:rPr lang="ko-KR" altLang="ko-KR" dirty="0"/>
              <a:t>여기서 학생들에게 먼저 사진을 충분히 보여준 뒤 질문합니다.</a:t>
            </a:r>
          </a:p>
          <a:p>
            <a:r>
              <a:rPr lang="ko-KR" altLang="ko-KR" b="1" dirty="0"/>
              <a:t>“여러분이라면 이런 날씨에 배달을 시키겠습니까?”</a:t>
            </a:r>
            <a:br>
              <a:rPr lang="ko-KR" altLang="ko-KR" dirty="0"/>
            </a:br>
            <a:r>
              <a:rPr lang="ko-KR" altLang="ko-KR" b="1" dirty="0"/>
              <a:t>“배달 주문이 들어왔다면 노동자는 일을 거부하거나 멈출 수 있을까요?”</a:t>
            </a:r>
            <a:endParaRPr lang="ko-KR" altLang="ko-KR" dirty="0"/>
          </a:p>
          <a:p>
            <a:r>
              <a:rPr lang="ko-KR" altLang="ko-KR" dirty="0"/>
              <a:t>폭우 속 도로는 단순히 불편한 길이 아닙니다. 침수, 미끄러짐, 시야 확보의 어려움 등으로 이동노동자의 생명과 안전을 위협할 수 있는 노동환경이 됩니다.</a:t>
            </a:r>
          </a:p>
          <a:p>
            <a:r>
              <a:rPr lang="ko-KR" altLang="ko-KR" dirty="0"/>
              <a:t>따라서 기후재난 속 노동 문제를 </a:t>
            </a:r>
            <a:r>
              <a:rPr lang="ko-KR" altLang="ko-KR" b="1" dirty="0"/>
              <a:t>‘노동자가 조심해서 일하면 </a:t>
            </a:r>
            <a:r>
              <a:rPr lang="ko-KR" altLang="ko-KR" b="1" dirty="0" err="1"/>
              <a:t>된다’</a:t>
            </a:r>
            <a:r>
              <a:rPr lang="ko-KR" altLang="ko-KR" dirty="0" err="1"/>
              <a:t>는</a:t>
            </a:r>
            <a:r>
              <a:rPr lang="ko-KR" altLang="ko-KR" dirty="0"/>
              <a:t> 개인의 주의 문제로만 바라보지 않도록 합니다.</a:t>
            </a:r>
          </a:p>
          <a:p>
            <a:r>
              <a:rPr lang="ko-KR" altLang="ko-KR" dirty="0"/>
              <a:t>중요한 질문은 이것입니다.</a:t>
            </a:r>
          </a:p>
          <a:p>
            <a:r>
              <a:rPr lang="ko-KR" altLang="ko-KR" b="1" dirty="0"/>
              <a:t>“위험할 때 노동자가 일을 멈출 수 있는가?”</a:t>
            </a:r>
            <a:endParaRPr lang="ko-KR" altLang="ko-KR" dirty="0"/>
          </a:p>
          <a:p>
            <a:r>
              <a:rPr lang="ko-KR" altLang="ko-KR" dirty="0"/>
              <a:t>그리고 더 나아가 기업과 사회에는 노동자가 위험을 감수하지 않아도 되는 노동환경을 만들 책임이 있다는 점을 이야기합니다.</a:t>
            </a:r>
          </a:p>
          <a:p>
            <a:r>
              <a:rPr lang="ko-KR" altLang="ko-KR" b="1" dirty="0"/>
              <a:t>강조할 메시지:</a:t>
            </a:r>
            <a:endParaRPr lang="ko-KR" altLang="ko-KR" dirty="0"/>
          </a:p>
          <a:p>
            <a:r>
              <a:rPr lang="ko-KR" altLang="ko-KR" b="1" dirty="0"/>
              <a:t>일을 해야 한다는 이유로 위험까지 감수해야 하는 것은 아닙니다.</a:t>
            </a:r>
          </a:p>
          <a:p>
            <a:endParaRPr lang="ko-KR" altLang="en-US" dirty="0"/>
          </a:p>
        </p:txBody>
      </p:sp>
      <p:sp>
        <p:nvSpPr>
          <p:cNvPr id="4" name="슬라이드 번호 개체 틀 3">
            <a:extLst>
              <a:ext uri="{FF2B5EF4-FFF2-40B4-BE49-F238E27FC236}">
                <a16:creationId xmlns:a16="http://schemas.microsoft.com/office/drawing/2014/main" id="{E8B634D1-8C0A-C009-27CF-3B52DCF73540}"/>
              </a:ext>
            </a:extLst>
          </p:cNvPr>
          <p:cNvSpPr>
            <a:spLocks noGrp="1"/>
          </p:cNvSpPr>
          <p:nvPr>
            <p:ph type="sldNum" sz="quarter" idx="5"/>
          </p:nvPr>
        </p:nvSpPr>
        <p:spPr/>
        <p:txBody>
          <a:bodyPr/>
          <a:lstStyle/>
          <a:p>
            <a:fld id="{8B95B3AA-56BF-47AE-95D8-44C192FB80D2}" type="slidenum">
              <a:rPr lang="ko-KR" altLang="en-US" smtClean="0"/>
              <a:t>20</a:t>
            </a:fld>
            <a:endParaRPr lang="ko-KR" altLang="en-US" dirty="0"/>
          </a:p>
        </p:txBody>
      </p:sp>
    </p:spTree>
    <p:extLst>
      <p:ext uri="{BB962C8B-B14F-4D97-AF65-F5344CB8AC3E}">
        <p14:creationId xmlns:p14="http://schemas.microsoft.com/office/powerpoint/2010/main" val="8143129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880B6-8617-D06B-7B0C-A3BD378EF528}"/>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26C033B9-FDDA-BE0A-3336-411AA0AA851E}"/>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2FDDC97E-AABB-B98C-CC8B-FCE99351E04E}"/>
              </a:ext>
            </a:extLst>
          </p:cNvPr>
          <p:cNvSpPr>
            <a:spLocks noGrp="1"/>
          </p:cNvSpPr>
          <p:nvPr>
            <p:ph type="body" idx="1"/>
          </p:nvPr>
        </p:nvSpPr>
        <p:spPr/>
        <p:txBody>
          <a:bodyPr/>
          <a:lstStyle/>
          <a:p>
            <a:r>
              <a:rPr lang="ko-KR" altLang="ko-KR" dirty="0"/>
              <a:t>앞의 거제 사례에서 학생들의 일상으로 다시 돌아옵니다.</a:t>
            </a:r>
          </a:p>
          <a:p>
            <a:r>
              <a:rPr lang="ko-KR" altLang="ko-KR" dirty="0"/>
              <a:t>비가 많이 오는 날 우리는 밖에 나가지 않고 휴대전화로 음식을 주문할 수 있습니다.</a:t>
            </a:r>
          </a:p>
          <a:p>
            <a:r>
              <a:rPr lang="ko-KR" altLang="ko-KR" dirty="0"/>
              <a:t>우리에게는 아주 편리합니다.</a:t>
            </a:r>
          </a:p>
          <a:p>
            <a:r>
              <a:rPr lang="ko-KR" altLang="ko-KR" dirty="0"/>
              <a:t>그런데 화면에서 </a:t>
            </a:r>
            <a:r>
              <a:rPr lang="ko-KR" altLang="ko-KR" b="1" dirty="0"/>
              <a:t>‘배달 </a:t>
            </a:r>
            <a:r>
              <a:rPr lang="ko-KR" altLang="ko-KR" b="1" dirty="0" err="1"/>
              <a:t>중’</a:t>
            </a:r>
            <a:r>
              <a:rPr lang="ko-KR" altLang="ko-KR" dirty="0" err="1"/>
              <a:t>이라고</a:t>
            </a:r>
            <a:r>
              <a:rPr lang="ko-KR" altLang="ko-KR" dirty="0"/>
              <a:t> 표시되는 순간, 누군가는 실제로 그 비를 뚫고 이동하고 있습니다.</a:t>
            </a:r>
          </a:p>
          <a:p>
            <a:r>
              <a:rPr lang="ko-KR" altLang="ko-KR" dirty="0"/>
              <a:t>학생들에게 질문합니다.</a:t>
            </a:r>
          </a:p>
          <a:p>
            <a:r>
              <a:rPr lang="ko-KR" altLang="ko-KR" b="1" dirty="0"/>
              <a:t>“내가 편리해지는 만큼 누군가의 위험이 커진다면 어떻게 해야 할까요?”</a:t>
            </a:r>
            <a:endParaRPr lang="ko-KR" altLang="ko-KR" dirty="0"/>
          </a:p>
          <a:p>
            <a:r>
              <a:rPr lang="ko-KR" altLang="ko-KR" dirty="0"/>
              <a:t>여기서 학생들에게 “비 오는 날 배달을 시키면 안 </a:t>
            </a:r>
            <a:r>
              <a:rPr lang="ko-KR" altLang="ko-KR" dirty="0" err="1"/>
              <a:t>된다”고</a:t>
            </a:r>
            <a:r>
              <a:rPr lang="ko-KR" altLang="ko-KR" dirty="0"/>
              <a:t> 결론을 정해주지는 않습니다.</a:t>
            </a:r>
          </a:p>
          <a:p>
            <a:r>
              <a:rPr lang="ko-KR" altLang="ko-KR" dirty="0"/>
              <a:t>오히려 생각하게 합니다.</a:t>
            </a:r>
          </a:p>
          <a:p>
            <a:r>
              <a:rPr lang="ko-KR" altLang="ko-KR" dirty="0"/>
              <a:t>“소비자가 주문하지 않는 것이 해결책일까요?”</a:t>
            </a:r>
            <a:br>
              <a:rPr lang="ko-KR" altLang="ko-KR" dirty="0"/>
            </a:br>
            <a:r>
              <a:rPr lang="ko-KR" altLang="ko-KR" dirty="0"/>
              <a:t>“기업이 위험한 날에는 배달을 중단해야 할까요?”</a:t>
            </a:r>
            <a:br>
              <a:rPr lang="ko-KR" altLang="ko-KR" dirty="0"/>
            </a:br>
            <a:r>
              <a:rPr lang="ko-KR" altLang="ko-KR" dirty="0"/>
              <a:t>“노동자가 스스로 멈출 수 있어야 할까요?”</a:t>
            </a:r>
            <a:br>
              <a:rPr lang="ko-KR" altLang="ko-KR" dirty="0"/>
            </a:br>
            <a:r>
              <a:rPr lang="ko-KR" altLang="ko-KR" dirty="0"/>
              <a:t>“그렇게 멈췄을 때 노동자의 소득은 누가 책임져야 할까요?”</a:t>
            </a:r>
          </a:p>
          <a:p>
            <a:r>
              <a:rPr lang="ko-KR" altLang="ko-KR" dirty="0"/>
              <a:t>이 질문을 통해 </a:t>
            </a:r>
            <a:r>
              <a:rPr lang="ko-KR" altLang="ko-KR" b="1" dirty="0"/>
              <a:t>소비자 개인의 착한 행동만으로 노동인권 문제를 해결할 수 없다는 것</a:t>
            </a:r>
            <a:r>
              <a:rPr lang="ko-KR" altLang="ko-KR" dirty="0"/>
              <a:t>까지 확장합니다.</a:t>
            </a:r>
          </a:p>
          <a:p>
            <a:r>
              <a:rPr lang="ko-KR" altLang="ko-KR" dirty="0"/>
              <a:t>우리가 누리는 편리함 뒤에는 누군가의 노동이 있습니다. 중요한 것은 편리함을 포기하자는 것이 아니라, </a:t>
            </a:r>
            <a:r>
              <a:rPr lang="ko-KR" altLang="ko-KR" b="1" dirty="0"/>
              <a:t>그 편리함을 만드는 과정에서 노동자의 생명과 안전이 비용처럼 취급되어서는 안 된다는 것</a:t>
            </a:r>
            <a:r>
              <a:rPr lang="ko-KR" altLang="ko-KR" dirty="0"/>
              <a:t>입니다.</a:t>
            </a:r>
          </a:p>
          <a:p>
            <a:endParaRPr lang="ko-KR" altLang="en-US" dirty="0"/>
          </a:p>
        </p:txBody>
      </p:sp>
      <p:sp>
        <p:nvSpPr>
          <p:cNvPr id="4" name="슬라이드 번호 개체 틀 3">
            <a:extLst>
              <a:ext uri="{FF2B5EF4-FFF2-40B4-BE49-F238E27FC236}">
                <a16:creationId xmlns:a16="http://schemas.microsoft.com/office/drawing/2014/main" id="{EF6D3EE1-64C0-A8B8-2F8F-135BDA608148}"/>
              </a:ext>
            </a:extLst>
          </p:cNvPr>
          <p:cNvSpPr>
            <a:spLocks noGrp="1"/>
          </p:cNvSpPr>
          <p:nvPr>
            <p:ph type="sldNum" sz="quarter" idx="5"/>
          </p:nvPr>
        </p:nvSpPr>
        <p:spPr/>
        <p:txBody>
          <a:bodyPr/>
          <a:lstStyle/>
          <a:p>
            <a:fld id="{8B95B3AA-56BF-47AE-95D8-44C192FB80D2}" type="slidenum">
              <a:rPr lang="ko-KR" altLang="en-US" smtClean="0"/>
              <a:t>21</a:t>
            </a:fld>
            <a:endParaRPr lang="ko-KR" altLang="en-US" dirty="0"/>
          </a:p>
        </p:txBody>
      </p:sp>
    </p:spTree>
    <p:extLst>
      <p:ext uri="{BB962C8B-B14F-4D97-AF65-F5344CB8AC3E}">
        <p14:creationId xmlns:p14="http://schemas.microsoft.com/office/powerpoint/2010/main" val="13301363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ko-KR" altLang="ko-KR" dirty="0"/>
              <a:t>이번에는 폭염이 노동현장에서는 어떻게 다르게 나타나는지 한번 보겠습니다.</a:t>
            </a:r>
          </a:p>
          <a:p>
            <a:r>
              <a:rPr lang="ko-KR" altLang="ko-KR" dirty="0"/>
              <a:t>여름에 날씨가 너무 더우면 우리는 보통 에어컨을 켜거나, 그늘로 이동하거나, 외출을 줄일 수 있습니다.</a:t>
            </a:r>
            <a:br>
              <a:rPr lang="ko-KR" altLang="ko-KR" dirty="0"/>
            </a:br>
            <a:r>
              <a:rPr lang="ko-KR" altLang="ko-KR" dirty="0"/>
              <a:t>그런데 일을 하는 사람들에게도 이런 선택이 가능할까요?</a:t>
            </a:r>
          </a:p>
          <a:p>
            <a:r>
              <a:rPr lang="ko-KR" altLang="ko-KR" dirty="0"/>
              <a:t>도로에서 일하는 배달노동자, 건설노동자, 환경미화원처럼 밖에서 일하는 사람들은 기온이 올라가도 일을 계속해야 하는 경우가 있습니다.</a:t>
            </a:r>
            <a:br>
              <a:rPr lang="ko-KR" altLang="ko-KR" dirty="0"/>
            </a:br>
            <a:r>
              <a:rPr lang="ko-KR" altLang="ko-KR" dirty="0"/>
              <a:t>실내라고 해서 모두 안전한 것도 아닙니다. 조리실이나 물류창고처럼 열이 많이 발생하거나 냉방이 충분하지 않은 공간에서 일하는 사람들도 있습니다.</a:t>
            </a:r>
          </a:p>
          <a:p>
            <a:r>
              <a:rPr lang="ko-KR" altLang="ko-KR" dirty="0"/>
              <a:t>영상을 보면서 한 가지를 생각해 봅시다.</a:t>
            </a:r>
          </a:p>
          <a:p>
            <a:r>
              <a:rPr lang="ko-KR" altLang="ko-KR" dirty="0"/>
              <a:t>‘같은 지역, 같은 날씨인데 왜 어떤 사람은 훨씬 더 높은 온도에 노출될까요?’</a:t>
            </a:r>
          </a:p>
          <a:p>
            <a:r>
              <a:rPr lang="ko-KR" altLang="ko-KR" dirty="0"/>
              <a:t>중요한 것은 단순히 ‘오늘 몇 </a:t>
            </a:r>
            <a:r>
              <a:rPr lang="ko-KR" altLang="ko-KR" dirty="0" err="1"/>
              <a:t>도인가’가</a:t>
            </a:r>
            <a:r>
              <a:rPr lang="ko-KR" altLang="ko-KR" dirty="0"/>
              <a:t> 아닙니다.</a:t>
            </a:r>
            <a:br>
              <a:rPr lang="ko-KR" altLang="ko-KR" dirty="0"/>
            </a:br>
            <a:r>
              <a:rPr lang="ko-KR" altLang="ko-KR" b="1" dirty="0"/>
              <a:t>어디에서, 어떤 일을 하고 있는가에 따라 실제로 노동자가 경험하는 더위는 완전히 달라질 수 있습니다.</a:t>
            </a:r>
            <a:endParaRPr lang="ko-KR" altLang="ko-KR" dirty="0"/>
          </a:p>
          <a:p>
            <a:r>
              <a:rPr lang="ko-KR" altLang="ko-KR" dirty="0"/>
              <a:t>그러면 폭염을 단순히 개인이 잘 버티고 조심해야 하는 문제라고만 할 수 있을까요?</a:t>
            </a:r>
          </a:p>
          <a:p>
            <a:r>
              <a:rPr lang="ko-KR" altLang="ko-KR" dirty="0"/>
              <a:t>물을 많이 마시는 것, 모자를 쓰는 것도 필요하지만 그것만으로 해결되지 않습니다.</a:t>
            </a:r>
            <a:br>
              <a:rPr lang="ko-KR" altLang="ko-KR" dirty="0"/>
            </a:br>
            <a:r>
              <a:rPr lang="ko-KR" altLang="ko-KR" dirty="0"/>
              <a:t>쉴 수 있는 시간, 그늘이나 냉방시설, 작업 중지 기준, 작업시간 조정처럼 노동환경 자체의 변화가 함께 필요합니다.</a:t>
            </a:r>
          </a:p>
          <a:p>
            <a:r>
              <a:rPr lang="ko-KR" altLang="ko-KR" b="1" dirty="0"/>
              <a:t>폭염도 노동자의 안전과 건강의 문제입니다.</a:t>
            </a:r>
            <a:r>
              <a:rPr lang="ko-KR" altLang="ko-KR" dirty="0"/>
              <a:t>”</a:t>
            </a:r>
          </a:p>
          <a:p>
            <a:endParaRPr lang="ko-KR" altLang="en-US" dirty="0"/>
          </a:p>
        </p:txBody>
      </p:sp>
      <p:sp>
        <p:nvSpPr>
          <p:cNvPr id="4" name="슬라이드 번호 개체 틀 3"/>
          <p:cNvSpPr>
            <a:spLocks noGrp="1"/>
          </p:cNvSpPr>
          <p:nvPr>
            <p:ph type="sldNum" sz="quarter" idx="5"/>
          </p:nvPr>
        </p:nvSpPr>
        <p:spPr/>
        <p:txBody>
          <a:bodyPr/>
          <a:lstStyle/>
          <a:p>
            <a:fld id="{8B95B3AA-56BF-47AE-95D8-44C192FB80D2}" type="slidenum">
              <a:rPr lang="ko-KR" altLang="en-US" smtClean="0"/>
              <a:t>22</a:t>
            </a:fld>
            <a:endParaRPr lang="ko-KR" altLang="en-US" dirty="0"/>
          </a:p>
        </p:txBody>
      </p:sp>
    </p:spTree>
    <p:extLst>
      <p:ext uri="{BB962C8B-B14F-4D97-AF65-F5344CB8AC3E}">
        <p14:creationId xmlns:p14="http://schemas.microsoft.com/office/powerpoint/2010/main" val="33491290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https://blog.naver.com/veryhappy74/222831052286</a:t>
            </a:r>
          </a:p>
          <a:p>
            <a:r>
              <a:rPr lang="ko-KR" altLang="en-US" dirty="0"/>
              <a:t>폭염관련기사 모아놓은 블로그</a:t>
            </a:r>
            <a:endParaRPr lang="en-US" altLang="ko-KR" dirty="0"/>
          </a:p>
          <a:p>
            <a:endParaRPr lang="en-US" altLang="ko-KR" dirty="0"/>
          </a:p>
          <a:p>
            <a:r>
              <a:rPr lang="ko-KR" altLang="ko-KR" dirty="0"/>
              <a:t>“앞의 영상을 보면서 같은 여름이라도 사람들이 경험하는 더위가 다르다는 것을 확인했습니다.</a:t>
            </a:r>
          </a:p>
          <a:p>
            <a:r>
              <a:rPr lang="ko-KR" altLang="ko-KR" dirty="0"/>
              <a:t>누군가는 냉방이 되는 실내에서 일하고,</a:t>
            </a:r>
            <a:br>
              <a:rPr lang="ko-KR" altLang="ko-KR" dirty="0"/>
            </a:br>
            <a:r>
              <a:rPr lang="ko-KR" altLang="ko-KR" dirty="0"/>
              <a:t>누군가는 뜨거운 아스팔트 위에서 몇 시간을 보내야 합니다.</a:t>
            </a:r>
          </a:p>
          <a:p>
            <a:r>
              <a:rPr lang="ko-KR" altLang="ko-KR" dirty="0"/>
              <a:t>누군가는 너무 더우면 잠시 일을 멈출 수 있지만,</a:t>
            </a:r>
            <a:br>
              <a:rPr lang="ko-KR" altLang="ko-KR" dirty="0"/>
            </a:br>
            <a:r>
              <a:rPr lang="ko-KR" altLang="ko-KR" dirty="0"/>
              <a:t>누군가는 일을 멈추면 그만큼 소득이 줄어들거나 불이익을 걱정해야 할 수도 있습니다.</a:t>
            </a:r>
          </a:p>
          <a:p>
            <a:r>
              <a:rPr lang="ko-KR" altLang="ko-KR" dirty="0"/>
              <a:t>그래서 우리가 흔히 하는 말인</a:t>
            </a:r>
            <a:br>
              <a:rPr lang="ko-KR" altLang="ko-KR" dirty="0"/>
            </a:br>
            <a:r>
              <a:rPr lang="ko-KR" altLang="ko-KR" dirty="0"/>
              <a:t>‘더우면 쉬면 </a:t>
            </a:r>
            <a:r>
              <a:rPr lang="ko-KR" altLang="ko-KR" dirty="0" err="1"/>
              <a:t>되잖아’라는</a:t>
            </a:r>
            <a:r>
              <a:rPr lang="ko-KR" altLang="ko-KR" dirty="0"/>
              <a:t> 말도 실제 노동현장에서는 그렇게 간단하지 않을 수 있습니다.</a:t>
            </a:r>
          </a:p>
          <a:p>
            <a:r>
              <a:rPr lang="ko-KR" altLang="ko-KR" dirty="0"/>
              <a:t>여기서 학생들에게 질문합니다.</a:t>
            </a:r>
          </a:p>
          <a:p>
            <a:r>
              <a:rPr lang="ko-KR" altLang="ko-KR" dirty="0"/>
              <a:t>‘폭염이 가장 위험할 것 같은 직업은 어떤 직업일까요?’</a:t>
            </a:r>
            <a:br>
              <a:rPr lang="ko-KR" altLang="ko-KR" dirty="0"/>
            </a:br>
            <a:r>
              <a:rPr lang="ko-KR" altLang="ko-KR" dirty="0"/>
              <a:t>‘그 사람에게 필요한 것은 개인용 물병 하나일까요, 아니면 다른 보호조치도 필요할까요?’</a:t>
            </a:r>
            <a:br>
              <a:rPr lang="ko-KR" altLang="ko-KR" dirty="0"/>
            </a:br>
            <a:r>
              <a:rPr lang="ko-KR" altLang="ko-KR" dirty="0"/>
              <a:t>‘너무 위험한 날에는 누가 일을 멈추겠다고 결정할 수 있어야 할까요?’</a:t>
            </a:r>
          </a:p>
          <a:p>
            <a:r>
              <a:rPr lang="ko-KR" altLang="ko-KR" dirty="0"/>
              <a:t>폭염의 문제를 이렇게 바라보면 기후위기는 단순한 환경문제가 아니라 </a:t>
            </a:r>
            <a:r>
              <a:rPr lang="ko-KR" altLang="ko-KR" b="1" dirty="0"/>
              <a:t>노동인권의 문제</a:t>
            </a:r>
            <a:r>
              <a:rPr lang="ko-KR" altLang="ko-KR" dirty="0"/>
              <a:t>이기도 합니다.</a:t>
            </a:r>
          </a:p>
          <a:p>
            <a:r>
              <a:rPr lang="ko-KR" altLang="ko-KR" dirty="0"/>
              <a:t>더위는 모두에게 오지만,</a:t>
            </a:r>
            <a:br>
              <a:rPr lang="ko-KR" altLang="ko-KR" dirty="0"/>
            </a:br>
            <a:r>
              <a:rPr lang="ko-KR" altLang="ko-KR" b="1" dirty="0"/>
              <a:t>그 더위를 피할 수 있는 조건과 선택권은 모두에게 똑같이 주어져 있지 않습니다.</a:t>
            </a:r>
            <a:endParaRPr lang="ko-KR" altLang="ko-KR" dirty="0"/>
          </a:p>
          <a:p>
            <a:r>
              <a:rPr lang="ko-KR" altLang="ko-KR" dirty="0"/>
              <a:t>그래서 ‘폭염은 평등하지 </a:t>
            </a:r>
            <a:r>
              <a:rPr lang="ko-KR" altLang="ko-KR" dirty="0" err="1"/>
              <a:t>않다’는</a:t>
            </a:r>
            <a:r>
              <a:rPr lang="ko-KR" altLang="ko-KR" dirty="0"/>
              <a:t> 말은</a:t>
            </a:r>
            <a:br>
              <a:rPr lang="ko-KR" altLang="ko-KR" dirty="0"/>
            </a:br>
            <a:r>
              <a:rPr lang="ko-KR" altLang="ko-KR" dirty="0"/>
              <a:t>사람마다 더위를 다르게 느낀다는 뜻이 아니라,</a:t>
            </a:r>
            <a:br>
              <a:rPr lang="ko-KR" altLang="ko-KR" dirty="0"/>
            </a:br>
            <a:r>
              <a:rPr lang="ko-KR" altLang="ko-KR" b="1" dirty="0"/>
              <a:t>더위에 노출되는 노동환경과 위험을 피할 수 있는 조건이 다르다는 의미</a:t>
            </a:r>
            <a:r>
              <a:rPr lang="ko-KR" altLang="ko-KR" dirty="0"/>
              <a:t>입니다.</a:t>
            </a:r>
          </a:p>
          <a:p>
            <a:r>
              <a:rPr lang="ko-KR" altLang="ko-KR" dirty="0"/>
              <a:t>→ 다음 활동 연결</a:t>
            </a:r>
          </a:p>
          <a:p>
            <a:r>
              <a:rPr lang="ko-KR" altLang="ko-KR" dirty="0"/>
              <a:t>“그렇다면 직업마다 가장 위험한 날씨는 무엇인지, 그리고 그 노동자에게는 어떤 보호가 필요할지 직접 한번 찾아볼까요?”</a:t>
            </a:r>
          </a:p>
          <a:p>
            <a:endParaRPr lang="ko-KR" altLang="en-US" dirty="0"/>
          </a:p>
          <a:p>
            <a:endParaRPr lang="ko-KR" altLang="en-US" dirty="0"/>
          </a:p>
        </p:txBody>
      </p:sp>
      <p:sp>
        <p:nvSpPr>
          <p:cNvPr id="4" name="슬라이드 번호 개체 틀 3"/>
          <p:cNvSpPr>
            <a:spLocks noGrp="1"/>
          </p:cNvSpPr>
          <p:nvPr>
            <p:ph type="sldNum" sz="quarter" idx="5"/>
          </p:nvPr>
        </p:nvSpPr>
        <p:spPr/>
        <p:txBody>
          <a:bodyPr/>
          <a:lstStyle/>
          <a:p>
            <a:fld id="{8B95B3AA-56BF-47AE-95D8-44C192FB80D2}" type="slidenum">
              <a:rPr lang="ko-KR" altLang="en-US" smtClean="0"/>
              <a:t>23</a:t>
            </a:fld>
            <a:endParaRPr lang="ko-KR" altLang="en-US" dirty="0"/>
          </a:p>
        </p:txBody>
      </p:sp>
    </p:spTree>
    <p:extLst>
      <p:ext uri="{BB962C8B-B14F-4D97-AF65-F5344CB8AC3E}">
        <p14:creationId xmlns:p14="http://schemas.microsoft.com/office/powerpoint/2010/main" val="26028881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ko-KR" altLang="ko-KR" b="1" dirty="0"/>
              <a:t>활동 1. 직업별로 어떤 날씨가 가장 위험할까?</a:t>
            </a:r>
          </a:p>
          <a:p>
            <a:r>
              <a:rPr lang="ko-KR" altLang="ko-KR" dirty="0"/>
              <a:t>“앞에서 폭염이 모든 사람에게 똑같이 위험한 것은 아니라는 이야기를 했습니다.</a:t>
            </a:r>
          </a:p>
          <a:p>
            <a:r>
              <a:rPr lang="ko-KR" altLang="ko-KR" dirty="0"/>
              <a:t>이번에는 직업마다 어떤 날씨가 가장 위험할지 한번 생각해 보겠습니다.</a:t>
            </a:r>
          </a:p>
          <a:p>
            <a:r>
              <a:rPr lang="ko-KR" altLang="ko-KR" dirty="0"/>
              <a:t>화면에 있는 직업을 하나씩 보면서</a:t>
            </a:r>
            <a:br>
              <a:rPr lang="ko-KR" altLang="ko-KR" dirty="0"/>
            </a:br>
            <a:r>
              <a:rPr lang="ko-KR" altLang="ko-KR" dirty="0"/>
              <a:t>‘이 사람에게 가장 위험한 날씨는 무엇일까?’</a:t>
            </a:r>
            <a:r>
              <a:rPr lang="ko-KR" altLang="ko-KR" dirty="0" err="1"/>
              <a:t>를</a:t>
            </a:r>
            <a:r>
              <a:rPr lang="ko-KR" altLang="ko-KR" dirty="0"/>
              <a:t> 골라봅시다.</a:t>
            </a:r>
          </a:p>
          <a:p>
            <a:r>
              <a:rPr lang="ko-KR" altLang="ko-KR" dirty="0"/>
              <a:t>예를 들어 배달노동자는 폭염도 위험하지만 폭우나 한파도 위험할 수 있습니다.</a:t>
            </a:r>
            <a:br>
              <a:rPr lang="ko-KR" altLang="ko-KR" dirty="0"/>
            </a:br>
            <a:r>
              <a:rPr lang="ko-KR" altLang="ko-KR" dirty="0"/>
              <a:t>건설노동자는 뜨거운 햇볕 아래에서 오래 일할 수도 있고, 강풍이나 폭우가 작업 자체를 위험하게 만들 수도 있습니다.</a:t>
            </a:r>
          </a:p>
          <a:p>
            <a:r>
              <a:rPr lang="ko-KR" altLang="ko-KR" dirty="0"/>
              <a:t>정답은 꼭 하나가 아닙니다.</a:t>
            </a:r>
          </a:p>
          <a:p>
            <a:r>
              <a:rPr lang="ko-KR" altLang="ko-KR" dirty="0"/>
              <a:t>중요한 것은</a:t>
            </a:r>
            <a:br>
              <a:rPr lang="ko-KR" altLang="ko-KR" dirty="0"/>
            </a:br>
            <a:r>
              <a:rPr lang="ko-KR" altLang="ko-KR" dirty="0"/>
              <a:t>‘이 직업은 왜 이 날씨에 더 위험할까?’</a:t>
            </a:r>
            <a:r>
              <a:rPr lang="ko-KR" altLang="ko-KR" dirty="0" err="1"/>
              <a:t>를</a:t>
            </a:r>
            <a:r>
              <a:rPr lang="ko-KR" altLang="ko-KR" dirty="0"/>
              <a:t> 설명해 보는 것입니다.”</a:t>
            </a:r>
          </a:p>
          <a:p>
            <a:r>
              <a:rPr lang="ko-KR" altLang="ko-KR" dirty="0"/>
              <a:t>학생들에게 질문합니다.</a:t>
            </a:r>
          </a:p>
          <a:p>
            <a:r>
              <a:rPr lang="ko-KR" altLang="ko-KR" dirty="0"/>
              <a:t>“배달노동자에게 가장 위험한 날씨는?”</a:t>
            </a:r>
            <a:br>
              <a:rPr lang="ko-KR" altLang="ko-KR" dirty="0"/>
            </a:br>
            <a:r>
              <a:rPr lang="ko-KR" altLang="ko-KR" dirty="0"/>
              <a:t>“건설노동자는?”</a:t>
            </a:r>
            <a:br>
              <a:rPr lang="ko-KR" altLang="ko-KR" dirty="0"/>
            </a:br>
            <a:r>
              <a:rPr lang="ko-KR" altLang="ko-KR" dirty="0"/>
              <a:t>“환경미화원은?”</a:t>
            </a:r>
            <a:br>
              <a:rPr lang="ko-KR" altLang="ko-KR" dirty="0"/>
            </a:br>
            <a:r>
              <a:rPr lang="ko-KR" altLang="ko-KR" dirty="0"/>
              <a:t>“급식노동자는 실내에서 일하니까 폭염과 관계가 없을까요?”</a:t>
            </a:r>
          </a:p>
          <a:p>
            <a:r>
              <a:rPr lang="ko-KR" altLang="ko-KR" dirty="0"/>
              <a:t>학생 답을 받은 뒤 이렇게 정리합니다.</a:t>
            </a:r>
          </a:p>
          <a:p>
            <a:r>
              <a:rPr lang="ko-KR" altLang="ko-KR" dirty="0"/>
              <a:t>“같은 날씨라도 직업과 노동환경에 따라 위험은 달라집니다.</a:t>
            </a:r>
            <a:br>
              <a:rPr lang="ko-KR" altLang="ko-KR" dirty="0"/>
            </a:br>
            <a:r>
              <a:rPr lang="ko-KR" altLang="ko-KR" dirty="0"/>
              <a:t>그래서 노동자의 안전을 지키려면 단순히 기온만 보는 것이 아니라 </a:t>
            </a:r>
            <a:r>
              <a:rPr lang="ko-KR" altLang="ko-KR" b="1" dirty="0"/>
              <a:t>어디에서, 어떤 방식으로 </a:t>
            </a:r>
            <a:r>
              <a:rPr lang="ko-KR" altLang="ko-KR" b="1" dirty="0" err="1"/>
              <a:t>일하는지</a:t>
            </a:r>
            <a:r>
              <a:rPr lang="ko-KR" altLang="ko-KR" dirty="0" err="1"/>
              <a:t>까지</a:t>
            </a:r>
            <a:r>
              <a:rPr lang="ko-KR" altLang="ko-KR" dirty="0"/>
              <a:t> 함께 봐야 합니다.”</a:t>
            </a:r>
          </a:p>
          <a:p>
            <a:r>
              <a:rPr lang="ko-KR" altLang="ko-KR" dirty="0"/>
              <a:t>→ 다음 활동 연결</a:t>
            </a:r>
          </a:p>
          <a:p>
            <a:r>
              <a:rPr lang="ko-KR" altLang="ko-KR" dirty="0"/>
              <a:t>“그렇다면 위험한 날씨를 찾았으니, 이번에는 그 위험을 줄이기 위해 무엇이 필요한지 찾아보겠습니다.”</a:t>
            </a:r>
          </a:p>
          <a:p>
            <a:endParaRPr lang="ko-KR" altLang="en-US" dirty="0"/>
          </a:p>
        </p:txBody>
      </p:sp>
      <p:sp>
        <p:nvSpPr>
          <p:cNvPr id="4" name="슬라이드 번호 개체 틀 3"/>
          <p:cNvSpPr>
            <a:spLocks noGrp="1"/>
          </p:cNvSpPr>
          <p:nvPr>
            <p:ph type="sldNum" sz="quarter" idx="5"/>
          </p:nvPr>
        </p:nvSpPr>
        <p:spPr/>
        <p:txBody>
          <a:bodyPr/>
          <a:lstStyle/>
          <a:p>
            <a:fld id="{8B95B3AA-56BF-47AE-95D8-44C192FB80D2}" type="slidenum">
              <a:rPr lang="ko-KR" altLang="en-US" smtClean="0"/>
              <a:t>24</a:t>
            </a:fld>
            <a:endParaRPr lang="ko-KR" altLang="en-US" dirty="0"/>
          </a:p>
        </p:txBody>
      </p:sp>
    </p:spTree>
    <p:extLst>
      <p:ext uri="{BB962C8B-B14F-4D97-AF65-F5344CB8AC3E}">
        <p14:creationId xmlns:p14="http://schemas.microsoft.com/office/powerpoint/2010/main" val="10635713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ko-KR" altLang="ko-KR" b="1" dirty="0"/>
              <a:t>활동 2. 가장 위험한 날씨 ↔ 필요한 보호</a:t>
            </a:r>
          </a:p>
          <a:p>
            <a:r>
              <a:rPr lang="ko-KR" altLang="ko-KR" dirty="0"/>
              <a:t>“이번에는 날씨 카드와 보호조치 카드를 연결해 보겠습니다.</a:t>
            </a:r>
          </a:p>
          <a:p>
            <a:r>
              <a:rPr lang="ko-KR" altLang="ko-KR" dirty="0"/>
              <a:t>예를 들어 폭염이라면 무엇이 필요할까요?”</a:t>
            </a:r>
          </a:p>
          <a:p>
            <a:r>
              <a:rPr lang="ko-KR" altLang="ko-KR" dirty="0"/>
              <a:t>학생들의 답을 먼저 받습니다.</a:t>
            </a:r>
            <a:r>
              <a:rPr lang="en-US" altLang="ko-KR" dirty="0"/>
              <a:t> /</a:t>
            </a:r>
            <a:r>
              <a:rPr lang="ko-KR" altLang="ko-KR" dirty="0"/>
              <a:t>예상 </a:t>
            </a:r>
            <a:r>
              <a:rPr lang="ko-KR" altLang="ko-KR" dirty="0" err="1"/>
              <a:t>답변:물</a:t>
            </a:r>
            <a:r>
              <a:rPr lang="ko-KR" altLang="ko-KR" dirty="0"/>
              <a:t> 제공</a:t>
            </a:r>
            <a:r>
              <a:rPr lang="en-US" altLang="ko-KR" dirty="0"/>
              <a:t> / </a:t>
            </a:r>
            <a:r>
              <a:rPr lang="ko-KR" altLang="ko-KR" dirty="0"/>
              <a:t>그늘</a:t>
            </a:r>
            <a:r>
              <a:rPr lang="en-US" altLang="ko-KR" dirty="0"/>
              <a:t> / </a:t>
            </a:r>
            <a:r>
              <a:rPr lang="ko-KR" altLang="ko-KR" dirty="0"/>
              <a:t>냉방시설</a:t>
            </a:r>
            <a:r>
              <a:rPr lang="en-US" altLang="ko-KR" dirty="0"/>
              <a:t> / </a:t>
            </a:r>
            <a:r>
              <a:rPr lang="ko-KR" altLang="ko-KR" dirty="0"/>
              <a:t>휴식시간</a:t>
            </a:r>
            <a:r>
              <a:rPr lang="en-US" altLang="ko-KR" dirty="0"/>
              <a:t> /</a:t>
            </a:r>
            <a:r>
              <a:rPr lang="ko-KR" altLang="ko-KR" dirty="0"/>
              <a:t>작업시간 조정</a:t>
            </a:r>
          </a:p>
          <a:p>
            <a:pPr lvl="0"/>
            <a:r>
              <a:rPr lang="ko-KR" altLang="ko-KR" dirty="0"/>
              <a:t>너무 더울 때 작업 중단</a:t>
            </a:r>
          </a:p>
          <a:p>
            <a:r>
              <a:rPr lang="ko-KR" altLang="ko-KR" dirty="0"/>
              <a:t>“그런데 한 가지 중요한 점이 있습니다.</a:t>
            </a:r>
          </a:p>
          <a:p>
            <a:r>
              <a:rPr lang="ko-KR" altLang="ko-KR" dirty="0"/>
              <a:t>폭염에 필요한 보호가 물 한 병만 있는 것은 아니죠.</a:t>
            </a:r>
            <a:br>
              <a:rPr lang="ko-KR" altLang="ko-KR" dirty="0"/>
            </a:br>
            <a:r>
              <a:rPr lang="ko-KR" altLang="ko-KR" dirty="0"/>
              <a:t>한 가지 위험에도 여러 가지 보호조치가 함께 필요할 수 있습니다.</a:t>
            </a:r>
          </a:p>
          <a:p>
            <a:r>
              <a:rPr lang="ko-KR" altLang="ko-KR" dirty="0"/>
              <a:t>폭우도 마찬가지입니다.</a:t>
            </a:r>
          </a:p>
          <a:p>
            <a:r>
              <a:rPr lang="ko-KR" altLang="ko-KR" dirty="0"/>
              <a:t>우비만 지급하면 충분할까요?</a:t>
            </a:r>
            <a:br>
              <a:rPr lang="ko-KR" altLang="ko-KR" dirty="0"/>
            </a:br>
            <a:r>
              <a:rPr lang="ko-KR" altLang="ko-KR" dirty="0"/>
              <a:t>도로가 침수되거나 산사태 위험이 있다면 아예 작업을 멈추는 것이 필요할 수도 있습니다.”</a:t>
            </a:r>
          </a:p>
          <a:p>
            <a:r>
              <a:rPr lang="ko-KR" altLang="ko-KR" dirty="0"/>
              <a:t>학생들에게 카드를 연결하게 한 뒤 질문합니다.</a:t>
            </a:r>
          </a:p>
          <a:p>
            <a:r>
              <a:rPr lang="ko-KR" altLang="ko-KR" dirty="0"/>
              <a:t>“왜 이 보호조치를 골랐나요?”</a:t>
            </a:r>
            <a:br>
              <a:rPr lang="ko-KR" altLang="ko-KR" dirty="0"/>
            </a:br>
            <a:r>
              <a:rPr lang="ko-KR" altLang="ko-KR" dirty="0"/>
              <a:t>“이 중에서 노동자가 개인적으로 할 수 있는 것은 무엇인가요?”</a:t>
            </a:r>
            <a:br>
              <a:rPr lang="ko-KR" altLang="ko-KR" dirty="0"/>
            </a:br>
            <a:r>
              <a:rPr lang="ko-KR" altLang="ko-KR" dirty="0"/>
              <a:t>“회사가 해야 하는 것은 무엇인가요?”</a:t>
            </a:r>
          </a:p>
          <a:p>
            <a:r>
              <a:rPr lang="ko-KR" altLang="ko-KR" dirty="0"/>
              <a:t>여기서 핵심은 보호를 전부 노동자 개인의 책임으로 돌리지 않는 것입니다.</a:t>
            </a:r>
          </a:p>
          <a:p>
            <a:r>
              <a:rPr lang="ko-KR" altLang="ko-KR" dirty="0"/>
              <a:t>“물을 챙겨 마셔라, 조심해서 운전해라, 따뜻하게 입어라 같은 것도 필요하지만 그것만으로 충분하지 않습니다.</a:t>
            </a:r>
          </a:p>
          <a:p>
            <a:r>
              <a:rPr lang="ko-KR" altLang="ko-KR" dirty="0"/>
              <a:t>회사가 휴식시간을 보장하고, 작업시간을 조정하고, 위험할 때 일을 멈출 수 있도록 하는 것도 필요합니다.”</a:t>
            </a:r>
          </a:p>
          <a:p>
            <a:r>
              <a:rPr lang="ko-KR" altLang="ko-KR" dirty="0"/>
              <a:t>강조할 메시지:</a:t>
            </a:r>
          </a:p>
          <a:p>
            <a:r>
              <a:rPr lang="ko-KR" altLang="ko-KR" b="1" dirty="0"/>
              <a:t>안전하게 일하는 것은 노동자가 혼자 조심해서 만들어지는 것이 아니라, 안전하게 일할 수 있는 조건이 함께 만들어져야 가능합니다.</a:t>
            </a:r>
            <a:endParaRPr lang="ko-KR" altLang="ko-KR" dirty="0"/>
          </a:p>
          <a:p>
            <a:r>
              <a:rPr lang="ko-KR" altLang="ko-KR" dirty="0"/>
              <a:t>→ 다음 활동 연결</a:t>
            </a:r>
          </a:p>
          <a:p>
            <a:r>
              <a:rPr lang="ko-KR" altLang="ko-KR" dirty="0"/>
              <a:t>“그럼 이제 우리가 찾은 위험과 보호조치를 ‘</a:t>
            </a:r>
            <a:r>
              <a:rPr lang="ko-KR" altLang="ko-KR" dirty="0" err="1"/>
              <a:t>권리’의</a:t>
            </a:r>
            <a:r>
              <a:rPr lang="ko-KR" altLang="ko-KR" dirty="0"/>
              <a:t> 언어로 한번 바꿔볼까요?”</a:t>
            </a:r>
          </a:p>
          <a:p>
            <a:endParaRPr lang="ko-KR" altLang="ko-KR" dirty="0"/>
          </a:p>
        </p:txBody>
      </p:sp>
      <p:sp>
        <p:nvSpPr>
          <p:cNvPr id="4" name="슬라이드 번호 개체 틀 3"/>
          <p:cNvSpPr>
            <a:spLocks noGrp="1"/>
          </p:cNvSpPr>
          <p:nvPr>
            <p:ph type="sldNum" sz="quarter" idx="5"/>
          </p:nvPr>
        </p:nvSpPr>
        <p:spPr/>
        <p:txBody>
          <a:bodyPr/>
          <a:lstStyle/>
          <a:p>
            <a:fld id="{8B95B3AA-56BF-47AE-95D8-44C192FB80D2}" type="slidenum">
              <a:rPr lang="ko-KR" altLang="en-US" smtClean="0"/>
              <a:t>25</a:t>
            </a:fld>
            <a:endParaRPr lang="ko-KR" altLang="en-US" dirty="0"/>
          </a:p>
        </p:txBody>
      </p:sp>
    </p:spTree>
    <p:extLst>
      <p:ext uri="{BB962C8B-B14F-4D97-AF65-F5344CB8AC3E}">
        <p14:creationId xmlns:p14="http://schemas.microsoft.com/office/powerpoint/2010/main" val="710195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ko-KR" altLang="ko-KR" b="1" dirty="0"/>
              <a:t>활동 3. 안전하게 일할 권리, 내가 제안합니다</a:t>
            </a:r>
          </a:p>
          <a:p>
            <a:r>
              <a:rPr lang="ko-KR" altLang="ko-KR" dirty="0"/>
              <a:t>“앞에서는 어떤 날씨가 위험한지 찾았고, 그 위험을 줄이려면 어떤 보호가 필요한지도 생각했습니다.</a:t>
            </a:r>
          </a:p>
          <a:p>
            <a:r>
              <a:rPr lang="ko-KR" altLang="ko-KR" dirty="0"/>
              <a:t>이번에는 그것을 하나의 문장으로 만들어 보겠습니다.</a:t>
            </a:r>
          </a:p>
          <a:p>
            <a:r>
              <a:rPr lang="ko-KR" altLang="ko-KR" dirty="0"/>
              <a:t>예를 들어,</a:t>
            </a:r>
          </a:p>
          <a:p>
            <a:r>
              <a:rPr lang="ko-KR" altLang="ko-KR" dirty="0"/>
              <a:t>‘폭염 속에서 배달하는 노동자는</a:t>
            </a:r>
            <a:r>
              <a:rPr lang="en-US" altLang="ko-KR" dirty="0"/>
              <a:t> </a:t>
            </a:r>
            <a:r>
              <a:rPr lang="ko-KR" altLang="ko-KR" dirty="0"/>
              <a:t>물을 마실 수 있어야 한다.’</a:t>
            </a:r>
            <a:r>
              <a:rPr lang="en-US" altLang="ko-KR" dirty="0"/>
              <a:t> </a:t>
            </a:r>
            <a:r>
              <a:rPr lang="ko-KR" altLang="ko-KR" dirty="0"/>
              <a:t>여기서 한 단계 더 나아가 볼까요?</a:t>
            </a:r>
          </a:p>
          <a:p>
            <a:r>
              <a:rPr lang="ko-KR" altLang="ko-KR" dirty="0"/>
              <a:t>‘폭염 속에서 배달하는 노동자는</a:t>
            </a:r>
            <a:r>
              <a:rPr lang="en-US" altLang="ko-KR" dirty="0"/>
              <a:t> </a:t>
            </a:r>
            <a:r>
              <a:rPr lang="ko-KR" altLang="ko-KR" dirty="0"/>
              <a:t>충분히 쉴 수 있어야 한다.’</a:t>
            </a:r>
          </a:p>
          <a:p>
            <a:r>
              <a:rPr lang="ko-KR" altLang="ko-KR" dirty="0"/>
              <a:t>또는</a:t>
            </a:r>
            <a:r>
              <a:rPr lang="en-US" altLang="ko-KR" dirty="0"/>
              <a:t> </a:t>
            </a:r>
            <a:r>
              <a:rPr lang="ko-KR" altLang="ko-KR" dirty="0"/>
              <a:t>‘위험할 정도로 기온이 높을 때는</a:t>
            </a:r>
            <a:r>
              <a:rPr lang="en-US" altLang="ko-KR" dirty="0"/>
              <a:t> </a:t>
            </a:r>
            <a:r>
              <a:rPr lang="ko-KR" altLang="ko-KR" dirty="0"/>
              <a:t>노동자가 일을 멈출 수 있어야 한다.’</a:t>
            </a:r>
          </a:p>
          <a:p>
            <a:r>
              <a:rPr lang="ko-KR" altLang="ko-KR" dirty="0"/>
              <a:t>이렇게 만들 수 있습니다.”</a:t>
            </a:r>
          </a:p>
          <a:p>
            <a:r>
              <a:rPr lang="ko-KR" altLang="ko-KR" dirty="0"/>
              <a:t>학생들에게 문장을 완성하게 합니다.</a:t>
            </a:r>
          </a:p>
          <a:p>
            <a:r>
              <a:rPr lang="ko-KR" altLang="ko-KR" dirty="0"/>
              <a:t>예시 틀:</a:t>
            </a:r>
          </a:p>
          <a:p>
            <a:r>
              <a:rPr lang="ko-KR" altLang="ko-KR" b="1" dirty="0"/>
              <a:t>“________한 상황에서 일하는 노동자는</a:t>
            </a:r>
            <a:br>
              <a:rPr lang="ko-KR" altLang="ko-KR" b="1" dirty="0"/>
            </a:br>
            <a:r>
              <a:rPr lang="ko-KR" altLang="ko-KR" b="1" dirty="0"/>
              <a:t>________할 수 있어야 한다.”</a:t>
            </a:r>
            <a:endParaRPr lang="ko-KR" altLang="ko-KR" dirty="0"/>
          </a:p>
          <a:p>
            <a:r>
              <a:rPr lang="ko-KR" altLang="ko-KR" dirty="0"/>
              <a:t>또는</a:t>
            </a:r>
          </a:p>
          <a:p>
            <a:r>
              <a:rPr lang="ko-KR" altLang="ko-KR" b="1" dirty="0"/>
              <a:t>“________ 노동자에게는</a:t>
            </a:r>
            <a:br>
              <a:rPr lang="ko-KR" altLang="ko-KR" b="1" dirty="0"/>
            </a:br>
            <a:r>
              <a:rPr lang="ko-KR" altLang="ko-KR" b="1" dirty="0"/>
              <a:t>________이 보장되어야 한다.”</a:t>
            </a:r>
            <a:endParaRPr lang="ko-KR" altLang="ko-KR" dirty="0"/>
          </a:p>
          <a:p>
            <a:r>
              <a:rPr lang="ko-KR" altLang="ko-KR" dirty="0"/>
              <a:t>학생들이 어려워하면 예시를 줍니다.</a:t>
            </a:r>
          </a:p>
          <a:p>
            <a:pPr lvl="0"/>
            <a:r>
              <a:rPr lang="ko-KR" altLang="ko-KR" dirty="0"/>
              <a:t>폭우 속 배달노동자는 위험하면 배달을 멈출 수 있어야 한다.</a:t>
            </a:r>
          </a:p>
          <a:p>
            <a:pPr lvl="0"/>
            <a:r>
              <a:rPr lang="ko-KR" altLang="ko-KR" dirty="0"/>
              <a:t>폭염 속 건설노동자는 충분한 휴식시간을 보장받아야 한다.</a:t>
            </a:r>
          </a:p>
          <a:p>
            <a:pPr lvl="0"/>
            <a:r>
              <a:rPr lang="ko-KR" altLang="ko-KR" dirty="0"/>
              <a:t>한파 속 환경미화원에게는 따뜻하게 쉴 수 있는 공간이 있어야 한다.</a:t>
            </a:r>
          </a:p>
          <a:p>
            <a:pPr lvl="0"/>
            <a:r>
              <a:rPr lang="ko-KR" altLang="ko-KR" dirty="0"/>
              <a:t>뜨거운 조리실에서 일하는 급식노동자에게는 적절한 냉방과 휴식이 보장되어야 한다.</a:t>
            </a:r>
          </a:p>
          <a:p>
            <a:pPr lvl="0"/>
            <a:r>
              <a:rPr lang="ko-KR" altLang="ko-KR" dirty="0"/>
              <a:t>강풍이나 폭우가 심할 때 옥외노동자는 작업을 중단할 수 있어야 한다.</a:t>
            </a:r>
          </a:p>
          <a:p>
            <a:r>
              <a:rPr lang="ko-KR" altLang="ko-KR" dirty="0"/>
              <a:t>몇 명의 문장을 발표하게 한 뒤 정리합니다.</a:t>
            </a:r>
          </a:p>
          <a:p>
            <a:r>
              <a:rPr lang="ko-KR" altLang="ko-KR" dirty="0"/>
              <a:t>“여러분이 방금 만든 문장은 단순히 ‘이랬으면 </a:t>
            </a:r>
            <a:r>
              <a:rPr lang="ko-KR" altLang="ko-KR" dirty="0" err="1"/>
              <a:t>좋겠다’는</a:t>
            </a:r>
            <a:r>
              <a:rPr lang="ko-KR" altLang="ko-KR" dirty="0"/>
              <a:t> 희망사항이 아닙니다.</a:t>
            </a:r>
          </a:p>
          <a:p>
            <a:r>
              <a:rPr lang="ko-KR" altLang="ko-KR" dirty="0"/>
              <a:t>노동자가 안전하게 일하기 위해 필요한 조건을 </a:t>
            </a:r>
            <a:r>
              <a:rPr lang="ko-KR" altLang="ko-KR" b="1" dirty="0"/>
              <a:t>권리의 언어</a:t>
            </a:r>
            <a:r>
              <a:rPr lang="ko-KR" altLang="ko-KR" dirty="0"/>
              <a:t>로 바꾼 것입니다.</a:t>
            </a:r>
          </a:p>
          <a:p>
            <a:r>
              <a:rPr lang="ko-KR" altLang="ko-KR" dirty="0"/>
              <a:t>노동인권 감수성은 ‘힘들겠다’, ‘</a:t>
            </a:r>
            <a:r>
              <a:rPr lang="ko-KR" altLang="ko-KR" dirty="0" err="1"/>
              <a:t>불쌍하다’라고</a:t>
            </a:r>
            <a:r>
              <a:rPr lang="ko-KR" altLang="ko-KR" dirty="0"/>
              <a:t> 느끼는 데서 끝나는 것이 아니라</a:t>
            </a:r>
          </a:p>
          <a:p>
            <a:r>
              <a:rPr lang="ko-KR" altLang="ko-KR" b="1" dirty="0"/>
              <a:t>‘그렇다면 어떤 권리가 보장되어야 하지?’</a:t>
            </a:r>
            <a:r>
              <a:rPr lang="ko-KR" altLang="ko-KR" b="1" dirty="0" err="1"/>
              <a:t>라고</a:t>
            </a:r>
            <a:r>
              <a:rPr lang="ko-KR" altLang="ko-KR" b="1" dirty="0"/>
              <a:t> 질문하는 것</a:t>
            </a:r>
            <a:r>
              <a:rPr lang="ko-KR" altLang="ko-KR" dirty="0"/>
              <a:t>입니다.”</a:t>
            </a:r>
          </a:p>
          <a:p>
            <a:r>
              <a:rPr lang="ko-KR" altLang="ko-KR" dirty="0"/>
              <a:t>마지막 정리:</a:t>
            </a:r>
          </a:p>
          <a:p>
            <a:r>
              <a:rPr lang="ko-KR" altLang="ko-KR" b="1" dirty="0"/>
              <a:t>위험을 발견하고 → 필요한 보호를 찾고 → 그것을 권리로 말할 수 있을 때</a:t>
            </a:r>
            <a:br>
              <a:rPr lang="ko-KR" altLang="ko-KR" b="1" dirty="0"/>
            </a:br>
            <a:r>
              <a:rPr lang="ko-KR" altLang="ko-KR" b="1" dirty="0"/>
              <a:t>노동인권의 시선이 만들어집니다.</a:t>
            </a:r>
            <a:endParaRPr lang="ko-KR" altLang="en-US" dirty="0"/>
          </a:p>
        </p:txBody>
      </p:sp>
      <p:sp>
        <p:nvSpPr>
          <p:cNvPr id="4" name="슬라이드 번호 개체 틀 3"/>
          <p:cNvSpPr>
            <a:spLocks noGrp="1"/>
          </p:cNvSpPr>
          <p:nvPr>
            <p:ph type="sldNum" sz="quarter" idx="5"/>
          </p:nvPr>
        </p:nvSpPr>
        <p:spPr/>
        <p:txBody>
          <a:bodyPr/>
          <a:lstStyle/>
          <a:p>
            <a:fld id="{8B95B3AA-56BF-47AE-95D8-44C192FB80D2}" type="slidenum">
              <a:rPr lang="ko-KR" altLang="en-US" smtClean="0"/>
              <a:t>26</a:t>
            </a:fld>
            <a:endParaRPr lang="ko-KR" altLang="en-US" dirty="0"/>
          </a:p>
        </p:txBody>
      </p:sp>
    </p:spTree>
    <p:extLst>
      <p:ext uri="{BB962C8B-B14F-4D97-AF65-F5344CB8AC3E}">
        <p14:creationId xmlns:p14="http://schemas.microsoft.com/office/powerpoint/2010/main" val="16010861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ko-KR" altLang="en-US" sz="1200" b="0" i="0" kern="1200" dirty="0">
                <a:solidFill>
                  <a:schemeClr val="tx1"/>
                </a:solidFill>
                <a:effectLst/>
                <a:latin typeface="+mn-lt"/>
                <a:ea typeface="+mn-ea"/>
                <a:cs typeface="+mn-cs"/>
              </a:rPr>
              <a:t>작년 </a:t>
            </a:r>
            <a:r>
              <a:rPr lang="ko-KR" altLang="ko-KR" sz="1200" b="0" i="0" kern="1200" dirty="0">
                <a:solidFill>
                  <a:schemeClr val="tx1"/>
                </a:solidFill>
                <a:effectLst/>
                <a:latin typeface="+mn-lt"/>
                <a:ea typeface="+mn-ea"/>
                <a:cs typeface="+mn-cs"/>
              </a:rPr>
              <a:t>이주노동자가 지게차에 매달려 가혹 행위를 당하는 영상이 공개돼 큰 논란이 일고 있습니다. 지게차 운전자는 옴짝달싹 못 하는 이주노동자를 들어 올렸고 다른 작업자들은 말리는 대신 웃음을 터뜨립니다. </a:t>
            </a:r>
            <a:endParaRPr lang="en-US" altLang="ko-KR" sz="1200" b="0" i="0" kern="1200" dirty="0">
              <a:solidFill>
                <a:schemeClr val="tx1"/>
              </a:solidFill>
              <a:effectLst/>
              <a:latin typeface="+mn-lt"/>
              <a:ea typeface="+mn-ea"/>
              <a:cs typeface="+mn-cs"/>
            </a:endParaRPr>
          </a:p>
          <a:p>
            <a:r>
              <a:rPr lang="ko-KR" altLang="ko-KR" sz="1200" b="0" i="0" kern="1200" dirty="0">
                <a:solidFill>
                  <a:schemeClr val="tx1"/>
                </a:solidFill>
                <a:effectLst/>
                <a:latin typeface="+mn-lt"/>
                <a:ea typeface="+mn-ea"/>
                <a:cs typeface="+mn-cs"/>
              </a:rPr>
              <a:t>이에 인권 단체가 실태조사를 요구하고 나섰고, 이재명 대통령도 명백한 인권 유린이라며 엄단하겠다고 밝혔습니다. </a:t>
            </a:r>
            <a:endParaRPr lang="en-US" altLang="ko-KR" sz="1200" b="0" i="0" kern="1200" dirty="0">
              <a:solidFill>
                <a:schemeClr val="tx1"/>
              </a:solidFill>
              <a:effectLst/>
              <a:latin typeface="+mn-lt"/>
              <a:ea typeface="+mn-ea"/>
              <a:cs typeface="+mn-cs"/>
            </a:endParaRPr>
          </a:p>
          <a:p>
            <a:r>
              <a:rPr lang="ko-KR" altLang="ko-KR" sz="1200" b="0" i="0" kern="1200" dirty="0">
                <a:solidFill>
                  <a:schemeClr val="tx1"/>
                </a:solidFill>
                <a:effectLst/>
                <a:latin typeface="+mn-lt"/>
                <a:ea typeface="+mn-ea"/>
                <a:cs typeface="+mn-cs"/>
              </a:rPr>
              <a:t>한편, 지난 2월 영암의 돼지농장에서 네팔 국적의 20대 이주노동자가 극단적 선택을 해 숨진 사건이 있었는데요. 동료들은 그가 극단적인 선택을 하기 전에 농장주의 괴롭힘이 있었다고 주장합니다.</a:t>
            </a:r>
            <a:endParaRPr lang="ko-KR" altLang="en-US" dirty="0"/>
          </a:p>
        </p:txBody>
      </p:sp>
      <p:sp>
        <p:nvSpPr>
          <p:cNvPr id="4" name="슬라이드 번호 개체 틀 3"/>
          <p:cNvSpPr>
            <a:spLocks noGrp="1"/>
          </p:cNvSpPr>
          <p:nvPr>
            <p:ph type="sldNum" sz="quarter" idx="5"/>
          </p:nvPr>
        </p:nvSpPr>
        <p:spPr/>
        <p:txBody>
          <a:bodyPr/>
          <a:lstStyle/>
          <a:p>
            <a:fld id="{8B95B3AA-56BF-47AE-95D8-44C192FB80D2}" type="slidenum">
              <a:rPr lang="ko-KR" altLang="en-US" smtClean="0"/>
              <a:t>27</a:t>
            </a:fld>
            <a:endParaRPr lang="ko-KR" altLang="en-US" dirty="0"/>
          </a:p>
        </p:txBody>
      </p:sp>
    </p:spTree>
    <p:extLst>
      <p:ext uri="{BB962C8B-B14F-4D97-AF65-F5344CB8AC3E}">
        <p14:creationId xmlns:p14="http://schemas.microsoft.com/office/powerpoint/2010/main" val="40808689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ko-KR" altLang="ko-KR" dirty="0"/>
              <a:t>“앞의 사례를 보면서 여러분은 어떤 생각이 들었나요?</a:t>
            </a:r>
          </a:p>
          <a:p>
            <a:r>
              <a:rPr lang="ko-KR" altLang="ko-KR" dirty="0"/>
              <a:t>이번에는 사건 자체에서 한 걸음 더 나아가서</a:t>
            </a:r>
            <a:br>
              <a:rPr lang="ko-KR" altLang="ko-KR" dirty="0"/>
            </a:br>
            <a:r>
              <a:rPr lang="ko-KR" altLang="ko-KR" b="1" dirty="0"/>
              <a:t>우리가 평소 이주노동자를 어떤 시선으로 바라보고 있는지</a:t>
            </a:r>
            <a:r>
              <a:rPr lang="ko-KR" altLang="ko-KR" dirty="0"/>
              <a:t> 생각해 보겠습니다.</a:t>
            </a:r>
          </a:p>
          <a:p>
            <a:r>
              <a:rPr lang="ko-KR" altLang="ko-KR" dirty="0"/>
              <a:t>화면 왼쪽에는 우리가 이주노동자를 이야기할 때 흔히 사용하는 표현들이 있습니다.</a:t>
            </a:r>
          </a:p>
          <a:p>
            <a:r>
              <a:rPr lang="ko-KR" altLang="ko-KR" dirty="0"/>
              <a:t>‘부족한 일손을 채우는 사람’</a:t>
            </a:r>
            <a:r>
              <a:rPr lang="en-US" altLang="ko-KR" dirty="0"/>
              <a:t> </a:t>
            </a:r>
            <a:r>
              <a:rPr lang="ko-KR" altLang="ko-KR" dirty="0"/>
              <a:t>‘값싼 노동력’</a:t>
            </a:r>
            <a:r>
              <a:rPr lang="en-US" altLang="ko-KR" dirty="0"/>
              <a:t> </a:t>
            </a:r>
            <a:r>
              <a:rPr lang="ko-KR" altLang="ko-KR" dirty="0"/>
              <a:t>‘외국인’</a:t>
            </a:r>
            <a:r>
              <a:rPr lang="en-US" altLang="ko-KR" dirty="0"/>
              <a:t> </a:t>
            </a:r>
            <a:r>
              <a:rPr lang="ko-KR" altLang="ko-KR" dirty="0"/>
              <a:t>때로는 ‘우리 일자리를 가져가는 </a:t>
            </a:r>
            <a:r>
              <a:rPr lang="ko-KR" altLang="ko-KR" dirty="0" err="1"/>
              <a:t>사람’이라고</a:t>
            </a:r>
            <a:r>
              <a:rPr lang="ko-KR" altLang="ko-KR" dirty="0"/>
              <a:t> 바라보기도 합니다.</a:t>
            </a:r>
          </a:p>
          <a:p>
            <a:r>
              <a:rPr lang="ko-KR" altLang="ko-KR" dirty="0"/>
              <a:t>그런데 이렇게 바라보면 한 가지가 빠집니다.</a:t>
            </a:r>
          </a:p>
          <a:p>
            <a:r>
              <a:rPr lang="ko-KR" altLang="ko-KR" dirty="0"/>
              <a:t>이 사람들도 우리와 똑같이</a:t>
            </a:r>
            <a:r>
              <a:rPr lang="en-US" altLang="ko-KR" dirty="0"/>
              <a:t> </a:t>
            </a:r>
            <a:r>
              <a:rPr lang="ko-KR" altLang="ko-KR" dirty="0"/>
              <a:t>한 일터에서 일하고, 임금을 받고, 다칠 수 있고, 쉬어야 하고, </a:t>
            </a:r>
            <a:r>
              <a:rPr lang="ko-KR" altLang="ko-KR" dirty="0" err="1"/>
              <a:t>존중받아야</a:t>
            </a:r>
            <a:r>
              <a:rPr lang="ko-KR" altLang="ko-KR" dirty="0"/>
              <a:t> 하는 </a:t>
            </a:r>
            <a:r>
              <a:rPr lang="ko-KR" altLang="ko-KR" b="1" dirty="0"/>
              <a:t>노동자</a:t>
            </a:r>
            <a:r>
              <a:rPr lang="ko-KR" altLang="ko-KR" dirty="0"/>
              <a:t>라는 사실입니다.”</a:t>
            </a:r>
          </a:p>
          <a:p>
            <a:r>
              <a:rPr lang="ko-KR" altLang="ko-KR" dirty="0"/>
              <a:t>학생들에게 질문합니다.</a:t>
            </a:r>
          </a:p>
          <a:p>
            <a:r>
              <a:rPr lang="ko-KR" altLang="ko-KR" dirty="0"/>
              <a:t>“‘외국인 </a:t>
            </a:r>
            <a:r>
              <a:rPr lang="ko-KR" altLang="ko-KR" dirty="0" err="1"/>
              <a:t>노동자’라고</a:t>
            </a:r>
            <a:r>
              <a:rPr lang="ko-KR" altLang="ko-KR" dirty="0"/>
              <a:t> 들었을 때 여러분 머릿속에 가장 먼저 떠오르는 이미지는 무엇인가요?”</a:t>
            </a:r>
          </a:p>
          <a:p>
            <a:r>
              <a:rPr lang="ko-KR" altLang="ko-KR" dirty="0"/>
              <a:t>“그 사람을 ‘필요한 </a:t>
            </a:r>
            <a:r>
              <a:rPr lang="ko-KR" altLang="ko-KR" dirty="0" err="1"/>
              <a:t>인력’이라고</a:t>
            </a:r>
            <a:r>
              <a:rPr lang="ko-KR" altLang="ko-KR" dirty="0"/>
              <a:t> 생각하는 것과</a:t>
            </a:r>
            <a:br>
              <a:rPr lang="ko-KR" altLang="ko-KR" dirty="0"/>
            </a:br>
            <a:r>
              <a:rPr lang="ko-KR" altLang="ko-KR" dirty="0"/>
              <a:t>‘같은 일터에서 일하는 </a:t>
            </a:r>
            <a:r>
              <a:rPr lang="ko-KR" altLang="ko-KR" dirty="0" err="1"/>
              <a:t>동료’라고</a:t>
            </a:r>
            <a:r>
              <a:rPr lang="ko-KR" altLang="ko-KR" dirty="0"/>
              <a:t> 생각하는 것은 어떤 차이가 있을까요?”</a:t>
            </a:r>
          </a:p>
          <a:p>
            <a:r>
              <a:rPr lang="ko-KR" altLang="ko-KR" dirty="0"/>
              <a:t>학생들의 답을 받은 뒤 정리합니다.</a:t>
            </a:r>
          </a:p>
          <a:p>
            <a:r>
              <a:rPr lang="ko-KR" altLang="ko-KR" dirty="0"/>
              <a:t>“인권의 시선으로 보면 이주노동자는</a:t>
            </a:r>
            <a:br>
              <a:rPr lang="ko-KR" altLang="ko-KR" dirty="0"/>
            </a:br>
            <a:r>
              <a:rPr lang="ko-KR" altLang="ko-KR" dirty="0"/>
              <a:t>우리 사회가 필요해서 데려온 ‘</a:t>
            </a:r>
            <a:r>
              <a:rPr lang="ko-KR" altLang="ko-KR" dirty="0" err="1"/>
              <a:t>인력’만이</a:t>
            </a:r>
            <a:r>
              <a:rPr lang="ko-KR" altLang="ko-KR" dirty="0"/>
              <a:t> 아닙니다.</a:t>
            </a:r>
          </a:p>
          <a:p>
            <a:r>
              <a:rPr lang="ko-KR" altLang="ko-KR" b="1" dirty="0"/>
              <a:t>노동권의 주체이고, 안전과 존엄을 가진 사람이며, </a:t>
            </a:r>
            <a:r>
              <a:rPr lang="ko-KR" altLang="ko-KR" b="1" dirty="0" err="1"/>
              <a:t>차별받지</a:t>
            </a:r>
            <a:r>
              <a:rPr lang="ko-KR" altLang="ko-KR" b="1" dirty="0"/>
              <a:t> 않을 권리가 있는 노동자입니다.</a:t>
            </a:r>
            <a:endParaRPr lang="ko-KR" altLang="ko-KR" dirty="0"/>
          </a:p>
          <a:p>
            <a:r>
              <a:rPr lang="ko-KR" altLang="ko-KR" dirty="0"/>
              <a:t>앞에서 청소년을 ‘</a:t>
            </a:r>
            <a:r>
              <a:rPr lang="ko-KR" altLang="ko-KR" dirty="0" err="1"/>
              <a:t>알바생’이라는</a:t>
            </a:r>
            <a:r>
              <a:rPr lang="ko-KR" altLang="ko-KR" dirty="0"/>
              <a:t> 이름 뒤에 가려진 노동자로 바라봤던 것과 연결해서 생각해 볼 수 있습니다.</a:t>
            </a:r>
          </a:p>
          <a:p>
            <a:r>
              <a:rPr lang="ko-KR" altLang="ko-KR" dirty="0"/>
              <a:t>누군가를 무엇이라고 부르고 어떻게 </a:t>
            </a:r>
            <a:r>
              <a:rPr lang="ko-KR" altLang="ko-KR" dirty="0" err="1"/>
              <a:t>바라보느냐에</a:t>
            </a:r>
            <a:r>
              <a:rPr lang="ko-KR" altLang="ko-KR" dirty="0"/>
              <a:t> 따라</a:t>
            </a:r>
            <a:br>
              <a:rPr lang="ko-KR" altLang="ko-KR" dirty="0"/>
            </a:br>
            <a:r>
              <a:rPr lang="ko-KR" altLang="ko-KR" dirty="0"/>
              <a:t>그 사람의 권리가 보이기도 하고 보이지 않기도 합니다.”</a:t>
            </a:r>
          </a:p>
          <a:p>
            <a:r>
              <a:rPr lang="ko-KR" altLang="ko-KR" dirty="0"/>
              <a:t>→ 다음 장 연결</a:t>
            </a:r>
          </a:p>
          <a:p>
            <a:r>
              <a:rPr lang="ko-KR" altLang="ko-KR" dirty="0"/>
              <a:t>“그런데 여기서 조금 더 어려운 질문을 하나 </a:t>
            </a:r>
            <a:r>
              <a:rPr lang="ko-KR" altLang="ko-KR" dirty="0" err="1"/>
              <a:t>해볼게요</a:t>
            </a:r>
            <a:r>
              <a:rPr lang="ko-KR" altLang="ko-KR" dirty="0"/>
              <a:t>.</a:t>
            </a:r>
          </a:p>
          <a:p>
            <a:r>
              <a:rPr lang="ko-KR" altLang="ko-KR" dirty="0"/>
              <a:t>우리는 이주노동자가 필요하기 때문에 권리를 보장해야 하는 걸까요?”</a:t>
            </a:r>
          </a:p>
          <a:p>
            <a:endParaRPr lang="ko-KR" altLang="en-US" dirty="0"/>
          </a:p>
        </p:txBody>
      </p:sp>
      <p:sp>
        <p:nvSpPr>
          <p:cNvPr id="4" name="슬라이드 번호 개체 틀 3"/>
          <p:cNvSpPr>
            <a:spLocks noGrp="1"/>
          </p:cNvSpPr>
          <p:nvPr>
            <p:ph type="sldNum" sz="quarter" idx="5"/>
          </p:nvPr>
        </p:nvSpPr>
        <p:spPr/>
        <p:txBody>
          <a:bodyPr/>
          <a:lstStyle/>
          <a:p>
            <a:fld id="{8B95B3AA-56BF-47AE-95D8-44C192FB80D2}" type="slidenum">
              <a:rPr lang="ko-KR" altLang="en-US" smtClean="0"/>
              <a:t>28</a:t>
            </a:fld>
            <a:endParaRPr lang="ko-KR" altLang="en-US" dirty="0"/>
          </a:p>
        </p:txBody>
      </p:sp>
    </p:spTree>
    <p:extLst>
      <p:ext uri="{BB962C8B-B14F-4D97-AF65-F5344CB8AC3E}">
        <p14:creationId xmlns:p14="http://schemas.microsoft.com/office/powerpoint/2010/main" val="2546435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92BDE-2176-6CC9-939B-AC0D8F4EE581}"/>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D345F308-527B-F673-D94A-A7EA898DF75D}"/>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B09A9CB2-A06C-6D78-C5FB-2FB1E1E34948}"/>
              </a:ext>
            </a:extLst>
          </p:cNvPr>
          <p:cNvSpPr>
            <a:spLocks noGrp="1"/>
          </p:cNvSpPr>
          <p:nvPr>
            <p:ph type="body" idx="1"/>
          </p:nvPr>
        </p:nvSpPr>
        <p:spPr/>
        <p:txBody>
          <a:bodyPr/>
          <a:lstStyle/>
          <a:p>
            <a:r>
              <a:rPr lang="ko-KR" altLang="ko-KR" dirty="0"/>
              <a:t>“우리 사회에서는 인구가 줄고 일할 사람이 부족하다는 이야기가 나오면 이주노동자의 필요성을 많이 이야기합니다.</a:t>
            </a:r>
          </a:p>
          <a:p>
            <a:r>
              <a:rPr lang="ko-KR" altLang="ko-KR" dirty="0"/>
              <a:t>‘농촌에 사람이 없으니까 필요하다.’</a:t>
            </a:r>
            <a:br>
              <a:rPr lang="ko-KR" altLang="ko-KR" dirty="0"/>
            </a:br>
            <a:r>
              <a:rPr lang="ko-KR" altLang="ko-KR" dirty="0"/>
              <a:t>‘공장에서 일할 사람이 없으니까 필요하다.’</a:t>
            </a:r>
            <a:br>
              <a:rPr lang="ko-KR" altLang="ko-KR" dirty="0"/>
            </a:br>
            <a:r>
              <a:rPr lang="ko-KR" altLang="ko-KR" dirty="0"/>
              <a:t>‘건설현장에 사람이 부족하니까 필요하다.’</a:t>
            </a:r>
          </a:p>
          <a:p>
            <a:r>
              <a:rPr lang="ko-KR" altLang="ko-KR" dirty="0"/>
              <a:t>그런데 여기서 우리가 조심해서 봐야 할 지점이 있습니다.</a:t>
            </a:r>
          </a:p>
          <a:p>
            <a:r>
              <a:rPr lang="ko-KR" altLang="ko-KR" b="1" dirty="0"/>
              <a:t>사람을 ‘필요한 </a:t>
            </a:r>
            <a:r>
              <a:rPr lang="ko-KR" altLang="ko-KR" b="1" dirty="0" err="1"/>
              <a:t>인력’으로만</a:t>
            </a:r>
            <a:r>
              <a:rPr lang="ko-KR" altLang="ko-KR" b="1" dirty="0"/>
              <a:t> 바라보기 시작하면 어떻게 될까요?</a:t>
            </a:r>
            <a:endParaRPr lang="ko-KR" altLang="ko-KR" dirty="0"/>
          </a:p>
          <a:p>
            <a:r>
              <a:rPr lang="ko-KR" altLang="ko-KR" dirty="0"/>
              <a:t>필요할 때는 ‘꼭 필요한 </a:t>
            </a:r>
            <a:r>
              <a:rPr lang="ko-KR" altLang="ko-KR" dirty="0" err="1"/>
              <a:t>사람’이라고</a:t>
            </a:r>
            <a:r>
              <a:rPr lang="ko-KR" altLang="ko-KR" dirty="0"/>
              <a:t> 하고,</a:t>
            </a:r>
            <a:br>
              <a:rPr lang="ko-KR" altLang="ko-KR" dirty="0"/>
            </a:br>
            <a:r>
              <a:rPr lang="ko-KR" altLang="ko-KR" dirty="0"/>
              <a:t>갈등이 생기거나 경제가 어려워지면 갑자기 ‘</a:t>
            </a:r>
            <a:r>
              <a:rPr lang="ko-KR" altLang="ko-KR" dirty="0" err="1"/>
              <a:t>외국인’이라는</a:t>
            </a:r>
            <a:r>
              <a:rPr lang="ko-KR" altLang="ko-KR" dirty="0"/>
              <a:t> 이유로 밀어내지는 않는지 생각해 볼 필요가 있습니다.</a:t>
            </a:r>
          </a:p>
          <a:p>
            <a:r>
              <a:rPr lang="ko-KR" altLang="ko-KR" dirty="0"/>
              <a:t>화면의 질문을 한번 보겠습니다.</a:t>
            </a:r>
          </a:p>
          <a:p>
            <a:r>
              <a:rPr lang="ko-KR" altLang="ko-KR" b="1" dirty="0"/>
              <a:t>‘우리에게 필요한 사람이라서 권리를 주는 걸까요?</a:t>
            </a:r>
            <a:br>
              <a:rPr lang="ko-KR" altLang="ko-KR" b="1" dirty="0"/>
            </a:br>
            <a:r>
              <a:rPr lang="ko-KR" altLang="ko-KR" b="1" dirty="0"/>
              <a:t>아니면 인간이자 노동자이기 때문에 권리를 가지는 걸까요?’</a:t>
            </a:r>
            <a:r>
              <a:rPr lang="ko-KR" altLang="ko-KR" dirty="0"/>
              <a:t>”</a:t>
            </a:r>
          </a:p>
          <a:p>
            <a:r>
              <a:rPr lang="ko-KR" altLang="ko-KR" dirty="0"/>
              <a:t>학생들에게 잠깐 생각하게 합니다.</a:t>
            </a:r>
          </a:p>
          <a:p>
            <a:r>
              <a:rPr lang="ko-KR" altLang="ko-KR" dirty="0"/>
              <a:t>“만약 우리 사회에 이주노동자가 더 이상 필요하지 않게 된다면 그 사람의 권리도 줄어들어도 될까요?”</a:t>
            </a:r>
          </a:p>
          <a:p>
            <a:r>
              <a:rPr lang="ko-KR" altLang="ko-KR" dirty="0"/>
              <a:t>“아니겠죠.</a:t>
            </a:r>
          </a:p>
          <a:p>
            <a:r>
              <a:rPr lang="ko-KR" altLang="ko-KR" dirty="0"/>
              <a:t>인권과 노동권은</a:t>
            </a:r>
            <a:br>
              <a:rPr lang="ko-KR" altLang="ko-KR" dirty="0"/>
            </a:br>
            <a:r>
              <a:rPr lang="ko-KR" altLang="ko-KR" dirty="0"/>
              <a:t>‘우리에게 얼마나 필요한 </a:t>
            </a:r>
            <a:r>
              <a:rPr lang="ko-KR" altLang="ko-KR" dirty="0" err="1"/>
              <a:t>사람인가’를</a:t>
            </a:r>
            <a:r>
              <a:rPr lang="ko-KR" altLang="ko-KR" dirty="0"/>
              <a:t> 기준으로 주어지는 것이 아닙니다.</a:t>
            </a:r>
          </a:p>
          <a:p>
            <a:r>
              <a:rPr lang="ko-KR" altLang="ko-KR" dirty="0"/>
              <a:t>사람이기 때문에 인권을 가지고,</a:t>
            </a:r>
            <a:br>
              <a:rPr lang="ko-KR" altLang="ko-KR" dirty="0"/>
            </a:br>
            <a:r>
              <a:rPr lang="ko-KR" altLang="ko-KR" dirty="0"/>
              <a:t>일하는 사람이기 때문에 </a:t>
            </a:r>
            <a:r>
              <a:rPr lang="ko-KR" altLang="ko-KR" dirty="0" err="1"/>
              <a:t>노동자로서의</a:t>
            </a:r>
            <a:r>
              <a:rPr lang="ko-KR" altLang="ko-KR" dirty="0"/>
              <a:t> 권리를 가집니다.”</a:t>
            </a:r>
          </a:p>
          <a:p>
            <a:r>
              <a:rPr lang="ko-KR" altLang="ko-KR" dirty="0"/>
              <a:t>강조할 메시지:</a:t>
            </a:r>
          </a:p>
          <a:p>
            <a:r>
              <a:rPr lang="ko-KR" altLang="ko-KR" b="1" dirty="0"/>
              <a:t>필요해서 권리를 주는 것이 아니라,</a:t>
            </a:r>
            <a:br>
              <a:rPr lang="ko-KR" altLang="ko-KR" b="1" dirty="0"/>
            </a:br>
            <a:r>
              <a:rPr lang="ko-KR" altLang="ko-KR" b="1" dirty="0"/>
              <a:t>사람이고 노동자이기 때문에 권리가 있습니다.</a:t>
            </a:r>
            <a:endParaRPr lang="ko-KR" altLang="ko-KR" dirty="0"/>
          </a:p>
          <a:p>
            <a:r>
              <a:rPr lang="ko-KR" altLang="ko-KR" dirty="0"/>
              <a:t>→ 다음 장 연결</a:t>
            </a:r>
          </a:p>
          <a:p>
            <a:r>
              <a:rPr lang="ko-KR" altLang="ko-KR" dirty="0"/>
              <a:t>“그런데 현실에서는 이런 차별적인 시선이 단순히 기분 나쁜 말에서 끝나지 않습니다.</a:t>
            </a:r>
            <a:br>
              <a:rPr lang="ko-KR" altLang="ko-KR" dirty="0"/>
            </a:br>
            <a:r>
              <a:rPr lang="ko-KR" altLang="ko-KR" dirty="0"/>
              <a:t>실제 노동환경을 더 위험하게 만들기도 합니다.”</a:t>
            </a:r>
          </a:p>
          <a:p>
            <a:endParaRPr lang="ko-KR" altLang="en-US" dirty="0"/>
          </a:p>
        </p:txBody>
      </p:sp>
      <p:sp>
        <p:nvSpPr>
          <p:cNvPr id="4" name="슬라이드 번호 개체 틀 3">
            <a:extLst>
              <a:ext uri="{FF2B5EF4-FFF2-40B4-BE49-F238E27FC236}">
                <a16:creationId xmlns:a16="http://schemas.microsoft.com/office/drawing/2014/main" id="{C3217FAC-DDAA-4101-57CB-3807187706DA}"/>
              </a:ext>
            </a:extLst>
          </p:cNvPr>
          <p:cNvSpPr>
            <a:spLocks noGrp="1"/>
          </p:cNvSpPr>
          <p:nvPr>
            <p:ph type="sldNum" sz="quarter" idx="5"/>
          </p:nvPr>
        </p:nvSpPr>
        <p:spPr/>
        <p:txBody>
          <a:bodyPr/>
          <a:lstStyle/>
          <a:p>
            <a:fld id="{8B95B3AA-56BF-47AE-95D8-44C192FB80D2}" type="slidenum">
              <a:rPr lang="ko-KR" altLang="en-US" smtClean="0"/>
              <a:t>29</a:t>
            </a:fld>
            <a:endParaRPr lang="ko-KR" altLang="en-US" dirty="0"/>
          </a:p>
        </p:txBody>
      </p:sp>
    </p:spTree>
    <p:extLst>
      <p:ext uri="{BB962C8B-B14F-4D97-AF65-F5344CB8AC3E}">
        <p14:creationId xmlns:p14="http://schemas.microsoft.com/office/powerpoint/2010/main" val="32141469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ko-KR" altLang="ko-KR" dirty="0"/>
              <a:t>“차별이라고 하면 흔히 욕을 하거나 무시하는 행동부터 떠올립니다.</a:t>
            </a:r>
          </a:p>
          <a:p>
            <a:r>
              <a:rPr lang="ko-KR" altLang="ko-KR" dirty="0"/>
              <a:t>물론 그것도 차별의 문제입니다.</a:t>
            </a:r>
          </a:p>
          <a:p>
            <a:r>
              <a:rPr lang="ko-KR" altLang="ko-KR" dirty="0"/>
              <a:t>그런데 노동현장에서의 차별은</a:t>
            </a:r>
            <a:r>
              <a:rPr lang="en-US" altLang="ko-KR" dirty="0"/>
              <a:t> </a:t>
            </a:r>
            <a:r>
              <a:rPr lang="ko-KR" altLang="ko-KR" dirty="0"/>
              <a:t>단순히 기분이 상하는 문제를 넘어서 </a:t>
            </a:r>
            <a:r>
              <a:rPr lang="ko-KR" altLang="ko-KR" b="1" dirty="0"/>
              <a:t>안전과 생명에도 영향을 줄 수 있습니다.</a:t>
            </a:r>
            <a:endParaRPr lang="ko-KR" altLang="ko-KR" dirty="0"/>
          </a:p>
          <a:p>
            <a:r>
              <a:rPr lang="ko-KR" altLang="ko-KR" dirty="0"/>
              <a:t>예를 들어 이주노동자가 부당한 일을 당했는데</a:t>
            </a:r>
            <a:r>
              <a:rPr lang="en-US" altLang="ko-KR" dirty="0"/>
              <a:t> </a:t>
            </a:r>
            <a:r>
              <a:rPr lang="ko-KR" altLang="ko-KR" dirty="0"/>
              <a:t>한국말을 잘하지 못해서 어디에 도움을 요청해야 할지 모른다면 어떨까요?</a:t>
            </a:r>
          </a:p>
          <a:p>
            <a:r>
              <a:rPr lang="ko-KR" altLang="ko-KR" dirty="0"/>
              <a:t>임금을 제대로 받지 못했는데</a:t>
            </a:r>
            <a:r>
              <a:rPr lang="en-US" altLang="ko-KR" dirty="0"/>
              <a:t> </a:t>
            </a:r>
            <a:r>
              <a:rPr lang="ko-KR" altLang="ko-KR" dirty="0"/>
              <a:t>신고하면 일자리를 잃을까 봐 말하지 </a:t>
            </a:r>
            <a:r>
              <a:rPr lang="ko-KR" altLang="ko-KR" dirty="0" err="1"/>
              <a:t>못한다면요</a:t>
            </a:r>
            <a:r>
              <a:rPr lang="ko-KR" altLang="ko-KR" dirty="0"/>
              <a:t>?</a:t>
            </a:r>
          </a:p>
          <a:p>
            <a:r>
              <a:rPr lang="ko-KR" altLang="ko-KR" dirty="0"/>
              <a:t>작업장이 위험한데도</a:t>
            </a:r>
            <a:r>
              <a:rPr lang="en-US" altLang="ko-KR" dirty="0"/>
              <a:t> </a:t>
            </a:r>
            <a:r>
              <a:rPr lang="ko-KR" altLang="ko-KR" dirty="0"/>
              <a:t>‘괜히 문제를 일으키는 사람으로 보일까 봐’ 참고 일한다면 어떻게 될까요?”</a:t>
            </a:r>
          </a:p>
          <a:p>
            <a:r>
              <a:rPr lang="ko-KR" altLang="ko-KR" dirty="0"/>
              <a:t>화면의 내용을 하나씩 짚습니다.</a:t>
            </a:r>
          </a:p>
          <a:p>
            <a:r>
              <a:rPr lang="ko-KR" altLang="ko-KR" dirty="0"/>
              <a:t>“도움을 요청하기 어렵고,</a:t>
            </a:r>
            <a:r>
              <a:rPr lang="en-US" altLang="ko-KR" dirty="0"/>
              <a:t> </a:t>
            </a:r>
            <a:r>
              <a:rPr lang="ko-KR" altLang="ko-KR" dirty="0"/>
              <a:t>임금체불이나 괴롭힘을 참고,</a:t>
            </a:r>
            <a:r>
              <a:rPr lang="en-US" altLang="ko-KR" dirty="0"/>
              <a:t> </a:t>
            </a:r>
            <a:r>
              <a:rPr lang="ko-KR" altLang="ko-KR" dirty="0"/>
              <a:t>산업재해가 제대로 드러나지 않고,</a:t>
            </a:r>
            <a:r>
              <a:rPr lang="en-US" altLang="ko-KR" dirty="0"/>
              <a:t> </a:t>
            </a:r>
            <a:r>
              <a:rPr lang="ko-KR" altLang="ko-KR" dirty="0"/>
              <a:t>위험한 숙소나 장시간 노동을 견디게 되는 상황이 생길 수 있습니다.</a:t>
            </a:r>
          </a:p>
          <a:p>
            <a:r>
              <a:rPr lang="ko-KR" altLang="ko-KR" dirty="0"/>
              <a:t>그래서 필요한 것은 단순히</a:t>
            </a:r>
            <a:r>
              <a:rPr lang="en-US" altLang="ko-KR" dirty="0"/>
              <a:t> </a:t>
            </a:r>
            <a:r>
              <a:rPr lang="ko-KR" altLang="ko-KR" dirty="0"/>
              <a:t>‘이주노동자에게 </a:t>
            </a:r>
            <a:r>
              <a:rPr lang="ko-KR" altLang="ko-KR" dirty="0" err="1"/>
              <a:t>잘해주자’는</a:t>
            </a:r>
            <a:r>
              <a:rPr lang="ko-KR" altLang="ko-KR" dirty="0"/>
              <a:t> 친절만이 아닙니다.”</a:t>
            </a:r>
          </a:p>
          <a:p>
            <a:r>
              <a:rPr lang="ko-KR" altLang="ko-KR" dirty="0"/>
              <a:t>학생들에게 질문합니다.</a:t>
            </a:r>
          </a:p>
          <a:p>
            <a:r>
              <a:rPr lang="ko-KR" altLang="ko-KR" dirty="0"/>
              <a:t>“이 사람이 실제로 자신의 권리를 말하려면 무엇이 필요할까요?”</a:t>
            </a:r>
          </a:p>
          <a:p>
            <a:r>
              <a:rPr lang="ko-KR" altLang="ko-KR" dirty="0"/>
              <a:t>답변을 받아 연결합니다.</a:t>
            </a:r>
          </a:p>
          <a:p>
            <a:r>
              <a:rPr lang="ko-KR" altLang="ko-KR" dirty="0"/>
              <a:t>“통역과 상담에 쉽게 접근할 수 있어야 하고,</a:t>
            </a:r>
            <a:r>
              <a:rPr lang="en-US" altLang="ko-KR" dirty="0"/>
              <a:t> </a:t>
            </a:r>
            <a:r>
              <a:rPr lang="ko-KR" altLang="ko-KR" dirty="0"/>
              <a:t>이해할 수 있는 언어로 안전교육을 받을 수 있어야 하고,</a:t>
            </a:r>
            <a:r>
              <a:rPr lang="en-US" altLang="ko-KR" dirty="0"/>
              <a:t> </a:t>
            </a:r>
            <a:r>
              <a:rPr lang="ko-KR" altLang="ko-KR" dirty="0"/>
              <a:t>보호장비가 제공되어야 하며,</a:t>
            </a:r>
            <a:r>
              <a:rPr lang="en-US" altLang="ko-KR" dirty="0"/>
              <a:t> </a:t>
            </a:r>
            <a:r>
              <a:rPr lang="ko-KR" altLang="ko-KR" dirty="0"/>
              <a:t>안전한 숙소와 휴식도 보장되어야 합니다.</a:t>
            </a:r>
          </a:p>
          <a:p>
            <a:r>
              <a:rPr lang="ko-KR" altLang="ko-KR" dirty="0"/>
              <a:t>그리고 무엇보다</a:t>
            </a:r>
            <a:r>
              <a:rPr lang="en-US" altLang="ko-KR" dirty="0"/>
              <a:t> </a:t>
            </a:r>
            <a:r>
              <a:rPr lang="ko-KR" altLang="ko-KR" dirty="0"/>
              <a:t>문제가 생겼을 때 국적이나 체류상태 때문에 두려워하지 않고 신고할 수 있는 제도가 필요합니다.”</a:t>
            </a:r>
          </a:p>
          <a:p>
            <a:r>
              <a:rPr lang="ko-KR" altLang="ko-KR" dirty="0"/>
              <a:t>강조할 메시지:</a:t>
            </a:r>
          </a:p>
          <a:p>
            <a:r>
              <a:rPr lang="ko-KR" altLang="ko-KR" b="1" dirty="0"/>
              <a:t>이주노동자의 문제는 ‘불쌍한 사람을 도와주는 </a:t>
            </a:r>
            <a:r>
              <a:rPr lang="ko-KR" altLang="ko-KR" b="1" dirty="0" err="1"/>
              <a:t>문제’가</a:t>
            </a:r>
            <a:r>
              <a:rPr lang="ko-KR" altLang="ko-KR" b="1" dirty="0"/>
              <a:t> 아니라</a:t>
            </a:r>
            <a:br>
              <a:rPr lang="ko-KR" altLang="ko-KR" b="1" dirty="0"/>
            </a:br>
            <a:r>
              <a:rPr lang="ko-KR" altLang="ko-KR" b="1" dirty="0"/>
              <a:t>노동자의 권리가 실제로 작동하도록 만드는 문제입니다.</a:t>
            </a:r>
            <a:endParaRPr lang="ko-KR" altLang="ko-KR" dirty="0"/>
          </a:p>
          <a:p>
            <a:r>
              <a:rPr lang="ko-KR" altLang="ko-KR" dirty="0"/>
              <a:t>→ 다음 장 연결</a:t>
            </a:r>
          </a:p>
          <a:p>
            <a:r>
              <a:rPr lang="ko-KR" altLang="ko-KR" dirty="0"/>
              <a:t>“그렇다면 지금까지 이야기한 청소년 노동자, 이주노동자, 플랫폼 노동자에게 서로 다른 노동인권의 기준이 필요한 걸까요?”</a:t>
            </a:r>
          </a:p>
          <a:p>
            <a:endParaRPr lang="ko-KR" altLang="en-US" dirty="0"/>
          </a:p>
        </p:txBody>
      </p:sp>
      <p:sp>
        <p:nvSpPr>
          <p:cNvPr id="4" name="슬라이드 번호 개체 틀 3"/>
          <p:cNvSpPr>
            <a:spLocks noGrp="1"/>
          </p:cNvSpPr>
          <p:nvPr>
            <p:ph type="sldNum" sz="quarter" idx="5"/>
          </p:nvPr>
        </p:nvSpPr>
        <p:spPr/>
        <p:txBody>
          <a:bodyPr/>
          <a:lstStyle/>
          <a:p>
            <a:fld id="{8B95B3AA-56BF-47AE-95D8-44C192FB80D2}" type="slidenum">
              <a:rPr lang="ko-KR" altLang="en-US" smtClean="0"/>
              <a:t>30</a:t>
            </a:fld>
            <a:endParaRPr lang="ko-KR" altLang="en-US" dirty="0"/>
          </a:p>
        </p:txBody>
      </p:sp>
    </p:spTree>
    <p:extLst>
      <p:ext uri="{BB962C8B-B14F-4D97-AF65-F5344CB8AC3E}">
        <p14:creationId xmlns:p14="http://schemas.microsoft.com/office/powerpoint/2010/main" val="7943427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7F524-20E6-FD1B-75F4-BFF82226C1FD}"/>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6A89A3F8-2F95-EEFB-3BEC-21D02EE1806B}"/>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AC68CAE3-6E84-CB44-CF5F-4A6B318002E7}"/>
              </a:ext>
            </a:extLst>
          </p:cNvPr>
          <p:cNvSpPr>
            <a:spLocks noGrp="1"/>
          </p:cNvSpPr>
          <p:nvPr>
            <p:ph type="body" idx="1"/>
          </p:nvPr>
        </p:nvSpPr>
        <p:spPr/>
        <p:txBody>
          <a:bodyPr/>
          <a:lstStyle/>
          <a:p>
            <a:r>
              <a:rPr lang="ko-KR" altLang="ko-KR" dirty="0"/>
              <a:t>“지금까지 여러 사람의 노동을 살펴봤습니다.</a:t>
            </a:r>
          </a:p>
          <a:p>
            <a:r>
              <a:rPr lang="ko-KR" altLang="ko-KR" dirty="0"/>
              <a:t>청소년 노동자도 있었고,</a:t>
            </a:r>
            <a:r>
              <a:rPr lang="en-US" altLang="ko-KR" dirty="0"/>
              <a:t> </a:t>
            </a:r>
            <a:r>
              <a:rPr lang="ko-KR" altLang="ko-KR" dirty="0"/>
              <a:t>급식노동자와 청소노동자도 있었고,</a:t>
            </a:r>
            <a:r>
              <a:rPr lang="en-US" altLang="ko-KR" dirty="0"/>
              <a:t> </a:t>
            </a:r>
            <a:r>
              <a:rPr lang="ko-KR" altLang="ko-KR" dirty="0"/>
              <a:t>배달노동자와 이주노동자도 있었습니다.</a:t>
            </a:r>
          </a:p>
          <a:p>
            <a:r>
              <a:rPr lang="ko-KR" altLang="ko-KR" dirty="0"/>
              <a:t>이 사람들은 나이도 다르고, 국적도 다르고, 일하는 방식도 다릅니다.</a:t>
            </a:r>
          </a:p>
          <a:p>
            <a:r>
              <a:rPr lang="ko-KR" altLang="ko-KR" dirty="0"/>
              <a:t>하지만 노동인권에서 중요한 질문은</a:t>
            </a:r>
            <a:r>
              <a:rPr lang="en-US" altLang="ko-KR" dirty="0"/>
              <a:t> </a:t>
            </a:r>
            <a:r>
              <a:rPr lang="ko-KR" altLang="ko-KR" dirty="0"/>
              <a:t>‘누가 더 중요한 </a:t>
            </a:r>
            <a:r>
              <a:rPr lang="ko-KR" altLang="ko-KR" dirty="0" err="1"/>
              <a:t>노동자인가’가</a:t>
            </a:r>
            <a:r>
              <a:rPr lang="ko-KR" altLang="ko-KR" dirty="0"/>
              <a:t> 아닙니다.</a:t>
            </a:r>
          </a:p>
          <a:p>
            <a:r>
              <a:rPr lang="ko-KR" altLang="ko-KR" dirty="0"/>
              <a:t>화면을 같이 읽어볼까요?</a:t>
            </a:r>
            <a:r>
              <a:rPr lang="en-US" altLang="ko-KR" dirty="0"/>
              <a:t> </a:t>
            </a:r>
            <a:r>
              <a:rPr lang="ko-KR" altLang="ko-KR" dirty="0"/>
              <a:t>청소년이든 </a:t>
            </a:r>
            <a:r>
              <a:rPr lang="ko-KR" altLang="ko-KR" dirty="0" err="1"/>
              <a:t>비청소년이든</a:t>
            </a:r>
            <a:r>
              <a:rPr lang="ko-KR" altLang="ko-KR" dirty="0"/>
              <a:t>,</a:t>
            </a:r>
            <a:r>
              <a:rPr lang="en-US" altLang="ko-KR" dirty="0"/>
              <a:t> </a:t>
            </a:r>
            <a:r>
              <a:rPr lang="ko-KR" altLang="ko-KR" dirty="0"/>
              <a:t>한국인이든 이주민이든,</a:t>
            </a:r>
            <a:r>
              <a:rPr lang="en-US" altLang="ko-KR" dirty="0"/>
              <a:t> </a:t>
            </a:r>
            <a:r>
              <a:rPr lang="ko-KR" altLang="ko-KR" dirty="0" err="1"/>
              <a:t>직접고용이든</a:t>
            </a:r>
            <a:r>
              <a:rPr lang="ko-KR" altLang="ko-KR" dirty="0"/>
              <a:t> 플랫폼 노동이든,</a:t>
            </a:r>
            <a:r>
              <a:rPr lang="en-US" altLang="ko-KR" dirty="0"/>
              <a:t> </a:t>
            </a:r>
            <a:r>
              <a:rPr lang="ko-KR" altLang="ko-KR" b="1" dirty="0"/>
              <a:t>일하는 사람의 </a:t>
            </a:r>
            <a:r>
              <a:rPr lang="ko-KR" altLang="ko-KR" b="1" dirty="0" err="1"/>
              <a:t>생명·안전·휴식·존엄은</a:t>
            </a:r>
            <a:r>
              <a:rPr lang="ko-KR" altLang="ko-KR" b="1" dirty="0"/>
              <a:t> 줄어들 수 없습니다.</a:t>
            </a:r>
            <a:r>
              <a:rPr lang="ko-KR" altLang="ko-KR" dirty="0"/>
              <a:t>”</a:t>
            </a:r>
          </a:p>
          <a:p>
            <a:r>
              <a:rPr lang="ko-KR" altLang="ko-KR" dirty="0"/>
              <a:t>학생들에게 질문합니다.</a:t>
            </a:r>
          </a:p>
          <a:p>
            <a:r>
              <a:rPr lang="ko-KR" altLang="ko-KR" dirty="0"/>
              <a:t>“청소년이니까 안전하게 일할 권리가 조금 작아도 될까요?”</a:t>
            </a:r>
          </a:p>
          <a:p>
            <a:r>
              <a:rPr lang="ko-KR" altLang="ko-KR" dirty="0"/>
              <a:t>“외국인이니까 임금을 조금 덜 받아도 될까요?”</a:t>
            </a:r>
          </a:p>
          <a:p>
            <a:r>
              <a:rPr lang="ko-KR" altLang="ko-KR" dirty="0"/>
              <a:t>“</a:t>
            </a:r>
            <a:r>
              <a:rPr lang="ko-KR" altLang="ko-KR" dirty="0" err="1"/>
              <a:t>배달노동자니까</a:t>
            </a:r>
            <a:r>
              <a:rPr lang="ko-KR" altLang="ko-KR" dirty="0"/>
              <a:t> 폭우 속에서도 무조건 일해야 할까요?”</a:t>
            </a:r>
          </a:p>
          <a:p>
            <a:r>
              <a:rPr lang="ko-KR" altLang="ko-KR" dirty="0"/>
              <a:t>“아니겠죠.</a:t>
            </a:r>
          </a:p>
          <a:p>
            <a:r>
              <a:rPr lang="ko-KR" altLang="ko-KR" dirty="0"/>
              <a:t>사람마다 하는 일과 계약형태는 달라도</a:t>
            </a:r>
            <a:br>
              <a:rPr lang="ko-KR" altLang="ko-KR" dirty="0"/>
            </a:br>
            <a:r>
              <a:rPr lang="ko-KR" altLang="ko-KR" dirty="0"/>
              <a:t>노동자의 기본적인 권리가 달라져서는 안 됩니다.”</a:t>
            </a:r>
          </a:p>
          <a:p>
            <a:r>
              <a:rPr lang="ko-KR" altLang="ko-KR" dirty="0"/>
              <a:t>여기서 오늘 앞부분을 한번 연결해서 정리합니다.</a:t>
            </a:r>
          </a:p>
          <a:p>
            <a:r>
              <a:rPr lang="ko-KR" altLang="ko-KR" dirty="0"/>
              <a:t>“처음에 우리는 ‘이 사람은 </a:t>
            </a:r>
            <a:r>
              <a:rPr lang="ko-KR" altLang="ko-KR" dirty="0" err="1"/>
              <a:t>노동자인가?’라는</a:t>
            </a:r>
            <a:r>
              <a:rPr lang="ko-KR" altLang="ko-KR" dirty="0"/>
              <a:t> 질문으로 시작했습니다.</a:t>
            </a:r>
          </a:p>
          <a:p>
            <a:r>
              <a:rPr lang="ko-KR" altLang="ko-KR" dirty="0"/>
              <a:t>그리고 청소년을 알바생이 아니라 노동자로 바라보고,</a:t>
            </a:r>
            <a:br>
              <a:rPr lang="ko-KR" altLang="ko-KR" dirty="0"/>
            </a:br>
            <a:r>
              <a:rPr lang="ko-KR" altLang="ko-KR" dirty="0"/>
              <a:t>급식노동자와 청소노동자를 노동의 이름으로 바라보고,</a:t>
            </a:r>
            <a:br>
              <a:rPr lang="ko-KR" altLang="ko-KR" dirty="0"/>
            </a:br>
            <a:r>
              <a:rPr lang="ko-KR" altLang="ko-KR" dirty="0"/>
              <a:t>기후재난 속에서 일하는 사람과 이주노동자의 권리까지 살펴봤습니다.</a:t>
            </a:r>
          </a:p>
          <a:p>
            <a:r>
              <a:rPr lang="ko-KR" altLang="ko-KR" dirty="0"/>
              <a:t>결국 노동인권 감수성에서 중요한 것은</a:t>
            </a:r>
            <a:br>
              <a:rPr lang="ko-KR" altLang="ko-KR" dirty="0"/>
            </a:br>
            <a:r>
              <a:rPr lang="ko-KR" altLang="ko-KR" b="1" dirty="0"/>
              <a:t>‘이 사람이 </a:t>
            </a:r>
            <a:r>
              <a:rPr lang="ko-KR" altLang="ko-KR" b="1" dirty="0" err="1"/>
              <a:t>누구인가’에</a:t>
            </a:r>
            <a:r>
              <a:rPr lang="ko-KR" altLang="ko-KR" b="1" dirty="0"/>
              <a:t> 따라 권리의 크기를 다르게 보지 않는 것​</a:t>
            </a:r>
            <a:r>
              <a:rPr lang="ko-KR" altLang="ko-KR" dirty="0"/>
              <a:t>입니다.”</a:t>
            </a:r>
          </a:p>
          <a:p>
            <a:r>
              <a:rPr lang="ko-KR" altLang="ko-KR" dirty="0"/>
              <a:t>강조할 메시지:</a:t>
            </a:r>
          </a:p>
          <a:p>
            <a:r>
              <a:rPr lang="ko-KR" altLang="ko-KR" b="1" dirty="0"/>
              <a:t>노동인권은 누구에게나 같은 권리의 기준을 적용하는 것에서 시작합니다.</a:t>
            </a:r>
            <a:endParaRPr lang="ko-KR" altLang="ko-KR" dirty="0"/>
          </a:p>
          <a:p>
            <a:r>
              <a:rPr lang="ko-KR" altLang="ko-KR" dirty="0"/>
              <a:t>→ 다음 ‘노동존중’ 파트 연결</a:t>
            </a:r>
          </a:p>
          <a:p>
            <a:r>
              <a:rPr lang="ko-KR" altLang="ko-KR" dirty="0"/>
              <a:t>“그렇다면 여기서 한 걸음 더 가보겠습니다.</a:t>
            </a:r>
          </a:p>
          <a:p>
            <a:r>
              <a:rPr lang="ko-KR" altLang="ko-KR" dirty="0"/>
              <a:t>노동자의 권리가 중요하다는 것을 알았다면</a:t>
            </a:r>
            <a:br>
              <a:rPr lang="ko-KR" altLang="ko-KR" dirty="0"/>
            </a:br>
            <a:r>
              <a:rPr lang="ko-KR" altLang="ko-KR" dirty="0"/>
              <a:t>우리가 말하는 </a:t>
            </a:r>
            <a:r>
              <a:rPr lang="ko-KR" altLang="ko-KR" b="1" dirty="0"/>
              <a:t>‘</a:t>
            </a:r>
            <a:r>
              <a:rPr lang="ko-KR" altLang="ko-KR" b="1" dirty="0" err="1"/>
              <a:t>노동존중’은</a:t>
            </a:r>
            <a:r>
              <a:rPr lang="ko-KR" altLang="ko-KR" b="1" dirty="0"/>
              <a:t> 실제로 어떤 모습이어야 할까요?</a:t>
            </a:r>
            <a:r>
              <a:rPr lang="ko-KR" altLang="ko-KR" dirty="0"/>
              <a:t>”</a:t>
            </a:r>
          </a:p>
          <a:p>
            <a:endParaRPr lang="ko-KR" altLang="en-US" dirty="0"/>
          </a:p>
        </p:txBody>
      </p:sp>
      <p:sp>
        <p:nvSpPr>
          <p:cNvPr id="4" name="슬라이드 번호 개체 틀 3">
            <a:extLst>
              <a:ext uri="{FF2B5EF4-FFF2-40B4-BE49-F238E27FC236}">
                <a16:creationId xmlns:a16="http://schemas.microsoft.com/office/drawing/2014/main" id="{AF1CA043-16B4-03B1-7AF1-DFB463DD798E}"/>
              </a:ext>
            </a:extLst>
          </p:cNvPr>
          <p:cNvSpPr>
            <a:spLocks noGrp="1"/>
          </p:cNvSpPr>
          <p:nvPr>
            <p:ph type="sldNum" sz="quarter" idx="5"/>
          </p:nvPr>
        </p:nvSpPr>
        <p:spPr/>
        <p:txBody>
          <a:bodyPr/>
          <a:lstStyle/>
          <a:p>
            <a:fld id="{8B95B3AA-56BF-47AE-95D8-44C192FB80D2}" type="slidenum">
              <a:rPr lang="ko-KR" altLang="en-US" smtClean="0"/>
              <a:t>31</a:t>
            </a:fld>
            <a:endParaRPr lang="ko-KR" altLang="en-US" dirty="0"/>
          </a:p>
        </p:txBody>
      </p:sp>
    </p:spTree>
    <p:extLst>
      <p:ext uri="{BB962C8B-B14F-4D97-AF65-F5344CB8AC3E}">
        <p14:creationId xmlns:p14="http://schemas.microsoft.com/office/powerpoint/2010/main" val="3949378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ko-KR" altLang="ko-KR" dirty="0"/>
              <a:t>“지금까지 우리는 여러 노동자를 살펴봤습니다.</a:t>
            </a:r>
          </a:p>
          <a:p>
            <a:r>
              <a:rPr lang="ko-KR" altLang="ko-KR" dirty="0"/>
              <a:t>청소년 노동자, 급식노동자, 청소노동자, 배달노동자, 이주노동자까지 모두 일하는 모습은 다르지만 공통점이 하나 있었습니다.</a:t>
            </a:r>
          </a:p>
          <a:p>
            <a:r>
              <a:rPr lang="ko-KR" altLang="ko-KR" dirty="0"/>
              <a:t>바로 ‘일하는 </a:t>
            </a:r>
            <a:r>
              <a:rPr lang="ko-KR" altLang="ko-KR" dirty="0" err="1"/>
              <a:t>사람’이라는</a:t>
            </a:r>
            <a:r>
              <a:rPr lang="ko-KR" altLang="ko-KR" dirty="0"/>
              <a:t> 점입니다.</a:t>
            </a:r>
          </a:p>
          <a:p>
            <a:r>
              <a:rPr lang="ko-KR" altLang="ko-KR" dirty="0"/>
              <a:t>그렇다면 우리가 흔히 말하는 ‘</a:t>
            </a:r>
            <a:r>
              <a:rPr lang="ko-KR" altLang="ko-KR" dirty="0" err="1"/>
              <a:t>노동존중’은</a:t>
            </a:r>
            <a:r>
              <a:rPr lang="ko-KR" altLang="ko-KR" dirty="0"/>
              <a:t> 무엇일까요?</a:t>
            </a:r>
          </a:p>
          <a:p>
            <a:r>
              <a:rPr lang="ko-KR" altLang="ko-KR" dirty="0"/>
              <a:t>그냥 노동자에게 친절하게 말하는 것일까요?</a:t>
            </a:r>
            <a:br>
              <a:rPr lang="ko-KR" altLang="ko-KR" dirty="0"/>
            </a:br>
            <a:r>
              <a:rPr lang="ko-KR" altLang="ko-KR" dirty="0"/>
              <a:t>‘수고하세요’, ‘고생 </a:t>
            </a:r>
            <a:r>
              <a:rPr lang="ko-KR" altLang="ko-KR" dirty="0" err="1"/>
              <a:t>많으시네요’라고</a:t>
            </a:r>
            <a:r>
              <a:rPr lang="ko-KR" altLang="ko-KR" dirty="0"/>
              <a:t> 말하면 노동존중이 되는 걸까요?</a:t>
            </a:r>
          </a:p>
          <a:p>
            <a:r>
              <a:rPr lang="ko-KR" altLang="ko-KR" dirty="0"/>
              <a:t>물론 서로 존중하는 말과 태도도 중요합니다.</a:t>
            </a:r>
          </a:p>
          <a:p>
            <a:r>
              <a:rPr lang="ko-KR" altLang="ko-KR" dirty="0"/>
              <a:t>하지만 오늘 우리가 이야기했던 노동인권의 관점에서 보면 노동존중은 그것보다 훨씬 더 큰 의미를 가지고 있습니다.</a:t>
            </a:r>
          </a:p>
          <a:p>
            <a:r>
              <a:rPr lang="ko-KR" altLang="ko-KR" dirty="0"/>
              <a:t>이제부터는 노동존중이 실제 일터에서는 어떤 모습으로 나타날 수 있는지 사례를 통해 살펴보겠습니다.”</a:t>
            </a:r>
          </a:p>
          <a:p>
            <a:r>
              <a:rPr lang="ko-KR" altLang="ko-KR" dirty="0"/>
              <a:t>→ 다음 장 연결</a:t>
            </a:r>
          </a:p>
          <a:p>
            <a:r>
              <a:rPr lang="ko-KR" altLang="ko-KR" dirty="0"/>
              <a:t>“그럼 노동존중을 조금 더 구체적으로 나누어 볼까요?”</a:t>
            </a:r>
          </a:p>
          <a:p>
            <a:endParaRPr lang="ko-KR" altLang="en-US" dirty="0"/>
          </a:p>
        </p:txBody>
      </p:sp>
      <p:sp>
        <p:nvSpPr>
          <p:cNvPr id="4" name="슬라이드 번호 개체 틀 3"/>
          <p:cNvSpPr>
            <a:spLocks noGrp="1"/>
          </p:cNvSpPr>
          <p:nvPr>
            <p:ph type="sldNum" sz="quarter" idx="5"/>
          </p:nvPr>
        </p:nvSpPr>
        <p:spPr/>
        <p:txBody>
          <a:bodyPr/>
          <a:lstStyle/>
          <a:p>
            <a:fld id="{8B95B3AA-56BF-47AE-95D8-44C192FB80D2}" type="slidenum">
              <a:rPr lang="ko-KR" altLang="en-US" smtClean="0"/>
              <a:t>32</a:t>
            </a:fld>
            <a:endParaRPr lang="ko-KR" altLang="en-US" dirty="0"/>
          </a:p>
        </p:txBody>
      </p:sp>
    </p:spTree>
    <p:extLst>
      <p:ext uri="{BB962C8B-B14F-4D97-AF65-F5344CB8AC3E}">
        <p14:creationId xmlns:p14="http://schemas.microsoft.com/office/powerpoint/2010/main" val="27322885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DDD25-9BC9-02A0-948A-A4593140D331}"/>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F4C37F3E-10A9-54DD-1235-6F5F5B33D948}"/>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CD6F638C-6880-3985-C771-FE44F2293292}"/>
              </a:ext>
            </a:extLst>
          </p:cNvPr>
          <p:cNvSpPr>
            <a:spLocks noGrp="1"/>
          </p:cNvSpPr>
          <p:nvPr>
            <p:ph type="body" idx="1"/>
          </p:nvPr>
        </p:nvSpPr>
        <p:spPr/>
        <p:txBody>
          <a:bodyPr/>
          <a:lstStyle/>
          <a:p>
            <a:r>
              <a:rPr lang="ko-KR" altLang="ko-KR" dirty="0"/>
              <a:t>“노동존중이라고 하면 가장 먼저 ‘사람에게 잘해주는 </a:t>
            </a:r>
            <a:r>
              <a:rPr lang="ko-KR" altLang="ko-KR" dirty="0" err="1"/>
              <a:t>것’을</a:t>
            </a:r>
            <a:r>
              <a:rPr lang="ko-KR" altLang="ko-KR" dirty="0"/>
              <a:t> 생각하기 쉽습니다.</a:t>
            </a:r>
          </a:p>
          <a:p>
            <a:r>
              <a:rPr lang="ko-KR" altLang="ko-KR" dirty="0"/>
              <a:t>하지만 노동존중은 좋은 말에서 끝나는 것이 아닙니다.</a:t>
            </a:r>
          </a:p>
          <a:p>
            <a:r>
              <a:rPr lang="ko-KR" altLang="ko-KR" dirty="0"/>
              <a:t>첫 번째, 노동자를 노동자로 바라보는 것입니다.</a:t>
            </a:r>
          </a:p>
          <a:p>
            <a:r>
              <a:rPr lang="ko-KR" altLang="ko-KR" dirty="0"/>
              <a:t>두 번째, 그 사람이 하는 일의 전문성과 가치를 인정하는 것입니다.</a:t>
            </a:r>
          </a:p>
          <a:p>
            <a:r>
              <a:rPr lang="ko-KR" altLang="ko-KR" dirty="0"/>
              <a:t>세 번째, </a:t>
            </a:r>
            <a:r>
              <a:rPr lang="ko-KR" altLang="ko-KR" dirty="0" err="1"/>
              <a:t>임금·휴식·안전과</a:t>
            </a:r>
            <a:r>
              <a:rPr lang="ko-KR" altLang="ko-KR" dirty="0"/>
              <a:t> 같은 권리가 제대로 보장되어야 합니다.</a:t>
            </a:r>
          </a:p>
          <a:p>
            <a:r>
              <a:rPr lang="ko-KR" altLang="ko-KR" dirty="0"/>
              <a:t>그리고 마지막으로 문제가 있는 노동환경 자체를 바꾸는 것까지 가야 합니다.</a:t>
            </a:r>
          </a:p>
          <a:p>
            <a:r>
              <a:rPr lang="ko-KR" altLang="ko-KR" dirty="0"/>
              <a:t>예를 들어 폭염 속에서 일하는 사람에게 ‘정말 </a:t>
            </a:r>
            <a:r>
              <a:rPr lang="ko-KR" altLang="ko-KR" dirty="0" err="1"/>
              <a:t>고생하시네요’라고</a:t>
            </a:r>
            <a:r>
              <a:rPr lang="ko-KR" altLang="ko-KR" dirty="0"/>
              <a:t> 말하는 것도 따뜻한 행동입니다.</a:t>
            </a:r>
          </a:p>
          <a:p>
            <a:r>
              <a:rPr lang="ko-KR" altLang="ko-KR" dirty="0"/>
              <a:t>그런데 거기서 한 발 더 나아가야 합니다.</a:t>
            </a:r>
          </a:p>
          <a:p>
            <a:r>
              <a:rPr lang="ko-KR" altLang="ko-KR" dirty="0"/>
              <a:t>‘쉴 수 있는 공간은 있는가?’</a:t>
            </a:r>
            <a:br>
              <a:rPr lang="ko-KR" altLang="ko-KR" dirty="0"/>
            </a:br>
            <a:r>
              <a:rPr lang="ko-KR" altLang="ko-KR" dirty="0"/>
              <a:t>‘충분한 휴식시간은 보장되는가?’</a:t>
            </a:r>
            <a:br>
              <a:rPr lang="ko-KR" altLang="ko-KR" dirty="0"/>
            </a:br>
            <a:r>
              <a:rPr lang="ko-KR" altLang="ko-KR" dirty="0"/>
              <a:t>‘너무 위험하면 작업을 멈출 수 있는가?’</a:t>
            </a:r>
          </a:p>
          <a:p>
            <a:r>
              <a:rPr lang="ko-KR" altLang="ko-KR" dirty="0"/>
              <a:t>이런 질문까지 해야 노동존중이 권리의 문제로 연결됩니다.”</a:t>
            </a:r>
          </a:p>
          <a:p>
            <a:r>
              <a:rPr lang="ko-KR" altLang="ko-KR" dirty="0"/>
              <a:t>강조할 메시지:</a:t>
            </a:r>
          </a:p>
          <a:p>
            <a:r>
              <a:rPr lang="ko-KR" altLang="ko-KR" dirty="0"/>
              <a:t>“노동존중은 ‘</a:t>
            </a:r>
            <a:r>
              <a:rPr lang="ko-KR" altLang="ko-KR" dirty="0" err="1"/>
              <a:t>고생하시네요’에서</a:t>
            </a:r>
            <a:r>
              <a:rPr lang="ko-KR" altLang="ko-KR" dirty="0"/>
              <a:t> 끝나는 것이 아니라</a:t>
            </a:r>
            <a:br>
              <a:rPr lang="ko-KR" altLang="ko-KR" dirty="0"/>
            </a:br>
            <a:r>
              <a:rPr lang="ko-KR" altLang="ko-KR" dirty="0"/>
              <a:t>‘어떤 권리가 보장되어야 할까?’</a:t>
            </a:r>
            <a:r>
              <a:rPr lang="ko-KR" altLang="ko-KR" dirty="0" err="1"/>
              <a:t>를</a:t>
            </a:r>
            <a:r>
              <a:rPr lang="ko-KR" altLang="ko-KR" dirty="0"/>
              <a:t> 묻는 것입니다.”</a:t>
            </a:r>
          </a:p>
          <a:p>
            <a:r>
              <a:rPr lang="ko-KR" altLang="ko-KR" dirty="0"/>
              <a:t>→ 다음 장 연결</a:t>
            </a:r>
          </a:p>
          <a:p>
            <a:r>
              <a:rPr lang="ko-KR" altLang="ko-KR" dirty="0"/>
              <a:t>“그럼 아주 작은 변화가 노동자의 일터를 어떻게 바꿀 수 있는지 사례를 </a:t>
            </a:r>
            <a:r>
              <a:rPr lang="ko-KR" altLang="ko-KR" dirty="0" err="1"/>
              <a:t>볼게요</a:t>
            </a:r>
            <a:r>
              <a:rPr lang="ko-KR" altLang="ko-KR" dirty="0"/>
              <a:t>.”</a:t>
            </a:r>
          </a:p>
          <a:p>
            <a:endParaRPr lang="ko-KR" altLang="en-US" dirty="0"/>
          </a:p>
        </p:txBody>
      </p:sp>
      <p:sp>
        <p:nvSpPr>
          <p:cNvPr id="4" name="슬라이드 번호 개체 틀 3">
            <a:extLst>
              <a:ext uri="{FF2B5EF4-FFF2-40B4-BE49-F238E27FC236}">
                <a16:creationId xmlns:a16="http://schemas.microsoft.com/office/drawing/2014/main" id="{6F487C37-F97F-6CAE-EC6A-30E1FE1B1D79}"/>
              </a:ext>
            </a:extLst>
          </p:cNvPr>
          <p:cNvSpPr>
            <a:spLocks noGrp="1"/>
          </p:cNvSpPr>
          <p:nvPr>
            <p:ph type="sldNum" sz="quarter" idx="5"/>
          </p:nvPr>
        </p:nvSpPr>
        <p:spPr/>
        <p:txBody>
          <a:bodyPr/>
          <a:lstStyle/>
          <a:p>
            <a:fld id="{8B95B3AA-56BF-47AE-95D8-44C192FB80D2}" type="slidenum">
              <a:rPr lang="ko-KR" altLang="en-US" smtClean="0"/>
              <a:t>33</a:t>
            </a:fld>
            <a:endParaRPr lang="ko-KR" altLang="en-US" dirty="0"/>
          </a:p>
        </p:txBody>
      </p:sp>
    </p:spTree>
    <p:extLst>
      <p:ext uri="{BB962C8B-B14F-4D97-AF65-F5344CB8AC3E}">
        <p14:creationId xmlns:p14="http://schemas.microsoft.com/office/powerpoint/2010/main" val="39348864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altLang="en-US" sz="1200" spc="-100" dirty="0">
                <a:solidFill>
                  <a:schemeClr val="bg1"/>
                </a:solidFill>
                <a:latin typeface="+mn-ea"/>
              </a:rPr>
              <a:t>출처 </a:t>
            </a:r>
            <a:r>
              <a:rPr lang="en-US" altLang="ko-KR" sz="1200" spc="-100" dirty="0">
                <a:solidFill>
                  <a:schemeClr val="bg1"/>
                </a:solidFill>
                <a:latin typeface="+mn-ea"/>
              </a:rPr>
              <a:t>: </a:t>
            </a:r>
            <a:r>
              <a:rPr lang="ko-KR" altLang="en-US" sz="1200" spc="-100" dirty="0">
                <a:solidFill>
                  <a:schemeClr val="bg1"/>
                </a:solidFill>
                <a:latin typeface="+mn-ea"/>
              </a:rPr>
              <a:t>오마이뉴스 </a:t>
            </a:r>
            <a:r>
              <a:rPr lang="en-US" altLang="ko-KR" sz="1200" spc="-100" dirty="0">
                <a:solidFill>
                  <a:schemeClr val="bg1"/>
                </a:solidFill>
                <a:latin typeface="+mn-ea"/>
              </a:rPr>
              <a:t>https://www.ohmynews.com/NWS_Web/View/at_pg.aspx?CNTN_CD=A0001090028</a:t>
            </a:r>
            <a:endParaRPr lang="en-US" altLang="ko-KR" sz="1200" b="0" i="0" kern="1200" dirty="0">
              <a:solidFill>
                <a:schemeClr val="tx1"/>
              </a:solidFill>
              <a:effectLst/>
              <a:latin typeface="+mn-lt"/>
              <a:ea typeface="+mn-ea"/>
              <a:cs typeface="+mn-cs"/>
            </a:endParaRPr>
          </a:p>
          <a:p>
            <a:r>
              <a:rPr lang="ko-KR" altLang="ko-KR" dirty="0"/>
              <a:t>“예전에는 백화점이나 대형마트 계산대에서 일하는 노동자들이 오랫동안 서서 일하는 모습을 쉽게 볼 수 있었습니다.</a:t>
            </a:r>
          </a:p>
          <a:p>
            <a:r>
              <a:rPr lang="ko-KR" altLang="ko-KR" dirty="0"/>
              <a:t>손님 앞에서 앉아 있는 것은 예의가 아니라는 인식도 있었습니다.</a:t>
            </a:r>
          </a:p>
          <a:p>
            <a:r>
              <a:rPr lang="ko-KR" altLang="ko-KR" dirty="0"/>
              <a:t>그런데 한번 생각해봅시다.</a:t>
            </a:r>
          </a:p>
          <a:p>
            <a:r>
              <a:rPr lang="ko-KR" altLang="ko-KR" dirty="0"/>
              <a:t>계산을 정확하게 하고 손님에게 필요한 서비스를 제공하는 것과</a:t>
            </a:r>
            <a:br>
              <a:rPr lang="ko-KR" altLang="ko-KR" dirty="0"/>
            </a:br>
            <a:r>
              <a:rPr lang="ko-KR" altLang="ko-KR" dirty="0"/>
              <a:t>계속 서 있는 것은 반드시 연결되어 있을까요?</a:t>
            </a:r>
          </a:p>
          <a:p>
            <a:r>
              <a:rPr lang="ko-KR" altLang="ko-KR" dirty="0"/>
              <a:t>오랜 시간 계속 서서 일하면 다리와 허리에 부담이 생기고 건강에도 영향을 줄 수 있습니다.</a:t>
            </a:r>
          </a:p>
          <a:p>
            <a:r>
              <a:rPr lang="ko-KR" altLang="ko-KR" dirty="0"/>
              <a:t>그래서 노동자들이 일하는 중간에 앉아서 쉴 수 있도록 의자를 두자는 움직임이 시작되었습니다.</a:t>
            </a:r>
          </a:p>
          <a:p>
            <a:r>
              <a:rPr lang="ko-KR" altLang="ko-KR" dirty="0"/>
              <a:t>학생들에게 질문합니다.</a:t>
            </a:r>
          </a:p>
          <a:p>
            <a:r>
              <a:rPr lang="ko-KR" altLang="ko-KR" dirty="0"/>
              <a:t>‘계산대 노동자가 손님이 없을 때 의자에 앉아 있다면 여러분은 어떻게 느낄 것 같나요?’</a:t>
            </a:r>
          </a:p>
          <a:p>
            <a:r>
              <a:rPr lang="ko-KR" altLang="ko-KR" dirty="0"/>
              <a:t>‘앉아 있다고 해서 일을 덜 하고 있는 걸까요?’</a:t>
            </a:r>
          </a:p>
          <a:p>
            <a:r>
              <a:rPr lang="ko-KR" altLang="ko-KR" dirty="0"/>
              <a:t>이 사례에서 중요한 것은 ‘의자 </a:t>
            </a:r>
            <a:r>
              <a:rPr lang="ko-KR" altLang="ko-KR" dirty="0" err="1"/>
              <a:t>하나’만이</a:t>
            </a:r>
            <a:r>
              <a:rPr lang="ko-KR" altLang="ko-KR" dirty="0"/>
              <a:t> 아닙니다.</a:t>
            </a:r>
          </a:p>
          <a:p>
            <a:r>
              <a:rPr lang="ko-KR" altLang="ko-KR" dirty="0"/>
              <a:t>우리가 노동자를 바라보는 기준을</a:t>
            </a:r>
            <a:br>
              <a:rPr lang="ko-KR" altLang="ko-KR" dirty="0"/>
            </a:br>
            <a:r>
              <a:rPr lang="ko-KR" altLang="ko-KR" dirty="0"/>
              <a:t>‘손님에게 어떻게 </a:t>
            </a:r>
            <a:r>
              <a:rPr lang="ko-KR" altLang="ko-KR" dirty="0" err="1"/>
              <a:t>보이는가’에서</a:t>
            </a:r>
            <a:br>
              <a:rPr lang="ko-KR" altLang="ko-KR" dirty="0"/>
            </a:br>
            <a:r>
              <a:rPr lang="ko-KR" altLang="ko-KR" dirty="0"/>
              <a:t>‘노동자가 건강하게 일할 수 </a:t>
            </a:r>
            <a:r>
              <a:rPr lang="ko-KR" altLang="ko-KR" dirty="0" err="1"/>
              <a:t>있는가’로</a:t>
            </a:r>
            <a:r>
              <a:rPr lang="ko-KR" altLang="ko-KR" dirty="0"/>
              <a:t> 바꾸었다는 점입니다.”</a:t>
            </a:r>
          </a:p>
          <a:p>
            <a:r>
              <a:rPr lang="ko-KR" altLang="ko-KR" dirty="0"/>
              <a:t>강조할 메시지:</a:t>
            </a:r>
          </a:p>
          <a:p>
            <a:r>
              <a:rPr lang="ko-KR" altLang="ko-KR" dirty="0"/>
              <a:t>“서비스의 편리함보다 노동자의 건강과 존엄이 뒤로 밀려나서는 안 됩니다.”</a:t>
            </a:r>
          </a:p>
        </p:txBody>
      </p:sp>
      <p:sp>
        <p:nvSpPr>
          <p:cNvPr id="4" name="슬라이드 번호 개체 틀 3"/>
          <p:cNvSpPr>
            <a:spLocks noGrp="1"/>
          </p:cNvSpPr>
          <p:nvPr>
            <p:ph type="sldNum" sz="quarter" idx="5"/>
          </p:nvPr>
        </p:nvSpPr>
        <p:spPr/>
        <p:txBody>
          <a:bodyPr/>
          <a:lstStyle/>
          <a:p>
            <a:fld id="{8B95B3AA-56BF-47AE-95D8-44C192FB80D2}" type="slidenum">
              <a:rPr lang="ko-KR" altLang="en-US" smtClean="0"/>
              <a:t>34</a:t>
            </a:fld>
            <a:endParaRPr lang="ko-KR" altLang="en-US" dirty="0"/>
          </a:p>
        </p:txBody>
      </p:sp>
    </p:spTree>
    <p:extLst>
      <p:ext uri="{BB962C8B-B14F-4D97-AF65-F5344CB8AC3E}">
        <p14:creationId xmlns:p14="http://schemas.microsoft.com/office/powerpoint/2010/main" val="22036624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5"/>
          </p:nvPr>
        </p:nvSpPr>
        <p:spPr/>
        <p:txBody>
          <a:bodyPr/>
          <a:lstStyle/>
          <a:p>
            <a:fld id="{8B95B3AA-56BF-47AE-95D8-44C192FB80D2}" type="slidenum">
              <a:rPr lang="ko-KR" altLang="en-US" smtClean="0"/>
              <a:t>35</a:t>
            </a:fld>
            <a:endParaRPr lang="ko-KR" altLang="en-US" dirty="0"/>
          </a:p>
        </p:txBody>
      </p:sp>
    </p:spTree>
    <p:extLst>
      <p:ext uri="{BB962C8B-B14F-4D97-AF65-F5344CB8AC3E}">
        <p14:creationId xmlns:p14="http://schemas.microsoft.com/office/powerpoint/2010/main" val="30971683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ko-KR" altLang="en-US" dirty="0"/>
              <a:t>출처 </a:t>
            </a:r>
            <a:r>
              <a:rPr lang="en-US" altLang="ko-KR" dirty="0"/>
              <a:t>: https://mediahub.seoul.go.kr/archives/2016641</a:t>
            </a:r>
          </a:p>
          <a:p>
            <a:pPr latinLnBrk="1"/>
            <a:r>
              <a:rPr lang="ko-KR" altLang="ko-KR" sz="1200" b="1" i="0" kern="1200" dirty="0">
                <a:solidFill>
                  <a:schemeClr val="tx1"/>
                </a:solidFill>
                <a:effectLst/>
                <a:latin typeface="+mn-lt"/>
                <a:ea typeface="+mn-ea"/>
                <a:cs typeface="+mn-cs"/>
              </a:rPr>
              <a:t>가산·구로에 쉼터 2곳 신규 조성</a:t>
            </a:r>
          </a:p>
          <a:p>
            <a:r>
              <a:rPr lang="ko-KR" altLang="ko-KR" dirty="0"/>
              <a:t>“</a:t>
            </a:r>
            <a:r>
              <a:rPr lang="ko-KR" altLang="ko-KR" dirty="0" err="1"/>
              <a:t>배달라이더</a:t>
            </a:r>
            <a:r>
              <a:rPr lang="ko-KR" altLang="ko-KR" dirty="0"/>
              <a:t>, 대리운전기사, 학습지 교사처럼 한 곳에 정해진 사무실이 없이 이동하면서 일하는 노동자들이 있습니다.</a:t>
            </a:r>
          </a:p>
          <a:p>
            <a:r>
              <a:rPr lang="ko-KR" altLang="ko-KR" dirty="0"/>
              <a:t>이 사람들은 일을 하다가 잠시 쉬고 싶으면 어디에서 쉴까요?</a:t>
            </a:r>
          </a:p>
          <a:p>
            <a:r>
              <a:rPr lang="ko-KR" altLang="ko-KR" dirty="0"/>
              <a:t>회사 휴게실이 있는 것도 아니고,</a:t>
            </a:r>
            <a:br>
              <a:rPr lang="ko-KR" altLang="ko-KR" dirty="0"/>
            </a:br>
            <a:r>
              <a:rPr lang="ko-KR" altLang="ko-KR" dirty="0"/>
              <a:t>폭염이나 한파가 와도 일을 계속 이동하면서 해야 하는 경우가 많습니다.</a:t>
            </a:r>
          </a:p>
          <a:p>
            <a:r>
              <a:rPr lang="ko-KR" altLang="ko-KR" dirty="0"/>
              <a:t>그래서 만들어진 것이 이동노동자 쉼터입니다.</a:t>
            </a:r>
          </a:p>
          <a:p>
            <a:r>
              <a:rPr lang="ko-KR" altLang="ko-KR" dirty="0"/>
              <a:t>학생들에게 질문합니다.</a:t>
            </a:r>
          </a:p>
          <a:p>
            <a:r>
              <a:rPr lang="ko-KR" altLang="ko-KR" dirty="0"/>
              <a:t>‘우리가 학교에서 쉬고 싶으면 어디로 가나요?’</a:t>
            </a:r>
          </a:p>
          <a:p>
            <a:r>
              <a:rPr lang="ko-KR" altLang="ko-KR" dirty="0"/>
              <a:t>‘그런데 일하는 장소가 계속 바뀌는 사람에게는 휴게실이 어디에 있어야 할까요?’</a:t>
            </a:r>
          </a:p>
          <a:p>
            <a:r>
              <a:rPr lang="ko-KR" altLang="ko-KR" dirty="0"/>
              <a:t>이동노동자 쉼터는 단순히 따뜻하거나 시원한 공간 하나를 제공한다는 의미만 있는 것이 아닙니다.</a:t>
            </a:r>
          </a:p>
          <a:p>
            <a:r>
              <a:rPr lang="ko-KR" altLang="ko-KR" b="1" dirty="0"/>
              <a:t>이동하면서 일하는 사람에게도 쉴 권리가 있다는 것을 사회가 인정한 공간</a:t>
            </a:r>
            <a:r>
              <a:rPr lang="ko-KR" altLang="ko-KR" dirty="0"/>
              <a:t>이라고 볼 수 있습니다.”</a:t>
            </a:r>
          </a:p>
          <a:p>
            <a:r>
              <a:rPr lang="ko-KR" altLang="ko-KR" dirty="0"/>
              <a:t>강조할 메시지:</a:t>
            </a:r>
          </a:p>
          <a:p>
            <a:r>
              <a:rPr lang="ko-KR" altLang="ko-KR" dirty="0"/>
              <a:t>“휴식은 일을 하지 않는 시간이 아니라, 안전하게 계속 일하기 위해 필요한 권리입니다.”</a:t>
            </a:r>
          </a:p>
          <a:p>
            <a:endParaRPr lang="ko-KR" altLang="en-US" dirty="0"/>
          </a:p>
        </p:txBody>
      </p:sp>
      <p:sp>
        <p:nvSpPr>
          <p:cNvPr id="4" name="슬라이드 번호 개체 틀 3"/>
          <p:cNvSpPr>
            <a:spLocks noGrp="1"/>
          </p:cNvSpPr>
          <p:nvPr>
            <p:ph type="sldNum" sz="quarter" idx="5"/>
          </p:nvPr>
        </p:nvSpPr>
        <p:spPr/>
        <p:txBody>
          <a:bodyPr/>
          <a:lstStyle/>
          <a:p>
            <a:fld id="{8B95B3AA-56BF-47AE-95D8-44C192FB80D2}" type="slidenum">
              <a:rPr lang="ko-KR" altLang="en-US" smtClean="0"/>
              <a:t>36</a:t>
            </a:fld>
            <a:endParaRPr lang="ko-KR" altLang="en-US" dirty="0"/>
          </a:p>
        </p:txBody>
      </p:sp>
    </p:spTree>
    <p:extLst>
      <p:ext uri="{BB962C8B-B14F-4D97-AF65-F5344CB8AC3E}">
        <p14:creationId xmlns:p14="http://schemas.microsoft.com/office/powerpoint/2010/main" val="24770040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a:t>https://www.mk.co.kr/news/business/11920071</a:t>
            </a:r>
          </a:p>
          <a:p>
            <a:r>
              <a:rPr lang="ko-KR" altLang="ko-KR" dirty="0"/>
              <a:t>넥센타이어는 거대한 생산 라인이 돌아가는 타이어 제조업체임에도 불구하고, '노사동근(勞使同根·노사가 같은 뿌리)'이라는 경영 철학 아래 34년 연속 무분규 사업장이라는 대기록을 유지하고 있습니다. 현장 근로자의 아이디어와 제안을 적극적으로 수용하여 작업 공정을 개선하고, 이를 통해 근로자의 피로도를 낮추는 동시에 23억 원 상당의 경제적 효과를 창출했습니다. 이러한 공로로 2025년 말 고용노동부 주관 노사문화대상 대통령상을 수상했습니다.</a:t>
            </a:r>
            <a:endParaRPr lang="ko-KR" altLang="en-US" dirty="0"/>
          </a:p>
        </p:txBody>
      </p:sp>
      <p:sp>
        <p:nvSpPr>
          <p:cNvPr id="4" name="슬라이드 번호 개체 틀 3"/>
          <p:cNvSpPr>
            <a:spLocks noGrp="1"/>
          </p:cNvSpPr>
          <p:nvPr>
            <p:ph type="sldNum" sz="quarter" idx="5"/>
          </p:nvPr>
        </p:nvSpPr>
        <p:spPr/>
        <p:txBody>
          <a:bodyPr/>
          <a:lstStyle/>
          <a:p>
            <a:fld id="{8B95B3AA-56BF-47AE-95D8-44C192FB80D2}" type="slidenum">
              <a:rPr lang="ko-KR" altLang="en-US" smtClean="0"/>
              <a:t>37</a:t>
            </a:fld>
            <a:endParaRPr lang="ko-KR" altLang="en-US" dirty="0"/>
          </a:p>
        </p:txBody>
      </p:sp>
    </p:spTree>
    <p:extLst>
      <p:ext uri="{BB962C8B-B14F-4D97-AF65-F5344CB8AC3E}">
        <p14:creationId xmlns:p14="http://schemas.microsoft.com/office/powerpoint/2010/main" val="5213836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ko-KR" altLang="en-US" sz="1200" b="0" dirty="0">
                <a:solidFill>
                  <a:schemeClr val="bg1"/>
                </a:solidFill>
                <a:latin typeface="+mn-ea"/>
              </a:rPr>
              <a:t>사진출처</a:t>
            </a:r>
            <a:r>
              <a:rPr lang="en-US" altLang="ko-KR" sz="1200" b="0" dirty="0">
                <a:solidFill>
                  <a:schemeClr val="bg1"/>
                </a:solidFill>
                <a:latin typeface="+mn-ea"/>
              </a:rPr>
              <a:t>: </a:t>
            </a:r>
            <a:r>
              <a:rPr lang="ko-KR" altLang="en-US" sz="1200" b="0" dirty="0">
                <a:solidFill>
                  <a:schemeClr val="bg1"/>
                </a:solidFill>
                <a:latin typeface="+mn-ea"/>
              </a:rPr>
              <a:t>부산노동권익센터 페이스북</a:t>
            </a:r>
            <a:endParaRPr lang="en-US" altLang="ko-KR" b="0" dirty="0"/>
          </a:p>
          <a:p>
            <a:r>
              <a:rPr lang="ko-KR" altLang="ko-KR" dirty="0"/>
              <a:t>“이번에는 노동존중을 회사 안에서만 보지 않고 지역사회로 넓혀보겠습니다.</a:t>
            </a:r>
          </a:p>
          <a:p>
            <a:r>
              <a:rPr lang="ko-KR" altLang="ko-KR" dirty="0"/>
              <a:t>폭염 속에서 거리에서 일하는 환경미화원이나, 아파트와 골목을 오가는 택배노동자처럼 우리 일상 가까이에 있는 노동자들이 있습니다.</a:t>
            </a:r>
          </a:p>
          <a:p>
            <a:r>
              <a:rPr lang="ko-KR" altLang="ko-KR" dirty="0"/>
              <a:t>이분들의 노동은 우리가 매일 이용하지만 정작 그 노동환경은 잘 보지 못할 때가 많습니다.</a:t>
            </a:r>
          </a:p>
          <a:p>
            <a:r>
              <a:rPr lang="ko-KR" altLang="ko-KR" dirty="0"/>
              <a:t>지역사회에서 폭염 속 노동자를 위한 휴식과 건강을 지원하거나, 택배노동자를 배려하는 활동도 노동존중의 한 모습이 될 수 있습니다.</a:t>
            </a:r>
          </a:p>
          <a:p>
            <a:r>
              <a:rPr lang="ko-KR" altLang="ko-KR" dirty="0"/>
              <a:t>여기서 학생들에게 질문합니다.</a:t>
            </a:r>
          </a:p>
          <a:p>
            <a:r>
              <a:rPr lang="ko-KR" altLang="ko-KR" dirty="0"/>
              <a:t>‘노동자를 존중하는 것은 회사만 해야 할까요?’</a:t>
            </a:r>
          </a:p>
          <a:p>
            <a:r>
              <a:rPr lang="ko-KR" altLang="ko-KR" dirty="0"/>
              <a:t>‘우리가 살고 있는 아파트나 동네, 학교에서도 할 수 있는 일이 있을까요?’</a:t>
            </a:r>
          </a:p>
          <a:p>
            <a:r>
              <a:rPr lang="ko-KR" altLang="ko-KR" dirty="0"/>
              <a:t>노동존중은 사업주와 노동자 사이의 문제만이 아닙니다.</a:t>
            </a:r>
          </a:p>
          <a:p>
            <a:r>
              <a:rPr lang="ko-KR" altLang="ko-KR" dirty="0"/>
              <a:t>우리가 어떤 소비자가 되고, 어떤 주민이 되고, 어떤 시민이 </a:t>
            </a:r>
            <a:r>
              <a:rPr lang="ko-KR" altLang="ko-KR" dirty="0" err="1"/>
              <a:t>되는가도</a:t>
            </a:r>
            <a:r>
              <a:rPr lang="ko-KR" altLang="ko-KR" dirty="0"/>
              <a:t> 노동환경과 연결될 수 있습니다.”</a:t>
            </a:r>
          </a:p>
          <a:p>
            <a:r>
              <a:rPr lang="ko-KR" altLang="ko-KR" dirty="0"/>
              <a:t>강조할 메시지:</a:t>
            </a:r>
          </a:p>
          <a:p>
            <a:r>
              <a:rPr lang="ko-KR" altLang="ko-KR" dirty="0"/>
              <a:t>“노동존중 사회는 일터 안에서만 만들어지는 것이 아니라 우리의 일상 속에서도 만들어집니다.”</a:t>
            </a:r>
          </a:p>
          <a:p>
            <a:pPr marL="0" marR="0" lvl="0" indent="0" algn="l" defTabSz="914400" rtl="0" eaLnBrk="1" fontAlgn="auto" latinLnBrk="1" hangingPunct="1">
              <a:lnSpc>
                <a:spcPct val="100000"/>
              </a:lnSpc>
              <a:spcBef>
                <a:spcPts val="0"/>
              </a:spcBef>
              <a:spcAft>
                <a:spcPts val="0"/>
              </a:spcAft>
              <a:buClrTx/>
              <a:buSzTx/>
              <a:buFontTx/>
              <a:buNone/>
              <a:tabLst/>
              <a:defRPr/>
            </a:pPr>
            <a:endParaRPr lang="en-US" altLang="ko-KR" sz="1200" b="0" dirty="0">
              <a:solidFill>
                <a:schemeClr val="bg1"/>
              </a:solidFill>
              <a:latin typeface="+mn-ea"/>
            </a:endParaRPr>
          </a:p>
          <a:p>
            <a:pPr marL="0" marR="0" lvl="0" indent="0" algn="l" defTabSz="914400" rtl="0" eaLnBrk="1" fontAlgn="auto" latinLnBrk="1" hangingPunct="1">
              <a:lnSpc>
                <a:spcPct val="100000"/>
              </a:lnSpc>
              <a:spcBef>
                <a:spcPts val="0"/>
              </a:spcBef>
              <a:spcAft>
                <a:spcPts val="0"/>
              </a:spcAft>
              <a:buClrTx/>
              <a:buSzTx/>
              <a:buFontTx/>
              <a:buNone/>
              <a:tabLst/>
              <a:defRPr/>
            </a:pPr>
            <a:r>
              <a:rPr lang="en-US" altLang="ko-KR" sz="1200" b="0" dirty="0">
                <a:solidFill>
                  <a:schemeClr val="bg1"/>
                </a:solidFill>
                <a:latin typeface="+mn-ea"/>
              </a:rPr>
              <a:t>https://biz.heraldcorp.com/article/10554832</a:t>
            </a:r>
            <a:endParaRPr lang="en-US" altLang="ko-KR" b="0" dirty="0"/>
          </a:p>
        </p:txBody>
      </p:sp>
      <p:sp>
        <p:nvSpPr>
          <p:cNvPr id="4" name="슬라이드 번호 개체 틀 3"/>
          <p:cNvSpPr>
            <a:spLocks noGrp="1"/>
          </p:cNvSpPr>
          <p:nvPr>
            <p:ph type="sldNum" sz="quarter" idx="5"/>
          </p:nvPr>
        </p:nvSpPr>
        <p:spPr/>
        <p:txBody>
          <a:bodyPr/>
          <a:lstStyle/>
          <a:p>
            <a:fld id="{8B95B3AA-56BF-47AE-95D8-44C192FB80D2}" type="slidenum">
              <a:rPr lang="ko-KR" altLang="en-US" smtClean="0"/>
              <a:t>38</a:t>
            </a:fld>
            <a:endParaRPr lang="ko-KR" altLang="en-US" dirty="0"/>
          </a:p>
        </p:txBody>
      </p:sp>
    </p:spTree>
    <p:extLst>
      <p:ext uri="{BB962C8B-B14F-4D97-AF65-F5344CB8AC3E}">
        <p14:creationId xmlns:p14="http://schemas.microsoft.com/office/powerpoint/2010/main" val="21090979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ko-KR" altLang="ko-KR" dirty="0"/>
              <a:t>과거 애니메이션이나 영화 제작 현장은 철야 작업과 열악한 처우 등 노동권 사각지대에 놓이는 경우가 많았습니다. 그러나 &lt;태일이&gt;의 제작사인 명필름과 홍준표 감독(스튜디오 이크)은 작품의 주제 의식에 걸맞게 </a:t>
            </a:r>
            <a:r>
              <a:rPr lang="ko-KR" altLang="ko-KR" b="1" dirty="0"/>
              <a:t>제작에 참여한 모든 스태프들과 '표준근로계약서'를 작성하고 이를 철저히 준수</a:t>
            </a:r>
            <a:r>
              <a:rPr lang="ko-KR" altLang="ko-KR" dirty="0"/>
              <a:t>했습니다.</a:t>
            </a:r>
          </a:p>
          <a:p>
            <a:r>
              <a:rPr lang="ko-KR" altLang="ko-KR" dirty="0"/>
              <a:t>단순히 스크린 안에서 노동의 가치를 이야기하는 것에 그치지 않고, 정해진 노동 시간을 지키고 스태프들의 정당한 처우를 보장하는 등 작품을 만드는 사람들의 노동 환경부터 존중하는 방식으로 '전태일 정신'을 현장에 구현했습니다.</a:t>
            </a:r>
          </a:p>
          <a:p>
            <a:r>
              <a:rPr lang="ko-KR" altLang="ko-KR" dirty="0"/>
              <a:t>이처럼 &lt;태일이&gt;는 시민들의 펀딩, 노동계의 연대, 그리고 제작진의 훌륭한 노동 환경 준수까지 영화 안팎으로 노동존중의 가치를 일관되게 담아낸 의미 있는 사례로 평가받고 있습니다.</a:t>
            </a:r>
            <a:endParaRPr lang="ko-KR" altLang="en-US" dirty="0"/>
          </a:p>
        </p:txBody>
      </p:sp>
      <p:sp>
        <p:nvSpPr>
          <p:cNvPr id="4" name="슬라이드 번호 개체 틀 3"/>
          <p:cNvSpPr>
            <a:spLocks noGrp="1"/>
          </p:cNvSpPr>
          <p:nvPr>
            <p:ph type="sldNum" sz="quarter" idx="5"/>
          </p:nvPr>
        </p:nvSpPr>
        <p:spPr/>
        <p:txBody>
          <a:bodyPr/>
          <a:lstStyle/>
          <a:p>
            <a:fld id="{8B95B3AA-56BF-47AE-95D8-44C192FB80D2}" type="slidenum">
              <a:rPr lang="ko-KR" altLang="en-US" smtClean="0"/>
              <a:t>39</a:t>
            </a:fld>
            <a:endParaRPr lang="ko-KR" altLang="en-US" dirty="0"/>
          </a:p>
        </p:txBody>
      </p:sp>
    </p:spTree>
    <p:extLst>
      <p:ext uri="{BB962C8B-B14F-4D97-AF65-F5344CB8AC3E}">
        <p14:creationId xmlns:p14="http://schemas.microsoft.com/office/powerpoint/2010/main" val="32747311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ko-KR" altLang="ko-KR" sz="1200" b="0" u="none" strike="noStrike" kern="1200" dirty="0">
                <a:solidFill>
                  <a:schemeClr val="tx1"/>
                </a:solidFill>
                <a:effectLst/>
                <a:latin typeface="+mn-lt"/>
                <a:ea typeface="+mn-ea"/>
                <a:cs typeface="+mn-cs"/>
              </a:rPr>
              <a:t>EBS의 대표적인 시사·교양 프로그램인 </a:t>
            </a:r>
            <a:r>
              <a:rPr lang="ko-KR" altLang="ko-KR" sz="1200" b="1" u="none" strike="noStrike" kern="1200" dirty="0">
                <a:solidFill>
                  <a:schemeClr val="tx1"/>
                </a:solidFill>
                <a:effectLst/>
                <a:latin typeface="+mn-lt"/>
                <a:ea typeface="+mn-ea"/>
                <a:cs typeface="+mn-cs"/>
                <a:hlinkClick r:id="rId3"/>
              </a:rPr>
              <a:t>지식채널e - '얼굴들' 편</a:t>
            </a:r>
            <a:r>
              <a:rPr lang="ko-KR" altLang="ko-KR" sz="1200" b="0" u="none" strike="noStrike" kern="1200" dirty="0">
                <a:solidFill>
                  <a:schemeClr val="tx1"/>
                </a:solidFill>
                <a:effectLst/>
                <a:latin typeface="+mn-lt"/>
                <a:ea typeface="+mn-ea"/>
                <a:cs typeface="+mn-cs"/>
              </a:rPr>
              <a:t>에 등장하는 대표적인 장면입니다. </a:t>
            </a:r>
          </a:p>
          <a:p>
            <a:r>
              <a:rPr lang="ko-KR" altLang="ko-KR" sz="1200" b="0" u="none" strike="noStrike" kern="1200" dirty="0">
                <a:solidFill>
                  <a:schemeClr val="tx1"/>
                </a:solidFill>
                <a:effectLst/>
                <a:latin typeface="+mn-lt"/>
                <a:ea typeface="+mn-ea"/>
                <a:cs typeface="+mn-cs"/>
              </a:rPr>
              <a:t>스웨덴 스톡홀름 시청사의 건축과 인테리어 과정에서 묵묵히 땀 흘려 일했던 </a:t>
            </a:r>
            <a:r>
              <a:rPr lang="ko-KR" altLang="ko-KR" sz="1200" b="1" u="none" strike="noStrike" kern="1200" dirty="0">
                <a:solidFill>
                  <a:schemeClr val="tx1"/>
                </a:solidFill>
                <a:effectLst/>
                <a:latin typeface="+mn-lt"/>
                <a:ea typeface="+mn-ea"/>
                <a:cs typeface="+mn-cs"/>
              </a:rPr>
              <a:t>현장 노동자들의 헌신과 가치를 기억하고 존중</a:t>
            </a:r>
            <a:r>
              <a:rPr lang="ko-KR" altLang="ko-KR" sz="1200" b="0" u="none" strike="noStrike" kern="1200" dirty="0">
                <a:solidFill>
                  <a:schemeClr val="tx1"/>
                </a:solidFill>
                <a:effectLst/>
                <a:latin typeface="+mn-lt"/>
                <a:ea typeface="+mn-ea"/>
                <a:cs typeface="+mn-cs"/>
              </a:rPr>
              <a:t>하기 위해, 그들의 실제 얼굴을 조각하여 건물 곳곳에 영구히 새겨 넣은 감동적인 실화를 다루고 있습니다. "노동 없이 아무것도 있을 수 없다"는 강렬한 메시지를 전달하며 노동존중의 가장 아름다운 예술적 사례를 보여줍니다.</a:t>
            </a:r>
            <a:endParaRPr lang="en-US" altLang="ko-KR" sz="1200" b="0" u="none" strike="noStrike" kern="1200" dirty="0">
              <a:solidFill>
                <a:schemeClr val="tx1"/>
              </a:solidFill>
              <a:effectLst/>
              <a:latin typeface="+mn-lt"/>
              <a:ea typeface="+mn-ea"/>
              <a:cs typeface="+mn-cs"/>
            </a:endParaRPr>
          </a:p>
          <a:p>
            <a:endParaRPr lang="en-US" altLang="ko-KR" sz="1200" b="0" u="none" strike="noStrike" kern="1200" dirty="0">
              <a:solidFill>
                <a:schemeClr val="tx1"/>
              </a:solidFill>
              <a:effectLst/>
              <a:latin typeface="+mn-lt"/>
              <a:ea typeface="+mn-ea"/>
              <a:cs typeface="+mn-cs"/>
            </a:endParaRPr>
          </a:p>
          <a:p>
            <a:r>
              <a:rPr lang="ko-KR" altLang="ko-KR" dirty="0"/>
              <a:t>“사진 속 얼굴들을 한번 보세요.</a:t>
            </a:r>
          </a:p>
          <a:p>
            <a:r>
              <a:rPr lang="ko-KR" altLang="ko-KR" dirty="0"/>
              <a:t>여러분이 유명한 정치인이나 예술가라고 생각할 수도 있습니다.</a:t>
            </a:r>
          </a:p>
          <a:p>
            <a:r>
              <a:rPr lang="ko-KR" altLang="ko-KR" dirty="0"/>
              <a:t>그런데 이 사람들은 건물을 만드는 과정에 참여했던 노동자들의 얼굴입니다.</a:t>
            </a:r>
          </a:p>
          <a:p>
            <a:r>
              <a:rPr lang="ko-KR" altLang="ko-KR" dirty="0"/>
              <a:t>우리는 멋진 건물을 보면 보통 누가 설계했는지, 어떤 건축가가 만들었는지를 기억합니다.</a:t>
            </a:r>
          </a:p>
          <a:p>
            <a:r>
              <a:rPr lang="ko-KR" altLang="ko-KR" dirty="0"/>
              <a:t>하지만 그 건물을 실제로 만들기 위해 돌을 나르고, 벽을 만들고, 천장을 완성한 수많은 사람들의 이름은 잘 알지 못합니다.</a:t>
            </a:r>
          </a:p>
          <a:p>
            <a:r>
              <a:rPr lang="ko-KR" altLang="ko-KR" dirty="0"/>
              <a:t>이 사례가 던지는 질문은 간단합니다.</a:t>
            </a:r>
          </a:p>
          <a:p>
            <a:r>
              <a:rPr lang="ko-KR" altLang="ko-KR" b="1" dirty="0"/>
              <a:t>‘우리가 누리는 것 뒤에 누구의 노동이 있었는가?’</a:t>
            </a:r>
            <a:endParaRPr lang="ko-KR" altLang="ko-KR" dirty="0"/>
          </a:p>
          <a:p>
            <a:r>
              <a:rPr lang="ko-KR" altLang="ko-KR" dirty="0"/>
              <a:t>학교 건물도 마찬가지입니다.</a:t>
            </a:r>
          </a:p>
          <a:p>
            <a:r>
              <a:rPr lang="ko-KR" altLang="ko-KR" dirty="0"/>
              <a:t>교실을 청소하는 사람,</a:t>
            </a:r>
            <a:br>
              <a:rPr lang="ko-KR" altLang="ko-KR" dirty="0"/>
            </a:br>
            <a:r>
              <a:rPr lang="ko-KR" altLang="ko-KR" dirty="0"/>
              <a:t>급식을 만드는 사람,</a:t>
            </a:r>
            <a:br>
              <a:rPr lang="ko-KR" altLang="ko-KR" dirty="0"/>
            </a:br>
            <a:r>
              <a:rPr lang="ko-KR" altLang="ko-KR" dirty="0"/>
              <a:t>시설을 관리하는 사람,</a:t>
            </a:r>
            <a:br>
              <a:rPr lang="ko-KR" altLang="ko-KR" dirty="0"/>
            </a:br>
            <a:r>
              <a:rPr lang="ko-KR" altLang="ko-KR" dirty="0"/>
              <a:t>전기와 수도를 점검하는 사람처럼 많은 노동이 있어야 우리가 하루를 보낼 수 있습니다.</a:t>
            </a:r>
          </a:p>
          <a:p>
            <a:r>
              <a:rPr lang="ko-KR" altLang="ko-KR" dirty="0"/>
              <a:t>노동존중의 첫걸음은</a:t>
            </a:r>
            <a:br>
              <a:rPr lang="ko-KR" altLang="ko-KR" dirty="0"/>
            </a:br>
            <a:r>
              <a:rPr lang="ko-KR" altLang="ko-KR" dirty="0"/>
              <a:t>그동안 보이지 않았던 노동을 발견하는 것입니다.”</a:t>
            </a:r>
          </a:p>
          <a:p>
            <a:r>
              <a:rPr lang="ko-KR" altLang="ko-KR" dirty="0"/>
              <a:t>학생들에게 질문합니다.</a:t>
            </a:r>
          </a:p>
          <a:p>
            <a:r>
              <a:rPr lang="ko-KR" altLang="ko-KR" dirty="0"/>
              <a:t>“오늘 학교에 오기 전부터 여러분을 위해 이미 일을 하고 있었던 사람은 누가 있을까요?”</a:t>
            </a:r>
          </a:p>
          <a:p>
            <a:r>
              <a:rPr lang="ko-KR" altLang="ko-KR" dirty="0"/>
              <a:t>강조할 메시지:</a:t>
            </a:r>
          </a:p>
          <a:p>
            <a:r>
              <a:rPr lang="ko-KR" altLang="ko-KR" dirty="0"/>
              <a:t>“노동 없이 만들어지는 일상은 없습니다.”</a:t>
            </a:r>
          </a:p>
          <a:p>
            <a:endParaRPr lang="ko-KR" altLang="ko-KR" sz="1200" b="0" u="none" strike="noStrike" kern="1200" dirty="0">
              <a:solidFill>
                <a:schemeClr val="tx1"/>
              </a:solidFill>
              <a:effectLst/>
              <a:latin typeface="+mn-lt"/>
              <a:ea typeface="+mn-ea"/>
              <a:cs typeface="+mn-cs"/>
            </a:endParaRPr>
          </a:p>
        </p:txBody>
      </p:sp>
      <p:sp>
        <p:nvSpPr>
          <p:cNvPr id="4" name="슬라이드 번호 개체 틀 3"/>
          <p:cNvSpPr>
            <a:spLocks noGrp="1"/>
          </p:cNvSpPr>
          <p:nvPr>
            <p:ph type="sldNum" sz="quarter" idx="5"/>
          </p:nvPr>
        </p:nvSpPr>
        <p:spPr/>
        <p:txBody>
          <a:bodyPr/>
          <a:lstStyle/>
          <a:p>
            <a:fld id="{8B95B3AA-56BF-47AE-95D8-44C192FB80D2}" type="slidenum">
              <a:rPr lang="ko-KR" altLang="en-US" smtClean="0"/>
              <a:t>40</a:t>
            </a:fld>
            <a:endParaRPr lang="ko-KR" altLang="en-US" dirty="0"/>
          </a:p>
        </p:txBody>
      </p:sp>
    </p:spTree>
    <p:extLst>
      <p:ext uri="{BB962C8B-B14F-4D97-AF65-F5344CB8AC3E}">
        <p14:creationId xmlns:p14="http://schemas.microsoft.com/office/powerpoint/2010/main" val="39385165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44185-B87F-8A69-4BCB-715FB12EA2B5}"/>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2C5488F7-90EE-AD80-DE22-07D4BCD4DD61}"/>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A096E495-1E94-5170-16F9-7F14890ECE58}"/>
              </a:ext>
            </a:extLst>
          </p:cNvPr>
          <p:cNvSpPr>
            <a:spLocks noGrp="1"/>
          </p:cNvSpPr>
          <p:nvPr>
            <p:ph type="body" idx="1"/>
          </p:nvPr>
        </p:nvSpPr>
        <p:spPr/>
        <p:txBody>
          <a:bodyPr/>
          <a:lstStyle/>
          <a:p>
            <a:r>
              <a:rPr lang="ko-KR" altLang="ko-KR" dirty="0"/>
              <a:t>“그렇다면 이제 마지막으로 우리 이야기로 돌아와 보겠습니다.</a:t>
            </a:r>
          </a:p>
          <a:p>
            <a:r>
              <a:rPr lang="ko-KR" altLang="ko-KR" dirty="0"/>
              <a:t>노동존중사회를 만들기 위해 내가 할 수 있는 일에는 어떤 것이 있을까요?</a:t>
            </a:r>
          </a:p>
          <a:p>
            <a:r>
              <a:rPr lang="ko-KR" altLang="ko-KR" dirty="0"/>
              <a:t>꼭 거창한 답을 찾을 필요는 없습니다.</a:t>
            </a:r>
          </a:p>
          <a:p>
            <a:r>
              <a:rPr lang="ko-KR" altLang="ko-KR" dirty="0"/>
              <a:t>개인이 할 수 있는 것도 있고,</a:t>
            </a:r>
            <a:br>
              <a:rPr lang="ko-KR" altLang="ko-KR" dirty="0"/>
            </a:br>
            <a:r>
              <a:rPr lang="ko-KR" altLang="ko-KR" dirty="0"/>
              <a:t>여러 사람이 함께 할 수 있는 것도 있고,</a:t>
            </a:r>
            <a:br>
              <a:rPr lang="ko-KR" altLang="ko-KR" dirty="0"/>
            </a:br>
            <a:r>
              <a:rPr lang="ko-KR" altLang="ko-KR" dirty="0"/>
              <a:t>회사나 사회가 제도를 통해 해야 할 것도 있습니다.”</a:t>
            </a:r>
          </a:p>
          <a:p>
            <a:r>
              <a:rPr lang="ko-KR" altLang="ko-KR" dirty="0"/>
              <a:t>학생들의 의견을 먼저 받습니다.</a:t>
            </a:r>
          </a:p>
          <a:p>
            <a:r>
              <a:rPr lang="ko-KR" altLang="ko-KR" dirty="0"/>
              <a:t>예를 들면,</a:t>
            </a:r>
          </a:p>
          <a:p>
            <a:r>
              <a:rPr lang="ko-KR" altLang="ko-KR" dirty="0"/>
              <a:t>개인 차원에서는</a:t>
            </a:r>
            <a:br>
              <a:rPr lang="ko-KR" altLang="ko-KR" dirty="0"/>
            </a:br>
            <a:r>
              <a:rPr lang="ko-KR" altLang="ko-KR" dirty="0"/>
              <a:t>노동자에게 함부로 말하지 않기,</a:t>
            </a:r>
            <a:br>
              <a:rPr lang="ko-KR" altLang="ko-KR" dirty="0"/>
            </a:br>
            <a:r>
              <a:rPr lang="ko-KR" altLang="ko-KR" dirty="0"/>
              <a:t>폭우나 폭설 때 무리한 배달을 요구하지 않기,</a:t>
            </a:r>
            <a:br>
              <a:rPr lang="ko-KR" altLang="ko-KR" dirty="0"/>
            </a:br>
            <a:r>
              <a:rPr lang="ko-KR" altLang="ko-KR" dirty="0"/>
              <a:t>일하는 사람을 직업의 이름으로 존중하기 등이 있을 수 있습니다.</a:t>
            </a:r>
          </a:p>
          <a:p>
            <a:r>
              <a:rPr lang="ko-KR" altLang="ko-KR" dirty="0"/>
              <a:t>함께할 수 있는 방법으로는</a:t>
            </a:r>
            <a:br>
              <a:rPr lang="ko-KR" altLang="ko-KR" dirty="0"/>
            </a:br>
            <a:r>
              <a:rPr lang="ko-KR" altLang="ko-KR" dirty="0"/>
              <a:t>부당한 상황을 보았을 때 그냥 지나치지 않기,</a:t>
            </a:r>
            <a:br>
              <a:rPr lang="ko-KR" altLang="ko-KR" dirty="0"/>
            </a:br>
            <a:r>
              <a:rPr lang="ko-KR" altLang="ko-KR" dirty="0"/>
              <a:t>친구나 동료가 권리를 침해당했을 때 함께 도움을 찾는 것이 있을 수 있습니다.</a:t>
            </a:r>
          </a:p>
          <a:p>
            <a:r>
              <a:rPr lang="ko-KR" altLang="ko-KR" dirty="0"/>
              <a:t>사회적으로는</a:t>
            </a:r>
            <a:br>
              <a:rPr lang="ko-KR" altLang="ko-KR" dirty="0"/>
            </a:br>
            <a:r>
              <a:rPr lang="ko-KR" altLang="ko-KR" dirty="0"/>
              <a:t>안전한 노동환경을 만들고,</a:t>
            </a:r>
            <a:br>
              <a:rPr lang="ko-KR" altLang="ko-KR" dirty="0"/>
            </a:br>
            <a:r>
              <a:rPr lang="ko-KR" altLang="ko-KR" dirty="0"/>
              <a:t>휴식과 임금을 보장하고,</a:t>
            </a:r>
            <a:br>
              <a:rPr lang="ko-KR" altLang="ko-KR" dirty="0"/>
            </a:br>
            <a:r>
              <a:rPr lang="ko-KR" altLang="ko-KR" dirty="0"/>
              <a:t>차별 없이 권리를 주장할 수 있는 제도를 만드는 일이 필요합니다.</a:t>
            </a:r>
          </a:p>
          <a:p>
            <a:r>
              <a:rPr lang="ko-KR" altLang="ko-KR" dirty="0"/>
              <a:t>그리고 여기서 중요한 것은</a:t>
            </a:r>
            <a:br>
              <a:rPr lang="ko-KR" altLang="ko-KR" dirty="0"/>
            </a:br>
            <a:r>
              <a:rPr lang="ko-KR" altLang="ko-KR" dirty="0"/>
              <a:t>노동존중의 책임을 개인의 ‘착한 </a:t>
            </a:r>
            <a:r>
              <a:rPr lang="ko-KR" altLang="ko-KR" dirty="0" err="1"/>
              <a:t>행동’에만</a:t>
            </a:r>
            <a:r>
              <a:rPr lang="ko-KR" altLang="ko-KR" dirty="0"/>
              <a:t> 맡기지 않는 것입니다.</a:t>
            </a:r>
          </a:p>
          <a:p>
            <a:r>
              <a:rPr lang="ko-KR" altLang="ko-KR" dirty="0"/>
              <a:t>개인의 태도도 중요하지만 노동자의 권리는 제도와 노동환경을 통해 함께 보장되어야 합니다.”</a:t>
            </a:r>
          </a:p>
        </p:txBody>
      </p:sp>
      <p:sp>
        <p:nvSpPr>
          <p:cNvPr id="4" name="슬라이드 번호 개체 틀 3">
            <a:extLst>
              <a:ext uri="{FF2B5EF4-FFF2-40B4-BE49-F238E27FC236}">
                <a16:creationId xmlns:a16="http://schemas.microsoft.com/office/drawing/2014/main" id="{C520972C-6F43-5C15-6DD9-2917BFB31D4E}"/>
              </a:ext>
            </a:extLst>
          </p:cNvPr>
          <p:cNvSpPr>
            <a:spLocks noGrp="1"/>
          </p:cNvSpPr>
          <p:nvPr>
            <p:ph type="sldNum" sz="quarter" idx="5"/>
          </p:nvPr>
        </p:nvSpPr>
        <p:spPr/>
        <p:txBody>
          <a:bodyPr/>
          <a:lstStyle/>
          <a:p>
            <a:fld id="{8B95B3AA-56BF-47AE-95D8-44C192FB80D2}" type="slidenum">
              <a:rPr lang="ko-KR" altLang="en-US" smtClean="0"/>
              <a:t>41</a:t>
            </a:fld>
            <a:endParaRPr lang="ko-KR" altLang="en-US" dirty="0"/>
          </a:p>
        </p:txBody>
      </p:sp>
    </p:spTree>
    <p:extLst>
      <p:ext uri="{BB962C8B-B14F-4D97-AF65-F5344CB8AC3E}">
        <p14:creationId xmlns:p14="http://schemas.microsoft.com/office/powerpoint/2010/main" val="20276642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ko-KR" altLang="ko-KR" dirty="0"/>
              <a:t>“오늘 수업을 마무리하면서 세 가지를 생각해 보겠습니다.</a:t>
            </a:r>
          </a:p>
          <a:p>
            <a:r>
              <a:rPr lang="ko-KR" altLang="ko-KR" dirty="0"/>
              <a:t>첫 번째,</a:t>
            </a:r>
          </a:p>
          <a:p>
            <a:r>
              <a:rPr lang="ko-KR" altLang="ko-KR" b="1" dirty="0"/>
              <a:t>내가 오늘 수업 전에 잘못 알고 있었던 것은 무엇인가요?</a:t>
            </a:r>
            <a:endParaRPr lang="ko-KR" altLang="ko-KR" dirty="0"/>
          </a:p>
          <a:p>
            <a:r>
              <a:rPr lang="ko-KR" altLang="ko-KR" dirty="0"/>
              <a:t>예를 들어</a:t>
            </a:r>
            <a:br>
              <a:rPr lang="ko-KR" altLang="ko-KR" dirty="0"/>
            </a:br>
            <a:r>
              <a:rPr lang="ko-KR" altLang="ko-KR" dirty="0"/>
              <a:t>‘청소년의 알바는 노동이라고 생각하지 않았다’</a:t>
            </a:r>
            <a:br>
              <a:rPr lang="ko-KR" altLang="ko-KR" dirty="0"/>
            </a:br>
            <a:r>
              <a:rPr lang="ko-KR" altLang="ko-KR" dirty="0"/>
              <a:t>‘서비스 노동자는 손님에게 무조건 친절해야 한다고 생각했다’</a:t>
            </a:r>
            <a:br>
              <a:rPr lang="ko-KR" altLang="ko-KR" dirty="0"/>
            </a:br>
            <a:r>
              <a:rPr lang="ko-KR" altLang="ko-KR" dirty="0"/>
              <a:t>‘폭염은 그냥 날씨 문제라고 </a:t>
            </a:r>
            <a:r>
              <a:rPr lang="ko-KR" altLang="ko-KR" dirty="0" err="1"/>
              <a:t>생각했다’처럼</a:t>
            </a:r>
            <a:r>
              <a:rPr lang="ko-KR" altLang="ko-KR" dirty="0"/>
              <a:t> 떠올려볼 수 있습니다.</a:t>
            </a:r>
          </a:p>
          <a:p>
            <a:r>
              <a:rPr lang="ko-KR" altLang="ko-KR" dirty="0"/>
              <a:t>두 번째,</a:t>
            </a:r>
          </a:p>
          <a:p>
            <a:r>
              <a:rPr lang="ko-KR" altLang="ko-KR" b="1" dirty="0"/>
              <a:t>오늘 새롭게 알게 된 것은 무엇인가요?</a:t>
            </a:r>
            <a:endParaRPr lang="ko-KR" altLang="ko-KR" dirty="0"/>
          </a:p>
          <a:p>
            <a:r>
              <a:rPr lang="ko-KR" altLang="ko-KR" dirty="0"/>
              <a:t>그리고 마지막으로,</a:t>
            </a:r>
          </a:p>
          <a:p>
            <a:r>
              <a:rPr lang="ko-KR" altLang="ko-KR" b="1" dirty="0"/>
              <a:t>오늘 수업에서 가장 기억에 남는 것은 무엇인가요?</a:t>
            </a:r>
            <a:endParaRPr lang="ko-KR" altLang="ko-KR" dirty="0"/>
          </a:p>
          <a:p>
            <a:r>
              <a:rPr lang="ko-KR" altLang="ko-KR" dirty="0"/>
              <a:t>정답을 찾는 활동은 아닙니다.</a:t>
            </a:r>
          </a:p>
          <a:p>
            <a:r>
              <a:rPr lang="ko-KR" altLang="ko-KR" dirty="0"/>
              <a:t>오늘 수업을 통해 여러분의 생각이 어디에서 조금 달라졌는지를 스스로 확인해보는 시간입니다.”</a:t>
            </a:r>
          </a:p>
          <a:p>
            <a:r>
              <a:rPr lang="ko-KR" altLang="ko-KR" dirty="0"/>
              <a:t>학생들이 작성한 뒤 2~3명의 답을 받아도 좋습니다.</a:t>
            </a:r>
          </a:p>
          <a:p>
            <a:r>
              <a:rPr lang="ko-KR" altLang="ko-KR" dirty="0"/>
              <a:t>“같은 수업을 들어도 사람마다 기억에 남는 것이 다를 수 있습니다.</a:t>
            </a:r>
            <a:br>
              <a:rPr lang="ko-KR" altLang="ko-KR" dirty="0"/>
            </a:br>
            <a:r>
              <a:rPr lang="ko-KR" altLang="ko-KR" dirty="0"/>
              <a:t>그 차이도 괜찮습니다.</a:t>
            </a:r>
          </a:p>
          <a:p>
            <a:r>
              <a:rPr lang="ko-KR" altLang="ko-KR" dirty="0"/>
              <a:t>중요한 것은 오늘부터 우리가 주변의 노동을 조금 다르게 바라볼 수 </a:t>
            </a:r>
            <a:r>
              <a:rPr lang="ko-KR" altLang="ko-KR" dirty="0" err="1"/>
              <a:t>있느냐입니다</a:t>
            </a:r>
            <a:r>
              <a:rPr lang="ko-KR" altLang="ko-KR" dirty="0"/>
              <a:t>.”</a:t>
            </a:r>
          </a:p>
          <a:p>
            <a:endParaRPr lang="ko-KR" altLang="en-US" dirty="0"/>
          </a:p>
        </p:txBody>
      </p:sp>
      <p:sp>
        <p:nvSpPr>
          <p:cNvPr id="4" name="슬라이드 번호 개체 틀 3"/>
          <p:cNvSpPr>
            <a:spLocks noGrp="1"/>
          </p:cNvSpPr>
          <p:nvPr>
            <p:ph type="sldNum" sz="quarter" idx="5"/>
          </p:nvPr>
        </p:nvSpPr>
        <p:spPr/>
        <p:txBody>
          <a:bodyPr/>
          <a:lstStyle/>
          <a:p>
            <a:fld id="{8B95B3AA-56BF-47AE-95D8-44C192FB80D2}" type="slidenum">
              <a:rPr lang="ko-KR" altLang="en-US" smtClean="0"/>
              <a:t>42</a:t>
            </a:fld>
            <a:endParaRPr lang="ko-KR" altLang="en-US" dirty="0"/>
          </a:p>
        </p:txBody>
      </p:sp>
    </p:spTree>
    <p:extLst>
      <p:ext uri="{BB962C8B-B14F-4D97-AF65-F5344CB8AC3E}">
        <p14:creationId xmlns:p14="http://schemas.microsoft.com/office/powerpoint/2010/main" val="41718641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ko-KR" altLang="ko-KR" dirty="0"/>
              <a:t>“오늘 수업의 마지막 문장입니다.</a:t>
            </a:r>
          </a:p>
          <a:p>
            <a:r>
              <a:rPr lang="ko-KR" altLang="ko-KR" b="1" dirty="0"/>
              <a:t>노동자를 존중하는 첫걸음은</a:t>
            </a:r>
            <a:br>
              <a:rPr lang="ko-KR" altLang="ko-KR" b="1" dirty="0"/>
            </a:br>
            <a:r>
              <a:rPr lang="ko-KR" altLang="ko-KR" b="1" dirty="0"/>
              <a:t>그 사람의 노동을 보이게 하는 것입니다.</a:t>
            </a:r>
            <a:endParaRPr lang="ko-KR" altLang="ko-KR" dirty="0"/>
          </a:p>
          <a:p>
            <a:r>
              <a:rPr lang="ko-KR" altLang="ko-KR" dirty="0"/>
              <a:t>처음 수업을 시작하면서 편의점에서 일하는 청소년을 보았습니다.</a:t>
            </a:r>
          </a:p>
          <a:p>
            <a:r>
              <a:rPr lang="ko-KR" altLang="ko-KR" dirty="0"/>
              <a:t>‘</a:t>
            </a:r>
            <a:r>
              <a:rPr lang="ko-KR" altLang="ko-KR" dirty="0" err="1"/>
              <a:t>알바생’이라고만</a:t>
            </a:r>
            <a:r>
              <a:rPr lang="ko-KR" altLang="ko-KR" dirty="0"/>
              <a:t> 보던 사람을 노동자로 바라보자</a:t>
            </a:r>
            <a:br>
              <a:rPr lang="ko-KR" altLang="ko-KR" dirty="0"/>
            </a:br>
            <a:r>
              <a:rPr lang="ko-KR" altLang="ko-KR" dirty="0"/>
              <a:t>임금, 휴식, 안전과 같은 권리가 보이기 시작했습니다.</a:t>
            </a:r>
          </a:p>
          <a:p>
            <a:r>
              <a:rPr lang="ko-KR" altLang="ko-KR" dirty="0"/>
              <a:t>‘급식 </a:t>
            </a:r>
            <a:r>
              <a:rPr lang="ko-KR" altLang="ko-KR" dirty="0" err="1"/>
              <a:t>아줌마’라고</a:t>
            </a:r>
            <a:r>
              <a:rPr lang="ko-KR" altLang="ko-KR" dirty="0"/>
              <a:t> 부르던 사람을 급식노동자로 바라보니</a:t>
            </a:r>
            <a:br>
              <a:rPr lang="ko-KR" altLang="ko-KR" dirty="0"/>
            </a:br>
            <a:r>
              <a:rPr lang="ko-KR" altLang="ko-KR" dirty="0"/>
              <a:t>뜨거운 조리실과 건강권이 보였습니다.</a:t>
            </a:r>
          </a:p>
          <a:p>
            <a:r>
              <a:rPr lang="ko-KR" altLang="ko-KR" dirty="0"/>
              <a:t>배달노동자를 바라보니</a:t>
            </a:r>
            <a:br>
              <a:rPr lang="ko-KR" altLang="ko-KR" dirty="0"/>
            </a:br>
            <a:r>
              <a:rPr lang="ko-KR" altLang="ko-KR" dirty="0"/>
              <a:t>내가 누리는 편리함 뒤의 폭우와 폭염이 보였고,</a:t>
            </a:r>
          </a:p>
          <a:p>
            <a:r>
              <a:rPr lang="ko-KR" altLang="ko-KR" dirty="0"/>
              <a:t>이주노동자를 노동자로 바라보니</a:t>
            </a:r>
            <a:br>
              <a:rPr lang="ko-KR" altLang="ko-KR" dirty="0"/>
            </a:br>
            <a:r>
              <a:rPr lang="ko-KR" altLang="ko-KR" dirty="0"/>
              <a:t>국적과 관계없이 보장되어야 할 안전과 존엄이 보였습니다.</a:t>
            </a:r>
          </a:p>
          <a:p>
            <a:r>
              <a:rPr lang="ko-KR" altLang="ko-KR" dirty="0"/>
              <a:t>그래서 노동인권 감수성은 어려운 것이 아닙니다.</a:t>
            </a:r>
          </a:p>
          <a:p>
            <a:r>
              <a:rPr lang="ko-KR" altLang="ko-KR" b="1" dirty="0"/>
              <a:t>‘저 사람은 왜 저렇게 </a:t>
            </a:r>
            <a:r>
              <a:rPr lang="ko-KR" altLang="ko-KR" b="1" dirty="0" err="1"/>
              <a:t>일하지?’가</a:t>
            </a:r>
            <a:r>
              <a:rPr lang="ko-KR" altLang="ko-KR" b="1" dirty="0"/>
              <a:t> 아니라</a:t>
            </a:r>
            <a:br>
              <a:rPr lang="ko-KR" altLang="ko-KR" b="1" dirty="0"/>
            </a:br>
            <a:r>
              <a:rPr lang="ko-KR" altLang="ko-KR" b="1" dirty="0"/>
              <a:t>‘저 사람은 어떤 환경에서 일하고 있고, 어떤 권리가 필요할까?’</a:t>
            </a:r>
            <a:r>
              <a:rPr lang="ko-KR" altLang="ko-KR" b="1" dirty="0" err="1"/>
              <a:t>라고</a:t>
            </a:r>
            <a:r>
              <a:rPr lang="ko-KR" altLang="ko-KR" b="1" dirty="0"/>
              <a:t> 질문하는 것.</a:t>
            </a:r>
            <a:endParaRPr lang="ko-KR" altLang="ko-KR" dirty="0"/>
          </a:p>
          <a:p>
            <a:r>
              <a:rPr lang="ko-KR" altLang="ko-KR" dirty="0"/>
              <a:t>그 질문에서 노동존중이 시작됩니다.</a:t>
            </a:r>
          </a:p>
          <a:p>
            <a:r>
              <a:rPr lang="ko-KR" altLang="ko-KR" dirty="0"/>
              <a:t>여러분이 앞으로 어디에서 일하게 되든,</a:t>
            </a:r>
            <a:br>
              <a:rPr lang="ko-KR" altLang="ko-KR" dirty="0"/>
            </a:br>
            <a:r>
              <a:rPr lang="ko-KR" altLang="ko-KR" dirty="0"/>
              <a:t>또 누군가의 노동을 이용하는 사람이 되든</a:t>
            </a:r>
            <a:br>
              <a:rPr lang="ko-KR" altLang="ko-KR" dirty="0"/>
            </a:br>
            <a:r>
              <a:rPr lang="ko-KR" altLang="ko-KR" dirty="0"/>
              <a:t>오늘 이 질문 하나는 기억했으면 좋겠습니다.</a:t>
            </a:r>
          </a:p>
          <a:p>
            <a:r>
              <a:rPr lang="ko-KR" altLang="ko-KR" b="1" dirty="0"/>
              <a:t>‘이 노동 뒤에는 어떤 사람이 있고, 그 사람의 권리는 제대로 보장되고 있을까?’</a:t>
            </a:r>
            <a:endParaRPr lang="ko-KR" altLang="ko-KR" dirty="0"/>
          </a:p>
          <a:p>
            <a:r>
              <a:rPr lang="ko-KR" altLang="ko-KR" dirty="0"/>
              <a:t>그 사람의 노동이 보이기 시작하면</a:t>
            </a:r>
            <a:br>
              <a:rPr lang="ko-KR" altLang="ko-KR" dirty="0"/>
            </a:br>
            <a:r>
              <a:rPr lang="ko-KR" altLang="ko-KR" dirty="0"/>
              <a:t>그 사람의 권리도 보이기 시작합니다.”</a:t>
            </a:r>
          </a:p>
          <a:p>
            <a:endParaRPr lang="ko-KR" altLang="en-US" dirty="0"/>
          </a:p>
        </p:txBody>
      </p:sp>
      <p:sp>
        <p:nvSpPr>
          <p:cNvPr id="4" name="슬라이드 번호 개체 틀 3"/>
          <p:cNvSpPr>
            <a:spLocks noGrp="1"/>
          </p:cNvSpPr>
          <p:nvPr>
            <p:ph type="sldNum" sz="quarter" idx="5"/>
          </p:nvPr>
        </p:nvSpPr>
        <p:spPr/>
        <p:txBody>
          <a:bodyPr/>
          <a:lstStyle/>
          <a:p>
            <a:fld id="{8B95B3AA-56BF-47AE-95D8-44C192FB80D2}" type="slidenum">
              <a:rPr lang="ko-KR" altLang="en-US" smtClean="0"/>
              <a:t>43</a:t>
            </a:fld>
            <a:endParaRPr lang="ko-KR" altLang="en-US" dirty="0"/>
          </a:p>
        </p:txBody>
      </p:sp>
    </p:spTree>
    <p:extLst>
      <p:ext uri="{BB962C8B-B14F-4D97-AF65-F5344CB8AC3E}">
        <p14:creationId xmlns:p14="http://schemas.microsoft.com/office/powerpoint/2010/main" val="774219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8/31/2026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8/31/2026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8/31/2026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8/31/2026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8/31/2026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8/31/2026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8/31/2026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0.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4.jpg"/><Relationship Id="rId5" Type="http://schemas.openxmlformats.org/officeDocument/2006/relationships/image" Target="../media/image1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1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8" Type="http://schemas.openxmlformats.org/officeDocument/2006/relationships/image" Target="../media/image24.jpg"/><Relationship Id="rId3" Type="http://schemas.openxmlformats.org/officeDocument/2006/relationships/image" Target="../media/image1.png"/><Relationship Id="rId7"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2.jpg"/><Relationship Id="rId5" Type="http://schemas.openxmlformats.org/officeDocument/2006/relationships/image" Target="../media/image1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5.png"/><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8.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29.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30.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hyperlink" Target="https://v.daum.net/v/XOVhMsFOhW?f=p" TargetMode="Externa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4.jpe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hyperlink" Target="https://www.ohmynews.com/NWS_Web/View/at_pg.aspx?CNTN_CD=A0001090028" TargetMode="External"/><Relationship Id="rId5" Type="http://schemas.openxmlformats.org/officeDocument/2006/relationships/image" Target="../media/image33.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5.jpe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3.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hyperlink" Target="https://mediahub.seoul.go.kr/archives/2016641" TargetMode="Externa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8.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hyperlink" Target="https://www.mk.co.kr/news/business/11920071" TargetMode="External"/><Relationship Id="rId5" Type="http://schemas.openxmlformats.org/officeDocument/2006/relationships/image" Target="../media/image33.pn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0.pn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9.jpe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1.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hyperlink" Target="https://namu.wiki/w/%ED%83%9C%EC%9D%BC%EC%9D%B4" TargetMode="External"/><Relationship Id="rId5" Type="http://schemas.openxmlformats.org/officeDocument/2006/relationships/image" Target="../media/image33.pn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8" Type="http://schemas.openxmlformats.org/officeDocument/2006/relationships/hyperlink" Target="https://jisike.ebs.co.kr/jisike/vodReplayView?siteCd=JE&amp;courseId=BP0PAPB0000000009&amp;stepId=01BP0PAPB0000000009&amp;lectId=10145869" TargetMode="External"/><Relationship Id="rId3" Type="http://schemas.openxmlformats.org/officeDocument/2006/relationships/slideLayout" Target="../slideLayouts/slideLayout7.xml"/><Relationship Id="rId7" Type="http://schemas.openxmlformats.org/officeDocument/2006/relationships/image" Target="../media/image42.png"/><Relationship Id="rId12" Type="http://schemas.openxmlformats.org/officeDocument/2006/relationships/image" Target="../media/image45.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png"/><Relationship Id="rId11" Type="http://schemas.openxmlformats.org/officeDocument/2006/relationships/image" Target="../media/image44.png"/><Relationship Id="rId5" Type="http://schemas.openxmlformats.org/officeDocument/2006/relationships/image" Target="../media/image1.png"/><Relationship Id="rId10" Type="http://schemas.openxmlformats.org/officeDocument/2006/relationships/image" Target="../media/image43.png"/><Relationship Id="rId4" Type="http://schemas.openxmlformats.org/officeDocument/2006/relationships/notesSlide" Target="../notesSlides/notesSlide39.xml"/><Relationship Id="rId9" Type="http://schemas.openxmlformats.org/officeDocument/2006/relationships/image" Target="../media/image33.pn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47.jpeg"/><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1.png"/><Relationship Id="rId7" Type="http://schemas.openxmlformats.org/officeDocument/2006/relationships/image" Target="../media/image48.pn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p:cNvGrpSpPr/>
        <p:nvPr/>
      </p:nvGrpSpPr>
      <p:grpSpPr>
        <a:xfrm>
          <a:off x="0" y="0"/>
          <a:ext cx="0" cy="0"/>
          <a:chOff x="0" y="0"/>
          <a:chExt cx="0" cy="0"/>
        </a:xfrm>
      </p:grpSpPr>
      <p:grpSp>
        <p:nvGrpSpPr>
          <p:cNvPr id="52" name="그룹 51">
            <a:extLst>
              <a:ext uri="{FF2B5EF4-FFF2-40B4-BE49-F238E27FC236}">
                <a16:creationId xmlns:a16="http://schemas.microsoft.com/office/drawing/2014/main" id="{72C9D2DD-A2E0-A01F-FB9A-123164B358F2}"/>
              </a:ext>
            </a:extLst>
          </p:cNvPr>
          <p:cNvGrpSpPr/>
          <p:nvPr/>
        </p:nvGrpSpPr>
        <p:grpSpPr>
          <a:xfrm>
            <a:off x="558800" y="444500"/>
            <a:ext cx="16891000" cy="9017000"/>
            <a:chOff x="558800" y="444500"/>
            <a:chExt cx="16891000" cy="9017000"/>
          </a:xfrm>
        </p:grpSpPr>
        <p:pic>
          <p:nvPicPr>
            <p:cNvPr id="2" name="Picture 2"/>
            <p:cNvPicPr>
              <a:picLocks noChangeAspect="1"/>
            </p:cNvPicPr>
            <p:nvPr/>
          </p:nvPicPr>
          <p:blipFill>
            <a:blip r:embed="rId3"/>
            <a:stretch>
              <a:fillRect/>
            </a:stretch>
          </p:blipFill>
          <p:spPr>
            <a:xfrm>
              <a:off x="558800" y="444500"/>
              <a:ext cx="16891000" cy="9017000"/>
            </a:xfrm>
            <a:prstGeom prst="rect">
              <a:avLst/>
            </a:prstGeom>
          </p:spPr>
        </p:pic>
        <p:grpSp>
          <p:nvGrpSpPr>
            <p:cNvPr id="48" name="그룹 47">
              <a:extLst>
                <a:ext uri="{FF2B5EF4-FFF2-40B4-BE49-F238E27FC236}">
                  <a16:creationId xmlns:a16="http://schemas.microsoft.com/office/drawing/2014/main" id="{89E426A4-F9DE-0492-EE68-D2E51A60CAEC}"/>
                </a:ext>
              </a:extLst>
            </p:cNvPr>
            <p:cNvGrpSpPr/>
            <p:nvPr/>
          </p:nvGrpSpPr>
          <p:grpSpPr>
            <a:xfrm>
              <a:off x="584200" y="450770"/>
              <a:ext cx="10717567" cy="1092280"/>
              <a:chOff x="584200" y="450770"/>
              <a:chExt cx="10717567" cy="1092280"/>
            </a:xfrm>
          </p:grpSpPr>
          <p:sp>
            <p:nvSpPr>
              <p:cNvPr id="25" name="사각형: 둥근 모서리 24">
                <a:extLst>
                  <a:ext uri="{FF2B5EF4-FFF2-40B4-BE49-F238E27FC236}">
                    <a16:creationId xmlns:a16="http://schemas.microsoft.com/office/drawing/2014/main" id="{85BF2479-2A1A-70B1-B9CE-CE86962C8056}"/>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47" name="직사각형 46">
                <a:extLst>
                  <a:ext uri="{FF2B5EF4-FFF2-40B4-BE49-F238E27FC236}">
                    <a16:creationId xmlns:a16="http://schemas.microsoft.com/office/drawing/2014/main" id="{40D011B3-C9A2-6031-AD53-12767890B82D}"/>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p:cNvPicPr>
            <a:picLocks noChangeAspect="1"/>
          </p:cNvPicPr>
          <p:nvPr/>
        </p:nvPicPr>
        <p:blipFill>
          <a:blip r:embed="rId4"/>
          <a:stretch>
            <a:fillRect/>
          </a:stretch>
        </p:blipFill>
        <p:spPr>
          <a:xfrm>
            <a:off x="838200" y="8420100"/>
            <a:ext cx="16611600" cy="1041400"/>
          </a:xfrm>
          <a:prstGeom prst="rect">
            <a:avLst/>
          </a:prstGeom>
        </p:spPr>
      </p:pic>
      <p:pic>
        <p:nvPicPr>
          <p:cNvPr id="4" name="Picture 4"/>
          <p:cNvPicPr>
            <a:picLocks noChangeAspect="1"/>
          </p:cNvPicPr>
          <p:nvPr/>
        </p:nvPicPr>
        <p:blipFill>
          <a:blip r:embed="rId5"/>
          <a:stretch>
            <a:fillRect/>
          </a:stretch>
        </p:blipFill>
        <p:spPr>
          <a:xfrm>
            <a:off x="16433800" y="736600"/>
            <a:ext cx="1270000" cy="1270000"/>
          </a:xfrm>
          <a:prstGeom prst="rect">
            <a:avLst/>
          </a:prstGeom>
        </p:spPr>
      </p:pic>
      <p:pic>
        <p:nvPicPr>
          <p:cNvPr id="5" name="Picture 5"/>
          <p:cNvPicPr>
            <a:picLocks noChangeAspect="1"/>
          </p:cNvPicPr>
          <p:nvPr/>
        </p:nvPicPr>
        <p:blipFill>
          <a:blip r:embed="rId6"/>
          <a:stretch>
            <a:fillRect/>
          </a:stretch>
        </p:blipFill>
        <p:spPr>
          <a:xfrm>
            <a:off x="12363450" y="4356100"/>
            <a:ext cx="5549900" cy="5194300"/>
          </a:xfrm>
          <a:prstGeom prst="rect">
            <a:avLst/>
          </a:prstGeom>
        </p:spPr>
      </p:pic>
      <p:pic>
        <p:nvPicPr>
          <p:cNvPr id="13" name="Picture 13"/>
          <p:cNvPicPr>
            <a:picLocks noChangeAspect="1"/>
          </p:cNvPicPr>
          <p:nvPr/>
        </p:nvPicPr>
        <p:blipFill>
          <a:blip r:embed="rId7"/>
          <a:stretch>
            <a:fillRect/>
          </a:stretch>
        </p:blipFill>
        <p:spPr>
          <a:xfrm>
            <a:off x="13868400" y="2695575"/>
            <a:ext cx="914400" cy="1282700"/>
          </a:xfrm>
          <a:prstGeom prst="rect">
            <a:avLst/>
          </a:prstGeom>
        </p:spPr>
      </p:pic>
      <p:pic>
        <p:nvPicPr>
          <p:cNvPr id="14" name="Picture 14"/>
          <p:cNvPicPr>
            <a:picLocks noChangeAspect="1"/>
          </p:cNvPicPr>
          <p:nvPr/>
        </p:nvPicPr>
        <p:blipFill>
          <a:blip r:embed="rId8"/>
          <a:stretch>
            <a:fillRect/>
          </a:stretch>
        </p:blipFill>
        <p:spPr>
          <a:xfrm>
            <a:off x="14706600" y="2031402"/>
            <a:ext cx="495300" cy="635000"/>
          </a:xfrm>
          <a:prstGeom prst="rect">
            <a:avLst/>
          </a:prstGeom>
        </p:spPr>
      </p:pic>
      <p:pic>
        <p:nvPicPr>
          <p:cNvPr id="15" name="Picture 15"/>
          <p:cNvPicPr>
            <a:picLocks noChangeAspect="1"/>
          </p:cNvPicPr>
          <p:nvPr/>
        </p:nvPicPr>
        <p:blipFill>
          <a:blip r:embed="rId9"/>
          <a:stretch>
            <a:fillRect/>
          </a:stretch>
        </p:blipFill>
        <p:spPr>
          <a:xfrm>
            <a:off x="15138400" y="1524000"/>
            <a:ext cx="406400" cy="520700"/>
          </a:xfrm>
          <a:prstGeom prst="rect">
            <a:avLst/>
          </a:prstGeom>
        </p:spPr>
      </p:pic>
      <p:pic>
        <p:nvPicPr>
          <p:cNvPr id="16" name="Picture 16"/>
          <p:cNvPicPr>
            <a:picLocks noChangeAspect="1"/>
          </p:cNvPicPr>
          <p:nvPr/>
        </p:nvPicPr>
        <p:blipFill>
          <a:blip r:embed="rId10">
            <a:alphaModFix amt="30000"/>
          </a:blip>
          <a:stretch>
            <a:fillRect/>
          </a:stretch>
        </p:blipFill>
        <p:spPr>
          <a:xfrm rot="5400000">
            <a:off x="5524500" y="8928100"/>
            <a:ext cx="368300" cy="25400"/>
          </a:xfrm>
          <a:prstGeom prst="rect">
            <a:avLst/>
          </a:prstGeom>
        </p:spPr>
      </p:pic>
      <p:sp>
        <p:nvSpPr>
          <p:cNvPr id="19" name="TextBox 19"/>
          <p:cNvSpPr txBox="1"/>
          <p:nvPr/>
        </p:nvSpPr>
        <p:spPr>
          <a:xfrm>
            <a:off x="2895600" y="7124700"/>
            <a:ext cx="7712075" cy="546100"/>
          </a:xfrm>
          <a:prstGeom prst="rect">
            <a:avLst/>
          </a:prstGeom>
        </p:spPr>
        <p:txBody>
          <a:bodyPr lIns="0" tIns="0" rIns="0" bIns="0" rtlCol="0" anchor="ctr"/>
          <a:lstStyle/>
          <a:p>
            <a:pPr lvl="0" algn="l">
              <a:lnSpc>
                <a:spcPct val="83000"/>
              </a:lnSpc>
            </a:pPr>
            <a:r>
              <a:rPr lang="ko-KR" altLang="en-US" sz="4000" b="1" i="0" u="none" strike="noStrike" dirty="0">
                <a:solidFill>
                  <a:srgbClr val="002060"/>
                </a:solidFill>
                <a:latin typeface="a옛날사진관5" panose="02020600000000000000" pitchFamily="18" charset="-127"/>
                <a:ea typeface="a옛날사진관5" panose="02020600000000000000" pitchFamily="18" charset="-127"/>
              </a:rPr>
              <a:t>강사</a:t>
            </a:r>
            <a:r>
              <a:rPr lang="en-US" sz="4000" b="1" i="0" u="none" strike="noStrike" dirty="0">
                <a:solidFill>
                  <a:srgbClr val="002060"/>
                </a:solidFill>
                <a:latin typeface="a옛날사진관5" panose="02020600000000000000" pitchFamily="18" charset="-127"/>
                <a:ea typeface="a옛날사진관5" panose="02020600000000000000" pitchFamily="18" charset="-127"/>
              </a:rPr>
              <a:t> : </a:t>
            </a:r>
            <a:r>
              <a:rPr lang="ko-KR" altLang="en-US" sz="4000" b="1" i="0" u="none" strike="noStrike" dirty="0">
                <a:solidFill>
                  <a:srgbClr val="002060"/>
                </a:solidFill>
                <a:latin typeface="a옛날사진관5" panose="02020600000000000000" pitchFamily="18" charset="-127"/>
                <a:ea typeface="a옛날사진관5" panose="02020600000000000000" pitchFamily="18" charset="-127"/>
              </a:rPr>
              <a:t>이경미</a:t>
            </a:r>
            <a:r>
              <a:rPr lang="en-US" altLang="ko-KR" sz="4000" b="1" i="0" u="none" strike="noStrike" dirty="0">
                <a:solidFill>
                  <a:srgbClr val="002060"/>
                </a:solidFill>
                <a:latin typeface="a옛날사진관5" panose="02020600000000000000" pitchFamily="18" charset="-127"/>
                <a:ea typeface="a옛날사진관5" panose="02020600000000000000" pitchFamily="18" charset="-127"/>
              </a:rPr>
              <a:t>, </a:t>
            </a:r>
            <a:r>
              <a:rPr lang="ko-KR" altLang="en-US" sz="4000" b="1" i="0" u="none" strike="noStrike" dirty="0" err="1">
                <a:solidFill>
                  <a:srgbClr val="002060"/>
                </a:solidFill>
                <a:latin typeface="a옛날사진관5" panose="02020600000000000000" pitchFamily="18" charset="-127"/>
                <a:ea typeface="a옛날사진관5" panose="02020600000000000000" pitchFamily="18" charset="-127"/>
              </a:rPr>
              <a:t>이금주</a:t>
            </a:r>
            <a:r>
              <a:rPr lang="en-US" altLang="ko-KR" sz="4000" b="1" i="0" u="none" strike="noStrike" dirty="0">
                <a:solidFill>
                  <a:srgbClr val="002060"/>
                </a:solidFill>
                <a:latin typeface="a옛날사진관5" panose="02020600000000000000" pitchFamily="18" charset="-127"/>
                <a:ea typeface="a옛날사진관5" panose="02020600000000000000" pitchFamily="18" charset="-127"/>
              </a:rPr>
              <a:t>, </a:t>
            </a:r>
            <a:r>
              <a:rPr lang="ko-KR" altLang="en-US" sz="4000" b="1" i="0" u="none" strike="noStrike" dirty="0" err="1">
                <a:solidFill>
                  <a:srgbClr val="002060"/>
                </a:solidFill>
                <a:latin typeface="a옛날사진관5" panose="02020600000000000000" pitchFamily="18" charset="-127"/>
                <a:ea typeface="a옛날사진관5" panose="02020600000000000000" pitchFamily="18" charset="-127"/>
              </a:rPr>
              <a:t>김금옥</a:t>
            </a:r>
            <a:r>
              <a:rPr lang="en-US" sz="4000" b="1" i="0" u="none" strike="noStrike" dirty="0">
                <a:solidFill>
                  <a:srgbClr val="002060"/>
                </a:solidFill>
                <a:latin typeface="a옛날사진관5" panose="02020600000000000000" pitchFamily="18" charset="-127"/>
                <a:ea typeface="a옛날사진관5" panose="02020600000000000000" pitchFamily="18" charset="-127"/>
              </a:rPr>
              <a:t> </a:t>
            </a:r>
          </a:p>
        </p:txBody>
      </p:sp>
      <p:sp>
        <p:nvSpPr>
          <p:cNvPr id="51" name="TextBox 11">
            <a:extLst>
              <a:ext uri="{FF2B5EF4-FFF2-40B4-BE49-F238E27FC236}">
                <a16:creationId xmlns:a16="http://schemas.microsoft.com/office/drawing/2014/main" id="{54A6D723-619E-99D2-8AB9-3F8BFE5256BA}"/>
              </a:ext>
            </a:extLst>
          </p:cNvPr>
          <p:cNvSpPr txBox="1"/>
          <p:nvPr/>
        </p:nvSpPr>
        <p:spPr>
          <a:xfrm>
            <a:off x="1981200" y="540603"/>
            <a:ext cx="8382000" cy="830997"/>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4800" spc="-350" dirty="0">
                <a:solidFill>
                  <a:schemeClr val="tx2">
                    <a:lumMod val="75000"/>
                  </a:schemeClr>
                </a:solidFill>
                <a:latin typeface="a옛날사진관5" panose="02020600000000000000" pitchFamily="18" charset="-127"/>
                <a:ea typeface="a옛날사진관5" panose="02020600000000000000" pitchFamily="18" charset="-127"/>
              </a:rPr>
              <a:t>노동인권교육  </a:t>
            </a:r>
            <a:r>
              <a:rPr lang="en-US" altLang="ko-KR" sz="4800" spc="-350" dirty="0">
                <a:solidFill>
                  <a:schemeClr val="tx2">
                    <a:lumMod val="75000"/>
                  </a:schemeClr>
                </a:solidFill>
                <a:latin typeface="a옛날사진관5" panose="02020600000000000000" pitchFamily="18" charset="-127"/>
                <a:ea typeface="a옛날사진관5" panose="02020600000000000000" pitchFamily="18" charset="-127"/>
              </a:rPr>
              <a:t>1</a:t>
            </a:r>
            <a:r>
              <a:rPr lang="ko-KR" altLang="en-US" sz="4800" spc="-350" dirty="0">
                <a:solidFill>
                  <a:schemeClr val="tx2">
                    <a:lumMod val="75000"/>
                  </a:schemeClr>
                </a:solidFill>
                <a:latin typeface="a옛날사진관5" panose="02020600000000000000" pitchFamily="18" charset="-127"/>
                <a:ea typeface="a옛날사진관5" panose="02020600000000000000" pitchFamily="18" charset="-127"/>
              </a:rPr>
              <a:t>학년  </a:t>
            </a:r>
            <a:r>
              <a:rPr lang="en-US" altLang="ko-KR" sz="4800" spc="-350" dirty="0">
                <a:solidFill>
                  <a:schemeClr val="tx2">
                    <a:lumMod val="75000"/>
                  </a:schemeClr>
                </a:solidFill>
                <a:latin typeface="a옛날사진관5" panose="02020600000000000000" pitchFamily="18" charset="-127"/>
                <a:ea typeface="a옛날사진관5" panose="02020600000000000000" pitchFamily="18" charset="-127"/>
              </a:rPr>
              <a:t>2</a:t>
            </a:r>
            <a:r>
              <a:rPr lang="ko-KR" altLang="en-US" sz="4800" spc="-350" dirty="0">
                <a:solidFill>
                  <a:schemeClr val="tx2">
                    <a:lumMod val="75000"/>
                  </a:schemeClr>
                </a:solidFill>
                <a:latin typeface="a옛날사진관5" panose="02020600000000000000" pitchFamily="18" charset="-127"/>
                <a:ea typeface="a옛날사진관5" panose="02020600000000000000" pitchFamily="18" charset="-127"/>
              </a:rPr>
              <a:t>학기</a:t>
            </a:r>
          </a:p>
        </p:txBody>
      </p:sp>
      <p:sp>
        <p:nvSpPr>
          <p:cNvPr id="10" name="TextBox 13">
            <a:extLst>
              <a:ext uri="{FF2B5EF4-FFF2-40B4-BE49-F238E27FC236}">
                <a16:creationId xmlns:a16="http://schemas.microsoft.com/office/drawing/2014/main" id="{AC14B057-011C-549B-06E6-421FAFA916B6}"/>
              </a:ext>
            </a:extLst>
          </p:cNvPr>
          <p:cNvSpPr txBox="1"/>
          <p:nvPr/>
        </p:nvSpPr>
        <p:spPr>
          <a:xfrm>
            <a:off x="2347912" y="2460625"/>
            <a:ext cx="8510588" cy="3035300"/>
          </a:xfrm>
          <a:prstGeom prst="rect">
            <a:avLst/>
          </a:prstGeom>
        </p:spPr>
        <p:txBody>
          <a:bodyPr lIns="0" tIns="0" rIns="0" bIns="0" rtlCol="0" anchor="ctr"/>
          <a:lstStyle/>
          <a:p>
            <a:pPr lvl="0" algn="l">
              <a:lnSpc>
                <a:spcPct val="100429"/>
              </a:lnSpc>
            </a:pPr>
            <a:r>
              <a:rPr lang="ko-KR" altLang="en-US" sz="9600" b="1" i="0" u="none" strike="noStrike" spc="-700">
                <a:solidFill>
                  <a:srgbClr val="51B7FF"/>
                </a:solidFill>
                <a:latin typeface="a옛날사진관5" panose="02020600000000000000" pitchFamily="18" charset="-127"/>
                <a:ea typeface="a옛날사진관5" panose="02020600000000000000" pitchFamily="18" charset="-127"/>
              </a:rPr>
              <a:t>노동인권 감수성</a:t>
            </a:r>
            <a:endParaRPr lang="en-US" sz="9600" b="1" i="0" u="none" strike="noStrike" spc="-700" dirty="0">
              <a:solidFill>
                <a:srgbClr val="51B7FF"/>
              </a:solidFill>
              <a:latin typeface="a옛날사진관5" panose="02020600000000000000" pitchFamily="18" charset="-127"/>
              <a:ea typeface="a옛날사진관5" panose="02020600000000000000" pitchFamily="18" charset="-127"/>
            </a:endParaRPr>
          </a:p>
        </p:txBody>
      </p:sp>
      <p:sp>
        <p:nvSpPr>
          <p:cNvPr id="12" name="TextBox 14">
            <a:extLst>
              <a:ext uri="{FF2B5EF4-FFF2-40B4-BE49-F238E27FC236}">
                <a16:creationId xmlns:a16="http://schemas.microsoft.com/office/drawing/2014/main" id="{546A58F7-DA4D-05DC-FBE8-56677866F398}"/>
              </a:ext>
            </a:extLst>
          </p:cNvPr>
          <p:cNvSpPr txBox="1"/>
          <p:nvPr/>
        </p:nvSpPr>
        <p:spPr>
          <a:xfrm>
            <a:off x="3554412" y="5350174"/>
            <a:ext cx="5613400" cy="596900"/>
          </a:xfrm>
          <a:prstGeom prst="rect">
            <a:avLst/>
          </a:prstGeom>
        </p:spPr>
        <p:txBody>
          <a:bodyPr lIns="0" tIns="0" rIns="0" bIns="0" rtlCol="0" anchor="ctr"/>
          <a:lstStyle/>
          <a:p>
            <a:pPr lvl="0" algn="l">
              <a:lnSpc>
                <a:spcPct val="100429"/>
              </a:lnSpc>
            </a:pPr>
            <a:r>
              <a:rPr lang="ko-KR" altLang="en-US" sz="6000" b="0" i="0" u="none" strike="noStrike" spc="-300" dirty="0">
                <a:solidFill>
                  <a:srgbClr val="4D463E">
                    <a:alpha val="63922"/>
                  </a:srgbClr>
                </a:solidFill>
                <a:latin typeface="a옛날사진관5" panose="02020600000000000000" pitchFamily="18" charset="-127"/>
                <a:ea typeface="a옛날사진관5" panose="02020600000000000000" pitchFamily="18" charset="-127"/>
              </a:rPr>
              <a:t>노동인권의 이해</a:t>
            </a:r>
            <a:endParaRPr lang="en-US" sz="6000" b="0" i="0" u="none" strike="noStrike" spc="-300" dirty="0">
              <a:solidFill>
                <a:srgbClr val="4D463E">
                  <a:alpha val="63922"/>
                </a:srgbClr>
              </a:solidFill>
              <a:latin typeface="a옛날사진관5" panose="02020600000000000000" pitchFamily="18" charset="-127"/>
              <a:ea typeface="a옛날사진관5" panose="02020600000000000000" pitchFamily="18" charset="-127"/>
            </a:endParaRPr>
          </a:p>
        </p:txBody>
      </p:sp>
      <p:pic>
        <p:nvPicPr>
          <p:cNvPr id="18" name="그림 17">
            <a:extLst>
              <a:ext uri="{FF2B5EF4-FFF2-40B4-BE49-F238E27FC236}">
                <a16:creationId xmlns:a16="http://schemas.microsoft.com/office/drawing/2014/main" id="{D629F30D-7211-5A7C-32F0-6232373731C1}"/>
              </a:ext>
            </a:extLst>
          </p:cNvPr>
          <p:cNvPicPr>
            <a:picLocks noChangeAspect="1"/>
          </p:cNvPicPr>
          <p:nvPr/>
        </p:nvPicPr>
        <p:blipFill>
          <a:blip r:embed="rId11"/>
          <a:stretch>
            <a:fillRect/>
          </a:stretch>
        </p:blipFill>
        <p:spPr>
          <a:xfrm>
            <a:off x="1838324" y="8440215"/>
            <a:ext cx="3175001" cy="91157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p:cNvGrpSpPr/>
        <p:nvPr/>
      </p:nvGrpSpPr>
      <p:grpSpPr>
        <a:xfrm>
          <a:off x="0" y="0"/>
          <a:ext cx="0" cy="0"/>
          <a:chOff x="0" y="0"/>
          <a:chExt cx="0" cy="0"/>
        </a:xfrm>
      </p:grpSpPr>
      <p:grpSp>
        <p:nvGrpSpPr>
          <p:cNvPr id="14" name="그룹 13">
            <a:extLst>
              <a:ext uri="{FF2B5EF4-FFF2-40B4-BE49-F238E27FC236}">
                <a16:creationId xmlns:a16="http://schemas.microsoft.com/office/drawing/2014/main" id="{E2C80593-83AA-3C66-A5F9-A310F7CA0340}"/>
              </a:ext>
            </a:extLst>
          </p:cNvPr>
          <p:cNvGrpSpPr/>
          <p:nvPr/>
        </p:nvGrpSpPr>
        <p:grpSpPr>
          <a:xfrm>
            <a:off x="558800" y="444500"/>
            <a:ext cx="16891000" cy="9017000"/>
            <a:chOff x="558800" y="444500"/>
            <a:chExt cx="16891000" cy="9017000"/>
          </a:xfrm>
        </p:grpSpPr>
        <p:pic>
          <p:nvPicPr>
            <p:cNvPr id="2" name="Picture 2"/>
            <p:cNvPicPr>
              <a:picLocks noChangeAspect="1"/>
            </p:cNvPicPr>
            <p:nvPr/>
          </p:nvPicPr>
          <p:blipFill>
            <a:blip r:embed="rId2"/>
            <a:stretch>
              <a:fillRect/>
            </a:stretch>
          </p:blipFill>
          <p:spPr>
            <a:xfrm>
              <a:off x="558800" y="444500"/>
              <a:ext cx="16891000" cy="9017000"/>
            </a:xfrm>
            <a:prstGeom prst="rect">
              <a:avLst/>
            </a:prstGeom>
          </p:spPr>
        </p:pic>
        <p:grpSp>
          <p:nvGrpSpPr>
            <p:cNvPr id="6" name="그룹 5">
              <a:extLst>
                <a:ext uri="{FF2B5EF4-FFF2-40B4-BE49-F238E27FC236}">
                  <a16:creationId xmlns:a16="http://schemas.microsoft.com/office/drawing/2014/main" id="{28F94C24-C87C-E851-45D1-392643CFA4A2}"/>
                </a:ext>
              </a:extLst>
            </p:cNvPr>
            <p:cNvGrpSpPr/>
            <p:nvPr/>
          </p:nvGrpSpPr>
          <p:grpSpPr>
            <a:xfrm>
              <a:off x="584200" y="450770"/>
              <a:ext cx="10717567" cy="1092280"/>
              <a:chOff x="584200" y="450770"/>
              <a:chExt cx="10717567" cy="1092280"/>
            </a:xfrm>
          </p:grpSpPr>
          <p:sp>
            <p:nvSpPr>
              <p:cNvPr id="8" name="사각형: 둥근 모서리 7">
                <a:extLst>
                  <a:ext uri="{FF2B5EF4-FFF2-40B4-BE49-F238E27FC236}">
                    <a16:creationId xmlns:a16="http://schemas.microsoft.com/office/drawing/2014/main" id="{F7B305AA-C7A8-9084-3C05-90C1631FC220}"/>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0" name="직사각형 46">
                <a:extLst>
                  <a:ext uri="{FF2B5EF4-FFF2-40B4-BE49-F238E27FC236}">
                    <a16:creationId xmlns:a16="http://schemas.microsoft.com/office/drawing/2014/main" id="{F931BE8B-D6BE-20B2-256A-A62EC2211F3E}"/>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p:cNvPicPr>
            <a:picLocks noChangeAspect="1"/>
          </p:cNvPicPr>
          <p:nvPr/>
        </p:nvPicPr>
        <p:blipFill>
          <a:blip r:embed="rId3"/>
          <a:stretch>
            <a:fillRect/>
          </a:stretch>
        </p:blipFill>
        <p:spPr>
          <a:xfrm>
            <a:off x="838200" y="8420100"/>
            <a:ext cx="16611600" cy="1041400"/>
          </a:xfrm>
          <a:prstGeom prst="rect">
            <a:avLst/>
          </a:prstGeom>
        </p:spPr>
      </p:pic>
      <p:pic>
        <p:nvPicPr>
          <p:cNvPr id="16" name="Picture 16"/>
          <p:cNvPicPr>
            <a:picLocks noChangeAspect="1"/>
          </p:cNvPicPr>
          <p:nvPr/>
        </p:nvPicPr>
        <p:blipFill>
          <a:blip r:embed="rId4">
            <a:alphaModFix amt="30000"/>
          </a:blip>
          <a:stretch>
            <a:fillRect/>
          </a:stretch>
        </p:blipFill>
        <p:spPr>
          <a:xfrm rot="5400000">
            <a:off x="5524500" y="8928100"/>
            <a:ext cx="368300" cy="25400"/>
          </a:xfrm>
          <a:prstGeom prst="rect">
            <a:avLst/>
          </a:prstGeom>
        </p:spPr>
      </p:pic>
      <p:pic>
        <p:nvPicPr>
          <p:cNvPr id="7" name="Picture 3" descr="D:\01.프로젝트-SUM\[프로젝트]취업지원센터\18.표준교안ppt제작\png저장\1-2_2차시\02-1.png">
            <a:extLst>
              <a:ext uri="{FF2B5EF4-FFF2-40B4-BE49-F238E27FC236}">
                <a16:creationId xmlns:a16="http://schemas.microsoft.com/office/drawing/2014/main" id="{43F76C16-B9A4-72C1-114C-33AAC94CCD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4367561"/>
            <a:ext cx="12496800" cy="4052538"/>
          </a:xfrm>
          <a:prstGeom prst="rect">
            <a:avLst/>
          </a:prstGeom>
          <a:noFill/>
          <a:extLst>
            <a:ext uri="{909E8E84-426E-40DD-AFC4-6F175D3DCCD1}">
              <a14:hiddenFill xmlns:a14="http://schemas.microsoft.com/office/drawing/2010/main">
                <a:solidFill>
                  <a:srgbClr val="FFFFFF"/>
                </a:solidFill>
              </a14:hiddenFill>
            </a:ext>
          </a:extLst>
        </p:spPr>
      </p:pic>
      <p:sp>
        <p:nvSpPr>
          <p:cNvPr id="9" name="직사각형 8">
            <a:extLst>
              <a:ext uri="{FF2B5EF4-FFF2-40B4-BE49-F238E27FC236}">
                <a16:creationId xmlns:a16="http://schemas.microsoft.com/office/drawing/2014/main" id="{16CE1BD6-22EB-184B-49BE-08C387FC2AE1}"/>
              </a:ext>
            </a:extLst>
          </p:cNvPr>
          <p:cNvSpPr/>
          <p:nvPr/>
        </p:nvSpPr>
        <p:spPr>
          <a:xfrm>
            <a:off x="2264975" y="2236412"/>
            <a:ext cx="2851179" cy="869984"/>
          </a:xfrm>
          <a:prstGeom prst="rect">
            <a:avLst/>
          </a:prstGeom>
          <a:solidFill>
            <a:srgbClr val="94C23D"/>
          </a:solidFill>
        </p:spPr>
        <p:txBody>
          <a:bodyPr wrap="square" lIns="99569" tIns="49785" rIns="99569" bIns="49785">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lgn="ctr"/>
            <a:r>
              <a:rPr lang="ko-KR" altLang="en-US" sz="5000" b="1" spc="-150" dirty="0">
                <a:solidFill>
                  <a:schemeClr val="bg1"/>
                </a:solidFill>
                <a:latin typeface="나눔스퀘어OTF Bold" pitchFamily="34" charset="-127"/>
                <a:ea typeface="나눔스퀘어OTF Bold" pitchFamily="34" charset="-127"/>
              </a:rPr>
              <a:t>학습목표</a:t>
            </a:r>
          </a:p>
        </p:txBody>
      </p:sp>
      <p:sp>
        <p:nvSpPr>
          <p:cNvPr id="20" name="타원 19">
            <a:extLst>
              <a:ext uri="{FF2B5EF4-FFF2-40B4-BE49-F238E27FC236}">
                <a16:creationId xmlns:a16="http://schemas.microsoft.com/office/drawing/2014/main" id="{18656857-1C86-0E36-E27D-9E18DB4BA29D}"/>
              </a:ext>
            </a:extLst>
          </p:cNvPr>
          <p:cNvSpPr/>
          <p:nvPr/>
        </p:nvSpPr>
        <p:spPr>
          <a:xfrm>
            <a:off x="10018583" y="6893642"/>
            <a:ext cx="242412" cy="261908"/>
          </a:xfrm>
          <a:prstGeom prst="ellipse">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dirty="0"/>
          </a:p>
        </p:txBody>
      </p:sp>
      <p:sp>
        <p:nvSpPr>
          <p:cNvPr id="22" name="TextBox 10">
            <a:extLst>
              <a:ext uri="{FF2B5EF4-FFF2-40B4-BE49-F238E27FC236}">
                <a16:creationId xmlns:a16="http://schemas.microsoft.com/office/drawing/2014/main" id="{ABE7E74A-9916-5067-F28D-856AF7D87B53}"/>
              </a:ext>
            </a:extLst>
          </p:cNvPr>
          <p:cNvSpPr txBox="1"/>
          <p:nvPr/>
        </p:nvSpPr>
        <p:spPr>
          <a:xfrm>
            <a:off x="2115000" y="3526784"/>
            <a:ext cx="14210400" cy="1896994"/>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marL="514800" indent="-396000">
              <a:lnSpc>
                <a:spcPct val="150000"/>
              </a:lnSpc>
              <a:spcAft>
                <a:spcPts val="600"/>
              </a:spcAft>
              <a:buFont typeface="+mj-lt"/>
              <a:buAutoNum type="arabicPeriod"/>
            </a:pPr>
            <a:r>
              <a:rPr lang="ko-KR" altLang="en-US" sz="4000" b="1" spc="-150" dirty="0">
                <a:latin typeface="나눔스퀘어OTF Bold" pitchFamily="34" charset="-127"/>
                <a:ea typeface="나눔스퀘어OTF Bold" pitchFamily="34" charset="-127"/>
              </a:rPr>
              <a:t>인권의 눈으로 바라본 노동현장을 이해하고 설명할 수 있다</a:t>
            </a:r>
            <a:r>
              <a:rPr lang="en-US" altLang="ko-KR" sz="4000" b="1" spc="-150" dirty="0">
                <a:latin typeface="나눔스퀘어OTF Bold" pitchFamily="34" charset="-127"/>
                <a:ea typeface="나눔스퀘어OTF Bold" pitchFamily="34" charset="-127"/>
              </a:rPr>
              <a:t>.</a:t>
            </a:r>
          </a:p>
          <a:p>
            <a:pPr marL="514800" indent="-396000">
              <a:lnSpc>
                <a:spcPct val="150000"/>
              </a:lnSpc>
              <a:spcAft>
                <a:spcPts val="600"/>
              </a:spcAft>
              <a:buFont typeface="+mj-lt"/>
              <a:buAutoNum type="arabicPeriod"/>
            </a:pPr>
            <a:r>
              <a:rPr lang="ko-KR" altLang="en-US" sz="4000" b="1" spc="-150" dirty="0">
                <a:latin typeface="나눔스퀘어OTF Bold" pitchFamily="34" charset="-127"/>
                <a:ea typeface="나눔스퀘어OTF Bold" pitchFamily="34" charset="-127"/>
              </a:rPr>
              <a:t>노동이 존중되는 일터에 대해 설명할 수 있다</a:t>
            </a:r>
            <a:r>
              <a:rPr lang="en-US" altLang="ko-KR" sz="4000" b="1" spc="-150" dirty="0">
                <a:latin typeface="나눔스퀘어OTF Bold" pitchFamily="34" charset="-127"/>
                <a:ea typeface="나눔스퀘어OTF Bold" pitchFamily="34" charset="-127"/>
              </a:rPr>
              <a:t>.</a:t>
            </a:r>
            <a:endParaRPr lang="ko-KR" altLang="en-US" sz="4000" b="1" spc="-150" dirty="0">
              <a:latin typeface="나눔스퀘어OTF Bold" pitchFamily="34" charset="-127"/>
              <a:ea typeface="나눔스퀘어OTF Bold" pitchFamily="34" charset="-127"/>
            </a:endParaRPr>
          </a:p>
        </p:txBody>
      </p:sp>
      <p:pic>
        <p:nvPicPr>
          <p:cNvPr id="5" name="그림 4">
            <a:extLst>
              <a:ext uri="{FF2B5EF4-FFF2-40B4-BE49-F238E27FC236}">
                <a16:creationId xmlns:a16="http://schemas.microsoft.com/office/drawing/2014/main" id="{D43134AD-B104-7E04-F044-959A7842FBB7}"/>
              </a:ext>
            </a:extLst>
          </p:cNvPr>
          <p:cNvPicPr>
            <a:picLocks noChangeAspect="1"/>
          </p:cNvPicPr>
          <p:nvPr/>
        </p:nvPicPr>
        <p:blipFill>
          <a:blip r:embed="rId6"/>
          <a:stretch>
            <a:fillRect/>
          </a:stretch>
        </p:blipFill>
        <p:spPr>
          <a:xfrm>
            <a:off x="1655761" y="8490187"/>
            <a:ext cx="3251201" cy="933451"/>
          </a:xfrm>
          <a:prstGeom prst="rect">
            <a:avLst/>
          </a:prstGeom>
        </p:spPr>
      </p:pic>
      <p:sp>
        <p:nvSpPr>
          <p:cNvPr id="13" name="TextBox 11">
            <a:extLst>
              <a:ext uri="{FF2B5EF4-FFF2-40B4-BE49-F238E27FC236}">
                <a16:creationId xmlns:a16="http://schemas.microsoft.com/office/drawing/2014/main" id="{55D76F50-0946-8AF4-570B-988127221650}"/>
              </a:ext>
            </a:extLst>
          </p:cNvPr>
          <p:cNvSpPr txBox="1"/>
          <p:nvPr/>
        </p:nvSpPr>
        <p:spPr>
          <a:xfrm>
            <a:off x="3149656" y="495507"/>
            <a:ext cx="5586654" cy="1015663"/>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6000" b="1" spc="-350" dirty="0">
                <a:solidFill>
                  <a:schemeClr val="tx2">
                    <a:lumMod val="75000"/>
                  </a:schemeClr>
                </a:solidFill>
                <a:latin typeface="이순신 돋움체 B" pitchFamily="18" charset="-127"/>
                <a:ea typeface="이순신 돋움체 B" pitchFamily="18" charset="-127"/>
              </a:rPr>
              <a:t>노동인권 감수성</a:t>
            </a:r>
          </a:p>
        </p:txBody>
      </p:sp>
    </p:spTree>
    <p:extLst>
      <p:ext uri="{BB962C8B-B14F-4D97-AF65-F5344CB8AC3E}">
        <p14:creationId xmlns:p14="http://schemas.microsoft.com/office/powerpoint/2010/main" val="635838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p:cNvGrpSpPr/>
        <p:nvPr/>
      </p:nvGrpSpPr>
      <p:grpSpPr>
        <a:xfrm>
          <a:off x="0" y="0"/>
          <a:ext cx="0" cy="0"/>
          <a:chOff x="0" y="0"/>
          <a:chExt cx="0" cy="0"/>
        </a:xfrm>
      </p:grpSpPr>
      <p:grpSp>
        <p:nvGrpSpPr>
          <p:cNvPr id="30" name="그룹 29">
            <a:extLst>
              <a:ext uri="{FF2B5EF4-FFF2-40B4-BE49-F238E27FC236}">
                <a16:creationId xmlns:a16="http://schemas.microsoft.com/office/drawing/2014/main" id="{4DABAE99-1503-7EA3-190C-2CE535E14F4D}"/>
              </a:ext>
            </a:extLst>
          </p:cNvPr>
          <p:cNvGrpSpPr/>
          <p:nvPr/>
        </p:nvGrpSpPr>
        <p:grpSpPr>
          <a:xfrm>
            <a:off x="558800" y="444500"/>
            <a:ext cx="16891000" cy="9017000"/>
            <a:chOff x="558800" y="444500"/>
            <a:chExt cx="16891000" cy="9017000"/>
          </a:xfrm>
        </p:grpSpPr>
        <p:pic>
          <p:nvPicPr>
            <p:cNvPr id="2" name="Picture 2"/>
            <p:cNvPicPr>
              <a:picLocks noChangeAspect="1"/>
            </p:cNvPicPr>
            <p:nvPr/>
          </p:nvPicPr>
          <p:blipFill>
            <a:blip r:embed="rId3"/>
            <a:stretch>
              <a:fillRect/>
            </a:stretch>
          </p:blipFill>
          <p:spPr>
            <a:xfrm>
              <a:off x="558800" y="444500"/>
              <a:ext cx="16891000" cy="9017000"/>
            </a:xfrm>
            <a:prstGeom prst="rect">
              <a:avLst/>
            </a:prstGeom>
          </p:spPr>
        </p:pic>
        <p:grpSp>
          <p:nvGrpSpPr>
            <p:cNvPr id="24" name="그룹 23">
              <a:extLst>
                <a:ext uri="{FF2B5EF4-FFF2-40B4-BE49-F238E27FC236}">
                  <a16:creationId xmlns:a16="http://schemas.microsoft.com/office/drawing/2014/main" id="{9A082135-4C87-16BB-309D-E30EB5454CC2}"/>
                </a:ext>
              </a:extLst>
            </p:cNvPr>
            <p:cNvGrpSpPr/>
            <p:nvPr/>
          </p:nvGrpSpPr>
          <p:grpSpPr>
            <a:xfrm>
              <a:off x="584200" y="450770"/>
              <a:ext cx="10717567" cy="1092280"/>
              <a:chOff x="584200" y="450770"/>
              <a:chExt cx="10717567" cy="1092280"/>
            </a:xfrm>
          </p:grpSpPr>
          <p:sp>
            <p:nvSpPr>
              <p:cNvPr id="26" name="사각형: 둥근 모서리 25">
                <a:extLst>
                  <a:ext uri="{FF2B5EF4-FFF2-40B4-BE49-F238E27FC236}">
                    <a16:creationId xmlns:a16="http://schemas.microsoft.com/office/drawing/2014/main" id="{36815346-1AF0-3FD1-A79C-E1BC79117511}"/>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7" name="직사각형 46">
                <a:extLst>
                  <a:ext uri="{FF2B5EF4-FFF2-40B4-BE49-F238E27FC236}">
                    <a16:creationId xmlns:a16="http://schemas.microsoft.com/office/drawing/2014/main" id="{09F60F02-A961-2398-3AB0-D9388E427429}"/>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p:cNvPicPr>
            <a:picLocks noChangeAspect="1"/>
          </p:cNvPicPr>
          <p:nvPr/>
        </p:nvPicPr>
        <p:blipFill>
          <a:blip r:embed="rId4"/>
          <a:stretch>
            <a:fillRect/>
          </a:stretch>
        </p:blipFill>
        <p:spPr>
          <a:xfrm>
            <a:off x="838200" y="8420100"/>
            <a:ext cx="16611600" cy="1041400"/>
          </a:xfrm>
          <a:prstGeom prst="rect">
            <a:avLst/>
          </a:prstGeom>
        </p:spPr>
      </p:pic>
      <p:pic>
        <p:nvPicPr>
          <p:cNvPr id="4" name="Picture 4"/>
          <p:cNvPicPr>
            <a:picLocks noChangeAspect="1"/>
          </p:cNvPicPr>
          <p:nvPr/>
        </p:nvPicPr>
        <p:blipFill>
          <a:blip r:embed="rId5"/>
          <a:stretch>
            <a:fillRect/>
          </a:stretch>
        </p:blipFill>
        <p:spPr>
          <a:xfrm>
            <a:off x="1562100" y="4254500"/>
            <a:ext cx="4699000" cy="4597400"/>
          </a:xfrm>
          <a:prstGeom prst="rect">
            <a:avLst/>
          </a:prstGeom>
        </p:spPr>
      </p:pic>
      <p:sp>
        <p:nvSpPr>
          <p:cNvPr id="6" name="TextBox 6"/>
          <p:cNvSpPr txBox="1"/>
          <p:nvPr/>
        </p:nvSpPr>
        <p:spPr>
          <a:xfrm>
            <a:off x="2336800" y="2146300"/>
            <a:ext cx="4660900" cy="1066800"/>
          </a:xfrm>
          <a:prstGeom prst="rect">
            <a:avLst/>
          </a:prstGeom>
        </p:spPr>
        <p:txBody>
          <a:bodyPr lIns="0" tIns="0" rIns="0" bIns="0" rtlCol="0" anchor="ctr"/>
          <a:lstStyle/>
          <a:p>
            <a:pPr lvl="0" algn="l">
              <a:lnSpc>
                <a:spcPct val="99600"/>
              </a:lnSpc>
            </a:pPr>
            <a:r>
              <a:rPr lang="ko-KR" sz="6000" b="0" i="0" u="none" strike="noStrike" spc="-400" dirty="0">
                <a:solidFill>
                  <a:srgbClr val="1A1A1A"/>
                </a:solidFill>
                <a:ea typeface="Gmarket Sans Bold"/>
              </a:rPr>
              <a:t>목차</a:t>
            </a:r>
            <a:r>
              <a:rPr lang="en-US" sz="6000" b="0" i="0" u="none" strike="noStrike" spc="-400" dirty="0">
                <a:solidFill>
                  <a:srgbClr val="1A1A1A"/>
                </a:solidFill>
                <a:latin typeface="Gmarket Sans Bold"/>
              </a:rPr>
              <a:t> </a:t>
            </a:r>
            <a:r>
              <a:rPr lang="ko-KR" sz="6000" b="0" i="0" u="none" strike="noStrike" spc="-400" dirty="0">
                <a:solidFill>
                  <a:srgbClr val="1A1A1A"/>
                </a:solidFill>
                <a:ea typeface="Gmarket Sans Bold"/>
              </a:rPr>
              <a:t>안내</a:t>
            </a:r>
          </a:p>
        </p:txBody>
      </p:sp>
      <p:sp>
        <p:nvSpPr>
          <p:cNvPr id="7" name="TextBox 7"/>
          <p:cNvSpPr txBox="1"/>
          <p:nvPr/>
        </p:nvSpPr>
        <p:spPr>
          <a:xfrm>
            <a:off x="2336800" y="3187700"/>
            <a:ext cx="4572000" cy="419100"/>
          </a:xfrm>
          <a:prstGeom prst="rect">
            <a:avLst/>
          </a:prstGeom>
        </p:spPr>
        <p:txBody>
          <a:bodyPr lIns="0" tIns="0" rIns="0" bIns="0" rtlCol="0" anchor="ctr"/>
          <a:lstStyle/>
          <a:p>
            <a:pPr lvl="0" algn="l">
              <a:lnSpc>
                <a:spcPct val="99600"/>
              </a:lnSpc>
            </a:pPr>
            <a:r>
              <a:rPr lang="en-US" sz="2400" b="0" i="0" u="none" strike="noStrike" dirty="0">
                <a:solidFill>
                  <a:srgbClr val="FFB1B4"/>
                </a:solidFill>
                <a:latin typeface="Gmarket Sans Bold"/>
              </a:rPr>
              <a:t>CONTENTS</a:t>
            </a:r>
          </a:p>
        </p:txBody>
      </p:sp>
      <p:pic>
        <p:nvPicPr>
          <p:cNvPr id="8" name="Picture 8"/>
          <p:cNvPicPr>
            <a:picLocks noChangeAspect="1"/>
          </p:cNvPicPr>
          <p:nvPr/>
        </p:nvPicPr>
        <p:blipFill>
          <a:blip r:embed="rId6"/>
          <a:stretch>
            <a:fillRect/>
          </a:stretch>
        </p:blipFill>
        <p:spPr>
          <a:xfrm>
            <a:off x="9144000" y="2000250"/>
            <a:ext cx="7010400" cy="927100"/>
          </a:xfrm>
          <a:prstGeom prst="rect">
            <a:avLst/>
          </a:prstGeom>
        </p:spPr>
      </p:pic>
      <p:sp>
        <p:nvSpPr>
          <p:cNvPr id="9" name="TextBox 9"/>
          <p:cNvSpPr txBox="1"/>
          <p:nvPr/>
        </p:nvSpPr>
        <p:spPr>
          <a:xfrm>
            <a:off x="10248900" y="2228850"/>
            <a:ext cx="635000" cy="457200"/>
          </a:xfrm>
          <a:prstGeom prst="rect">
            <a:avLst/>
          </a:prstGeom>
        </p:spPr>
        <p:txBody>
          <a:bodyPr lIns="0" tIns="0" rIns="0" bIns="0" rtlCol="0" anchor="ctr"/>
          <a:lstStyle/>
          <a:p>
            <a:pPr lvl="0" algn="ctr">
              <a:lnSpc>
                <a:spcPct val="99600"/>
              </a:lnSpc>
            </a:pPr>
            <a:r>
              <a:rPr lang="en-US" sz="3600" b="1" i="0" u="none" strike="noStrike" spc="-200" dirty="0">
                <a:solidFill>
                  <a:srgbClr val="1A1A1A"/>
                </a:solidFill>
                <a:latin typeface="Gmarket Sans Bold"/>
              </a:rPr>
              <a:t>01</a:t>
            </a:r>
          </a:p>
        </p:txBody>
      </p:sp>
      <p:sp>
        <p:nvSpPr>
          <p:cNvPr id="10" name="TextBox 10"/>
          <p:cNvSpPr txBox="1"/>
          <p:nvPr/>
        </p:nvSpPr>
        <p:spPr>
          <a:xfrm>
            <a:off x="10871200" y="2241550"/>
            <a:ext cx="5346700" cy="431800"/>
          </a:xfrm>
          <a:prstGeom prst="rect">
            <a:avLst/>
          </a:prstGeom>
        </p:spPr>
        <p:txBody>
          <a:bodyPr lIns="0" tIns="0" rIns="0" bIns="0" rtlCol="0" anchor="ctr"/>
          <a:lstStyle/>
          <a:p>
            <a:pPr lvl="0" algn="l">
              <a:lnSpc>
                <a:spcPct val="83000"/>
              </a:lnSpc>
            </a:pPr>
            <a:r>
              <a:rPr lang="ko-KR" altLang="en-US" sz="3600" b="1" i="0" u="none" strike="noStrike" spc="-100" dirty="0">
                <a:solidFill>
                  <a:srgbClr val="1E1E1E"/>
                </a:solidFill>
                <a:ea typeface="Gmarket Sans Medium"/>
              </a:rPr>
              <a:t> 이 사람은 노동자일까요</a:t>
            </a:r>
            <a:r>
              <a:rPr lang="en-US" altLang="ko-KR" sz="3600" b="1" i="0" u="none" strike="noStrike" spc="-100" dirty="0">
                <a:solidFill>
                  <a:srgbClr val="1E1E1E"/>
                </a:solidFill>
                <a:ea typeface="Gmarket Sans Medium"/>
              </a:rPr>
              <a:t>?</a:t>
            </a:r>
            <a:endParaRPr lang="en-US" sz="3600" b="1" i="0" u="none" strike="noStrike" spc="-100" dirty="0">
              <a:solidFill>
                <a:srgbClr val="1E1E1E"/>
              </a:solidFill>
              <a:latin typeface="Gmarket Sans Medium"/>
            </a:endParaRPr>
          </a:p>
        </p:txBody>
      </p:sp>
      <p:pic>
        <p:nvPicPr>
          <p:cNvPr id="11" name="Picture 11"/>
          <p:cNvPicPr>
            <a:picLocks noChangeAspect="1"/>
          </p:cNvPicPr>
          <p:nvPr/>
        </p:nvPicPr>
        <p:blipFill>
          <a:blip r:embed="rId6"/>
          <a:stretch>
            <a:fillRect/>
          </a:stretch>
        </p:blipFill>
        <p:spPr>
          <a:xfrm>
            <a:off x="9144000" y="3308350"/>
            <a:ext cx="7010400" cy="927100"/>
          </a:xfrm>
          <a:prstGeom prst="rect">
            <a:avLst/>
          </a:prstGeom>
        </p:spPr>
      </p:pic>
      <p:sp>
        <p:nvSpPr>
          <p:cNvPr id="12" name="TextBox 12"/>
          <p:cNvSpPr txBox="1"/>
          <p:nvPr/>
        </p:nvSpPr>
        <p:spPr>
          <a:xfrm>
            <a:off x="10248900" y="3536950"/>
            <a:ext cx="635000" cy="457200"/>
          </a:xfrm>
          <a:prstGeom prst="rect">
            <a:avLst/>
          </a:prstGeom>
        </p:spPr>
        <p:txBody>
          <a:bodyPr lIns="0" tIns="0" rIns="0" bIns="0" rtlCol="0" anchor="ctr"/>
          <a:lstStyle/>
          <a:p>
            <a:pPr lvl="0" algn="ctr">
              <a:lnSpc>
                <a:spcPct val="99600"/>
              </a:lnSpc>
            </a:pPr>
            <a:r>
              <a:rPr lang="en-US" sz="3600" i="0" u="none" strike="noStrike" spc="-200" dirty="0">
                <a:solidFill>
                  <a:srgbClr val="1A1A1A"/>
                </a:solidFill>
                <a:latin typeface="Gmarket Sans Bold"/>
              </a:rPr>
              <a:t>02</a:t>
            </a:r>
          </a:p>
        </p:txBody>
      </p:sp>
      <p:sp>
        <p:nvSpPr>
          <p:cNvPr id="13" name="TextBox 13"/>
          <p:cNvSpPr txBox="1"/>
          <p:nvPr/>
        </p:nvSpPr>
        <p:spPr>
          <a:xfrm>
            <a:off x="10871200" y="3549650"/>
            <a:ext cx="5346700" cy="431800"/>
          </a:xfrm>
          <a:prstGeom prst="rect">
            <a:avLst/>
          </a:prstGeom>
        </p:spPr>
        <p:txBody>
          <a:bodyPr lIns="0" tIns="0" rIns="0" bIns="0" rtlCol="0" anchor="ctr"/>
          <a:lstStyle/>
          <a:p>
            <a:pPr lvl="0" algn="l">
              <a:lnSpc>
                <a:spcPct val="83000"/>
              </a:lnSpc>
            </a:pPr>
            <a:r>
              <a:rPr lang="ko-KR" altLang="en-US" sz="3600" b="1" i="0" u="none" strike="noStrike" spc="-100" dirty="0">
                <a:solidFill>
                  <a:srgbClr val="1E1E1E"/>
                </a:solidFill>
                <a:latin typeface="Gmarket Sans Medium"/>
                <a:ea typeface="Gmarket Sans Medium"/>
              </a:rPr>
              <a:t> 청소년도 일하면 노동자</a:t>
            </a:r>
            <a:endParaRPr lang="en-US" sz="3600" b="1" i="0" u="none" strike="noStrike" spc="-100" dirty="0">
              <a:solidFill>
                <a:srgbClr val="1E1E1E"/>
              </a:solidFill>
              <a:latin typeface="Gmarket Sans Medium"/>
            </a:endParaRPr>
          </a:p>
        </p:txBody>
      </p:sp>
      <p:pic>
        <p:nvPicPr>
          <p:cNvPr id="14" name="Picture 14"/>
          <p:cNvPicPr>
            <a:picLocks noChangeAspect="1"/>
          </p:cNvPicPr>
          <p:nvPr/>
        </p:nvPicPr>
        <p:blipFill>
          <a:blip r:embed="rId6"/>
          <a:stretch>
            <a:fillRect/>
          </a:stretch>
        </p:blipFill>
        <p:spPr>
          <a:xfrm>
            <a:off x="9144000" y="4616450"/>
            <a:ext cx="7010400" cy="927100"/>
          </a:xfrm>
          <a:prstGeom prst="rect">
            <a:avLst/>
          </a:prstGeom>
        </p:spPr>
      </p:pic>
      <p:sp>
        <p:nvSpPr>
          <p:cNvPr id="15" name="TextBox 15"/>
          <p:cNvSpPr txBox="1"/>
          <p:nvPr/>
        </p:nvSpPr>
        <p:spPr>
          <a:xfrm>
            <a:off x="10248900" y="4845050"/>
            <a:ext cx="635000" cy="457200"/>
          </a:xfrm>
          <a:prstGeom prst="rect">
            <a:avLst/>
          </a:prstGeom>
        </p:spPr>
        <p:txBody>
          <a:bodyPr lIns="0" tIns="0" rIns="0" bIns="0" rtlCol="0" anchor="ctr"/>
          <a:lstStyle/>
          <a:p>
            <a:pPr lvl="0" algn="ctr">
              <a:lnSpc>
                <a:spcPct val="99600"/>
              </a:lnSpc>
            </a:pPr>
            <a:r>
              <a:rPr lang="en-US" sz="3600" b="0" i="0" u="none" strike="noStrike" spc="-200" dirty="0">
                <a:solidFill>
                  <a:srgbClr val="1A1A1A"/>
                </a:solidFill>
                <a:latin typeface="Gmarket Sans Bold"/>
              </a:rPr>
              <a:t>03</a:t>
            </a:r>
          </a:p>
        </p:txBody>
      </p:sp>
      <p:sp>
        <p:nvSpPr>
          <p:cNvPr id="16" name="TextBox 16"/>
          <p:cNvSpPr txBox="1"/>
          <p:nvPr/>
        </p:nvSpPr>
        <p:spPr>
          <a:xfrm>
            <a:off x="10871200" y="4870450"/>
            <a:ext cx="6388100" cy="431800"/>
          </a:xfrm>
          <a:prstGeom prst="rect">
            <a:avLst/>
          </a:prstGeom>
        </p:spPr>
        <p:txBody>
          <a:bodyPr lIns="0" tIns="0" rIns="0" bIns="0" rtlCol="0" anchor="ctr"/>
          <a:lstStyle/>
          <a:p>
            <a:pPr lvl="0" algn="l">
              <a:lnSpc>
                <a:spcPct val="83000"/>
              </a:lnSpc>
            </a:pPr>
            <a:r>
              <a:rPr lang="en-US" altLang="ko-KR" sz="3600" b="1" i="0" u="none" strike="noStrike" spc="-100" dirty="0">
                <a:solidFill>
                  <a:srgbClr val="1E1E1E"/>
                </a:solidFill>
                <a:ea typeface="Gmarket Sans Medium"/>
              </a:rPr>
              <a:t> </a:t>
            </a:r>
            <a:r>
              <a:rPr lang="ko-KR" altLang="en-US" sz="3600" b="1" i="0" u="none" strike="noStrike" spc="-100" dirty="0">
                <a:solidFill>
                  <a:srgbClr val="1E1E1E"/>
                </a:solidFill>
                <a:ea typeface="Gmarket Sans Medium"/>
              </a:rPr>
              <a:t>이름이 바뀌면 권리가 보인다</a:t>
            </a:r>
            <a:endParaRPr lang="en-US" sz="3600" b="1" i="0" u="none" strike="noStrike" spc="-100" dirty="0">
              <a:solidFill>
                <a:srgbClr val="1E1E1E"/>
              </a:solidFill>
              <a:latin typeface="Gmarket Sans Medium"/>
            </a:endParaRPr>
          </a:p>
        </p:txBody>
      </p:sp>
      <p:pic>
        <p:nvPicPr>
          <p:cNvPr id="17" name="Picture 17"/>
          <p:cNvPicPr>
            <a:picLocks noChangeAspect="1"/>
          </p:cNvPicPr>
          <p:nvPr/>
        </p:nvPicPr>
        <p:blipFill>
          <a:blip r:embed="rId6"/>
          <a:stretch>
            <a:fillRect/>
          </a:stretch>
        </p:blipFill>
        <p:spPr>
          <a:xfrm>
            <a:off x="9144000" y="5937250"/>
            <a:ext cx="7010400" cy="927100"/>
          </a:xfrm>
          <a:prstGeom prst="rect">
            <a:avLst/>
          </a:prstGeom>
        </p:spPr>
      </p:pic>
      <p:sp>
        <p:nvSpPr>
          <p:cNvPr id="18" name="TextBox 18"/>
          <p:cNvSpPr txBox="1"/>
          <p:nvPr/>
        </p:nvSpPr>
        <p:spPr>
          <a:xfrm>
            <a:off x="10248900" y="6165850"/>
            <a:ext cx="635000" cy="457200"/>
          </a:xfrm>
          <a:prstGeom prst="rect">
            <a:avLst/>
          </a:prstGeom>
        </p:spPr>
        <p:txBody>
          <a:bodyPr lIns="0" tIns="0" rIns="0" bIns="0" rtlCol="0" anchor="ctr"/>
          <a:lstStyle/>
          <a:p>
            <a:pPr lvl="0" algn="ctr">
              <a:lnSpc>
                <a:spcPct val="99600"/>
              </a:lnSpc>
            </a:pPr>
            <a:r>
              <a:rPr lang="en-US" sz="3600" b="1" i="0" u="none" strike="noStrike" spc="-200" dirty="0">
                <a:solidFill>
                  <a:srgbClr val="1A1A1A"/>
                </a:solidFill>
                <a:latin typeface="Gmarket Sans Bold"/>
              </a:rPr>
              <a:t>04</a:t>
            </a:r>
          </a:p>
        </p:txBody>
      </p:sp>
      <p:sp>
        <p:nvSpPr>
          <p:cNvPr id="19" name="TextBox 19"/>
          <p:cNvSpPr txBox="1"/>
          <p:nvPr/>
        </p:nvSpPr>
        <p:spPr>
          <a:xfrm>
            <a:off x="10871200" y="6178550"/>
            <a:ext cx="6388100" cy="431800"/>
          </a:xfrm>
          <a:prstGeom prst="rect">
            <a:avLst/>
          </a:prstGeom>
        </p:spPr>
        <p:txBody>
          <a:bodyPr lIns="0" tIns="0" rIns="0" bIns="0" rtlCol="0" anchor="ctr"/>
          <a:lstStyle/>
          <a:p>
            <a:pPr lvl="0" algn="l">
              <a:lnSpc>
                <a:spcPct val="83000"/>
              </a:lnSpc>
            </a:pPr>
            <a:r>
              <a:rPr lang="ko-KR" altLang="en-US" sz="3600" b="1" i="0" u="none" strike="noStrike" spc="-100" dirty="0">
                <a:solidFill>
                  <a:srgbClr val="1E1E1E"/>
                </a:solidFill>
                <a:ea typeface="Gmarket Sans Medium"/>
              </a:rPr>
              <a:t> 기후 재난</a:t>
            </a:r>
            <a:r>
              <a:rPr lang="en-US" altLang="ko-KR" sz="3600" b="1" i="0" u="none" strike="noStrike" spc="-100" dirty="0">
                <a:solidFill>
                  <a:srgbClr val="1E1E1E"/>
                </a:solidFill>
                <a:ea typeface="Gmarket Sans Medium"/>
              </a:rPr>
              <a:t>. </a:t>
            </a:r>
            <a:r>
              <a:rPr lang="ko-KR" altLang="en-US" sz="3600" b="1" i="0" u="none" strike="noStrike" spc="-100" dirty="0">
                <a:solidFill>
                  <a:srgbClr val="1E1E1E"/>
                </a:solidFill>
                <a:ea typeface="Gmarket Sans Medium"/>
              </a:rPr>
              <a:t>이주노동자</a:t>
            </a:r>
            <a:r>
              <a:rPr lang="en-US" altLang="ko-KR" sz="3600" b="1" i="0" u="none" strike="noStrike" spc="-100" dirty="0">
                <a:solidFill>
                  <a:srgbClr val="1E1E1E"/>
                </a:solidFill>
                <a:ea typeface="Gmarket Sans Medium"/>
              </a:rPr>
              <a:t>. </a:t>
            </a:r>
            <a:r>
              <a:rPr lang="ko-KR" altLang="en-US" sz="3600" b="1" i="0" u="none" strike="noStrike" spc="-100" dirty="0">
                <a:solidFill>
                  <a:srgbClr val="1E1E1E"/>
                </a:solidFill>
                <a:ea typeface="Gmarket Sans Medium"/>
              </a:rPr>
              <a:t>감정노동</a:t>
            </a:r>
            <a:endParaRPr lang="en-US" sz="3600" b="1" i="0" u="none" strike="noStrike" spc="-100" dirty="0">
              <a:solidFill>
                <a:srgbClr val="1E1E1E"/>
              </a:solidFill>
              <a:latin typeface="Gmarket Sans Medium"/>
            </a:endParaRPr>
          </a:p>
        </p:txBody>
      </p:sp>
      <p:pic>
        <p:nvPicPr>
          <p:cNvPr id="20" name="Picture 20"/>
          <p:cNvPicPr>
            <a:picLocks noChangeAspect="1"/>
          </p:cNvPicPr>
          <p:nvPr/>
        </p:nvPicPr>
        <p:blipFill>
          <a:blip r:embed="rId6"/>
          <a:stretch>
            <a:fillRect/>
          </a:stretch>
        </p:blipFill>
        <p:spPr>
          <a:xfrm>
            <a:off x="9144000" y="7245350"/>
            <a:ext cx="7010400" cy="927100"/>
          </a:xfrm>
          <a:prstGeom prst="rect">
            <a:avLst/>
          </a:prstGeom>
        </p:spPr>
      </p:pic>
      <p:sp>
        <p:nvSpPr>
          <p:cNvPr id="21" name="TextBox 21"/>
          <p:cNvSpPr txBox="1"/>
          <p:nvPr/>
        </p:nvSpPr>
        <p:spPr>
          <a:xfrm>
            <a:off x="10248900" y="7473950"/>
            <a:ext cx="635000" cy="457200"/>
          </a:xfrm>
          <a:prstGeom prst="rect">
            <a:avLst/>
          </a:prstGeom>
        </p:spPr>
        <p:txBody>
          <a:bodyPr lIns="0" tIns="0" rIns="0" bIns="0" rtlCol="0" anchor="ctr"/>
          <a:lstStyle/>
          <a:p>
            <a:pPr lvl="0" algn="ctr">
              <a:lnSpc>
                <a:spcPct val="99600"/>
              </a:lnSpc>
            </a:pPr>
            <a:r>
              <a:rPr lang="en-US" sz="3600" b="0" i="0" u="none" strike="noStrike" spc="-200" dirty="0">
                <a:solidFill>
                  <a:srgbClr val="1A1A1A"/>
                </a:solidFill>
                <a:latin typeface="Gmarket Sans Bold"/>
              </a:rPr>
              <a:t>05</a:t>
            </a:r>
          </a:p>
        </p:txBody>
      </p:sp>
      <p:sp>
        <p:nvSpPr>
          <p:cNvPr id="22" name="TextBox 22"/>
          <p:cNvSpPr txBox="1"/>
          <p:nvPr/>
        </p:nvSpPr>
        <p:spPr>
          <a:xfrm>
            <a:off x="10871200" y="7486650"/>
            <a:ext cx="5346700" cy="431800"/>
          </a:xfrm>
          <a:prstGeom prst="rect">
            <a:avLst/>
          </a:prstGeom>
        </p:spPr>
        <p:txBody>
          <a:bodyPr lIns="0" tIns="0" rIns="0" bIns="0" rtlCol="0" anchor="ctr"/>
          <a:lstStyle/>
          <a:p>
            <a:pPr lvl="0" algn="l">
              <a:lnSpc>
                <a:spcPct val="83000"/>
              </a:lnSpc>
            </a:pPr>
            <a:r>
              <a:rPr lang="ko-KR" altLang="en-US" sz="3600" b="1" i="0" u="none" strike="noStrike" spc="-100" dirty="0">
                <a:solidFill>
                  <a:srgbClr val="1E1E1E"/>
                </a:solidFill>
                <a:latin typeface="Gmarket Sans Medium"/>
                <a:ea typeface="Gmarket Sans Medium"/>
              </a:rPr>
              <a:t> 노동존중 사례</a:t>
            </a:r>
            <a:endParaRPr lang="en-US" sz="3600" b="1" i="0" u="none" strike="noStrike" spc="-100" dirty="0">
              <a:solidFill>
                <a:srgbClr val="1E1E1E"/>
              </a:solidFill>
              <a:latin typeface="Gmarket Sans Medium"/>
            </a:endParaRPr>
          </a:p>
        </p:txBody>
      </p:sp>
      <p:pic>
        <p:nvPicPr>
          <p:cNvPr id="23" name="그림 22">
            <a:extLst>
              <a:ext uri="{FF2B5EF4-FFF2-40B4-BE49-F238E27FC236}">
                <a16:creationId xmlns:a16="http://schemas.microsoft.com/office/drawing/2014/main" id="{F00BA132-8962-6940-E93C-F168E8E38F37}"/>
              </a:ext>
            </a:extLst>
          </p:cNvPr>
          <p:cNvPicPr>
            <a:picLocks noChangeAspect="1"/>
          </p:cNvPicPr>
          <p:nvPr/>
        </p:nvPicPr>
        <p:blipFill>
          <a:blip r:embed="rId7"/>
          <a:stretch>
            <a:fillRect/>
          </a:stretch>
        </p:blipFill>
        <p:spPr>
          <a:xfrm>
            <a:off x="1625599" y="8420100"/>
            <a:ext cx="3473449" cy="997260"/>
          </a:xfrm>
          <a:prstGeom prst="rect">
            <a:avLst/>
          </a:prstGeom>
        </p:spPr>
      </p:pic>
      <p:sp>
        <p:nvSpPr>
          <p:cNvPr id="32" name="TextBox 11">
            <a:extLst>
              <a:ext uri="{FF2B5EF4-FFF2-40B4-BE49-F238E27FC236}">
                <a16:creationId xmlns:a16="http://schemas.microsoft.com/office/drawing/2014/main" id="{062E95EF-3526-2939-3AF4-AF6C82537747}"/>
              </a:ext>
            </a:extLst>
          </p:cNvPr>
          <p:cNvSpPr txBox="1"/>
          <p:nvPr/>
        </p:nvSpPr>
        <p:spPr>
          <a:xfrm>
            <a:off x="3149656" y="495507"/>
            <a:ext cx="5586654" cy="923330"/>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5400" spc="-350" dirty="0">
                <a:solidFill>
                  <a:schemeClr val="tx2">
                    <a:lumMod val="75000"/>
                  </a:schemeClr>
                </a:solidFill>
                <a:latin typeface="a옛날사진관5" panose="02020600000000000000" pitchFamily="18" charset="-127"/>
                <a:ea typeface="a옛날사진관5" panose="02020600000000000000" pitchFamily="18" charset="-127"/>
              </a:rPr>
              <a:t>노동인권 감수성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p:cNvGrpSpPr/>
        <p:nvPr/>
      </p:nvGrpSpPr>
      <p:grpSpPr>
        <a:xfrm>
          <a:off x="0" y="0"/>
          <a:ext cx="0" cy="0"/>
          <a:chOff x="0" y="0"/>
          <a:chExt cx="0" cy="0"/>
        </a:xfrm>
      </p:grpSpPr>
      <p:grpSp>
        <p:nvGrpSpPr>
          <p:cNvPr id="11" name="그룹 10">
            <a:extLst>
              <a:ext uri="{FF2B5EF4-FFF2-40B4-BE49-F238E27FC236}">
                <a16:creationId xmlns:a16="http://schemas.microsoft.com/office/drawing/2014/main" id="{E659BBF0-1858-0529-7EB6-D294944D7608}"/>
              </a:ext>
            </a:extLst>
          </p:cNvPr>
          <p:cNvGrpSpPr/>
          <p:nvPr/>
        </p:nvGrpSpPr>
        <p:grpSpPr>
          <a:xfrm>
            <a:off x="558800" y="444500"/>
            <a:ext cx="16891000" cy="9017000"/>
            <a:chOff x="558800" y="444500"/>
            <a:chExt cx="16891000" cy="9017000"/>
          </a:xfrm>
        </p:grpSpPr>
        <p:pic>
          <p:nvPicPr>
            <p:cNvPr id="2" name="Picture 2"/>
            <p:cNvPicPr>
              <a:picLocks noChangeAspect="1"/>
            </p:cNvPicPr>
            <p:nvPr/>
          </p:nvPicPr>
          <p:blipFill>
            <a:blip r:embed="rId3"/>
            <a:stretch>
              <a:fillRect/>
            </a:stretch>
          </p:blipFill>
          <p:spPr>
            <a:xfrm>
              <a:off x="558800" y="444500"/>
              <a:ext cx="16891000" cy="9017000"/>
            </a:xfrm>
            <a:prstGeom prst="rect">
              <a:avLst/>
            </a:prstGeom>
          </p:spPr>
        </p:pic>
        <p:grpSp>
          <p:nvGrpSpPr>
            <p:cNvPr id="6" name="그룹 5">
              <a:extLst>
                <a:ext uri="{FF2B5EF4-FFF2-40B4-BE49-F238E27FC236}">
                  <a16:creationId xmlns:a16="http://schemas.microsoft.com/office/drawing/2014/main" id="{C46CCA7B-3EBE-F908-9599-D51C8EA0D7EB}"/>
                </a:ext>
              </a:extLst>
            </p:cNvPr>
            <p:cNvGrpSpPr/>
            <p:nvPr/>
          </p:nvGrpSpPr>
          <p:grpSpPr>
            <a:xfrm>
              <a:off x="584200" y="450770"/>
              <a:ext cx="10717567" cy="1092280"/>
              <a:chOff x="584200" y="450770"/>
              <a:chExt cx="10717567" cy="1092280"/>
            </a:xfrm>
          </p:grpSpPr>
          <p:sp>
            <p:nvSpPr>
              <p:cNvPr id="7" name="사각형: 둥근 모서리 6">
                <a:extLst>
                  <a:ext uri="{FF2B5EF4-FFF2-40B4-BE49-F238E27FC236}">
                    <a16:creationId xmlns:a16="http://schemas.microsoft.com/office/drawing/2014/main" id="{77805A50-221B-3FBF-A673-6AF3939C5A23}"/>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 name="직사각형 46">
                <a:extLst>
                  <a:ext uri="{FF2B5EF4-FFF2-40B4-BE49-F238E27FC236}">
                    <a16:creationId xmlns:a16="http://schemas.microsoft.com/office/drawing/2014/main" id="{3BF5841B-3580-E4CC-CBDF-4F7049E285BA}"/>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p:cNvPicPr>
            <a:picLocks noChangeAspect="1"/>
          </p:cNvPicPr>
          <p:nvPr/>
        </p:nvPicPr>
        <p:blipFill>
          <a:blip r:embed="rId4"/>
          <a:stretch>
            <a:fillRect/>
          </a:stretch>
        </p:blipFill>
        <p:spPr>
          <a:xfrm>
            <a:off x="838200" y="8420100"/>
            <a:ext cx="16611600" cy="1041400"/>
          </a:xfrm>
          <a:prstGeom prst="rect">
            <a:avLst/>
          </a:prstGeom>
        </p:spPr>
      </p:pic>
      <p:pic>
        <p:nvPicPr>
          <p:cNvPr id="15" name="Picture 15"/>
          <p:cNvPicPr>
            <a:picLocks noChangeAspect="1"/>
          </p:cNvPicPr>
          <p:nvPr/>
        </p:nvPicPr>
        <p:blipFill>
          <a:blip r:embed="rId5"/>
          <a:stretch>
            <a:fillRect/>
          </a:stretch>
        </p:blipFill>
        <p:spPr>
          <a:xfrm>
            <a:off x="14236700" y="6350000"/>
            <a:ext cx="4635500" cy="4203700"/>
          </a:xfrm>
          <a:prstGeom prst="rect">
            <a:avLst/>
          </a:prstGeom>
        </p:spPr>
      </p:pic>
      <p:sp>
        <p:nvSpPr>
          <p:cNvPr id="10" name="TextBox 11">
            <a:extLst>
              <a:ext uri="{FF2B5EF4-FFF2-40B4-BE49-F238E27FC236}">
                <a16:creationId xmlns:a16="http://schemas.microsoft.com/office/drawing/2014/main" id="{B09F9988-B0F3-72CC-E8C7-E2075FF4FD5C}"/>
              </a:ext>
            </a:extLst>
          </p:cNvPr>
          <p:cNvSpPr txBox="1"/>
          <p:nvPr/>
        </p:nvSpPr>
        <p:spPr>
          <a:xfrm>
            <a:off x="2232977" y="476507"/>
            <a:ext cx="7292023" cy="923330"/>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5400" spc="-350">
                <a:solidFill>
                  <a:schemeClr val="tx2">
                    <a:lumMod val="75000"/>
                  </a:schemeClr>
                </a:solidFill>
                <a:latin typeface="a옛날사진관5" panose="02020600000000000000" pitchFamily="18" charset="-127"/>
                <a:ea typeface="a옛날사진관5" panose="02020600000000000000" pitchFamily="18" charset="-127"/>
              </a:rPr>
              <a:t>이 사람은 노동자일까요</a:t>
            </a:r>
            <a:r>
              <a:rPr lang="en-US" altLang="ko-KR" sz="5400" spc="-350" dirty="0">
                <a:solidFill>
                  <a:schemeClr val="tx2">
                    <a:lumMod val="75000"/>
                  </a:schemeClr>
                </a:solidFill>
                <a:latin typeface="a옛날사진관5" panose="02020600000000000000" pitchFamily="18" charset="-127"/>
                <a:ea typeface="a옛날사진관5" panose="02020600000000000000" pitchFamily="18" charset="-127"/>
              </a:rPr>
              <a:t>?</a:t>
            </a:r>
            <a:endParaRPr lang="ko-KR" altLang="en-US" sz="5400" spc="-350" dirty="0">
              <a:solidFill>
                <a:schemeClr val="tx2">
                  <a:lumMod val="75000"/>
                </a:schemeClr>
              </a:solidFill>
              <a:latin typeface="a옛날사진관5" panose="02020600000000000000" pitchFamily="18" charset="-127"/>
              <a:ea typeface="a옛날사진관5" panose="02020600000000000000" pitchFamily="18" charset="-127"/>
            </a:endParaRPr>
          </a:p>
        </p:txBody>
      </p:sp>
      <p:sp>
        <p:nvSpPr>
          <p:cNvPr id="9" name="Rounded Rectangle 13">
            <a:extLst>
              <a:ext uri="{FF2B5EF4-FFF2-40B4-BE49-F238E27FC236}">
                <a16:creationId xmlns:a16="http://schemas.microsoft.com/office/drawing/2014/main" id="{EFDA9A58-F6B1-83AE-EEB2-C47D21B81510}"/>
              </a:ext>
            </a:extLst>
          </p:cNvPr>
          <p:cNvSpPr/>
          <p:nvPr/>
        </p:nvSpPr>
        <p:spPr>
          <a:xfrm>
            <a:off x="1348740" y="2961412"/>
            <a:ext cx="4846320" cy="1280160"/>
          </a:xfrm>
          <a:prstGeom prst="roundRect">
            <a:avLst/>
          </a:prstGeom>
          <a:solidFill>
            <a:srgbClr val="E5F3FF"/>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2800">
                <a:solidFill>
                  <a:srgbClr val="102E4E"/>
                </a:solidFill>
                <a:latin typeface="a옛날사진관5" panose="02020600000000000000" pitchFamily="18" charset="-127"/>
                <a:ea typeface="a옛날사진관5" panose="02020600000000000000" pitchFamily="18" charset="-127"/>
              </a:rPr>
              <a:t>편의점에서 일하는 고등학생</a:t>
            </a:r>
          </a:p>
        </p:txBody>
      </p:sp>
      <p:sp>
        <p:nvSpPr>
          <p:cNvPr id="13" name="Rounded Rectangle 14">
            <a:extLst>
              <a:ext uri="{FF2B5EF4-FFF2-40B4-BE49-F238E27FC236}">
                <a16:creationId xmlns:a16="http://schemas.microsoft.com/office/drawing/2014/main" id="{4A239E16-DF88-D3ED-8A81-3E5CAD6857EF}"/>
              </a:ext>
            </a:extLst>
          </p:cNvPr>
          <p:cNvSpPr/>
          <p:nvPr/>
        </p:nvSpPr>
        <p:spPr>
          <a:xfrm>
            <a:off x="6720840" y="2922190"/>
            <a:ext cx="4846320" cy="1280160"/>
          </a:xfrm>
          <a:prstGeom prst="roundRect">
            <a:avLst/>
          </a:prstGeom>
          <a:solidFill>
            <a:srgbClr val="FFF8DC"/>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2800">
                <a:solidFill>
                  <a:srgbClr val="102E4E"/>
                </a:solidFill>
                <a:latin typeface="a옛날사진관5" panose="02020600000000000000" pitchFamily="18" charset="-127"/>
                <a:ea typeface="a옛날사진관5" panose="02020600000000000000" pitchFamily="18" charset="-127"/>
              </a:rPr>
              <a:t>학교 급식실에서 일하는 사람</a:t>
            </a:r>
          </a:p>
        </p:txBody>
      </p:sp>
      <p:sp>
        <p:nvSpPr>
          <p:cNvPr id="16" name="Rounded Rectangle 15">
            <a:extLst>
              <a:ext uri="{FF2B5EF4-FFF2-40B4-BE49-F238E27FC236}">
                <a16:creationId xmlns:a16="http://schemas.microsoft.com/office/drawing/2014/main" id="{DC7B8028-D938-96CC-473C-70413857C7EE}"/>
              </a:ext>
            </a:extLst>
          </p:cNvPr>
          <p:cNvSpPr/>
          <p:nvPr/>
        </p:nvSpPr>
        <p:spPr>
          <a:xfrm>
            <a:off x="12092940" y="2941614"/>
            <a:ext cx="4846320" cy="1280160"/>
          </a:xfrm>
          <a:prstGeom prst="roundRect">
            <a:avLst/>
          </a:prstGeom>
          <a:solidFill>
            <a:srgbClr val="E5F3FF"/>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2800">
                <a:solidFill>
                  <a:srgbClr val="102E4E"/>
                </a:solidFill>
                <a:latin typeface="a옛날사진관5" panose="02020600000000000000" pitchFamily="18" charset="-127"/>
                <a:ea typeface="a옛날사진관5" panose="02020600000000000000" pitchFamily="18" charset="-127"/>
              </a:rPr>
              <a:t>건물을 청소하는 사람</a:t>
            </a:r>
          </a:p>
        </p:txBody>
      </p:sp>
      <p:sp>
        <p:nvSpPr>
          <p:cNvPr id="18" name="Rounded Rectangle 16">
            <a:extLst>
              <a:ext uri="{FF2B5EF4-FFF2-40B4-BE49-F238E27FC236}">
                <a16:creationId xmlns:a16="http://schemas.microsoft.com/office/drawing/2014/main" id="{ACF36B17-02ED-8A07-B7CD-19BB2A95FCEC}"/>
              </a:ext>
            </a:extLst>
          </p:cNvPr>
          <p:cNvSpPr/>
          <p:nvPr/>
        </p:nvSpPr>
        <p:spPr>
          <a:xfrm>
            <a:off x="2002790" y="5010966"/>
            <a:ext cx="4846320" cy="1280160"/>
          </a:xfrm>
          <a:prstGeom prst="roundRect">
            <a:avLst/>
          </a:prstGeom>
          <a:solidFill>
            <a:srgbClr val="FFF8DC"/>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2800">
                <a:solidFill>
                  <a:srgbClr val="102E4E"/>
                </a:solidFill>
                <a:latin typeface="a옛날사진관5" panose="02020600000000000000" pitchFamily="18" charset="-127"/>
                <a:ea typeface="a옛날사진관5" panose="02020600000000000000" pitchFamily="18" charset="-127"/>
              </a:rPr>
              <a:t>음식을 배달하는 사람</a:t>
            </a:r>
          </a:p>
        </p:txBody>
      </p:sp>
      <p:sp>
        <p:nvSpPr>
          <p:cNvPr id="20" name="Rounded Rectangle 17">
            <a:extLst>
              <a:ext uri="{FF2B5EF4-FFF2-40B4-BE49-F238E27FC236}">
                <a16:creationId xmlns:a16="http://schemas.microsoft.com/office/drawing/2014/main" id="{006E93C9-EAA5-9099-71BC-B00FC3EE0CBC}"/>
              </a:ext>
            </a:extLst>
          </p:cNvPr>
          <p:cNvSpPr/>
          <p:nvPr/>
        </p:nvSpPr>
        <p:spPr>
          <a:xfrm>
            <a:off x="7696200" y="5010966"/>
            <a:ext cx="4846320" cy="1280160"/>
          </a:xfrm>
          <a:prstGeom prst="roundRect">
            <a:avLst/>
          </a:prstGeom>
          <a:solidFill>
            <a:srgbClr val="E5F3FF"/>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2800">
                <a:solidFill>
                  <a:srgbClr val="102E4E"/>
                </a:solidFill>
                <a:latin typeface="a옛날사진관5" panose="02020600000000000000" pitchFamily="18" charset="-127"/>
                <a:ea typeface="a옛날사진관5" panose="02020600000000000000" pitchFamily="18" charset="-127"/>
              </a:rPr>
              <a:t>공장에서 일하는 이주노동자</a:t>
            </a:r>
          </a:p>
        </p:txBody>
      </p:sp>
      <p:sp>
        <p:nvSpPr>
          <p:cNvPr id="22" name="Rounded Rectangle 18">
            <a:extLst>
              <a:ext uri="{FF2B5EF4-FFF2-40B4-BE49-F238E27FC236}">
                <a16:creationId xmlns:a16="http://schemas.microsoft.com/office/drawing/2014/main" id="{B80A555B-10D3-DED1-57D8-7EEC9DDAD513}"/>
              </a:ext>
            </a:extLst>
          </p:cNvPr>
          <p:cNvSpPr/>
          <p:nvPr/>
        </p:nvSpPr>
        <p:spPr>
          <a:xfrm>
            <a:off x="4663440" y="7121786"/>
            <a:ext cx="8961120" cy="822960"/>
          </a:xfrm>
          <a:prstGeom prst="roundRect">
            <a:avLst/>
          </a:prstGeom>
          <a:solidFill>
            <a:srgbClr val="FFDE5A"/>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3600">
                <a:solidFill>
                  <a:srgbClr val="102E4E"/>
                </a:solidFill>
                <a:latin typeface="a옛날사진관5" panose="02020600000000000000" pitchFamily="18" charset="-127"/>
                <a:ea typeface="a옛날사진관5" panose="02020600000000000000" pitchFamily="18" charset="-127"/>
              </a:rPr>
              <a:t>여기서 노동자는 누구일까요?</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a:extLst>
            <a:ext uri="{FF2B5EF4-FFF2-40B4-BE49-F238E27FC236}">
              <a16:creationId xmlns:a16="http://schemas.microsoft.com/office/drawing/2014/main" id="{C83DF8D1-D53A-F4EC-2931-242C9424E33F}"/>
            </a:ext>
          </a:extLst>
        </p:cNvPr>
        <p:cNvGrpSpPr/>
        <p:nvPr/>
      </p:nvGrpSpPr>
      <p:grpSpPr>
        <a:xfrm>
          <a:off x="0" y="0"/>
          <a:ext cx="0" cy="0"/>
          <a:chOff x="0" y="0"/>
          <a:chExt cx="0" cy="0"/>
        </a:xfrm>
      </p:grpSpPr>
      <p:grpSp>
        <p:nvGrpSpPr>
          <p:cNvPr id="11" name="그룹 10">
            <a:extLst>
              <a:ext uri="{FF2B5EF4-FFF2-40B4-BE49-F238E27FC236}">
                <a16:creationId xmlns:a16="http://schemas.microsoft.com/office/drawing/2014/main" id="{10B5DDFE-F20F-D183-9BF4-30AABB42A230}"/>
              </a:ext>
            </a:extLst>
          </p:cNvPr>
          <p:cNvGrpSpPr/>
          <p:nvPr/>
        </p:nvGrpSpPr>
        <p:grpSpPr>
          <a:xfrm>
            <a:off x="558800" y="444500"/>
            <a:ext cx="16891000" cy="9017000"/>
            <a:chOff x="558800" y="444500"/>
            <a:chExt cx="16891000" cy="9017000"/>
          </a:xfrm>
        </p:grpSpPr>
        <p:pic>
          <p:nvPicPr>
            <p:cNvPr id="2" name="Picture 2">
              <a:extLst>
                <a:ext uri="{FF2B5EF4-FFF2-40B4-BE49-F238E27FC236}">
                  <a16:creationId xmlns:a16="http://schemas.microsoft.com/office/drawing/2014/main" id="{0B3A2012-DF5F-5B7F-EE9D-AAAEEBC7D8B0}"/>
                </a:ext>
              </a:extLst>
            </p:cNvPr>
            <p:cNvPicPr>
              <a:picLocks noChangeAspect="1"/>
            </p:cNvPicPr>
            <p:nvPr/>
          </p:nvPicPr>
          <p:blipFill>
            <a:blip r:embed="rId3"/>
            <a:stretch>
              <a:fillRect/>
            </a:stretch>
          </p:blipFill>
          <p:spPr>
            <a:xfrm>
              <a:off x="558800" y="444500"/>
              <a:ext cx="16891000" cy="9017000"/>
            </a:xfrm>
            <a:prstGeom prst="rect">
              <a:avLst/>
            </a:prstGeom>
          </p:spPr>
        </p:pic>
        <p:grpSp>
          <p:nvGrpSpPr>
            <p:cNvPr id="6" name="그룹 5">
              <a:extLst>
                <a:ext uri="{FF2B5EF4-FFF2-40B4-BE49-F238E27FC236}">
                  <a16:creationId xmlns:a16="http://schemas.microsoft.com/office/drawing/2014/main" id="{412EE671-D193-BFB9-69A1-EEA3269BACC3}"/>
                </a:ext>
              </a:extLst>
            </p:cNvPr>
            <p:cNvGrpSpPr/>
            <p:nvPr/>
          </p:nvGrpSpPr>
          <p:grpSpPr>
            <a:xfrm>
              <a:off x="584200" y="450770"/>
              <a:ext cx="10717567" cy="1092280"/>
              <a:chOff x="584200" y="450770"/>
              <a:chExt cx="10717567" cy="1092280"/>
            </a:xfrm>
          </p:grpSpPr>
          <p:sp>
            <p:nvSpPr>
              <p:cNvPr id="7" name="사각형: 둥근 모서리 6">
                <a:extLst>
                  <a:ext uri="{FF2B5EF4-FFF2-40B4-BE49-F238E27FC236}">
                    <a16:creationId xmlns:a16="http://schemas.microsoft.com/office/drawing/2014/main" id="{4B6531D5-AF49-12FD-C813-C98D31BB33E7}"/>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 name="직사각형 46">
                <a:extLst>
                  <a:ext uri="{FF2B5EF4-FFF2-40B4-BE49-F238E27FC236}">
                    <a16:creationId xmlns:a16="http://schemas.microsoft.com/office/drawing/2014/main" id="{E3BDFD77-1CB6-F2CC-4E71-4AE5B763B610}"/>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a:extLst>
              <a:ext uri="{FF2B5EF4-FFF2-40B4-BE49-F238E27FC236}">
                <a16:creationId xmlns:a16="http://schemas.microsoft.com/office/drawing/2014/main" id="{94AFC673-6239-0AB5-3EFA-2B3D6959A401}"/>
              </a:ext>
            </a:extLst>
          </p:cNvPr>
          <p:cNvPicPr>
            <a:picLocks noChangeAspect="1"/>
          </p:cNvPicPr>
          <p:nvPr/>
        </p:nvPicPr>
        <p:blipFill>
          <a:blip r:embed="rId4"/>
          <a:stretch>
            <a:fillRect/>
          </a:stretch>
        </p:blipFill>
        <p:spPr>
          <a:xfrm>
            <a:off x="838200" y="8420100"/>
            <a:ext cx="16611600" cy="1041400"/>
          </a:xfrm>
          <a:prstGeom prst="rect">
            <a:avLst/>
          </a:prstGeom>
        </p:spPr>
      </p:pic>
      <p:pic>
        <p:nvPicPr>
          <p:cNvPr id="15" name="Picture 15">
            <a:extLst>
              <a:ext uri="{FF2B5EF4-FFF2-40B4-BE49-F238E27FC236}">
                <a16:creationId xmlns:a16="http://schemas.microsoft.com/office/drawing/2014/main" id="{4699359B-6D15-B31D-8A16-0599F7381B82}"/>
              </a:ext>
            </a:extLst>
          </p:cNvPr>
          <p:cNvPicPr>
            <a:picLocks noChangeAspect="1"/>
          </p:cNvPicPr>
          <p:nvPr/>
        </p:nvPicPr>
        <p:blipFill>
          <a:blip r:embed="rId5"/>
          <a:stretch>
            <a:fillRect/>
          </a:stretch>
        </p:blipFill>
        <p:spPr>
          <a:xfrm>
            <a:off x="15175004" y="7200900"/>
            <a:ext cx="3697196" cy="3352800"/>
          </a:xfrm>
          <a:prstGeom prst="rect">
            <a:avLst/>
          </a:prstGeom>
        </p:spPr>
      </p:pic>
      <p:sp>
        <p:nvSpPr>
          <p:cNvPr id="10" name="TextBox 11">
            <a:extLst>
              <a:ext uri="{FF2B5EF4-FFF2-40B4-BE49-F238E27FC236}">
                <a16:creationId xmlns:a16="http://schemas.microsoft.com/office/drawing/2014/main" id="{11E1ADFE-989D-962B-7EA5-63B7EEB1CD41}"/>
              </a:ext>
            </a:extLst>
          </p:cNvPr>
          <p:cNvSpPr txBox="1"/>
          <p:nvPr/>
        </p:nvSpPr>
        <p:spPr>
          <a:xfrm>
            <a:off x="1539240" y="602159"/>
            <a:ext cx="10565166" cy="769441"/>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4400" spc="-350" dirty="0">
                <a:solidFill>
                  <a:schemeClr val="tx2">
                    <a:lumMod val="75000"/>
                  </a:schemeClr>
                </a:solidFill>
                <a:latin typeface="a옛날사진관5" panose="02020600000000000000" pitchFamily="18" charset="-127"/>
                <a:ea typeface="a옛날사진관5" panose="02020600000000000000" pitchFamily="18" charset="-127"/>
              </a:rPr>
              <a:t>청소년과 비청소년</a:t>
            </a:r>
            <a:r>
              <a:rPr lang="en-US" altLang="ko-KR" sz="4400" spc="-350" dirty="0">
                <a:solidFill>
                  <a:schemeClr val="tx2">
                    <a:lumMod val="75000"/>
                  </a:schemeClr>
                </a:solidFill>
                <a:latin typeface="a옛날사진관5" panose="02020600000000000000" pitchFamily="18" charset="-127"/>
                <a:ea typeface="a옛날사진관5" panose="02020600000000000000" pitchFamily="18" charset="-127"/>
              </a:rPr>
              <a:t>,  </a:t>
            </a:r>
            <a:r>
              <a:rPr lang="ko-KR" altLang="en-US" sz="4400" spc="-350" dirty="0">
                <a:solidFill>
                  <a:schemeClr val="tx2">
                    <a:lumMod val="75000"/>
                  </a:schemeClr>
                </a:solidFill>
                <a:latin typeface="a옛날사진관5" panose="02020600000000000000" pitchFamily="18" charset="-127"/>
                <a:ea typeface="a옛날사진관5" panose="02020600000000000000" pitchFamily="18" charset="-127"/>
              </a:rPr>
              <a:t>같은 일을 한다면</a:t>
            </a:r>
            <a:r>
              <a:rPr lang="en-US" altLang="ko-KR" sz="4400" spc="-350" dirty="0">
                <a:solidFill>
                  <a:schemeClr val="tx2">
                    <a:lumMod val="75000"/>
                  </a:schemeClr>
                </a:solidFill>
                <a:latin typeface="a옛날사진관5" panose="02020600000000000000" pitchFamily="18" charset="-127"/>
                <a:ea typeface="a옛날사진관5" panose="02020600000000000000" pitchFamily="18" charset="-127"/>
              </a:rPr>
              <a:t>?</a:t>
            </a:r>
            <a:endParaRPr lang="ko-KR" altLang="en-US" sz="4400" spc="-350" dirty="0">
              <a:solidFill>
                <a:schemeClr val="tx2">
                  <a:lumMod val="75000"/>
                </a:schemeClr>
              </a:solidFill>
              <a:latin typeface="a옛날사진관5" panose="02020600000000000000" pitchFamily="18" charset="-127"/>
              <a:ea typeface="a옛날사진관5" panose="02020600000000000000" pitchFamily="18" charset="-127"/>
            </a:endParaRPr>
          </a:p>
        </p:txBody>
      </p:sp>
      <p:sp>
        <p:nvSpPr>
          <p:cNvPr id="5" name="Rounded Rectangle 13">
            <a:extLst>
              <a:ext uri="{FF2B5EF4-FFF2-40B4-BE49-F238E27FC236}">
                <a16:creationId xmlns:a16="http://schemas.microsoft.com/office/drawing/2014/main" id="{B7766208-C314-3804-6FAE-77EEC2735AEB}"/>
              </a:ext>
            </a:extLst>
          </p:cNvPr>
          <p:cNvSpPr/>
          <p:nvPr/>
        </p:nvSpPr>
        <p:spPr>
          <a:xfrm>
            <a:off x="1752600" y="2269410"/>
            <a:ext cx="6583680" cy="4297680"/>
          </a:xfrm>
          <a:prstGeom prst="roundRect">
            <a:avLst/>
          </a:prstGeom>
          <a:solidFill>
            <a:srgbClr val="E5F3FF"/>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201168" tIns="146304" rIns="164592" bIns="109728" rtlCol="0" anchor="ctr"/>
          <a:lstStyle/>
          <a:p>
            <a:pPr algn="ctr"/>
            <a:r>
              <a:rPr sz="3600" b="1" dirty="0">
                <a:solidFill>
                  <a:srgbClr val="102E4E"/>
                </a:solidFill>
                <a:latin typeface="a옛날사진관5" panose="02020600000000000000" pitchFamily="18" charset="-127"/>
                <a:ea typeface="a옛날사진관5" panose="02020600000000000000" pitchFamily="18" charset="-127"/>
              </a:rPr>
              <a:t>A. 35세 </a:t>
            </a:r>
            <a:r>
              <a:rPr sz="3600" b="1" dirty="0" err="1">
                <a:solidFill>
                  <a:srgbClr val="102E4E"/>
                </a:solidFill>
                <a:latin typeface="a옛날사진관5" panose="02020600000000000000" pitchFamily="18" charset="-127"/>
                <a:ea typeface="a옛날사진관5" panose="02020600000000000000" pitchFamily="18" charset="-127"/>
              </a:rPr>
              <a:t>노동자</a:t>
            </a:r>
            <a:endParaRPr lang="en-US" sz="3600" b="1" dirty="0">
              <a:solidFill>
                <a:srgbClr val="102E4E"/>
              </a:solidFill>
              <a:latin typeface="a옛날사진관5" panose="02020600000000000000" pitchFamily="18" charset="-127"/>
              <a:ea typeface="a옛날사진관5" panose="02020600000000000000" pitchFamily="18" charset="-127"/>
            </a:endParaRPr>
          </a:p>
          <a:p>
            <a:pPr algn="ctr"/>
            <a:endParaRPr sz="3600" b="1" dirty="0">
              <a:solidFill>
                <a:srgbClr val="102E4E"/>
              </a:solidFill>
              <a:latin typeface="a옛날사진관5" panose="02020600000000000000" pitchFamily="18" charset="-127"/>
              <a:ea typeface="a옛날사진관5" panose="02020600000000000000" pitchFamily="18" charset="-127"/>
            </a:endParaRPr>
          </a:p>
          <a:p>
            <a:pPr>
              <a:spcBef>
                <a:spcPts val="500"/>
              </a:spcBef>
            </a:pPr>
            <a:r>
              <a:rPr sz="3200" dirty="0">
                <a:solidFill>
                  <a:srgbClr val="1E232B"/>
                </a:solidFill>
                <a:latin typeface="a옛날사진관5" panose="02020600000000000000" pitchFamily="18" charset="-127"/>
                <a:ea typeface="a옛날사진관5" panose="02020600000000000000" pitchFamily="18" charset="-127"/>
              </a:rPr>
              <a:t>• </a:t>
            </a:r>
            <a:r>
              <a:rPr sz="3200" dirty="0" err="1">
                <a:solidFill>
                  <a:srgbClr val="1E232B"/>
                </a:solidFill>
                <a:latin typeface="a옛날사진관5" panose="02020600000000000000" pitchFamily="18" charset="-127"/>
                <a:ea typeface="a옛날사진관5" panose="02020600000000000000" pitchFamily="18" charset="-127"/>
              </a:rPr>
              <a:t>계산하기</a:t>
            </a:r>
            <a:endParaRPr sz="32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3200" dirty="0">
                <a:solidFill>
                  <a:srgbClr val="1E232B"/>
                </a:solidFill>
                <a:latin typeface="a옛날사진관5" panose="02020600000000000000" pitchFamily="18" charset="-127"/>
                <a:ea typeface="a옛날사진관5" panose="02020600000000000000" pitchFamily="18" charset="-127"/>
              </a:rPr>
              <a:t>• </a:t>
            </a:r>
            <a:r>
              <a:rPr sz="3200" dirty="0" err="1">
                <a:solidFill>
                  <a:srgbClr val="1E232B"/>
                </a:solidFill>
                <a:latin typeface="a옛날사진관5" panose="02020600000000000000" pitchFamily="18" charset="-127"/>
                <a:ea typeface="a옛날사진관5" panose="02020600000000000000" pitchFamily="18" charset="-127"/>
              </a:rPr>
              <a:t>물건</a:t>
            </a:r>
            <a:r>
              <a:rPr sz="3200" dirty="0">
                <a:solidFill>
                  <a:srgbClr val="1E232B"/>
                </a:solidFill>
                <a:latin typeface="a옛날사진관5" panose="02020600000000000000" pitchFamily="18" charset="-127"/>
                <a:ea typeface="a옛날사진관5" panose="02020600000000000000" pitchFamily="18" charset="-127"/>
              </a:rPr>
              <a:t> </a:t>
            </a:r>
            <a:r>
              <a:rPr sz="3200" dirty="0" err="1">
                <a:solidFill>
                  <a:srgbClr val="1E232B"/>
                </a:solidFill>
                <a:latin typeface="a옛날사진관5" panose="02020600000000000000" pitchFamily="18" charset="-127"/>
                <a:ea typeface="a옛날사진관5" panose="02020600000000000000" pitchFamily="18" charset="-127"/>
              </a:rPr>
              <a:t>진열하기</a:t>
            </a:r>
            <a:endParaRPr sz="32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3200" dirty="0">
                <a:solidFill>
                  <a:srgbClr val="1E232B"/>
                </a:solidFill>
                <a:latin typeface="a옛날사진관5" panose="02020600000000000000" pitchFamily="18" charset="-127"/>
                <a:ea typeface="a옛날사진관5" panose="02020600000000000000" pitchFamily="18" charset="-127"/>
              </a:rPr>
              <a:t>• </a:t>
            </a:r>
            <a:r>
              <a:rPr sz="3200" dirty="0" err="1">
                <a:solidFill>
                  <a:srgbClr val="1E232B"/>
                </a:solidFill>
                <a:latin typeface="a옛날사진관5" panose="02020600000000000000" pitchFamily="18" charset="-127"/>
                <a:ea typeface="a옛날사진관5" panose="02020600000000000000" pitchFamily="18" charset="-127"/>
              </a:rPr>
              <a:t>청소하기</a:t>
            </a:r>
            <a:endParaRPr sz="32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3200" dirty="0">
                <a:solidFill>
                  <a:srgbClr val="1E232B"/>
                </a:solidFill>
                <a:latin typeface="a옛날사진관5" panose="02020600000000000000" pitchFamily="18" charset="-127"/>
                <a:ea typeface="a옛날사진관5" panose="02020600000000000000" pitchFamily="18" charset="-127"/>
              </a:rPr>
              <a:t>• </a:t>
            </a:r>
            <a:r>
              <a:rPr sz="3200" dirty="0" err="1">
                <a:solidFill>
                  <a:srgbClr val="1E232B"/>
                </a:solidFill>
                <a:latin typeface="a옛날사진관5" panose="02020600000000000000" pitchFamily="18" charset="-127"/>
                <a:ea typeface="a옛날사진관5" panose="02020600000000000000" pitchFamily="18" charset="-127"/>
              </a:rPr>
              <a:t>손님</a:t>
            </a:r>
            <a:r>
              <a:rPr sz="3200" dirty="0">
                <a:solidFill>
                  <a:srgbClr val="1E232B"/>
                </a:solidFill>
                <a:latin typeface="a옛날사진관5" panose="02020600000000000000" pitchFamily="18" charset="-127"/>
                <a:ea typeface="a옛날사진관5" panose="02020600000000000000" pitchFamily="18" charset="-127"/>
              </a:rPr>
              <a:t> </a:t>
            </a:r>
            <a:r>
              <a:rPr sz="3200" dirty="0" err="1">
                <a:solidFill>
                  <a:srgbClr val="1E232B"/>
                </a:solidFill>
                <a:latin typeface="a옛날사진관5" panose="02020600000000000000" pitchFamily="18" charset="-127"/>
                <a:ea typeface="a옛날사진관5" panose="02020600000000000000" pitchFamily="18" charset="-127"/>
              </a:rPr>
              <a:t>응대하기</a:t>
            </a:r>
            <a:endParaRPr sz="3200" dirty="0">
              <a:solidFill>
                <a:srgbClr val="1E232B"/>
              </a:solidFill>
              <a:latin typeface="a옛날사진관5" panose="02020600000000000000" pitchFamily="18" charset="-127"/>
              <a:ea typeface="a옛날사진관5" panose="02020600000000000000" pitchFamily="18" charset="-127"/>
            </a:endParaRPr>
          </a:p>
        </p:txBody>
      </p:sp>
      <p:sp>
        <p:nvSpPr>
          <p:cNvPr id="14" name="Rounded Rectangle 14">
            <a:extLst>
              <a:ext uri="{FF2B5EF4-FFF2-40B4-BE49-F238E27FC236}">
                <a16:creationId xmlns:a16="http://schemas.microsoft.com/office/drawing/2014/main" id="{8B777CB5-9A91-8FD2-5C71-CB0A6BC27135}"/>
              </a:ext>
            </a:extLst>
          </p:cNvPr>
          <p:cNvSpPr/>
          <p:nvPr/>
        </p:nvSpPr>
        <p:spPr>
          <a:xfrm>
            <a:off x="9525000" y="2144950"/>
            <a:ext cx="6583680" cy="4297680"/>
          </a:xfrm>
          <a:prstGeom prst="roundRect">
            <a:avLst/>
          </a:prstGeom>
          <a:solidFill>
            <a:srgbClr val="FFF8DC"/>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201168" tIns="146304" rIns="164592" bIns="109728" rtlCol="0" anchor="ctr"/>
          <a:lstStyle/>
          <a:p>
            <a:pPr algn="ctr"/>
            <a:r>
              <a:rPr sz="3600" b="1" dirty="0">
                <a:solidFill>
                  <a:srgbClr val="102E4E"/>
                </a:solidFill>
                <a:latin typeface="a옛날사진관5" panose="02020600000000000000" pitchFamily="18" charset="-127"/>
                <a:ea typeface="a옛날사진관5" panose="02020600000000000000" pitchFamily="18" charset="-127"/>
              </a:rPr>
              <a:t>B. 17세 </a:t>
            </a:r>
            <a:r>
              <a:rPr sz="3600" b="1" dirty="0" err="1">
                <a:solidFill>
                  <a:srgbClr val="102E4E"/>
                </a:solidFill>
                <a:latin typeface="a옛날사진관5" panose="02020600000000000000" pitchFamily="18" charset="-127"/>
                <a:ea typeface="a옛날사진관5" panose="02020600000000000000" pitchFamily="18" charset="-127"/>
              </a:rPr>
              <a:t>청소년</a:t>
            </a:r>
            <a:endParaRPr lang="en-US" sz="3600" b="1" dirty="0">
              <a:solidFill>
                <a:srgbClr val="102E4E"/>
              </a:solidFill>
              <a:latin typeface="a옛날사진관5" panose="02020600000000000000" pitchFamily="18" charset="-127"/>
              <a:ea typeface="a옛날사진관5" panose="02020600000000000000" pitchFamily="18" charset="-127"/>
            </a:endParaRPr>
          </a:p>
          <a:p>
            <a:pPr algn="ctr"/>
            <a:endParaRPr sz="3600" b="1" dirty="0">
              <a:solidFill>
                <a:srgbClr val="102E4E"/>
              </a:solidFill>
              <a:latin typeface="a옛날사진관5" panose="02020600000000000000" pitchFamily="18" charset="-127"/>
              <a:ea typeface="a옛날사진관5" panose="02020600000000000000" pitchFamily="18" charset="-127"/>
            </a:endParaRPr>
          </a:p>
          <a:p>
            <a:pPr>
              <a:spcBef>
                <a:spcPts val="500"/>
              </a:spcBef>
            </a:pPr>
            <a:r>
              <a:rPr sz="3200" dirty="0">
                <a:solidFill>
                  <a:srgbClr val="1E232B"/>
                </a:solidFill>
                <a:latin typeface="a옛날사진관5" panose="02020600000000000000" pitchFamily="18" charset="-127"/>
                <a:ea typeface="a옛날사진관5" panose="02020600000000000000" pitchFamily="18" charset="-127"/>
              </a:rPr>
              <a:t>• </a:t>
            </a:r>
            <a:r>
              <a:rPr sz="3200" dirty="0" err="1">
                <a:solidFill>
                  <a:srgbClr val="1E232B"/>
                </a:solidFill>
                <a:latin typeface="a옛날사진관5" panose="02020600000000000000" pitchFamily="18" charset="-127"/>
                <a:ea typeface="a옛날사진관5" panose="02020600000000000000" pitchFamily="18" charset="-127"/>
              </a:rPr>
              <a:t>계산하기</a:t>
            </a:r>
            <a:endParaRPr sz="32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3200" dirty="0">
                <a:solidFill>
                  <a:srgbClr val="1E232B"/>
                </a:solidFill>
                <a:latin typeface="a옛날사진관5" panose="02020600000000000000" pitchFamily="18" charset="-127"/>
                <a:ea typeface="a옛날사진관5" panose="02020600000000000000" pitchFamily="18" charset="-127"/>
              </a:rPr>
              <a:t>• </a:t>
            </a:r>
            <a:r>
              <a:rPr sz="3200" dirty="0" err="1">
                <a:solidFill>
                  <a:srgbClr val="1E232B"/>
                </a:solidFill>
                <a:latin typeface="a옛날사진관5" panose="02020600000000000000" pitchFamily="18" charset="-127"/>
                <a:ea typeface="a옛날사진관5" panose="02020600000000000000" pitchFamily="18" charset="-127"/>
              </a:rPr>
              <a:t>물건</a:t>
            </a:r>
            <a:r>
              <a:rPr sz="3200" dirty="0">
                <a:solidFill>
                  <a:srgbClr val="1E232B"/>
                </a:solidFill>
                <a:latin typeface="a옛날사진관5" panose="02020600000000000000" pitchFamily="18" charset="-127"/>
                <a:ea typeface="a옛날사진관5" panose="02020600000000000000" pitchFamily="18" charset="-127"/>
              </a:rPr>
              <a:t> </a:t>
            </a:r>
            <a:r>
              <a:rPr sz="3200" dirty="0" err="1">
                <a:solidFill>
                  <a:srgbClr val="1E232B"/>
                </a:solidFill>
                <a:latin typeface="a옛날사진관5" panose="02020600000000000000" pitchFamily="18" charset="-127"/>
                <a:ea typeface="a옛날사진관5" panose="02020600000000000000" pitchFamily="18" charset="-127"/>
              </a:rPr>
              <a:t>진열하기</a:t>
            </a:r>
            <a:endParaRPr sz="32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3200" dirty="0">
                <a:solidFill>
                  <a:srgbClr val="1E232B"/>
                </a:solidFill>
                <a:latin typeface="a옛날사진관5" panose="02020600000000000000" pitchFamily="18" charset="-127"/>
                <a:ea typeface="a옛날사진관5" panose="02020600000000000000" pitchFamily="18" charset="-127"/>
              </a:rPr>
              <a:t>• </a:t>
            </a:r>
            <a:r>
              <a:rPr sz="3200" dirty="0" err="1">
                <a:solidFill>
                  <a:srgbClr val="1E232B"/>
                </a:solidFill>
                <a:latin typeface="a옛날사진관5" panose="02020600000000000000" pitchFamily="18" charset="-127"/>
                <a:ea typeface="a옛날사진관5" panose="02020600000000000000" pitchFamily="18" charset="-127"/>
              </a:rPr>
              <a:t>청소하기</a:t>
            </a:r>
            <a:endParaRPr sz="32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3200" dirty="0">
                <a:solidFill>
                  <a:srgbClr val="1E232B"/>
                </a:solidFill>
                <a:latin typeface="a옛날사진관5" panose="02020600000000000000" pitchFamily="18" charset="-127"/>
                <a:ea typeface="a옛날사진관5" panose="02020600000000000000" pitchFamily="18" charset="-127"/>
              </a:rPr>
              <a:t>• </a:t>
            </a:r>
            <a:r>
              <a:rPr sz="3200" dirty="0" err="1">
                <a:solidFill>
                  <a:srgbClr val="1E232B"/>
                </a:solidFill>
                <a:latin typeface="a옛날사진관5" panose="02020600000000000000" pitchFamily="18" charset="-127"/>
                <a:ea typeface="a옛날사진관5" panose="02020600000000000000" pitchFamily="18" charset="-127"/>
              </a:rPr>
              <a:t>손님</a:t>
            </a:r>
            <a:r>
              <a:rPr sz="3200" dirty="0">
                <a:solidFill>
                  <a:srgbClr val="1E232B"/>
                </a:solidFill>
                <a:latin typeface="a옛날사진관5" panose="02020600000000000000" pitchFamily="18" charset="-127"/>
                <a:ea typeface="a옛날사진관5" panose="02020600000000000000" pitchFamily="18" charset="-127"/>
              </a:rPr>
              <a:t> </a:t>
            </a:r>
            <a:r>
              <a:rPr sz="3200" dirty="0" err="1">
                <a:solidFill>
                  <a:srgbClr val="1E232B"/>
                </a:solidFill>
                <a:latin typeface="a옛날사진관5" panose="02020600000000000000" pitchFamily="18" charset="-127"/>
                <a:ea typeface="a옛날사진관5" panose="02020600000000000000" pitchFamily="18" charset="-127"/>
              </a:rPr>
              <a:t>응대하기</a:t>
            </a:r>
            <a:endParaRPr sz="3200" dirty="0">
              <a:solidFill>
                <a:srgbClr val="1E232B"/>
              </a:solidFill>
              <a:latin typeface="a옛날사진관5" panose="02020600000000000000" pitchFamily="18" charset="-127"/>
              <a:ea typeface="a옛날사진관5" panose="02020600000000000000" pitchFamily="18" charset="-127"/>
            </a:endParaRPr>
          </a:p>
        </p:txBody>
      </p:sp>
      <p:sp>
        <p:nvSpPr>
          <p:cNvPr id="19" name="Rounded Rectangle 15">
            <a:extLst>
              <a:ext uri="{FF2B5EF4-FFF2-40B4-BE49-F238E27FC236}">
                <a16:creationId xmlns:a16="http://schemas.microsoft.com/office/drawing/2014/main" id="{D9CAF7BF-878D-7404-D3F5-6DDF121CCA73}"/>
              </a:ext>
            </a:extLst>
          </p:cNvPr>
          <p:cNvSpPr/>
          <p:nvPr/>
        </p:nvSpPr>
        <p:spPr>
          <a:xfrm>
            <a:off x="3749039" y="6995160"/>
            <a:ext cx="10972800" cy="822960"/>
          </a:xfrm>
          <a:prstGeom prst="roundRect">
            <a:avLst/>
          </a:prstGeom>
          <a:solidFill>
            <a:srgbClr val="FFFFFF"/>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3600" b="1">
                <a:solidFill>
                  <a:srgbClr val="102E4E"/>
                </a:solidFill>
                <a:latin typeface="a옛날사진관5" panose="02020600000000000000" pitchFamily="18" charset="-127"/>
                <a:ea typeface="a옛날사진관5" panose="02020600000000000000" pitchFamily="18" charset="-127"/>
              </a:rPr>
              <a:t>질문: 두 사람의 일은 다른가요?</a:t>
            </a:r>
          </a:p>
        </p:txBody>
      </p:sp>
    </p:spTree>
    <p:extLst>
      <p:ext uri="{BB962C8B-B14F-4D97-AF65-F5344CB8AC3E}">
        <p14:creationId xmlns:p14="http://schemas.microsoft.com/office/powerpoint/2010/main" val="3500827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a:extLst>
            <a:ext uri="{FF2B5EF4-FFF2-40B4-BE49-F238E27FC236}">
              <a16:creationId xmlns:a16="http://schemas.microsoft.com/office/drawing/2014/main" id="{9B66B1A6-3510-9F79-7478-C99A0B413ADB}"/>
            </a:ext>
          </a:extLst>
        </p:cNvPr>
        <p:cNvGrpSpPr/>
        <p:nvPr/>
      </p:nvGrpSpPr>
      <p:grpSpPr>
        <a:xfrm>
          <a:off x="0" y="0"/>
          <a:ext cx="0" cy="0"/>
          <a:chOff x="0" y="0"/>
          <a:chExt cx="0" cy="0"/>
        </a:xfrm>
      </p:grpSpPr>
      <p:grpSp>
        <p:nvGrpSpPr>
          <p:cNvPr id="11" name="그룹 10">
            <a:extLst>
              <a:ext uri="{FF2B5EF4-FFF2-40B4-BE49-F238E27FC236}">
                <a16:creationId xmlns:a16="http://schemas.microsoft.com/office/drawing/2014/main" id="{A6DEB922-E0C9-3E38-C541-14BE94E2B3E7}"/>
              </a:ext>
            </a:extLst>
          </p:cNvPr>
          <p:cNvGrpSpPr/>
          <p:nvPr/>
        </p:nvGrpSpPr>
        <p:grpSpPr>
          <a:xfrm>
            <a:off x="558800" y="444500"/>
            <a:ext cx="16891000" cy="9017000"/>
            <a:chOff x="558800" y="444500"/>
            <a:chExt cx="16891000" cy="9017000"/>
          </a:xfrm>
        </p:grpSpPr>
        <p:pic>
          <p:nvPicPr>
            <p:cNvPr id="2" name="Picture 2">
              <a:extLst>
                <a:ext uri="{FF2B5EF4-FFF2-40B4-BE49-F238E27FC236}">
                  <a16:creationId xmlns:a16="http://schemas.microsoft.com/office/drawing/2014/main" id="{6B1DA86A-F7BA-BB1D-96FE-62023637D795}"/>
                </a:ext>
              </a:extLst>
            </p:cNvPr>
            <p:cNvPicPr>
              <a:picLocks noChangeAspect="1"/>
            </p:cNvPicPr>
            <p:nvPr/>
          </p:nvPicPr>
          <p:blipFill>
            <a:blip r:embed="rId3"/>
            <a:stretch>
              <a:fillRect/>
            </a:stretch>
          </p:blipFill>
          <p:spPr>
            <a:xfrm>
              <a:off x="558800" y="444500"/>
              <a:ext cx="16891000" cy="9017000"/>
            </a:xfrm>
            <a:prstGeom prst="rect">
              <a:avLst/>
            </a:prstGeom>
          </p:spPr>
        </p:pic>
        <p:grpSp>
          <p:nvGrpSpPr>
            <p:cNvPr id="6" name="그룹 5">
              <a:extLst>
                <a:ext uri="{FF2B5EF4-FFF2-40B4-BE49-F238E27FC236}">
                  <a16:creationId xmlns:a16="http://schemas.microsoft.com/office/drawing/2014/main" id="{266E7EF2-FA10-1C9E-18E0-5561053A31B4}"/>
                </a:ext>
              </a:extLst>
            </p:cNvPr>
            <p:cNvGrpSpPr/>
            <p:nvPr/>
          </p:nvGrpSpPr>
          <p:grpSpPr>
            <a:xfrm>
              <a:off x="584200" y="450770"/>
              <a:ext cx="10717567" cy="1092280"/>
              <a:chOff x="584200" y="450770"/>
              <a:chExt cx="10717567" cy="1092280"/>
            </a:xfrm>
          </p:grpSpPr>
          <p:sp>
            <p:nvSpPr>
              <p:cNvPr id="7" name="사각형: 둥근 모서리 6">
                <a:extLst>
                  <a:ext uri="{FF2B5EF4-FFF2-40B4-BE49-F238E27FC236}">
                    <a16:creationId xmlns:a16="http://schemas.microsoft.com/office/drawing/2014/main" id="{B4555EF8-2392-3F11-C688-46B7C036509D}"/>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 name="직사각형 46">
                <a:extLst>
                  <a:ext uri="{FF2B5EF4-FFF2-40B4-BE49-F238E27FC236}">
                    <a16:creationId xmlns:a16="http://schemas.microsoft.com/office/drawing/2014/main" id="{B190520A-1FF7-E276-EA9E-33460466C47B}"/>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a:extLst>
              <a:ext uri="{FF2B5EF4-FFF2-40B4-BE49-F238E27FC236}">
                <a16:creationId xmlns:a16="http://schemas.microsoft.com/office/drawing/2014/main" id="{D7D71B86-1A88-E0C4-4EC2-2E9E52301849}"/>
              </a:ext>
            </a:extLst>
          </p:cNvPr>
          <p:cNvPicPr>
            <a:picLocks noChangeAspect="1"/>
          </p:cNvPicPr>
          <p:nvPr/>
        </p:nvPicPr>
        <p:blipFill>
          <a:blip r:embed="rId4"/>
          <a:stretch>
            <a:fillRect/>
          </a:stretch>
        </p:blipFill>
        <p:spPr>
          <a:xfrm>
            <a:off x="838200" y="8420100"/>
            <a:ext cx="16611600" cy="1041400"/>
          </a:xfrm>
          <a:prstGeom prst="rect">
            <a:avLst/>
          </a:prstGeom>
        </p:spPr>
      </p:pic>
      <p:pic>
        <p:nvPicPr>
          <p:cNvPr id="15" name="Picture 15">
            <a:extLst>
              <a:ext uri="{FF2B5EF4-FFF2-40B4-BE49-F238E27FC236}">
                <a16:creationId xmlns:a16="http://schemas.microsoft.com/office/drawing/2014/main" id="{F8C2E59F-EC0A-DB8A-D7B1-0DF4E419B931}"/>
              </a:ext>
            </a:extLst>
          </p:cNvPr>
          <p:cNvPicPr>
            <a:picLocks noChangeAspect="1"/>
          </p:cNvPicPr>
          <p:nvPr/>
        </p:nvPicPr>
        <p:blipFill>
          <a:blip r:embed="rId5"/>
          <a:stretch>
            <a:fillRect/>
          </a:stretch>
        </p:blipFill>
        <p:spPr>
          <a:xfrm>
            <a:off x="15175004" y="7200900"/>
            <a:ext cx="3697196" cy="3352800"/>
          </a:xfrm>
          <a:prstGeom prst="rect">
            <a:avLst/>
          </a:prstGeom>
        </p:spPr>
      </p:pic>
      <p:sp>
        <p:nvSpPr>
          <p:cNvPr id="10" name="TextBox 11">
            <a:extLst>
              <a:ext uri="{FF2B5EF4-FFF2-40B4-BE49-F238E27FC236}">
                <a16:creationId xmlns:a16="http://schemas.microsoft.com/office/drawing/2014/main" id="{31855829-2338-A57E-ED5A-928A0D3B3191}"/>
              </a:ext>
            </a:extLst>
          </p:cNvPr>
          <p:cNvSpPr txBox="1"/>
          <p:nvPr/>
        </p:nvSpPr>
        <p:spPr>
          <a:xfrm>
            <a:off x="2057400" y="566609"/>
            <a:ext cx="8823960" cy="769441"/>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4400" spc="-350">
                <a:solidFill>
                  <a:schemeClr val="tx2">
                    <a:lumMod val="75000"/>
                  </a:schemeClr>
                </a:solidFill>
                <a:latin typeface="a옛날사진관5" panose="02020600000000000000" pitchFamily="18" charset="-127"/>
                <a:ea typeface="a옛날사진관5" panose="02020600000000000000" pitchFamily="18" charset="-127"/>
              </a:rPr>
              <a:t>알바생이 아니라 일하는 노동자</a:t>
            </a:r>
            <a:endParaRPr lang="ko-KR" altLang="en-US" sz="4400" spc="-350" dirty="0">
              <a:solidFill>
                <a:schemeClr val="tx2">
                  <a:lumMod val="75000"/>
                </a:schemeClr>
              </a:solidFill>
              <a:latin typeface="a옛날사진관5" panose="02020600000000000000" pitchFamily="18" charset="-127"/>
              <a:ea typeface="a옛날사진관5" panose="02020600000000000000" pitchFamily="18" charset="-127"/>
            </a:endParaRPr>
          </a:p>
        </p:txBody>
      </p:sp>
      <p:sp>
        <p:nvSpPr>
          <p:cNvPr id="9" name="Rounded Rectangle 7">
            <a:extLst>
              <a:ext uri="{FF2B5EF4-FFF2-40B4-BE49-F238E27FC236}">
                <a16:creationId xmlns:a16="http://schemas.microsoft.com/office/drawing/2014/main" id="{5B5D33D9-53F3-8D28-BB7D-9DA42C1DC6A0}"/>
              </a:ext>
            </a:extLst>
          </p:cNvPr>
          <p:cNvSpPr/>
          <p:nvPr/>
        </p:nvSpPr>
        <p:spPr>
          <a:xfrm>
            <a:off x="1920240" y="2146300"/>
            <a:ext cx="14447520" cy="914400"/>
          </a:xfrm>
          <a:prstGeom prst="roundRect">
            <a:avLst/>
          </a:prstGeom>
          <a:solidFill>
            <a:srgbClr val="E5F3FF"/>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3200">
                <a:solidFill>
                  <a:srgbClr val="1E232B"/>
                </a:solidFill>
                <a:latin typeface="a옛날사진관5" panose="02020600000000000000" pitchFamily="18" charset="-127"/>
                <a:ea typeface="a옛날사진관5" panose="02020600000000000000" pitchFamily="18" charset="-127"/>
              </a:rPr>
              <a:t>“알바”는 일하는 방식이나 일상적 표현일 수 있습니다.</a:t>
            </a:r>
          </a:p>
        </p:txBody>
      </p:sp>
      <p:sp>
        <p:nvSpPr>
          <p:cNvPr id="13" name="Rounded Rectangle 8">
            <a:extLst>
              <a:ext uri="{FF2B5EF4-FFF2-40B4-BE49-F238E27FC236}">
                <a16:creationId xmlns:a16="http://schemas.microsoft.com/office/drawing/2014/main" id="{CA1DABBE-0AB8-A29E-4E4B-6E3873C17CDD}"/>
              </a:ext>
            </a:extLst>
          </p:cNvPr>
          <p:cNvSpPr/>
          <p:nvPr/>
        </p:nvSpPr>
        <p:spPr>
          <a:xfrm>
            <a:off x="1920240" y="3517900"/>
            <a:ext cx="14447520" cy="1005840"/>
          </a:xfrm>
          <a:prstGeom prst="roundRect">
            <a:avLst/>
          </a:prstGeom>
          <a:solidFill>
            <a:srgbClr val="FFF8DC"/>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3200">
                <a:solidFill>
                  <a:srgbClr val="1E232B"/>
                </a:solidFill>
                <a:latin typeface="a옛날사진관5" panose="02020600000000000000" pitchFamily="18" charset="-127"/>
                <a:ea typeface="a옛날사진관5" panose="02020600000000000000" pitchFamily="18" charset="-127"/>
              </a:rPr>
              <a:t>하지만 그 일을 하는 사람의 권리를 줄이는 이름이 되어서는 안 됩니다.</a:t>
            </a:r>
          </a:p>
        </p:txBody>
      </p:sp>
      <p:sp>
        <p:nvSpPr>
          <p:cNvPr id="17" name="Rounded Rectangle 9">
            <a:extLst>
              <a:ext uri="{FF2B5EF4-FFF2-40B4-BE49-F238E27FC236}">
                <a16:creationId xmlns:a16="http://schemas.microsoft.com/office/drawing/2014/main" id="{ABF3DEA6-9EE4-9A41-6F3C-1ABDACBEE852}"/>
              </a:ext>
            </a:extLst>
          </p:cNvPr>
          <p:cNvSpPr/>
          <p:nvPr/>
        </p:nvSpPr>
        <p:spPr>
          <a:xfrm>
            <a:off x="2743200" y="5483860"/>
            <a:ext cx="12801600" cy="1234440"/>
          </a:xfrm>
          <a:prstGeom prst="roundRect">
            <a:avLst/>
          </a:prstGeom>
          <a:solidFill>
            <a:srgbClr val="FFDE5A"/>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4400">
                <a:solidFill>
                  <a:srgbClr val="102E4E"/>
                </a:solidFill>
                <a:latin typeface="a옛날사진관5" panose="02020600000000000000" pitchFamily="18" charset="-127"/>
                <a:ea typeface="a옛날사진관5" panose="02020600000000000000" pitchFamily="18" charset="-127"/>
              </a:rPr>
              <a:t>청소년도 일하면 노동자입니다.</a:t>
            </a:r>
          </a:p>
        </p:txBody>
      </p:sp>
      <p:sp>
        <p:nvSpPr>
          <p:cNvPr id="20" name="TextBox 19">
            <a:extLst>
              <a:ext uri="{FF2B5EF4-FFF2-40B4-BE49-F238E27FC236}">
                <a16:creationId xmlns:a16="http://schemas.microsoft.com/office/drawing/2014/main" id="{D195D41B-1B0F-7F68-F6F5-EF7D6E6F7A82}"/>
              </a:ext>
            </a:extLst>
          </p:cNvPr>
          <p:cNvSpPr txBox="1"/>
          <p:nvPr/>
        </p:nvSpPr>
        <p:spPr>
          <a:xfrm>
            <a:off x="2743200" y="7038340"/>
            <a:ext cx="12801600" cy="707886"/>
          </a:xfrm>
          <a:prstGeom prst="rect">
            <a:avLst/>
          </a:prstGeom>
          <a:noFill/>
        </p:spPr>
        <p:txBody>
          <a:bodyPr wrap="square" lIns="137160" tIns="137160" rIns="137160" bIns="137160">
            <a:spAutoFit/>
          </a:bodyPr>
          <a:lstStyle/>
          <a:p>
            <a:pPr algn="ctr"/>
            <a:r>
              <a:rPr sz="2800">
                <a:solidFill>
                  <a:srgbClr val="1E232B"/>
                </a:solidFill>
                <a:latin typeface="a옛날사진관5" panose="02020600000000000000" pitchFamily="18" charset="-127"/>
                <a:ea typeface="a옛날사진관5" panose="02020600000000000000" pitchFamily="18" charset="-127"/>
              </a:rPr>
              <a:t>권리는 나이가 아니라 “일한다는 사실”에서 시작됩니다.</a:t>
            </a:r>
          </a:p>
        </p:txBody>
      </p:sp>
    </p:spTree>
    <p:extLst>
      <p:ext uri="{BB962C8B-B14F-4D97-AF65-F5344CB8AC3E}">
        <p14:creationId xmlns:p14="http://schemas.microsoft.com/office/powerpoint/2010/main" val="1331471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a:extLst>
            <a:ext uri="{FF2B5EF4-FFF2-40B4-BE49-F238E27FC236}">
              <a16:creationId xmlns:a16="http://schemas.microsoft.com/office/drawing/2014/main" id="{A54F8800-44A8-5C4D-DECB-19CFCB3136D7}"/>
            </a:ext>
          </a:extLst>
        </p:cNvPr>
        <p:cNvGrpSpPr/>
        <p:nvPr/>
      </p:nvGrpSpPr>
      <p:grpSpPr>
        <a:xfrm>
          <a:off x="0" y="0"/>
          <a:ext cx="0" cy="0"/>
          <a:chOff x="0" y="0"/>
          <a:chExt cx="0" cy="0"/>
        </a:xfrm>
      </p:grpSpPr>
      <p:grpSp>
        <p:nvGrpSpPr>
          <p:cNvPr id="11" name="그룹 10">
            <a:extLst>
              <a:ext uri="{FF2B5EF4-FFF2-40B4-BE49-F238E27FC236}">
                <a16:creationId xmlns:a16="http://schemas.microsoft.com/office/drawing/2014/main" id="{3B1E1787-6BEC-98A0-D9A8-85F80A84643A}"/>
              </a:ext>
            </a:extLst>
          </p:cNvPr>
          <p:cNvGrpSpPr/>
          <p:nvPr/>
        </p:nvGrpSpPr>
        <p:grpSpPr>
          <a:xfrm>
            <a:off x="558800" y="444500"/>
            <a:ext cx="16891000" cy="9017000"/>
            <a:chOff x="558800" y="444500"/>
            <a:chExt cx="16891000" cy="9017000"/>
          </a:xfrm>
        </p:grpSpPr>
        <p:pic>
          <p:nvPicPr>
            <p:cNvPr id="2" name="Picture 2">
              <a:extLst>
                <a:ext uri="{FF2B5EF4-FFF2-40B4-BE49-F238E27FC236}">
                  <a16:creationId xmlns:a16="http://schemas.microsoft.com/office/drawing/2014/main" id="{A4B174D8-BF01-A3A4-DBD3-84779B403B90}"/>
                </a:ext>
              </a:extLst>
            </p:cNvPr>
            <p:cNvPicPr>
              <a:picLocks noChangeAspect="1"/>
            </p:cNvPicPr>
            <p:nvPr/>
          </p:nvPicPr>
          <p:blipFill>
            <a:blip r:embed="rId3"/>
            <a:stretch>
              <a:fillRect/>
            </a:stretch>
          </p:blipFill>
          <p:spPr>
            <a:xfrm>
              <a:off x="558800" y="444500"/>
              <a:ext cx="16891000" cy="9017000"/>
            </a:xfrm>
            <a:prstGeom prst="rect">
              <a:avLst/>
            </a:prstGeom>
          </p:spPr>
        </p:pic>
        <p:grpSp>
          <p:nvGrpSpPr>
            <p:cNvPr id="6" name="그룹 5">
              <a:extLst>
                <a:ext uri="{FF2B5EF4-FFF2-40B4-BE49-F238E27FC236}">
                  <a16:creationId xmlns:a16="http://schemas.microsoft.com/office/drawing/2014/main" id="{320890EC-90C2-4304-B9A0-31BB41BEA122}"/>
                </a:ext>
              </a:extLst>
            </p:cNvPr>
            <p:cNvGrpSpPr/>
            <p:nvPr/>
          </p:nvGrpSpPr>
          <p:grpSpPr>
            <a:xfrm>
              <a:off x="584200" y="450770"/>
              <a:ext cx="10717567" cy="1092280"/>
              <a:chOff x="584200" y="450770"/>
              <a:chExt cx="10717567" cy="1092280"/>
            </a:xfrm>
          </p:grpSpPr>
          <p:sp>
            <p:nvSpPr>
              <p:cNvPr id="7" name="사각형: 둥근 모서리 6">
                <a:extLst>
                  <a:ext uri="{FF2B5EF4-FFF2-40B4-BE49-F238E27FC236}">
                    <a16:creationId xmlns:a16="http://schemas.microsoft.com/office/drawing/2014/main" id="{0795AA66-379D-28FD-FB12-FF6A224BFF30}"/>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 name="직사각형 46">
                <a:extLst>
                  <a:ext uri="{FF2B5EF4-FFF2-40B4-BE49-F238E27FC236}">
                    <a16:creationId xmlns:a16="http://schemas.microsoft.com/office/drawing/2014/main" id="{CB8D0EFE-2195-B9F6-7077-79D7DE59F9B3}"/>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a:extLst>
              <a:ext uri="{FF2B5EF4-FFF2-40B4-BE49-F238E27FC236}">
                <a16:creationId xmlns:a16="http://schemas.microsoft.com/office/drawing/2014/main" id="{FFE1BE8A-A5A2-98F0-B254-69A39B702BE8}"/>
              </a:ext>
            </a:extLst>
          </p:cNvPr>
          <p:cNvPicPr>
            <a:picLocks noChangeAspect="1"/>
          </p:cNvPicPr>
          <p:nvPr/>
        </p:nvPicPr>
        <p:blipFill>
          <a:blip r:embed="rId4"/>
          <a:stretch>
            <a:fillRect/>
          </a:stretch>
        </p:blipFill>
        <p:spPr>
          <a:xfrm>
            <a:off x="838200" y="8420100"/>
            <a:ext cx="16611600" cy="1041400"/>
          </a:xfrm>
          <a:prstGeom prst="rect">
            <a:avLst/>
          </a:prstGeom>
        </p:spPr>
      </p:pic>
      <p:pic>
        <p:nvPicPr>
          <p:cNvPr id="15" name="Picture 15">
            <a:extLst>
              <a:ext uri="{FF2B5EF4-FFF2-40B4-BE49-F238E27FC236}">
                <a16:creationId xmlns:a16="http://schemas.microsoft.com/office/drawing/2014/main" id="{F91E16DD-7E0F-64AE-1039-D773E9D1FC61}"/>
              </a:ext>
            </a:extLst>
          </p:cNvPr>
          <p:cNvPicPr>
            <a:picLocks noChangeAspect="1"/>
          </p:cNvPicPr>
          <p:nvPr/>
        </p:nvPicPr>
        <p:blipFill>
          <a:blip r:embed="rId5"/>
          <a:stretch>
            <a:fillRect/>
          </a:stretch>
        </p:blipFill>
        <p:spPr>
          <a:xfrm>
            <a:off x="15931248" y="7886700"/>
            <a:ext cx="2940951" cy="2667000"/>
          </a:xfrm>
          <a:prstGeom prst="rect">
            <a:avLst/>
          </a:prstGeom>
        </p:spPr>
      </p:pic>
      <p:sp>
        <p:nvSpPr>
          <p:cNvPr id="10" name="TextBox 11">
            <a:extLst>
              <a:ext uri="{FF2B5EF4-FFF2-40B4-BE49-F238E27FC236}">
                <a16:creationId xmlns:a16="http://schemas.microsoft.com/office/drawing/2014/main" id="{D22C1119-01F1-0678-0A8D-D63A3CBF1D3D}"/>
              </a:ext>
            </a:extLst>
          </p:cNvPr>
          <p:cNvSpPr txBox="1"/>
          <p:nvPr/>
        </p:nvSpPr>
        <p:spPr>
          <a:xfrm>
            <a:off x="2895600" y="546100"/>
            <a:ext cx="6004560" cy="769441"/>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4400" spc="-350" dirty="0">
                <a:solidFill>
                  <a:schemeClr val="tx2">
                    <a:lumMod val="75000"/>
                  </a:schemeClr>
                </a:solidFill>
                <a:latin typeface="a옛날사진관5" panose="02020600000000000000" pitchFamily="18" charset="-127"/>
                <a:ea typeface="a옛날사진관5" panose="02020600000000000000" pitchFamily="18" charset="-127"/>
              </a:rPr>
              <a:t>호칭이  시선을  만듭니다</a:t>
            </a:r>
            <a:r>
              <a:rPr lang="en-US" altLang="ko-KR" sz="4400" spc="-350" dirty="0">
                <a:solidFill>
                  <a:schemeClr val="tx2">
                    <a:lumMod val="75000"/>
                  </a:schemeClr>
                </a:solidFill>
                <a:latin typeface="a옛날사진관5" panose="02020600000000000000" pitchFamily="18" charset="-127"/>
                <a:ea typeface="a옛날사진관5" panose="02020600000000000000" pitchFamily="18" charset="-127"/>
              </a:rPr>
              <a:t>.</a:t>
            </a:r>
            <a:endParaRPr lang="ko-KR" altLang="en-US" sz="4400" spc="-350" dirty="0">
              <a:solidFill>
                <a:schemeClr val="tx2">
                  <a:lumMod val="75000"/>
                </a:schemeClr>
              </a:solidFill>
              <a:latin typeface="a옛날사진관5" panose="02020600000000000000" pitchFamily="18" charset="-127"/>
              <a:ea typeface="a옛날사진관5" panose="02020600000000000000" pitchFamily="18" charset="-127"/>
            </a:endParaRPr>
          </a:p>
        </p:txBody>
      </p:sp>
      <p:sp>
        <p:nvSpPr>
          <p:cNvPr id="5" name="Rounded Rectangle 13">
            <a:extLst>
              <a:ext uri="{FF2B5EF4-FFF2-40B4-BE49-F238E27FC236}">
                <a16:creationId xmlns:a16="http://schemas.microsoft.com/office/drawing/2014/main" id="{32761860-CE13-FEF2-4649-A51CB0422869}"/>
              </a:ext>
            </a:extLst>
          </p:cNvPr>
          <p:cNvSpPr/>
          <p:nvPr/>
        </p:nvSpPr>
        <p:spPr>
          <a:xfrm>
            <a:off x="2235200" y="2270760"/>
            <a:ext cx="6583680" cy="4359990"/>
          </a:xfrm>
          <a:prstGeom prst="roundRect">
            <a:avLst/>
          </a:prstGeom>
          <a:solidFill>
            <a:srgbClr val="FFEBEE"/>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201168" tIns="146304" rIns="164592" bIns="109728" rtlCol="0" anchor="ctr"/>
          <a:lstStyle/>
          <a:p>
            <a:pPr algn="ctr"/>
            <a:r>
              <a:rPr sz="3200" b="1" dirty="0" err="1">
                <a:solidFill>
                  <a:srgbClr val="102E4E"/>
                </a:solidFill>
                <a:latin typeface="a옛날사진관5" panose="02020600000000000000" pitchFamily="18" charset="-127"/>
                <a:ea typeface="a옛날사진관5" panose="02020600000000000000" pitchFamily="18" charset="-127"/>
              </a:rPr>
              <a:t>무심코</a:t>
            </a:r>
            <a:r>
              <a:rPr sz="3200" b="1" dirty="0">
                <a:solidFill>
                  <a:srgbClr val="102E4E"/>
                </a:solidFill>
                <a:latin typeface="a옛날사진관5" panose="02020600000000000000" pitchFamily="18" charset="-127"/>
                <a:ea typeface="a옛날사진관5" panose="02020600000000000000" pitchFamily="18" charset="-127"/>
              </a:rPr>
              <a:t> </a:t>
            </a:r>
            <a:r>
              <a:rPr sz="3200" b="1" dirty="0" err="1">
                <a:solidFill>
                  <a:srgbClr val="102E4E"/>
                </a:solidFill>
                <a:latin typeface="a옛날사진관5" panose="02020600000000000000" pitchFamily="18" charset="-127"/>
                <a:ea typeface="a옛날사진관5" panose="02020600000000000000" pitchFamily="18" charset="-127"/>
              </a:rPr>
              <a:t>부르는</a:t>
            </a:r>
            <a:r>
              <a:rPr sz="3200" b="1" dirty="0">
                <a:solidFill>
                  <a:srgbClr val="102E4E"/>
                </a:solidFill>
                <a:latin typeface="a옛날사진관5" panose="02020600000000000000" pitchFamily="18" charset="-127"/>
                <a:ea typeface="a옛날사진관5" panose="02020600000000000000" pitchFamily="18" charset="-127"/>
              </a:rPr>
              <a:t> </a:t>
            </a:r>
            <a:r>
              <a:rPr sz="3200" b="1" dirty="0" err="1">
                <a:solidFill>
                  <a:srgbClr val="102E4E"/>
                </a:solidFill>
                <a:latin typeface="a옛날사진관5" panose="02020600000000000000" pitchFamily="18" charset="-127"/>
                <a:ea typeface="a옛날사진관5" panose="02020600000000000000" pitchFamily="18" charset="-127"/>
              </a:rPr>
              <a:t>이름</a:t>
            </a:r>
            <a:endParaRPr lang="en-US" sz="3200" b="1" dirty="0">
              <a:solidFill>
                <a:srgbClr val="102E4E"/>
              </a:solidFill>
              <a:latin typeface="a옛날사진관5" panose="02020600000000000000" pitchFamily="18" charset="-127"/>
              <a:ea typeface="a옛날사진관5" panose="02020600000000000000" pitchFamily="18" charset="-127"/>
            </a:endParaRPr>
          </a:p>
          <a:p>
            <a:pPr algn="ctr"/>
            <a:endParaRPr sz="3200" b="1" dirty="0">
              <a:solidFill>
                <a:srgbClr val="102E4E"/>
              </a:solidFill>
              <a:latin typeface="a옛날사진관5" panose="02020600000000000000" pitchFamily="18" charset="-127"/>
              <a:ea typeface="a옛날사진관5" panose="02020600000000000000" pitchFamily="18" charset="-127"/>
            </a:endParaRPr>
          </a:p>
          <a:p>
            <a:pPr>
              <a:spcBef>
                <a:spcPts val="500"/>
              </a:spcBef>
            </a:pPr>
            <a:r>
              <a:rPr sz="3200" dirty="0">
                <a:solidFill>
                  <a:srgbClr val="1E232B"/>
                </a:solidFill>
                <a:latin typeface="a옛날사진관5" panose="02020600000000000000" pitchFamily="18" charset="-127"/>
                <a:ea typeface="a옛날사진관5" panose="02020600000000000000" pitchFamily="18" charset="-127"/>
              </a:rPr>
              <a:t>• </a:t>
            </a:r>
            <a:r>
              <a:rPr sz="3200" dirty="0" err="1">
                <a:solidFill>
                  <a:srgbClr val="1E232B"/>
                </a:solidFill>
                <a:latin typeface="a옛날사진관5" panose="02020600000000000000" pitchFamily="18" charset="-127"/>
                <a:ea typeface="a옛날사진관5" panose="02020600000000000000" pitchFamily="18" charset="-127"/>
              </a:rPr>
              <a:t>알바생</a:t>
            </a:r>
            <a:endParaRPr sz="32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3200" dirty="0">
                <a:solidFill>
                  <a:srgbClr val="1E232B"/>
                </a:solidFill>
                <a:latin typeface="a옛날사진관5" panose="02020600000000000000" pitchFamily="18" charset="-127"/>
                <a:ea typeface="a옛날사진관5" panose="02020600000000000000" pitchFamily="18" charset="-127"/>
              </a:rPr>
              <a:t>• </a:t>
            </a:r>
            <a:r>
              <a:rPr sz="3200" dirty="0" err="1">
                <a:solidFill>
                  <a:srgbClr val="1E232B"/>
                </a:solidFill>
                <a:latin typeface="a옛날사진관5" panose="02020600000000000000" pitchFamily="18" charset="-127"/>
                <a:ea typeface="a옛날사진관5" panose="02020600000000000000" pitchFamily="18" charset="-127"/>
              </a:rPr>
              <a:t>급식</a:t>
            </a:r>
            <a:r>
              <a:rPr sz="3200" dirty="0">
                <a:solidFill>
                  <a:srgbClr val="1E232B"/>
                </a:solidFill>
                <a:latin typeface="a옛날사진관5" panose="02020600000000000000" pitchFamily="18" charset="-127"/>
                <a:ea typeface="a옛날사진관5" panose="02020600000000000000" pitchFamily="18" charset="-127"/>
              </a:rPr>
              <a:t> </a:t>
            </a:r>
            <a:r>
              <a:rPr sz="3200" dirty="0" err="1">
                <a:solidFill>
                  <a:srgbClr val="1E232B"/>
                </a:solidFill>
                <a:latin typeface="a옛날사진관5" panose="02020600000000000000" pitchFamily="18" charset="-127"/>
                <a:ea typeface="a옛날사진관5" panose="02020600000000000000" pitchFamily="18" charset="-127"/>
              </a:rPr>
              <a:t>아줌마</a:t>
            </a:r>
            <a:endParaRPr sz="32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3200" dirty="0">
                <a:solidFill>
                  <a:srgbClr val="1E232B"/>
                </a:solidFill>
                <a:latin typeface="a옛날사진관5" panose="02020600000000000000" pitchFamily="18" charset="-127"/>
                <a:ea typeface="a옛날사진관5" panose="02020600000000000000" pitchFamily="18" charset="-127"/>
              </a:rPr>
              <a:t>• </a:t>
            </a:r>
            <a:r>
              <a:rPr sz="3200" dirty="0" err="1">
                <a:solidFill>
                  <a:srgbClr val="1E232B"/>
                </a:solidFill>
                <a:latin typeface="a옛날사진관5" panose="02020600000000000000" pitchFamily="18" charset="-127"/>
                <a:ea typeface="a옛날사진관5" panose="02020600000000000000" pitchFamily="18" charset="-127"/>
              </a:rPr>
              <a:t>청소</a:t>
            </a:r>
            <a:r>
              <a:rPr sz="3200" dirty="0">
                <a:solidFill>
                  <a:srgbClr val="1E232B"/>
                </a:solidFill>
                <a:latin typeface="a옛날사진관5" panose="02020600000000000000" pitchFamily="18" charset="-127"/>
                <a:ea typeface="a옛날사진관5" panose="02020600000000000000" pitchFamily="18" charset="-127"/>
              </a:rPr>
              <a:t> </a:t>
            </a:r>
            <a:r>
              <a:rPr sz="3200" dirty="0" err="1">
                <a:solidFill>
                  <a:srgbClr val="1E232B"/>
                </a:solidFill>
                <a:latin typeface="a옛날사진관5" panose="02020600000000000000" pitchFamily="18" charset="-127"/>
                <a:ea typeface="a옛날사진관5" panose="02020600000000000000" pitchFamily="18" charset="-127"/>
              </a:rPr>
              <a:t>아줌마</a:t>
            </a:r>
            <a:endParaRPr sz="32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3200" dirty="0">
                <a:solidFill>
                  <a:srgbClr val="1E232B"/>
                </a:solidFill>
                <a:latin typeface="a옛날사진관5" panose="02020600000000000000" pitchFamily="18" charset="-127"/>
                <a:ea typeface="a옛날사진관5" panose="02020600000000000000" pitchFamily="18" charset="-127"/>
              </a:rPr>
              <a:t>• </a:t>
            </a:r>
            <a:r>
              <a:rPr sz="3200" dirty="0" err="1">
                <a:solidFill>
                  <a:srgbClr val="1E232B"/>
                </a:solidFill>
                <a:latin typeface="a옛날사진관5" panose="02020600000000000000" pitchFamily="18" charset="-127"/>
                <a:ea typeface="a옛날사진관5" panose="02020600000000000000" pitchFamily="18" charset="-127"/>
              </a:rPr>
              <a:t>경비</a:t>
            </a:r>
            <a:r>
              <a:rPr sz="3200" dirty="0">
                <a:solidFill>
                  <a:srgbClr val="1E232B"/>
                </a:solidFill>
                <a:latin typeface="a옛날사진관5" panose="02020600000000000000" pitchFamily="18" charset="-127"/>
                <a:ea typeface="a옛날사진관5" panose="02020600000000000000" pitchFamily="18" charset="-127"/>
              </a:rPr>
              <a:t> </a:t>
            </a:r>
            <a:r>
              <a:rPr sz="3200" dirty="0" err="1">
                <a:solidFill>
                  <a:srgbClr val="1E232B"/>
                </a:solidFill>
                <a:latin typeface="a옛날사진관5" panose="02020600000000000000" pitchFamily="18" charset="-127"/>
                <a:ea typeface="a옛날사진관5" panose="02020600000000000000" pitchFamily="18" charset="-127"/>
              </a:rPr>
              <a:t>아저씨</a:t>
            </a:r>
            <a:endParaRPr sz="32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3200" dirty="0">
                <a:solidFill>
                  <a:srgbClr val="1E232B"/>
                </a:solidFill>
                <a:latin typeface="a옛날사진관5" panose="02020600000000000000" pitchFamily="18" charset="-127"/>
                <a:ea typeface="a옛날사진관5" panose="02020600000000000000" pitchFamily="18" charset="-127"/>
              </a:rPr>
              <a:t>• </a:t>
            </a:r>
            <a:r>
              <a:rPr sz="3200" dirty="0" err="1">
                <a:solidFill>
                  <a:srgbClr val="1E232B"/>
                </a:solidFill>
                <a:latin typeface="a옛날사진관5" panose="02020600000000000000" pitchFamily="18" charset="-127"/>
                <a:ea typeface="a옛날사진관5" panose="02020600000000000000" pitchFamily="18" charset="-127"/>
              </a:rPr>
              <a:t>외국인</a:t>
            </a:r>
            <a:r>
              <a:rPr sz="3200" dirty="0">
                <a:solidFill>
                  <a:srgbClr val="1E232B"/>
                </a:solidFill>
                <a:latin typeface="a옛날사진관5" panose="02020600000000000000" pitchFamily="18" charset="-127"/>
                <a:ea typeface="a옛날사진관5" panose="02020600000000000000" pitchFamily="18" charset="-127"/>
              </a:rPr>
              <a:t> </a:t>
            </a:r>
            <a:r>
              <a:rPr sz="3200" dirty="0" err="1">
                <a:solidFill>
                  <a:srgbClr val="1E232B"/>
                </a:solidFill>
                <a:latin typeface="a옛날사진관5" panose="02020600000000000000" pitchFamily="18" charset="-127"/>
                <a:ea typeface="a옛날사진관5" panose="02020600000000000000" pitchFamily="18" charset="-127"/>
              </a:rPr>
              <a:t>근로자</a:t>
            </a:r>
            <a:endParaRPr sz="3200" dirty="0">
              <a:solidFill>
                <a:srgbClr val="1E232B"/>
              </a:solidFill>
              <a:latin typeface="a옛날사진관5" panose="02020600000000000000" pitchFamily="18" charset="-127"/>
              <a:ea typeface="a옛날사진관5" panose="02020600000000000000" pitchFamily="18" charset="-127"/>
            </a:endParaRPr>
          </a:p>
        </p:txBody>
      </p:sp>
      <p:sp>
        <p:nvSpPr>
          <p:cNvPr id="14" name="Rounded Rectangle 14">
            <a:extLst>
              <a:ext uri="{FF2B5EF4-FFF2-40B4-BE49-F238E27FC236}">
                <a16:creationId xmlns:a16="http://schemas.microsoft.com/office/drawing/2014/main" id="{DF548F83-BF38-3927-181C-95C213C2D7A0}"/>
              </a:ext>
            </a:extLst>
          </p:cNvPr>
          <p:cNvSpPr/>
          <p:nvPr/>
        </p:nvSpPr>
        <p:spPr>
          <a:xfrm>
            <a:off x="9372600" y="2270760"/>
            <a:ext cx="6583680" cy="4359990"/>
          </a:xfrm>
          <a:prstGeom prst="roundRect">
            <a:avLst/>
          </a:prstGeom>
          <a:solidFill>
            <a:srgbClr val="E8F7EC"/>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201168" tIns="146304" rIns="164592" bIns="109728" rtlCol="0" anchor="ctr"/>
          <a:lstStyle/>
          <a:p>
            <a:pPr algn="ctr"/>
            <a:r>
              <a:rPr sz="3200" b="1" dirty="0" err="1">
                <a:solidFill>
                  <a:srgbClr val="102E4E"/>
                </a:solidFill>
                <a:latin typeface="a옛날사진관5" panose="02020600000000000000" pitchFamily="18" charset="-127"/>
                <a:ea typeface="a옛날사진관5" panose="02020600000000000000" pitchFamily="18" charset="-127"/>
              </a:rPr>
              <a:t>노동의</a:t>
            </a:r>
            <a:r>
              <a:rPr sz="3200" b="1" dirty="0">
                <a:solidFill>
                  <a:srgbClr val="102E4E"/>
                </a:solidFill>
                <a:latin typeface="a옛날사진관5" panose="02020600000000000000" pitchFamily="18" charset="-127"/>
                <a:ea typeface="a옛날사진관5" panose="02020600000000000000" pitchFamily="18" charset="-127"/>
              </a:rPr>
              <a:t> </a:t>
            </a:r>
            <a:r>
              <a:rPr sz="3200" b="1" dirty="0" err="1">
                <a:solidFill>
                  <a:srgbClr val="102E4E"/>
                </a:solidFill>
                <a:latin typeface="a옛날사진관5" panose="02020600000000000000" pitchFamily="18" charset="-127"/>
                <a:ea typeface="a옛날사진관5" panose="02020600000000000000" pitchFamily="18" charset="-127"/>
              </a:rPr>
              <a:t>이름으로</a:t>
            </a:r>
            <a:r>
              <a:rPr sz="3200" b="1" dirty="0">
                <a:solidFill>
                  <a:srgbClr val="102E4E"/>
                </a:solidFill>
                <a:latin typeface="a옛날사진관5" panose="02020600000000000000" pitchFamily="18" charset="-127"/>
                <a:ea typeface="a옛날사진관5" panose="02020600000000000000" pitchFamily="18" charset="-127"/>
              </a:rPr>
              <a:t> </a:t>
            </a:r>
            <a:r>
              <a:rPr sz="3200" b="1" dirty="0" err="1">
                <a:solidFill>
                  <a:srgbClr val="102E4E"/>
                </a:solidFill>
                <a:latin typeface="a옛날사진관5" panose="02020600000000000000" pitchFamily="18" charset="-127"/>
                <a:ea typeface="a옛날사진관5" panose="02020600000000000000" pitchFamily="18" charset="-127"/>
              </a:rPr>
              <a:t>부르면</a:t>
            </a:r>
            <a:endParaRPr lang="en-US" sz="3200" b="1" dirty="0">
              <a:solidFill>
                <a:srgbClr val="102E4E"/>
              </a:solidFill>
              <a:latin typeface="a옛날사진관5" panose="02020600000000000000" pitchFamily="18" charset="-127"/>
              <a:ea typeface="a옛날사진관5" panose="02020600000000000000" pitchFamily="18" charset="-127"/>
            </a:endParaRPr>
          </a:p>
          <a:p>
            <a:pPr algn="ctr"/>
            <a:endParaRPr sz="3200" b="1" dirty="0">
              <a:solidFill>
                <a:srgbClr val="102E4E"/>
              </a:solidFill>
              <a:latin typeface="a옛날사진관5" panose="02020600000000000000" pitchFamily="18" charset="-127"/>
              <a:ea typeface="a옛날사진관5" panose="02020600000000000000" pitchFamily="18" charset="-127"/>
            </a:endParaRPr>
          </a:p>
          <a:p>
            <a:pPr>
              <a:spcBef>
                <a:spcPts val="500"/>
              </a:spcBef>
            </a:pPr>
            <a:r>
              <a:rPr sz="3200" dirty="0">
                <a:solidFill>
                  <a:srgbClr val="1E232B"/>
                </a:solidFill>
                <a:latin typeface="a옛날사진관5" panose="02020600000000000000" pitchFamily="18" charset="-127"/>
                <a:ea typeface="a옛날사진관5" panose="02020600000000000000" pitchFamily="18" charset="-127"/>
              </a:rPr>
              <a:t>• </a:t>
            </a:r>
            <a:r>
              <a:rPr sz="3200" dirty="0" err="1">
                <a:solidFill>
                  <a:srgbClr val="1E232B"/>
                </a:solidFill>
                <a:latin typeface="a옛날사진관5" panose="02020600000000000000" pitchFamily="18" charset="-127"/>
                <a:ea typeface="a옛날사진관5" panose="02020600000000000000" pitchFamily="18" charset="-127"/>
              </a:rPr>
              <a:t>청소년</a:t>
            </a:r>
            <a:r>
              <a:rPr sz="3200" dirty="0">
                <a:solidFill>
                  <a:srgbClr val="1E232B"/>
                </a:solidFill>
                <a:latin typeface="a옛날사진관5" panose="02020600000000000000" pitchFamily="18" charset="-127"/>
                <a:ea typeface="a옛날사진관5" panose="02020600000000000000" pitchFamily="18" charset="-127"/>
              </a:rPr>
              <a:t> </a:t>
            </a:r>
            <a:r>
              <a:rPr sz="3200" dirty="0" err="1">
                <a:solidFill>
                  <a:srgbClr val="1E232B"/>
                </a:solidFill>
                <a:latin typeface="a옛날사진관5" panose="02020600000000000000" pitchFamily="18" charset="-127"/>
                <a:ea typeface="a옛날사진관5" panose="02020600000000000000" pitchFamily="18" charset="-127"/>
              </a:rPr>
              <a:t>노동자</a:t>
            </a:r>
            <a:endParaRPr sz="32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3200" dirty="0">
                <a:solidFill>
                  <a:srgbClr val="1E232B"/>
                </a:solidFill>
                <a:latin typeface="a옛날사진관5" panose="02020600000000000000" pitchFamily="18" charset="-127"/>
                <a:ea typeface="a옛날사진관5" panose="02020600000000000000" pitchFamily="18" charset="-127"/>
              </a:rPr>
              <a:t>• </a:t>
            </a:r>
            <a:r>
              <a:rPr sz="3200" dirty="0" err="1">
                <a:solidFill>
                  <a:srgbClr val="1E232B"/>
                </a:solidFill>
                <a:latin typeface="a옛날사진관5" panose="02020600000000000000" pitchFamily="18" charset="-127"/>
                <a:ea typeface="a옛날사진관5" panose="02020600000000000000" pitchFamily="18" charset="-127"/>
              </a:rPr>
              <a:t>급식노동자</a:t>
            </a:r>
            <a:r>
              <a:rPr sz="3200" dirty="0">
                <a:solidFill>
                  <a:srgbClr val="1E232B"/>
                </a:solidFill>
                <a:latin typeface="a옛날사진관5" panose="02020600000000000000" pitchFamily="18" charset="-127"/>
                <a:ea typeface="a옛날사진관5" panose="02020600000000000000" pitchFamily="18" charset="-127"/>
              </a:rPr>
              <a:t> / </a:t>
            </a:r>
            <a:r>
              <a:rPr sz="3200" dirty="0" err="1">
                <a:solidFill>
                  <a:srgbClr val="1E232B"/>
                </a:solidFill>
                <a:latin typeface="a옛날사진관5" panose="02020600000000000000" pitchFamily="18" charset="-127"/>
                <a:ea typeface="a옛날사진관5" panose="02020600000000000000" pitchFamily="18" charset="-127"/>
              </a:rPr>
              <a:t>조리실무사</a:t>
            </a:r>
            <a:endParaRPr sz="32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3200" dirty="0">
                <a:solidFill>
                  <a:srgbClr val="1E232B"/>
                </a:solidFill>
                <a:latin typeface="a옛날사진관5" panose="02020600000000000000" pitchFamily="18" charset="-127"/>
                <a:ea typeface="a옛날사진관5" panose="02020600000000000000" pitchFamily="18" charset="-127"/>
              </a:rPr>
              <a:t>• </a:t>
            </a:r>
            <a:r>
              <a:rPr sz="3200" dirty="0" err="1">
                <a:solidFill>
                  <a:srgbClr val="1E232B"/>
                </a:solidFill>
                <a:latin typeface="a옛날사진관5" panose="02020600000000000000" pitchFamily="18" charset="-127"/>
                <a:ea typeface="a옛날사진관5" panose="02020600000000000000" pitchFamily="18" charset="-127"/>
              </a:rPr>
              <a:t>청소노동자</a:t>
            </a:r>
            <a:endParaRPr sz="32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3200" dirty="0">
                <a:solidFill>
                  <a:srgbClr val="1E232B"/>
                </a:solidFill>
                <a:latin typeface="a옛날사진관5" panose="02020600000000000000" pitchFamily="18" charset="-127"/>
                <a:ea typeface="a옛날사진관5" panose="02020600000000000000" pitchFamily="18" charset="-127"/>
              </a:rPr>
              <a:t>• </a:t>
            </a:r>
            <a:r>
              <a:rPr sz="3200" dirty="0" err="1">
                <a:solidFill>
                  <a:srgbClr val="1E232B"/>
                </a:solidFill>
                <a:latin typeface="a옛날사진관5" panose="02020600000000000000" pitchFamily="18" charset="-127"/>
                <a:ea typeface="a옛날사진관5" panose="02020600000000000000" pitchFamily="18" charset="-127"/>
              </a:rPr>
              <a:t>경비노동자</a:t>
            </a:r>
            <a:endParaRPr sz="32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3200" dirty="0">
                <a:solidFill>
                  <a:srgbClr val="1E232B"/>
                </a:solidFill>
                <a:latin typeface="a옛날사진관5" panose="02020600000000000000" pitchFamily="18" charset="-127"/>
                <a:ea typeface="a옛날사진관5" panose="02020600000000000000" pitchFamily="18" charset="-127"/>
              </a:rPr>
              <a:t>• </a:t>
            </a:r>
            <a:r>
              <a:rPr sz="3200" dirty="0" err="1">
                <a:solidFill>
                  <a:srgbClr val="1E232B"/>
                </a:solidFill>
                <a:latin typeface="a옛날사진관5" panose="02020600000000000000" pitchFamily="18" charset="-127"/>
                <a:ea typeface="a옛날사진관5" panose="02020600000000000000" pitchFamily="18" charset="-127"/>
              </a:rPr>
              <a:t>이주노동자</a:t>
            </a:r>
            <a:endParaRPr sz="3200" dirty="0">
              <a:solidFill>
                <a:srgbClr val="1E232B"/>
              </a:solidFill>
              <a:latin typeface="a옛날사진관5" panose="02020600000000000000" pitchFamily="18" charset="-127"/>
              <a:ea typeface="a옛날사진관5" panose="02020600000000000000" pitchFamily="18" charset="-127"/>
            </a:endParaRPr>
          </a:p>
        </p:txBody>
      </p:sp>
      <p:sp>
        <p:nvSpPr>
          <p:cNvPr id="18" name="Rounded Rectangle 15">
            <a:extLst>
              <a:ext uri="{FF2B5EF4-FFF2-40B4-BE49-F238E27FC236}">
                <a16:creationId xmlns:a16="http://schemas.microsoft.com/office/drawing/2014/main" id="{5B325E49-F5EC-2D56-58AB-6BEF069A9A1E}"/>
              </a:ext>
            </a:extLst>
          </p:cNvPr>
          <p:cNvSpPr/>
          <p:nvPr/>
        </p:nvSpPr>
        <p:spPr>
          <a:xfrm>
            <a:off x="2910840" y="7193280"/>
            <a:ext cx="12435840" cy="822960"/>
          </a:xfrm>
          <a:prstGeom prst="roundRect">
            <a:avLst/>
          </a:prstGeom>
          <a:solidFill>
            <a:srgbClr val="FFF8DC"/>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3600" b="1">
                <a:solidFill>
                  <a:srgbClr val="102E4E"/>
                </a:solidFill>
                <a:latin typeface="a옛날사진관5" panose="02020600000000000000" pitchFamily="18" charset="-127"/>
                <a:ea typeface="a옛날사진관5" panose="02020600000000000000" pitchFamily="18" charset="-127"/>
              </a:rPr>
              <a:t>이름이 바뀌면 “권리”가 보이기 시작합니다.</a:t>
            </a:r>
          </a:p>
        </p:txBody>
      </p:sp>
    </p:spTree>
    <p:extLst>
      <p:ext uri="{BB962C8B-B14F-4D97-AF65-F5344CB8AC3E}">
        <p14:creationId xmlns:p14="http://schemas.microsoft.com/office/powerpoint/2010/main" val="202743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a:extLst>
            <a:ext uri="{FF2B5EF4-FFF2-40B4-BE49-F238E27FC236}">
              <a16:creationId xmlns:a16="http://schemas.microsoft.com/office/drawing/2014/main" id="{B473D8A2-382E-5D18-F7EF-F32C166660EB}"/>
            </a:ext>
          </a:extLst>
        </p:cNvPr>
        <p:cNvGrpSpPr/>
        <p:nvPr/>
      </p:nvGrpSpPr>
      <p:grpSpPr>
        <a:xfrm>
          <a:off x="0" y="0"/>
          <a:ext cx="0" cy="0"/>
          <a:chOff x="0" y="0"/>
          <a:chExt cx="0" cy="0"/>
        </a:xfrm>
      </p:grpSpPr>
      <p:grpSp>
        <p:nvGrpSpPr>
          <p:cNvPr id="11" name="그룹 10">
            <a:extLst>
              <a:ext uri="{FF2B5EF4-FFF2-40B4-BE49-F238E27FC236}">
                <a16:creationId xmlns:a16="http://schemas.microsoft.com/office/drawing/2014/main" id="{4A7C5E94-42A8-9334-9EF7-9E481E8B7AC1}"/>
              </a:ext>
            </a:extLst>
          </p:cNvPr>
          <p:cNvGrpSpPr/>
          <p:nvPr/>
        </p:nvGrpSpPr>
        <p:grpSpPr>
          <a:xfrm>
            <a:off x="558800" y="444500"/>
            <a:ext cx="16891000" cy="9017000"/>
            <a:chOff x="558800" y="444500"/>
            <a:chExt cx="16891000" cy="9017000"/>
          </a:xfrm>
        </p:grpSpPr>
        <p:pic>
          <p:nvPicPr>
            <p:cNvPr id="2" name="Picture 2">
              <a:extLst>
                <a:ext uri="{FF2B5EF4-FFF2-40B4-BE49-F238E27FC236}">
                  <a16:creationId xmlns:a16="http://schemas.microsoft.com/office/drawing/2014/main" id="{A1CA3F2B-32B3-5606-F5BF-436200D11ABC}"/>
                </a:ext>
              </a:extLst>
            </p:cNvPr>
            <p:cNvPicPr>
              <a:picLocks noChangeAspect="1"/>
            </p:cNvPicPr>
            <p:nvPr/>
          </p:nvPicPr>
          <p:blipFill>
            <a:blip r:embed="rId3"/>
            <a:stretch>
              <a:fillRect/>
            </a:stretch>
          </p:blipFill>
          <p:spPr>
            <a:xfrm>
              <a:off x="558800" y="444500"/>
              <a:ext cx="16891000" cy="9017000"/>
            </a:xfrm>
            <a:prstGeom prst="rect">
              <a:avLst/>
            </a:prstGeom>
          </p:spPr>
        </p:pic>
        <p:grpSp>
          <p:nvGrpSpPr>
            <p:cNvPr id="6" name="그룹 5">
              <a:extLst>
                <a:ext uri="{FF2B5EF4-FFF2-40B4-BE49-F238E27FC236}">
                  <a16:creationId xmlns:a16="http://schemas.microsoft.com/office/drawing/2014/main" id="{F026F84C-C5A0-1454-3F1B-B9A698CAF114}"/>
                </a:ext>
              </a:extLst>
            </p:cNvPr>
            <p:cNvGrpSpPr/>
            <p:nvPr/>
          </p:nvGrpSpPr>
          <p:grpSpPr>
            <a:xfrm>
              <a:off x="584200" y="450770"/>
              <a:ext cx="10717567" cy="1092280"/>
              <a:chOff x="584200" y="450770"/>
              <a:chExt cx="10717567" cy="1092280"/>
            </a:xfrm>
          </p:grpSpPr>
          <p:sp>
            <p:nvSpPr>
              <p:cNvPr id="7" name="사각형: 둥근 모서리 6">
                <a:extLst>
                  <a:ext uri="{FF2B5EF4-FFF2-40B4-BE49-F238E27FC236}">
                    <a16:creationId xmlns:a16="http://schemas.microsoft.com/office/drawing/2014/main" id="{E3E31761-B49D-E880-7AC0-04C6D68C4627}"/>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 name="직사각형 46">
                <a:extLst>
                  <a:ext uri="{FF2B5EF4-FFF2-40B4-BE49-F238E27FC236}">
                    <a16:creationId xmlns:a16="http://schemas.microsoft.com/office/drawing/2014/main" id="{C9471F59-4297-B0F1-6DAB-D0A278519711}"/>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a:extLst>
              <a:ext uri="{FF2B5EF4-FFF2-40B4-BE49-F238E27FC236}">
                <a16:creationId xmlns:a16="http://schemas.microsoft.com/office/drawing/2014/main" id="{BF4C73CD-BE8C-F5FD-7408-FEB40DA94CBE}"/>
              </a:ext>
            </a:extLst>
          </p:cNvPr>
          <p:cNvPicPr>
            <a:picLocks noChangeAspect="1"/>
          </p:cNvPicPr>
          <p:nvPr/>
        </p:nvPicPr>
        <p:blipFill>
          <a:blip r:embed="rId4"/>
          <a:stretch>
            <a:fillRect/>
          </a:stretch>
        </p:blipFill>
        <p:spPr>
          <a:xfrm>
            <a:off x="838200" y="8420100"/>
            <a:ext cx="16611600" cy="1041400"/>
          </a:xfrm>
          <a:prstGeom prst="rect">
            <a:avLst/>
          </a:prstGeom>
        </p:spPr>
      </p:pic>
      <p:pic>
        <p:nvPicPr>
          <p:cNvPr id="15" name="Picture 15">
            <a:extLst>
              <a:ext uri="{FF2B5EF4-FFF2-40B4-BE49-F238E27FC236}">
                <a16:creationId xmlns:a16="http://schemas.microsoft.com/office/drawing/2014/main" id="{1C3C943D-AC00-E97D-6483-ABAFC881FA56}"/>
              </a:ext>
            </a:extLst>
          </p:cNvPr>
          <p:cNvPicPr>
            <a:picLocks noChangeAspect="1"/>
          </p:cNvPicPr>
          <p:nvPr/>
        </p:nvPicPr>
        <p:blipFill>
          <a:blip r:embed="rId5"/>
          <a:stretch>
            <a:fillRect/>
          </a:stretch>
        </p:blipFill>
        <p:spPr>
          <a:xfrm>
            <a:off x="15931248" y="7886700"/>
            <a:ext cx="2940951" cy="2667000"/>
          </a:xfrm>
          <a:prstGeom prst="rect">
            <a:avLst/>
          </a:prstGeom>
        </p:spPr>
      </p:pic>
      <p:sp>
        <p:nvSpPr>
          <p:cNvPr id="10" name="TextBox 11">
            <a:extLst>
              <a:ext uri="{FF2B5EF4-FFF2-40B4-BE49-F238E27FC236}">
                <a16:creationId xmlns:a16="http://schemas.microsoft.com/office/drawing/2014/main" id="{5C370831-B189-F1F8-899E-793ABC572220}"/>
              </a:ext>
            </a:extLst>
          </p:cNvPr>
          <p:cNvSpPr txBox="1"/>
          <p:nvPr/>
        </p:nvSpPr>
        <p:spPr>
          <a:xfrm>
            <a:off x="2209800" y="586749"/>
            <a:ext cx="7680960" cy="769441"/>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en-US" altLang="ko-KR" sz="4400" spc="-350" dirty="0">
                <a:solidFill>
                  <a:schemeClr val="tx2">
                    <a:lumMod val="75000"/>
                  </a:schemeClr>
                </a:solidFill>
                <a:latin typeface="a옛날사진관5" panose="02020600000000000000" pitchFamily="18" charset="-127"/>
                <a:ea typeface="a옛날사진관5" panose="02020600000000000000" pitchFamily="18" charset="-127"/>
              </a:rPr>
              <a:t>'</a:t>
            </a:r>
            <a:r>
              <a:rPr lang="ko-KR" altLang="en-US" sz="4400" spc="-350" dirty="0">
                <a:solidFill>
                  <a:schemeClr val="tx2">
                    <a:lumMod val="75000"/>
                  </a:schemeClr>
                </a:solidFill>
                <a:latin typeface="a옛날사진관5" panose="02020600000000000000" pitchFamily="18" charset="-127"/>
                <a:ea typeface="a옛날사진관5" panose="02020600000000000000" pitchFamily="18" charset="-127"/>
              </a:rPr>
              <a:t>밥 짓는 여자들</a:t>
            </a:r>
            <a:r>
              <a:rPr lang="en-US" altLang="ko-KR" sz="4400" spc="-350" dirty="0">
                <a:solidFill>
                  <a:schemeClr val="tx2">
                    <a:lumMod val="75000"/>
                  </a:schemeClr>
                </a:solidFill>
                <a:latin typeface="a옛날사진관5" panose="02020600000000000000" pitchFamily="18" charset="-127"/>
                <a:ea typeface="a옛날사진관5" panose="02020600000000000000" pitchFamily="18" charset="-127"/>
              </a:rPr>
              <a:t>’ </a:t>
            </a:r>
            <a:r>
              <a:rPr lang="ko-KR" altLang="en-US" sz="4400" spc="-350" dirty="0">
                <a:solidFill>
                  <a:schemeClr val="tx2">
                    <a:lumMod val="75000"/>
                  </a:schemeClr>
                </a:solidFill>
                <a:latin typeface="a옛날사진관5" panose="02020600000000000000" pitchFamily="18" charset="-127"/>
                <a:ea typeface="a옛날사진관5" panose="02020600000000000000" pitchFamily="18" charset="-127"/>
              </a:rPr>
              <a:t>이 던지는 질문</a:t>
            </a:r>
          </a:p>
        </p:txBody>
      </p:sp>
      <p:sp>
        <p:nvSpPr>
          <p:cNvPr id="9" name="Rounded Rectangle 7">
            <a:extLst>
              <a:ext uri="{FF2B5EF4-FFF2-40B4-BE49-F238E27FC236}">
                <a16:creationId xmlns:a16="http://schemas.microsoft.com/office/drawing/2014/main" id="{BD7133DC-D752-0119-E8BB-8CE959B488F9}"/>
              </a:ext>
            </a:extLst>
          </p:cNvPr>
          <p:cNvSpPr/>
          <p:nvPr/>
        </p:nvSpPr>
        <p:spPr>
          <a:xfrm>
            <a:off x="4579251" y="2834600"/>
            <a:ext cx="4440289" cy="2642233"/>
          </a:xfrm>
          <a:prstGeom prst="roundRect">
            <a:avLst/>
          </a:prstGeom>
          <a:solidFill>
            <a:srgbClr val="FFF8DC"/>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3600" dirty="0">
                <a:solidFill>
                  <a:srgbClr val="102E4E"/>
                </a:solidFill>
                <a:latin typeface="a옛날사진관5" panose="02020600000000000000" pitchFamily="18" charset="-127"/>
                <a:ea typeface="a옛날사진관5" panose="02020600000000000000" pitchFamily="18" charset="-127"/>
              </a:rPr>
              <a:t>“</a:t>
            </a:r>
            <a:r>
              <a:rPr sz="3600" dirty="0" err="1">
                <a:solidFill>
                  <a:srgbClr val="102E4E"/>
                </a:solidFill>
                <a:latin typeface="a옛날사진관5" panose="02020600000000000000" pitchFamily="18" charset="-127"/>
                <a:ea typeface="a옛날사진관5" panose="02020600000000000000" pitchFamily="18" charset="-127"/>
              </a:rPr>
              <a:t>급식</a:t>
            </a:r>
            <a:r>
              <a:rPr sz="3600" dirty="0">
                <a:solidFill>
                  <a:srgbClr val="102E4E"/>
                </a:solidFill>
                <a:latin typeface="a옛날사진관5" panose="02020600000000000000" pitchFamily="18" charset="-127"/>
                <a:ea typeface="a옛날사진관5" panose="02020600000000000000" pitchFamily="18" charset="-127"/>
              </a:rPr>
              <a:t> </a:t>
            </a:r>
            <a:r>
              <a:rPr sz="3600" dirty="0" err="1">
                <a:solidFill>
                  <a:srgbClr val="102E4E"/>
                </a:solidFill>
                <a:latin typeface="a옛날사진관5" panose="02020600000000000000" pitchFamily="18" charset="-127"/>
                <a:ea typeface="a옛날사진관5" panose="02020600000000000000" pitchFamily="18" charset="-127"/>
              </a:rPr>
              <a:t>노동자는</a:t>
            </a:r>
            <a:endParaRPr sz="3600" dirty="0">
              <a:solidFill>
                <a:srgbClr val="102E4E"/>
              </a:solidFill>
              <a:latin typeface="a옛날사진관5" panose="02020600000000000000" pitchFamily="18" charset="-127"/>
              <a:ea typeface="a옛날사진관5" panose="02020600000000000000" pitchFamily="18" charset="-127"/>
            </a:endParaRPr>
          </a:p>
          <a:p>
            <a:pPr algn="ctr">
              <a:spcBef>
                <a:spcPts val="400"/>
              </a:spcBef>
            </a:pPr>
            <a:r>
              <a:rPr sz="3600" dirty="0" err="1">
                <a:solidFill>
                  <a:srgbClr val="102E4E"/>
                </a:solidFill>
                <a:latin typeface="a옛날사진관5" panose="02020600000000000000" pitchFamily="18" charset="-127"/>
                <a:ea typeface="a옛날사진관5" panose="02020600000000000000" pitchFamily="18" charset="-127"/>
              </a:rPr>
              <a:t>밥하는</a:t>
            </a:r>
            <a:r>
              <a:rPr sz="3600" dirty="0">
                <a:solidFill>
                  <a:srgbClr val="102E4E"/>
                </a:solidFill>
                <a:latin typeface="a옛날사진관5" panose="02020600000000000000" pitchFamily="18" charset="-127"/>
                <a:ea typeface="a옛날사진관5" panose="02020600000000000000" pitchFamily="18" charset="-127"/>
              </a:rPr>
              <a:t> </a:t>
            </a:r>
            <a:r>
              <a:rPr sz="3600" dirty="0" err="1">
                <a:solidFill>
                  <a:srgbClr val="102E4E"/>
                </a:solidFill>
                <a:latin typeface="a옛날사진관5" panose="02020600000000000000" pitchFamily="18" charset="-127"/>
                <a:ea typeface="a옛날사진관5" panose="02020600000000000000" pitchFamily="18" charset="-127"/>
              </a:rPr>
              <a:t>동네</a:t>
            </a:r>
            <a:r>
              <a:rPr sz="3600" dirty="0">
                <a:solidFill>
                  <a:srgbClr val="102E4E"/>
                </a:solidFill>
                <a:latin typeface="a옛날사진관5" panose="02020600000000000000" pitchFamily="18" charset="-127"/>
                <a:ea typeface="a옛날사진관5" panose="02020600000000000000" pitchFamily="18" charset="-127"/>
              </a:rPr>
              <a:t> </a:t>
            </a:r>
            <a:endParaRPr lang="en-US" sz="3600" dirty="0">
              <a:solidFill>
                <a:srgbClr val="102E4E"/>
              </a:solidFill>
              <a:latin typeface="a옛날사진관5" panose="02020600000000000000" pitchFamily="18" charset="-127"/>
              <a:ea typeface="a옛날사진관5" panose="02020600000000000000" pitchFamily="18" charset="-127"/>
            </a:endParaRPr>
          </a:p>
          <a:p>
            <a:pPr algn="ctr">
              <a:spcBef>
                <a:spcPts val="400"/>
              </a:spcBef>
            </a:pPr>
            <a:r>
              <a:rPr sz="3600" dirty="0" err="1">
                <a:solidFill>
                  <a:srgbClr val="102E4E"/>
                </a:solidFill>
                <a:latin typeface="a옛날사진관5" panose="02020600000000000000" pitchFamily="18" charset="-127"/>
                <a:ea typeface="a옛날사진관5" panose="02020600000000000000" pitchFamily="18" charset="-127"/>
              </a:rPr>
              <a:t>아줌마가</a:t>
            </a:r>
            <a:r>
              <a:rPr sz="3600" dirty="0">
                <a:solidFill>
                  <a:srgbClr val="102E4E"/>
                </a:solidFill>
                <a:latin typeface="a옛날사진관5" panose="02020600000000000000" pitchFamily="18" charset="-127"/>
                <a:ea typeface="a옛날사진관5" panose="02020600000000000000" pitchFamily="18" charset="-127"/>
              </a:rPr>
              <a:t> </a:t>
            </a:r>
            <a:r>
              <a:rPr sz="3600" dirty="0" err="1">
                <a:solidFill>
                  <a:srgbClr val="102E4E"/>
                </a:solidFill>
                <a:latin typeface="a옛날사진관5" panose="02020600000000000000" pitchFamily="18" charset="-127"/>
                <a:ea typeface="a옛날사진관5" panose="02020600000000000000" pitchFamily="18" charset="-127"/>
              </a:rPr>
              <a:t>아닙니다</a:t>
            </a:r>
            <a:r>
              <a:rPr sz="3600" dirty="0">
                <a:solidFill>
                  <a:srgbClr val="102E4E"/>
                </a:solidFill>
                <a:latin typeface="a옛날사진관5" panose="02020600000000000000" pitchFamily="18" charset="-127"/>
                <a:ea typeface="a옛날사진관5" panose="02020600000000000000" pitchFamily="18" charset="-127"/>
              </a:rPr>
              <a:t>”</a:t>
            </a:r>
          </a:p>
        </p:txBody>
      </p:sp>
      <p:sp>
        <p:nvSpPr>
          <p:cNvPr id="13" name="Rounded Rectangle 8">
            <a:extLst>
              <a:ext uri="{FF2B5EF4-FFF2-40B4-BE49-F238E27FC236}">
                <a16:creationId xmlns:a16="http://schemas.microsoft.com/office/drawing/2014/main" id="{79B142C0-542E-DEDD-A5A5-6333C5070BE5}"/>
              </a:ext>
            </a:extLst>
          </p:cNvPr>
          <p:cNvSpPr/>
          <p:nvPr/>
        </p:nvSpPr>
        <p:spPr>
          <a:xfrm>
            <a:off x="9409432" y="2098317"/>
            <a:ext cx="6718300" cy="4114800"/>
          </a:xfrm>
          <a:prstGeom prst="roundRect">
            <a:avLst/>
          </a:prstGeom>
          <a:solidFill>
            <a:srgbClr val="E5F3FF"/>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201168" tIns="146304" rIns="164592" bIns="109728" rtlCol="0" anchor="ctr"/>
          <a:lstStyle/>
          <a:p>
            <a:pPr algn="ctr"/>
            <a:r>
              <a:rPr sz="3200" b="1" dirty="0" err="1">
                <a:solidFill>
                  <a:srgbClr val="102E4E"/>
                </a:solidFill>
                <a:latin typeface="a옛날사진관5" panose="02020600000000000000" pitchFamily="18" charset="-127"/>
                <a:ea typeface="a옛날사진관5" panose="02020600000000000000" pitchFamily="18" charset="-127"/>
              </a:rPr>
              <a:t>노동자로</a:t>
            </a:r>
            <a:r>
              <a:rPr sz="3200" b="1" dirty="0">
                <a:solidFill>
                  <a:srgbClr val="102E4E"/>
                </a:solidFill>
                <a:latin typeface="a옛날사진관5" panose="02020600000000000000" pitchFamily="18" charset="-127"/>
                <a:ea typeface="a옛날사진관5" panose="02020600000000000000" pitchFamily="18" charset="-127"/>
              </a:rPr>
              <a:t> </a:t>
            </a:r>
            <a:r>
              <a:rPr sz="3200" b="1" dirty="0" err="1">
                <a:solidFill>
                  <a:srgbClr val="102E4E"/>
                </a:solidFill>
                <a:latin typeface="a옛날사진관5" panose="02020600000000000000" pitchFamily="18" charset="-127"/>
                <a:ea typeface="a옛날사진관5" panose="02020600000000000000" pitchFamily="18" charset="-127"/>
              </a:rPr>
              <a:t>바라보면</a:t>
            </a:r>
            <a:r>
              <a:rPr sz="3200" b="1" dirty="0">
                <a:solidFill>
                  <a:srgbClr val="102E4E"/>
                </a:solidFill>
                <a:latin typeface="a옛날사진관5" panose="02020600000000000000" pitchFamily="18" charset="-127"/>
                <a:ea typeface="a옛날사진관5" panose="02020600000000000000" pitchFamily="18" charset="-127"/>
              </a:rPr>
              <a:t> </a:t>
            </a:r>
            <a:r>
              <a:rPr sz="3200" b="1" dirty="0" err="1">
                <a:solidFill>
                  <a:srgbClr val="102E4E"/>
                </a:solidFill>
                <a:latin typeface="a옛날사진관5" panose="02020600000000000000" pitchFamily="18" charset="-127"/>
                <a:ea typeface="a옛날사진관5" panose="02020600000000000000" pitchFamily="18" charset="-127"/>
              </a:rPr>
              <a:t>보이는</a:t>
            </a:r>
            <a:r>
              <a:rPr sz="3200" b="1" dirty="0">
                <a:solidFill>
                  <a:srgbClr val="102E4E"/>
                </a:solidFill>
                <a:latin typeface="a옛날사진관5" panose="02020600000000000000" pitchFamily="18" charset="-127"/>
                <a:ea typeface="a옛날사진관5" panose="02020600000000000000" pitchFamily="18" charset="-127"/>
              </a:rPr>
              <a:t> 것</a:t>
            </a:r>
            <a:endParaRPr lang="en-US" sz="3200" b="1" dirty="0">
              <a:solidFill>
                <a:srgbClr val="102E4E"/>
              </a:solidFill>
              <a:latin typeface="a옛날사진관5" panose="02020600000000000000" pitchFamily="18" charset="-127"/>
              <a:ea typeface="a옛날사진관5" panose="02020600000000000000" pitchFamily="18" charset="-127"/>
            </a:endParaRPr>
          </a:p>
          <a:p>
            <a:pPr algn="ctr"/>
            <a:endParaRPr sz="3200" b="1" dirty="0">
              <a:solidFill>
                <a:srgbClr val="102E4E"/>
              </a:solidFill>
              <a:latin typeface="a옛날사진관5" panose="02020600000000000000" pitchFamily="18" charset="-127"/>
              <a:ea typeface="a옛날사진관5" panose="02020600000000000000" pitchFamily="18" charset="-127"/>
            </a:endParaRPr>
          </a:p>
          <a:p>
            <a:pPr>
              <a:spcBef>
                <a:spcPts val="500"/>
              </a:spcBef>
            </a:pP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대량</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조리의</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숙련</a:t>
            </a:r>
            <a:endParaRPr sz="28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뜨거운</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조리실과</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안전</a:t>
            </a:r>
            <a:endParaRPr sz="28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인력</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배치와</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휴식</a:t>
            </a:r>
            <a:endParaRPr sz="28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폐암</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산재와</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건강권</a:t>
            </a:r>
            <a:endParaRPr sz="28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정확한</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직업의</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이름</a:t>
            </a:r>
            <a:endParaRPr sz="2800" dirty="0">
              <a:solidFill>
                <a:srgbClr val="1E232B"/>
              </a:solidFill>
              <a:latin typeface="a옛날사진관5" panose="02020600000000000000" pitchFamily="18" charset="-127"/>
              <a:ea typeface="a옛날사진관5" panose="02020600000000000000" pitchFamily="18" charset="-127"/>
            </a:endParaRPr>
          </a:p>
        </p:txBody>
      </p:sp>
      <p:sp>
        <p:nvSpPr>
          <p:cNvPr id="17" name="Rounded Rectangle 9">
            <a:extLst>
              <a:ext uri="{FF2B5EF4-FFF2-40B4-BE49-F238E27FC236}">
                <a16:creationId xmlns:a16="http://schemas.microsoft.com/office/drawing/2014/main" id="{CB8BEF99-B3EE-A8B5-4169-3731E4BEEACC}"/>
              </a:ext>
            </a:extLst>
          </p:cNvPr>
          <p:cNvSpPr/>
          <p:nvPr/>
        </p:nvSpPr>
        <p:spPr>
          <a:xfrm>
            <a:off x="2529840" y="6720840"/>
            <a:ext cx="13228320" cy="1362800"/>
          </a:xfrm>
          <a:prstGeom prst="roundRect">
            <a:avLst/>
          </a:prstGeom>
          <a:solidFill>
            <a:srgbClr val="FFFFFF"/>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3600">
                <a:solidFill>
                  <a:srgbClr val="1E232B"/>
                </a:solidFill>
                <a:latin typeface="a옛날사진관5" panose="02020600000000000000" pitchFamily="18" charset="-127"/>
                <a:ea typeface="a옛날사진관5" panose="02020600000000000000" pitchFamily="18" charset="-127"/>
              </a:rPr>
              <a:t>호칭의 문제는 예의만의 문제가 아니라</a:t>
            </a:r>
          </a:p>
          <a:p>
            <a:pPr algn="ctr">
              <a:spcBef>
                <a:spcPts val="400"/>
              </a:spcBef>
            </a:pPr>
            <a:r>
              <a:rPr sz="3600">
                <a:solidFill>
                  <a:srgbClr val="1E232B"/>
                </a:solidFill>
                <a:latin typeface="a옛날사진관5" panose="02020600000000000000" pitchFamily="18" charset="-127"/>
                <a:ea typeface="a옛날사진관5" panose="02020600000000000000" pitchFamily="18" charset="-127"/>
              </a:rPr>
              <a:t>노동의 가치와 권리를 보이게 하는 문제입니다.</a:t>
            </a:r>
          </a:p>
        </p:txBody>
      </p:sp>
      <p:pic>
        <p:nvPicPr>
          <p:cNvPr id="20" name="그림 19">
            <a:extLst>
              <a:ext uri="{FF2B5EF4-FFF2-40B4-BE49-F238E27FC236}">
                <a16:creationId xmlns:a16="http://schemas.microsoft.com/office/drawing/2014/main" id="{F32EBB53-0D40-5FD6-4C43-934C9E6AD3A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56360" y="2232223"/>
            <a:ext cx="2940951" cy="4258497"/>
          </a:xfrm>
          <a:prstGeom prst="rect">
            <a:avLst/>
          </a:prstGeom>
        </p:spPr>
      </p:pic>
    </p:spTree>
    <p:extLst>
      <p:ext uri="{BB962C8B-B14F-4D97-AF65-F5344CB8AC3E}">
        <p14:creationId xmlns:p14="http://schemas.microsoft.com/office/powerpoint/2010/main" val="18929746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a:extLst>
            <a:ext uri="{FF2B5EF4-FFF2-40B4-BE49-F238E27FC236}">
              <a16:creationId xmlns:a16="http://schemas.microsoft.com/office/drawing/2014/main" id="{A8C5690C-EBF0-B126-ADB2-D6933F582EFE}"/>
            </a:ext>
          </a:extLst>
        </p:cNvPr>
        <p:cNvGrpSpPr/>
        <p:nvPr/>
      </p:nvGrpSpPr>
      <p:grpSpPr>
        <a:xfrm>
          <a:off x="0" y="0"/>
          <a:ext cx="0" cy="0"/>
          <a:chOff x="0" y="0"/>
          <a:chExt cx="0" cy="0"/>
        </a:xfrm>
      </p:grpSpPr>
      <p:grpSp>
        <p:nvGrpSpPr>
          <p:cNvPr id="11" name="그룹 10">
            <a:extLst>
              <a:ext uri="{FF2B5EF4-FFF2-40B4-BE49-F238E27FC236}">
                <a16:creationId xmlns:a16="http://schemas.microsoft.com/office/drawing/2014/main" id="{CC7AF508-A668-D9DC-5652-417A99A9E555}"/>
              </a:ext>
            </a:extLst>
          </p:cNvPr>
          <p:cNvGrpSpPr/>
          <p:nvPr/>
        </p:nvGrpSpPr>
        <p:grpSpPr>
          <a:xfrm>
            <a:off x="558800" y="444500"/>
            <a:ext cx="16891000" cy="9017000"/>
            <a:chOff x="558800" y="444500"/>
            <a:chExt cx="16891000" cy="9017000"/>
          </a:xfrm>
        </p:grpSpPr>
        <p:pic>
          <p:nvPicPr>
            <p:cNvPr id="2" name="Picture 2">
              <a:extLst>
                <a:ext uri="{FF2B5EF4-FFF2-40B4-BE49-F238E27FC236}">
                  <a16:creationId xmlns:a16="http://schemas.microsoft.com/office/drawing/2014/main" id="{24967CD5-6C38-E3AE-65B0-1C3CF0A206A6}"/>
                </a:ext>
              </a:extLst>
            </p:cNvPr>
            <p:cNvPicPr>
              <a:picLocks noChangeAspect="1"/>
            </p:cNvPicPr>
            <p:nvPr/>
          </p:nvPicPr>
          <p:blipFill>
            <a:blip r:embed="rId3"/>
            <a:stretch>
              <a:fillRect/>
            </a:stretch>
          </p:blipFill>
          <p:spPr>
            <a:xfrm>
              <a:off x="558800" y="444500"/>
              <a:ext cx="16891000" cy="9017000"/>
            </a:xfrm>
            <a:prstGeom prst="rect">
              <a:avLst/>
            </a:prstGeom>
          </p:spPr>
        </p:pic>
        <p:grpSp>
          <p:nvGrpSpPr>
            <p:cNvPr id="6" name="그룹 5">
              <a:extLst>
                <a:ext uri="{FF2B5EF4-FFF2-40B4-BE49-F238E27FC236}">
                  <a16:creationId xmlns:a16="http://schemas.microsoft.com/office/drawing/2014/main" id="{4DDCDCF1-8C6D-4507-4372-4774D9B250E0}"/>
                </a:ext>
              </a:extLst>
            </p:cNvPr>
            <p:cNvGrpSpPr/>
            <p:nvPr/>
          </p:nvGrpSpPr>
          <p:grpSpPr>
            <a:xfrm>
              <a:off x="584200" y="450770"/>
              <a:ext cx="10717567" cy="1092280"/>
              <a:chOff x="584200" y="450770"/>
              <a:chExt cx="10717567" cy="1092280"/>
            </a:xfrm>
          </p:grpSpPr>
          <p:sp>
            <p:nvSpPr>
              <p:cNvPr id="7" name="사각형: 둥근 모서리 6">
                <a:extLst>
                  <a:ext uri="{FF2B5EF4-FFF2-40B4-BE49-F238E27FC236}">
                    <a16:creationId xmlns:a16="http://schemas.microsoft.com/office/drawing/2014/main" id="{A4656968-38B4-7C8B-0DAF-DF9513EB66B0}"/>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 name="직사각형 46">
                <a:extLst>
                  <a:ext uri="{FF2B5EF4-FFF2-40B4-BE49-F238E27FC236}">
                    <a16:creationId xmlns:a16="http://schemas.microsoft.com/office/drawing/2014/main" id="{8B9F52F6-5871-D0C8-27C3-F6F50FD144E0}"/>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a:extLst>
              <a:ext uri="{FF2B5EF4-FFF2-40B4-BE49-F238E27FC236}">
                <a16:creationId xmlns:a16="http://schemas.microsoft.com/office/drawing/2014/main" id="{9FDB451F-455B-5C4F-BA8F-876934C43256}"/>
              </a:ext>
            </a:extLst>
          </p:cNvPr>
          <p:cNvPicPr>
            <a:picLocks noChangeAspect="1"/>
          </p:cNvPicPr>
          <p:nvPr/>
        </p:nvPicPr>
        <p:blipFill>
          <a:blip r:embed="rId4"/>
          <a:stretch>
            <a:fillRect/>
          </a:stretch>
        </p:blipFill>
        <p:spPr>
          <a:xfrm>
            <a:off x="838200" y="8420100"/>
            <a:ext cx="16611600" cy="1041400"/>
          </a:xfrm>
          <a:prstGeom prst="rect">
            <a:avLst/>
          </a:prstGeom>
        </p:spPr>
      </p:pic>
      <p:pic>
        <p:nvPicPr>
          <p:cNvPr id="15" name="Picture 15">
            <a:extLst>
              <a:ext uri="{FF2B5EF4-FFF2-40B4-BE49-F238E27FC236}">
                <a16:creationId xmlns:a16="http://schemas.microsoft.com/office/drawing/2014/main" id="{393AC49F-7E71-6F98-E2EA-73ECA7BD8B92}"/>
              </a:ext>
            </a:extLst>
          </p:cNvPr>
          <p:cNvPicPr>
            <a:picLocks noChangeAspect="1"/>
          </p:cNvPicPr>
          <p:nvPr/>
        </p:nvPicPr>
        <p:blipFill>
          <a:blip r:embed="rId5"/>
          <a:stretch>
            <a:fillRect/>
          </a:stretch>
        </p:blipFill>
        <p:spPr>
          <a:xfrm>
            <a:off x="15931248" y="7886700"/>
            <a:ext cx="2940951" cy="2667000"/>
          </a:xfrm>
          <a:prstGeom prst="rect">
            <a:avLst/>
          </a:prstGeom>
        </p:spPr>
      </p:pic>
      <p:sp>
        <p:nvSpPr>
          <p:cNvPr id="10" name="TextBox 11">
            <a:extLst>
              <a:ext uri="{FF2B5EF4-FFF2-40B4-BE49-F238E27FC236}">
                <a16:creationId xmlns:a16="http://schemas.microsoft.com/office/drawing/2014/main" id="{AE1B25F4-A5B1-9AFD-CE63-DA82E484264D}"/>
              </a:ext>
            </a:extLst>
          </p:cNvPr>
          <p:cNvSpPr txBox="1"/>
          <p:nvPr/>
        </p:nvSpPr>
        <p:spPr>
          <a:xfrm>
            <a:off x="2209800" y="586749"/>
            <a:ext cx="7680960" cy="769441"/>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4400" spc="-350" dirty="0">
                <a:solidFill>
                  <a:schemeClr val="tx2">
                    <a:lumMod val="75000"/>
                  </a:schemeClr>
                </a:solidFill>
                <a:latin typeface="a옛날사진관5" panose="02020600000000000000" pitchFamily="18" charset="-127"/>
                <a:ea typeface="a옛날사진관5" panose="02020600000000000000" pitchFamily="18" charset="-127"/>
              </a:rPr>
              <a:t>청소하는 아줌마</a:t>
            </a:r>
            <a:r>
              <a:rPr lang="en-US" altLang="ko-KR" sz="4400" spc="-350" dirty="0">
                <a:solidFill>
                  <a:schemeClr val="tx2">
                    <a:lumMod val="75000"/>
                  </a:schemeClr>
                </a:solidFill>
                <a:latin typeface="a옛날사진관5" panose="02020600000000000000" pitchFamily="18" charset="-127"/>
                <a:ea typeface="a옛날사진관5" panose="02020600000000000000" pitchFamily="18" charset="-127"/>
              </a:rPr>
              <a:t>? </a:t>
            </a:r>
            <a:r>
              <a:rPr lang="ko-KR" altLang="en-US" sz="4400" spc="-350" dirty="0">
                <a:solidFill>
                  <a:schemeClr val="tx2">
                    <a:lumMod val="75000"/>
                  </a:schemeClr>
                </a:solidFill>
                <a:latin typeface="a옛날사진관5" panose="02020600000000000000" pitchFamily="18" charset="-127"/>
                <a:ea typeface="a옛날사진관5" panose="02020600000000000000" pitchFamily="18" charset="-127"/>
              </a:rPr>
              <a:t>청소 노동자</a:t>
            </a:r>
            <a:r>
              <a:rPr lang="en-US" altLang="ko-KR" sz="4400" spc="-350" dirty="0">
                <a:solidFill>
                  <a:schemeClr val="tx2">
                    <a:lumMod val="75000"/>
                  </a:schemeClr>
                </a:solidFill>
                <a:latin typeface="a옛날사진관5" panose="02020600000000000000" pitchFamily="18" charset="-127"/>
                <a:ea typeface="a옛날사진관5" panose="02020600000000000000" pitchFamily="18" charset="-127"/>
              </a:rPr>
              <a:t>?</a:t>
            </a:r>
            <a:endParaRPr lang="ko-KR" altLang="en-US" sz="4400" spc="-350" dirty="0">
              <a:solidFill>
                <a:schemeClr val="tx2">
                  <a:lumMod val="75000"/>
                </a:schemeClr>
              </a:solidFill>
              <a:latin typeface="a옛날사진관5" panose="02020600000000000000" pitchFamily="18" charset="-127"/>
              <a:ea typeface="a옛날사진관5" panose="02020600000000000000" pitchFamily="18" charset="-127"/>
            </a:endParaRPr>
          </a:p>
        </p:txBody>
      </p:sp>
      <p:sp>
        <p:nvSpPr>
          <p:cNvPr id="5" name="Rounded Rectangle 26">
            <a:extLst>
              <a:ext uri="{FF2B5EF4-FFF2-40B4-BE49-F238E27FC236}">
                <a16:creationId xmlns:a16="http://schemas.microsoft.com/office/drawing/2014/main" id="{15C08FBD-674A-DEB3-4C31-4D578A476301}"/>
              </a:ext>
            </a:extLst>
          </p:cNvPr>
          <p:cNvSpPr/>
          <p:nvPr/>
        </p:nvSpPr>
        <p:spPr>
          <a:xfrm>
            <a:off x="1828801" y="2269410"/>
            <a:ext cx="14630400" cy="1412785"/>
          </a:xfrm>
          <a:prstGeom prst="roundRect">
            <a:avLst/>
          </a:prstGeom>
          <a:solidFill>
            <a:srgbClr val="FFF8DC"/>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3600" dirty="0" err="1">
                <a:solidFill>
                  <a:srgbClr val="102E4E"/>
                </a:solidFill>
                <a:latin typeface="a옛날사진관5" panose="02020600000000000000" pitchFamily="18" charset="-127"/>
                <a:ea typeface="a옛날사진관5" panose="02020600000000000000" pitchFamily="18" charset="-127"/>
              </a:rPr>
              <a:t>청소하는</a:t>
            </a:r>
            <a:r>
              <a:rPr sz="3600" dirty="0">
                <a:solidFill>
                  <a:srgbClr val="102E4E"/>
                </a:solidFill>
                <a:latin typeface="a옛날사진관5" panose="02020600000000000000" pitchFamily="18" charset="-127"/>
                <a:ea typeface="a옛날사진관5" panose="02020600000000000000" pitchFamily="18" charset="-127"/>
              </a:rPr>
              <a:t> </a:t>
            </a:r>
            <a:r>
              <a:rPr sz="3600" dirty="0" err="1">
                <a:solidFill>
                  <a:srgbClr val="102E4E"/>
                </a:solidFill>
                <a:latin typeface="a옛날사진관5" panose="02020600000000000000" pitchFamily="18" charset="-127"/>
                <a:ea typeface="a옛날사진관5" panose="02020600000000000000" pitchFamily="18" charset="-127"/>
              </a:rPr>
              <a:t>사람을</a:t>
            </a:r>
            <a:r>
              <a:rPr sz="3600" dirty="0">
                <a:solidFill>
                  <a:srgbClr val="102E4E"/>
                </a:solidFill>
                <a:latin typeface="a옛날사진관5" panose="02020600000000000000" pitchFamily="18" charset="-127"/>
                <a:ea typeface="a옛날사진관5" panose="02020600000000000000" pitchFamily="18" charset="-127"/>
              </a:rPr>
              <a:t> “</a:t>
            </a:r>
            <a:r>
              <a:rPr sz="3600" dirty="0" err="1">
                <a:solidFill>
                  <a:srgbClr val="102E4E"/>
                </a:solidFill>
                <a:latin typeface="a옛날사진관5" panose="02020600000000000000" pitchFamily="18" charset="-127"/>
                <a:ea typeface="a옛날사진관5" panose="02020600000000000000" pitchFamily="18" charset="-127"/>
              </a:rPr>
              <a:t>청소노동자”로</a:t>
            </a:r>
            <a:r>
              <a:rPr sz="3600" dirty="0">
                <a:solidFill>
                  <a:srgbClr val="102E4E"/>
                </a:solidFill>
                <a:latin typeface="a옛날사진관5" panose="02020600000000000000" pitchFamily="18" charset="-127"/>
                <a:ea typeface="a옛날사진관5" panose="02020600000000000000" pitchFamily="18" charset="-127"/>
              </a:rPr>
              <a:t> </a:t>
            </a:r>
            <a:r>
              <a:rPr sz="3600" dirty="0" err="1">
                <a:solidFill>
                  <a:srgbClr val="102E4E"/>
                </a:solidFill>
                <a:latin typeface="a옛날사진관5" panose="02020600000000000000" pitchFamily="18" charset="-127"/>
                <a:ea typeface="a옛날사진관5" panose="02020600000000000000" pitchFamily="18" charset="-127"/>
              </a:rPr>
              <a:t>부르면</a:t>
            </a:r>
            <a:endParaRPr sz="3600" dirty="0">
              <a:solidFill>
                <a:srgbClr val="102E4E"/>
              </a:solidFill>
              <a:latin typeface="a옛날사진관5" panose="02020600000000000000" pitchFamily="18" charset="-127"/>
              <a:ea typeface="a옛날사진관5" panose="02020600000000000000" pitchFamily="18" charset="-127"/>
            </a:endParaRPr>
          </a:p>
          <a:p>
            <a:pPr algn="ctr">
              <a:spcBef>
                <a:spcPts val="400"/>
              </a:spcBef>
            </a:pPr>
            <a:r>
              <a:rPr sz="3600" dirty="0" err="1">
                <a:solidFill>
                  <a:srgbClr val="102E4E"/>
                </a:solidFill>
                <a:latin typeface="a옛날사진관5" panose="02020600000000000000" pitchFamily="18" charset="-127"/>
                <a:ea typeface="a옛날사진관5" panose="02020600000000000000" pitchFamily="18" charset="-127"/>
              </a:rPr>
              <a:t>무엇이</a:t>
            </a:r>
            <a:r>
              <a:rPr sz="3600" dirty="0">
                <a:solidFill>
                  <a:srgbClr val="102E4E"/>
                </a:solidFill>
                <a:latin typeface="a옛날사진관5" panose="02020600000000000000" pitchFamily="18" charset="-127"/>
                <a:ea typeface="a옛날사진관5" panose="02020600000000000000" pitchFamily="18" charset="-127"/>
              </a:rPr>
              <a:t> </a:t>
            </a:r>
            <a:r>
              <a:rPr sz="3600" dirty="0" err="1">
                <a:solidFill>
                  <a:srgbClr val="102E4E"/>
                </a:solidFill>
                <a:latin typeface="a옛날사진관5" panose="02020600000000000000" pitchFamily="18" charset="-127"/>
                <a:ea typeface="a옛날사진관5" panose="02020600000000000000" pitchFamily="18" charset="-127"/>
              </a:rPr>
              <a:t>새롭게</a:t>
            </a:r>
            <a:r>
              <a:rPr sz="3600" dirty="0">
                <a:solidFill>
                  <a:srgbClr val="102E4E"/>
                </a:solidFill>
                <a:latin typeface="a옛날사진관5" panose="02020600000000000000" pitchFamily="18" charset="-127"/>
                <a:ea typeface="a옛날사진관5" panose="02020600000000000000" pitchFamily="18" charset="-127"/>
              </a:rPr>
              <a:t> </a:t>
            </a:r>
            <a:r>
              <a:rPr sz="3600" dirty="0" err="1">
                <a:solidFill>
                  <a:srgbClr val="102E4E"/>
                </a:solidFill>
                <a:latin typeface="a옛날사진관5" panose="02020600000000000000" pitchFamily="18" charset="-127"/>
                <a:ea typeface="a옛날사진관5" panose="02020600000000000000" pitchFamily="18" charset="-127"/>
              </a:rPr>
              <a:t>보일까요</a:t>
            </a:r>
            <a:r>
              <a:rPr sz="3600" dirty="0">
                <a:solidFill>
                  <a:srgbClr val="102E4E"/>
                </a:solidFill>
                <a:latin typeface="a옛날사진관5" panose="02020600000000000000" pitchFamily="18" charset="-127"/>
                <a:ea typeface="a옛날사진관5" panose="02020600000000000000" pitchFamily="18" charset="-127"/>
              </a:rPr>
              <a:t>?</a:t>
            </a:r>
          </a:p>
        </p:txBody>
      </p:sp>
      <p:sp>
        <p:nvSpPr>
          <p:cNvPr id="14" name="Rounded Rectangle 27">
            <a:extLst>
              <a:ext uri="{FF2B5EF4-FFF2-40B4-BE49-F238E27FC236}">
                <a16:creationId xmlns:a16="http://schemas.microsoft.com/office/drawing/2014/main" id="{70E5D293-F95C-69D5-4BBF-3677E26A67BB}"/>
              </a:ext>
            </a:extLst>
          </p:cNvPr>
          <p:cNvSpPr/>
          <p:nvPr/>
        </p:nvSpPr>
        <p:spPr>
          <a:xfrm>
            <a:off x="1005841" y="4322275"/>
            <a:ext cx="4892040" cy="914400"/>
          </a:xfrm>
          <a:prstGeom prst="roundRect">
            <a:avLst/>
          </a:prstGeom>
          <a:solidFill>
            <a:srgbClr val="E5F3FF"/>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2800">
                <a:solidFill>
                  <a:srgbClr val="102E4E"/>
                </a:solidFill>
                <a:latin typeface="a옛날사진관5" panose="02020600000000000000" pitchFamily="18" charset="-127"/>
                <a:ea typeface="a옛날사진관5" panose="02020600000000000000" pitchFamily="18" charset="-127"/>
              </a:rPr>
              <a:t>누가 고용했을까?</a:t>
            </a:r>
          </a:p>
        </p:txBody>
      </p:sp>
      <p:sp>
        <p:nvSpPr>
          <p:cNvPr id="18" name="Rounded Rectangle 28">
            <a:extLst>
              <a:ext uri="{FF2B5EF4-FFF2-40B4-BE49-F238E27FC236}">
                <a16:creationId xmlns:a16="http://schemas.microsoft.com/office/drawing/2014/main" id="{E470BF5E-42BE-1098-B474-2D059FB842B1}"/>
              </a:ext>
            </a:extLst>
          </p:cNvPr>
          <p:cNvSpPr/>
          <p:nvPr/>
        </p:nvSpPr>
        <p:spPr>
          <a:xfrm>
            <a:off x="6583680" y="4322275"/>
            <a:ext cx="4892040" cy="914400"/>
          </a:xfrm>
          <a:prstGeom prst="roundRect">
            <a:avLst/>
          </a:prstGeom>
          <a:solidFill>
            <a:srgbClr val="E8F7EC"/>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2800">
                <a:solidFill>
                  <a:srgbClr val="102E4E"/>
                </a:solidFill>
                <a:latin typeface="a옛날사진관5" panose="02020600000000000000" pitchFamily="18" charset="-127"/>
                <a:ea typeface="a옛날사진관5" panose="02020600000000000000" pitchFamily="18" charset="-127"/>
              </a:rPr>
              <a:t>몇 시간 일할까?</a:t>
            </a:r>
          </a:p>
        </p:txBody>
      </p:sp>
      <p:sp>
        <p:nvSpPr>
          <p:cNvPr id="21" name="Rounded Rectangle 29">
            <a:extLst>
              <a:ext uri="{FF2B5EF4-FFF2-40B4-BE49-F238E27FC236}">
                <a16:creationId xmlns:a16="http://schemas.microsoft.com/office/drawing/2014/main" id="{B7E1D1D1-4749-8AC5-BA50-3994BF13AB86}"/>
              </a:ext>
            </a:extLst>
          </p:cNvPr>
          <p:cNvSpPr/>
          <p:nvPr/>
        </p:nvSpPr>
        <p:spPr>
          <a:xfrm>
            <a:off x="12161520" y="4322275"/>
            <a:ext cx="4892040" cy="914400"/>
          </a:xfrm>
          <a:prstGeom prst="roundRect">
            <a:avLst/>
          </a:prstGeom>
          <a:solidFill>
            <a:srgbClr val="E5F3FF"/>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2800">
                <a:solidFill>
                  <a:srgbClr val="102E4E"/>
                </a:solidFill>
                <a:latin typeface="a옛날사진관5" panose="02020600000000000000" pitchFamily="18" charset="-127"/>
                <a:ea typeface="a옛날사진관5" panose="02020600000000000000" pitchFamily="18" charset="-127"/>
              </a:rPr>
              <a:t>어디에서 쉴까?</a:t>
            </a:r>
          </a:p>
        </p:txBody>
      </p:sp>
      <p:sp>
        <p:nvSpPr>
          <p:cNvPr id="23" name="Rounded Rectangle 30">
            <a:extLst>
              <a:ext uri="{FF2B5EF4-FFF2-40B4-BE49-F238E27FC236}">
                <a16:creationId xmlns:a16="http://schemas.microsoft.com/office/drawing/2014/main" id="{9955CED6-C40C-8585-2177-8B9DB3067D20}"/>
              </a:ext>
            </a:extLst>
          </p:cNvPr>
          <p:cNvSpPr/>
          <p:nvPr/>
        </p:nvSpPr>
        <p:spPr>
          <a:xfrm>
            <a:off x="1005841" y="6013915"/>
            <a:ext cx="4892040" cy="914400"/>
          </a:xfrm>
          <a:prstGeom prst="roundRect">
            <a:avLst/>
          </a:prstGeom>
          <a:solidFill>
            <a:srgbClr val="E8F7EC"/>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2800">
                <a:solidFill>
                  <a:srgbClr val="102E4E"/>
                </a:solidFill>
                <a:latin typeface="a옛날사진관5" panose="02020600000000000000" pitchFamily="18" charset="-127"/>
                <a:ea typeface="a옛날사진관5" panose="02020600000000000000" pitchFamily="18" charset="-127"/>
              </a:rPr>
              <a:t>어떤 세제를 쓸까?</a:t>
            </a:r>
          </a:p>
        </p:txBody>
      </p:sp>
      <p:sp>
        <p:nvSpPr>
          <p:cNvPr id="25" name="Rounded Rectangle 31">
            <a:extLst>
              <a:ext uri="{FF2B5EF4-FFF2-40B4-BE49-F238E27FC236}">
                <a16:creationId xmlns:a16="http://schemas.microsoft.com/office/drawing/2014/main" id="{33A8B0F6-C309-BA75-5AC1-B06A3103E725}"/>
              </a:ext>
            </a:extLst>
          </p:cNvPr>
          <p:cNvSpPr/>
          <p:nvPr/>
        </p:nvSpPr>
        <p:spPr>
          <a:xfrm>
            <a:off x="6583680" y="6013915"/>
            <a:ext cx="4892040" cy="914400"/>
          </a:xfrm>
          <a:prstGeom prst="roundRect">
            <a:avLst/>
          </a:prstGeom>
          <a:solidFill>
            <a:srgbClr val="E5F3FF"/>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2800">
                <a:solidFill>
                  <a:srgbClr val="102E4E"/>
                </a:solidFill>
                <a:latin typeface="a옛날사진관5" panose="02020600000000000000" pitchFamily="18" charset="-127"/>
                <a:ea typeface="a옛날사진관5" panose="02020600000000000000" pitchFamily="18" charset="-127"/>
              </a:rPr>
              <a:t>폭염·한파 때 보호는?</a:t>
            </a:r>
          </a:p>
        </p:txBody>
      </p:sp>
      <p:sp>
        <p:nvSpPr>
          <p:cNvPr id="27" name="Rounded Rectangle 32">
            <a:extLst>
              <a:ext uri="{FF2B5EF4-FFF2-40B4-BE49-F238E27FC236}">
                <a16:creationId xmlns:a16="http://schemas.microsoft.com/office/drawing/2014/main" id="{2638CF29-DC63-DDC7-689F-A098B0ED1C4D}"/>
              </a:ext>
            </a:extLst>
          </p:cNvPr>
          <p:cNvSpPr/>
          <p:nvPr/>
        </p:nvSpPr>
        <p:spPr>
          <a:xfrm>
            <a:off x="12161520" y="6013915"/>
            <a:ext cx="4892040" cy="914400"/>
          </a:xfrm>
          <a:prstGeom prst="roundRect">
            <a:avLst/>
          </a:prstGeom>
          <a:solidFill>
            <a:srgbClr val="E8F7EC"/>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2800">
                <a:solidFill>
                  <a:srgbClr val="102E4E"/>
                </a:solidFill>
                <a:latin typeface="a옛날사진관5" panose="02020600000000000000" pitchFamily="18" charset="-127"/>
                <a:ea typeface="a옛날사진관5" panose="02020600000000000000" pitchFamily="18" charset="-127"/>
              </a:rPr>
              <a:t>차별 없이 대우받을까?</a:t>
            </a:r>
          </a:p>
        </p:txBody>
      </p:sp>
    </p:spTree>
    <p:extLst>
      <p:ext uri="{BB962C8B-B14F-4D97-AF65-F5344CB8AC3E}">
        <p14:creationId xmlns:p14="http://schemas.microsoft.com/office/powerpoint/2010/main" val="956828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a:extLst>
            <a:ext uri="{FF2B5EF4-FFF2-40B4-BE49-F238E27FC236}">
              <a16:creationId xmlns:a16="http://schemas.microsoft.com/office/drawing/2014/main" id="{FC1E59E4-CD47-32B8-5765-DE89ED9B1FA0}"/>
            </a:ext>
          </a:extLst>
        </p:cNvPr>
        <p:cNvGrpSpPr/>
        <p:nvPr/>
      </p:nvGrpSpPr>
      <p:grpSpPr>
        <a:xfrm>
          <a:off x="0" y="0"/>
          <a:ext cx="0" cy="0"/>
          <a:chOff x="0" y="0"/>
          <a:chExt cx="0" cy="0"/>
        </a:xfrm>
      </p:grpSpPr>
      <p:grpSp>
        <p:nvGrpSpPr>
          <p:cNvPr id="11" name="그룹 10">
            <a:extLst>
              <a:ext uri="{FF2B5EF4-FFF2-40B4-BE49-F238E27FC236}">
                <a16:creationId xmlns:a16="http://schemas.microsoft.com/office/drawing/2014/main" id="{DA05F82C-D465-A150-4127-DE8930213CA4}"/>
              </a:ext>
            </a:extLst>
          </p:cNvPr>
          <p:cNvGrpSpPr/>
          <p:nvPr/>
        </p:nvGrpSpPr>
        <p:grpSpPr>
          <a:xfrm>
            <a:off x="558800" y="444500"/>
            <a:ext cx="16891000" cy="9017000"/>
            <a:chOff x="558800" y="444500"/>
            <a:chExt cx="16891000" cy="9017000"/>
          </a:xfrm>
        </p:grpSpPr>
        <p:pic>
          <p:nvPicPr>
            <p:cNvPr id="2" name="Picture 2">
              <a:extLst>
                <a:ext uri="{FF2B5EF4-FFF2-40B4-BE49-F238E27FC236}">
                  <a16:creationId xmlns:a16="http://schemas.microsoft.com/office/drawing/2014/main" id="{F2F1EFB8-A728-47AE-1AE3-52E32E9958F3}"/>
                </a:ext>
              </a:extLst>
            </p:cNvPr>
            <p:cNvPicPr>
              <a:picLocks noChangeAspect="1"/>
            </p:cNvPicPr>
            <p:nvPr/>
          </p:nvPicPr>
          <p:blipFill>
            <a:blip r:embed="rId3"/>
            <a:stretch>
              <a:fillRect/>
            </a:stretch>
          </p:blipFill>
          <p:spPr>
            <a:xfrm>
              <a:off x="558800" y="444500"/>
              <a:ext cx="16891000" cy="9017000"/>
            </a:xfrm>
            <a:prstGeom prst="rect">
              <a:avLst/>
            </a:prstGeom>
          </p:spPr>
        </p:pic>
        <p:grpSp>
          <p:nvGrpSpPr>
            <p:cNvPr id="6" name="그룹 5">
              <a:extLst>
                <a:ext uri="{FF2B5EF4-FFF2-40B4-BE49-F238E27FC236}">
                  <a16:creationId xmlns:a16="http://schemas.microsoft.com/office/drawing/2014/main" id="{8807992A-DDA0-4EC3-8A96-3C9D4971E85C}"/>
                </a:ext>
              </a:extLst>
            </p:cNvPr>
            <p:cNvGrpSpPr/>
            <p:nvPr/>
          </p:nvGrpSpPr>
          <p:grpSpPr>
            <a:xfrm>
              <a:off x="584200" y="450770"/>
              <a:ext cx="10717567" cy="1092280"/>
              <a:chOff x="584200" y="450770"/>
              <a:chExt cx="10717567" cy="1092280"/>
            </a:xfrm>
          </p:grpSpPr>
          <p:sp>
            <p:nvSpPr>
              <p:cNvPr id="7" name="사각형: 둥근 모서리 6">
                <a:extLst>
                  <a:ext uri="{FF2B5EF4-FFF2-40B4-BE49-F238E27FC236}">
                    <a16:creationId xmlns:a16="http://schemas.microsoft.com/office/drawing/2014/main" id="{ED90751C-7349-B2DE-9F47-8848BF37EF97}"/>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 name="직사각형 46">
                <a:extLst>
                  <a:ext uri="{FF2B5EF4-FFF2-40B4-BE49-F238E27FC236}">
                    <a16:creationId xmlns:a16="http://schemas.microsoft.com/office/drawing/2014/main" id="{DB7BB493-C708-C9BA-0019-21774345586D}"/>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a:extLst>
              <a:ext uri="{FF2B5EF4-FFF2-40B4-BE49-F238E27FC236}">
                <a16:creationId xmlns:a16="http://schemas.microsoft.com/office/drawing/2014/main" id="{38876290-B35E-BB80-FD37-B27C507DC21E}"/>
              </a:ext>
            </a:extLst>
          </p:cNvPr>
          <p:cNvPicPr>
            <a:picLocks noChangeAspect="1"/>
          </p:cNvPicPr>
          <p:nvPr/>
        </p:nvPicPr>
        <p:blipFill>
          <a:blip r:embed="rId4"/>
          <a:stretch>
            <a:fillRect/>
          </a:stretch>
        </p:blipFill>
        <p:spPr>
          <a:xfrm>
            <a:off x="838200" y="8420100"/>
            <a:ext cx="16611600" cy="1041400"/>
          </a:xfrm>
          <a:prstGeom prst="rect">
            <a:avLst/>
          </a:prstGeom>
        </p:spPr>
      </p:pic>
      <p:pic>
        <p:nvPicPr>
          <p:cNvPr id="15" name="Picture 15">
            <a:extLst>
              <a:ext uri="{FF2B5EF4-FFF2-40B4-BE49-F238E27FC236}">
                <a16:creationId xmlns:a16="http://schemas.microsoft.com/office/drawing/2014/main" id="{9B3C005E-C992-93BE-E628-56DF1BC35184}"/>
              </a:ext>
            </a:extLst>
          </p:cNvPr>
          <p:cNvPicPr>
            <a:picLocks noChangeAspect="1"/>
          </p:cNvPicPr>
          <p:nvPr/>
        </p:nvPicPr>
        <p:blipFill>
          <a:blip r:embed="rId5"/>
          <a:stretch>
            <a:fillRect/>
          </a:stretch>
        </p:blipFill>
        <p:spPr>
          <a:xfrm>
            <a:off x="15931248" y="7886700"/>
            <a:ext cx="2940951" cy="2667000"/>
          </a:xfrm>
          <a:prstGeom prst="rect">
            <a:avLst/>
          </a:prstGeom>
        </p:spPr>
      </p:pic>
      <p:sp>
        <p:nvSpPr>
          <p:cNvPr id="10" name="TextBox 11">
            <a:extLst>
              <a:ext uri="{FF2B5EF4-FFF2-40B4-BE49-F238E27FC236}">
                <a16:creationId xmlns:a16="http://schemas.microsoft.com/office/drawing/2014/main" id="{9AE0F1D9-A921-99FE-0D45-FFBA32F1C780}"/>
              </a:ext>
            </a:extLst>
          </p:cNvPr>
          <p:cNvSpPr txBox="1"/>
          <p:nvPr/>
        </p:nvSpPr>
        <p:spPr>
          <a:xfrm>
            <a:off x="2209800" y="586749"/>
            <a:ext cx="7680960" cy="769441"/>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4400" spc="-350" dirty="0">
                <a:solidFill>
                  <a:schemeClr val="tx2">
                    <a:lumMod val="75000"/>
                  </a:schemeClr>
                </a:solidFill>
                <a:latin typeface="a옛날사진관5" panose="02020600000000000000" pitchFamily="18" charset="-127"/>
                <a:ea typeface="a옛날사진관5" panose="02020600000000000000" pitchFamily="18" charset="-127"/>
              </a:rPr>
              <a:t>이름을 바꾸면 권리가 보입니다</a:t>
            </a:r>
          </a:p>
        </p:txBody>
      </p:sp>
      <p:grpSp>
        <p:nvGrpSpPr>
          <p:cNvPr id="29" name="그룹 28">
            <a:extLst>
              <a:ext uri="{FF2B5EF4-FFF2-40B4-BE49-F238E27FC236}">
                <a16:creationId xmlns:a16="http://schemas.microsoft.com/office/drawing/2014/main" id="{C1E1C5A7-9487-8240-C26F-7E4FC7B3A73E}"/>
              </a:ext>
            </a:extLst>
          </p:cNvPr>
          <p:cNvGrpSpPr/>
          <p:nvPr/>
        </p:nvGrpSpPr>
        <p:grpSpPr>
          <a:xfrm>
            <a:off x="1371600" y="2689860"/>
            <a:ext cx="15453360" cy="2697480"/>
            <a:chOff x="914400" y="2011680"/>
            <a:chExt cx="16779239" cy="2697480"/>
          </a:xfrm>
        </p:grpSpPr>
        <p:sp>
          <p:nvSpPr>
            <p:cNvPr id="4" name="Rounded Rectangle 7">
              <a:extLst>
                <a:ext uri="{FF2B5EF4-FFF2-40B4-BE49-F238E27FC236}">
                  <a16:creationId xmlns:a16="http://schemas.microsoft.com/office/drawing/2014/main" id="{1C448AEA-CC50-5AA2-EEA9-BB00950A436F}"/>
                </a:ext>
              </a:extLst>
            </p:cNvPr>
            <p:cNvSpPr/>
            <p:nvPr/>
          </p:nvSpPr>
          <p:spPr>
            <a:xfrm>
              <a:off x="914400" y="2011680"/>
              <a:ext cx="3749039" cy="914400"/>
            </a:xfrm>
            <a:prstGeom prst="roundRect">
              <a:avLst/>
            </a:prstGeom>
            <a:solidFill>
              <a:srgbClr val="FFDE5A"/>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3200">
                  <a:solidFill>
                    <a:srgbClr val="102E4E"/>
                  </a:solidFill>
                  <a:latin typeface="a옛날사진관5" panose="02020600000000000000" pitchFamily="18" charset="-127"/>
                  <a:ea typeface="a옛날사진관5" panose="02020600000000000000" pitchFamily="18" charset="-127"/>
                </a:rPr>
                <a:t>호칭</a:t>
              </a:r>
            </a:p>
          </p:txBody>
        </p:sp>
        <p:sp>
          <p:nvSpPr>
            <p:cNvPr id="9" name="Rounded Rectangle 8">
              <a:extLst>
                <a:ext uri="{FF2B5EF4-FFF2-40B4-BE49-F238E27FC236}">
                  <a16:creationId xmlns:a16="http://schemas.microsoft.com/office/drawing/2014/main" id="{B63C0BD9-425E-0579-52BB-6F1CD6BA78F2}"/>
                </a:ext>
              </a:extLst>
            </p:cNvPr>
            <p:cNvSpPr/>
            <p:nvPr/>
          </p:nvSpPr>
          <p:spPr>
            <a:xfrm>
              <a:off x="914400" y="3246120"/>
              <a:ext cx="3749039" cy="1463040"/>
            </a:xfrm>
            <a:prstGeom prst="roundRect">
              <a:avLst/>
            </a:prstGeom>
            <a:solidFill>
              <a:srgbClr val="E5F3FF"/>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2400" dirty="0">
                  <a:solidFill>
                    <a:srgbClr val="1E232B"/>
                  </a:solidFill>
                  <a:latin typeface="a옛날사진관5" panose="02020600000000000000" pitchFamily="18" charset="-127"/>
                  <a:ea typeface="a옛날사진관5" panose="02020600000000000000" pitchFamily="18" charset="-127"/>
                </a:rPr>
                <a:t>그 </a:t>
              </a:r>
              <a:r>
                <a:rPr sz="2400" dirty="0" err="1">
                  <a:solidFill>
                    <a:srgbClr val="1E232B"/>
                  </a:solidFill>
                  <a:latin typeface="a옛날사진관5" panose="02020600000000000000" pitchFamily="18" charset="-127"/>
                  <a:ea typeface="a옛날사진관5" panose="02020600000000000000" pitchFamily="18" charset="-127"/>
                </a:rPr>
                <a:t>사람을</a:t>
              </a:r>
              <a:r>
                <a:rPr sz="2400" dirty="0">
                  <a:solidFill>
                    <a:srgbClr val="1E232B"/>
                  </a:solidFill>
                  <a:latin typeface="a옛날사진관5" panose="02020600000000000000" pitchFamily="18" charset="-127"/>
                  <a:ea typeface="a옛날사진관5" panose="02020600000000000000" pitchFamily="18" charset="-127"/>
                </a:rPr>
                <a:t> </a:t>
              </a:r>
              <a:r>
                <a:rPr sz="2400" dirty="0" err="1">
                  <a:solidFill>
                    <a:srgbClr val="1E232B"/>
                  </a:solidFill>
                  <a:latin typeface="a옛날사진관5" panose="02020600000000000000" pitchFamily="18" charset="-127"/>
                  <a:ea typeface="a옛날사진관5" panose="02020600000000000000" pitchFamily="18" charset="-127"/>
                </a:rPr>
                <a:t>어떻게</a:t>
              </a:r>
              <a:r>
                <a:rPr sz="2400" dirty="0">
                  <a:solidFill>
                    <a:srgbClr val="1E232B"/>
                  </a:solidFill>
                  <a:latin typeface="a옛날사진관5" panose="02020600000000000000" pitchFamily="18" charset="-127"/>
                  <a:ea typeface="a옛날사진관5" panose="02020600000000000000" pitchFamily="18" charset="-127"/>
                </a:rPr>
                <a:t> </a:t>
              </a:r>
              <a:endParaRPr lang="en-US" sz="2400" dirty="0">
                <a:solidFill>
                  <a:srgbClr val="1E232B"/>
                </a:solidFill>
                <a:latin typeface="a옛날사진관5" panose="02020600000000000000" pitchFamily="18" charset="-127"/>
                <a:ea typeface="a옛날사진관5" panose="02020600000000000000" pitchFamily="18" charset="-127"/>
              </a:endParaRPr>
            </a:p>
            <a:p>
              <a:pPr algn="ctr"/>
              <a:r>
                <a:rPr sz="2400" dirty="0" err="1">
                  <a:solidFill>
                    <a:srgbClr val="1E232B"/>
                  </a:solidFill>
                  <a:latin typeface="a옛날사진관5" panose="02020600000000000000" pitchFamily="18" charset="-127"/>
                  <a:ea typeface="a옛날사진관5" panose="02020600000000000000" pitchFamily="18" charset="-127"/>
                </a:rPr>
                <a:t>부르는가</a:t>
              </a:r>
              <a:endParaRPr sz="2400" dirty="0">
                <a:solidFill>
                  <a:srgbClr val="1E232B"/>
                </a:solidFill>
                <a:latin typeface="a옛날사진관5" panose="02020600000000000000" pitchFamily="18" charset="-127"/>
                <a:ea typeface="a옛날사진관5" panose="02020600000000000000" pitchFamily="18" charset="-127"/>
              </a:endParaRPr>
            </a:p>
          </p:txBody>
        </p:sp>
        <p:cxnSp>
          <p:nvCxnSpPr>
            <p:cNvPr id="12" name="Connector 9">
              <a:extLst>
                <a:ext uri="{FF2B5EF4-FFF2-40B4-BE49-F238E27FC236}">
                  <a16:creationId xmlns:a16="http://schemas.microsoft.com/office/drawing/2014/main" id="{840A410A-A73B-1C6D-6595-244B89396139}"/>
                </a:ext>
              </a:extLst>
            </p:cNvPr>
            <p:cNvCxnSpPr/>
            <p:nvPr/>
          </p:nvCxnSpPr>
          <p:spPr>
            <a:xfrm>
              <a:off x="4709160" y="2487168"/>
              <a:ext cx="457200" cy="0"/>
            </a:xfrm>
            <a:prstGeom prst="line">
              <a:avLst/>
            </a:prstGeom>
            <a:ln w="25400">
              <a:solidFill>
                <a:srgbClr val="102E4E"/>
              </a:solidFill>
            </a:ln>
          </p:spPr>
          <p:style>
            <a:lnRef idx="2">
              <a:schemeClr val="accent1"/>
            </a:lnRef>
            <a:fillRef idx="0">
              <a:schemeClr val="accent1"/>
            </a:fillRef>
            <a:effectRef idx="1">
              <a:schemeClr val="accent1"/>
            </a:effectRef>
            <a:fontRef idx="minor">
              <a:schemeClr val="tx1"/>
            </a:fontRef>
          </p:style>
        </p:cxnSp>
        <p:sp>
          <p:nvSpPr>
            <p:cNvPr id="13" name="Rounded Rectangle 10">
              <a:extLst>
                <a:ext uri="{FF2B5EF4-FFF2-40B4-BE49-F238E27FC236}">
                  <a16:creationId xmlns:a16="http://schemas.microsoft.com/office/drawing/2014/main" id="{9A739C92-91CB-196C-2828-0EACC2EEBC22}"/>
                </a:ext>
              </a:extLst>
            </p:cNvPr>
            <p:cNvSpPr/>
            <p:nvPr/>
          </p:nvSpPr>
          <p:spPr>
            <a:xfrm>
              <a:off x="5257800" y="2011680"/>
              <a:ext cx="3749039" cy="914400"/>
            </a:xfrm>
            <a:prstGeom prst="roundRect">
              <a:avLst/>
            </a:prstGeom>
            <a:solidFill>
              <a:srgbClr val="FFDE5A"/>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3200">
                  <a:solidFill>
                    <a:srgbClr val="102E4E"/>
                  </a:solidFill>
                  <a:latin typeface="a옛날사진관5" panose="02020600000000000000" pitchFamily="18" charset="-127"/>
                  <a:ea typeface="a옛날사진관5" panose="02020600000000000000" pitchFamily="18" charset="-127"/>
                </a:rPr>
                <a:t>인식</a:t>
              </a:r>
            </a:p>
          </p:txBody>
        </p:sp>
        <p:sp>
          <p:nvSpPr>
            <p:cNvPr id="16" name="Rounded Rectangle 11">
              <a:extLst>
                <a:ext uri="{FF2B5EF4-FFF2-40B4-BE49-F238E27FC236}">
                  <a16:creationId xmlns:a16="http://schemas.microsoft.com/office/drawing/2014/main" id="{DA9078A2-2703-546B-5F3D-1B98A05029B8}"/>
                </a:ext>
              </a:extLst>
            </p:cNvPr>
            <p:cNvSpPr/>
            <p:nvPr/>
          </p:nvSpPr>
          <p:spPr>
            <a:xfrm>
              <a:off x="5257800" y="3246120"/>
              <a:ext cx="3749039" cy="1463040"/>
            </a:xfrm>
            <a:prstGeom prst="roundRect">
              <a:avLst/>
            </a:prstGeom>
            <a:solidFill>
              <a:srgbClr val="E5F3FF"/>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2400" dirty="0">
                  <a:solidFill>
                    <a:srgbClr val="1E232B"/>
                  </a:solidFill>
                  <a:latin typeface="a옛날사진관5" panose="02020600000000000000" pitchFamily="18" charset="-127"/>
                  <a:ea typeface="a옛날사진관5" panose="02020600000000000000" pitchFamily="18" charset="-127"/>
                </a:rPr>
                <a:t>그 </a:t>
              </a:r>
              <a:r>
                <a:rPr sz="2400" dirty="0" err="1">
                  <a:solidFill>
                    <a:srgbClr val="1E232B"/>
                  </a:solidFill>
                  <a:latin typeface="a옛날사진관5" panose="02020600000000000000" pitchFamily="18" charset="-127"/>
                  <a:ea typeface="a옛날사진관5" panose="02020600000000000000" pitchFamily="18" charset="-127"/>
                </a:rPr>
                <a:t>노동의</a:t>
              </a:r>
              <a:r>
                <a:rPr sz="2400" dirty="0">
                  <a:solidFill>
                    <a:srgbClr val="1E232B"/>
                  </a:solidFill>
                  <a:latin typeface="a옛날사진관5" panose="02020600000000000000" pitchFamily="18" charset="-127"/>
                  <a:ea typeface="a옛날사진관5" panose="02020600000000000000" pitchFamily="18" charset="-127"/>
                </a:rPr>
                <a:t> </a:t>
              </a:r>
              <a:r>
                <a:rPr sz="2400" dirty="0" err="1">
                  <a:solidFill>
                    <a:srgbClr val="1E232B"/>
                  </a:solidFill>
                  <a:latin typeface="a옛날사진관5" panose="02020600000000000000" pitchFamily="18" charset="-127"/>
                  <a:ea typeface="a옛날사진관5" panose="02020600000000000000" pitchFamily="18" charset="-127"/>
                </a:rPr>
                <a:t>가치와</a:t>
              </a:r>
              <a:r>
                <a:rPr sz="2400" dirty="0">
                  <a:solidFill>
                    <a:srgbClr val="1E232B"/>
                  </a:solidFill>
                  <a:latin typeface="a옛날사진관5" panose="02020600000000000000" pitchFamily="18" charset="-127"/>
                  <a:ea typeface="a옛날사진관5" panose="02020600000000000000" pitchFamily="18" charset="-127"/>
                </a:rPr>
                <a:t> </a:t>
              </a:r>
              <a:endParaRPr lang="en-US" sz="2400" dirty="0">
                <a:solidFill>
                  <a:srgbClr val="1E232B"/>
                </a:solidFill>
                <a:latin typeface="a옛날사진관5" panose="02020600000000000000" pitchFamily="18" charset="-127"/>
                <a:ea typeface="a옛날사진관5" panose="02020600000000000000" pitchFamily="18" charset="-127"/>
              </a:endParaRPr>
            </a:p>
            <a:p>
              <a:pPr algn="ctr"/>
              <a:r>
                <a:rPr sz="2400" dirty="0" err="1">
                  <a:solidFill>
                    <a:srgbClr val="1E232B"/>
                  </a:solidFill>
                  <a:latin typeface="a옛날사진관5" panose="02020600000000000000" pitchFamily="18" charset="-127"/>
                  <a:ea typeface="a옛날사진관5" panose="02020600000000000000" pitchFamily="18" charset="-127"/>
                </a:rPr>
                <a:t>숙련을</a:t>
              </a:r>
              <a:r>
                <a:rPr sz="2400" dirty="0">
                  <a:solidFill>
                    <a:srgbClr val="1E232B"/>
                  </a:solidFill>
                  <a:latin typeface="a옛날사진관5" panose="02020600000000000000" pitchFamily="18" charset="-127"/>
                  <a:ea typeface="a옛날사진관5" panose="02020600000000000000" pitchFamily="18" charset="-127"/>
                </a:rPr>
                <a:t> </a:t>
              </a:r>
              <a:r>
                <a:rPr sz="2400" dirty="0" err="1">
                  <a:solidFill>
                    <a:srgbClr val="1E232B"/>
                  </a:solidFill>
                  <a:latin typeface="a옛날사진관5" panose="02020600000000000000" pitchFamily="18" charset="-127"/>
                  <a:ea typeface="a옛날사진관5" panose="02020600000000000000" pitchFamily="18" charset="-127"/>
                </a:rPr>
                <a:t>보는가</a:t>
              </a:r>
              <a:endParaRPr sz="2400" dirty="0">
                <a:solidFill>
                  <a:srgbClr val="1E232B"/>
                </a:solidFill>
                <a:latin typeface="a옛날사진관5" panose="02020600000000000000" pitchFamily="18" charset="-127"/>
                <a:ea typeface="a옛날사진관5" panose="02020600000000000000" pitchFamily="18" charset="-127"/>
              </a:endParaRPr>
            </a:p>
          </p:txBody>
        </p:sp>
        <p:cxnSp>
          <p:nvCxnSpPr>
            <p:cNvPr id="17" name="Connector 12">
              <a:extLst>
                <a:ext uri="{FF2B5EF4-FFF2-40B4-BE49-F238E27FC236}">
                  <a16:creationId xmlns:a16="http://schemas.microsoft.com/office/drawing/2014/main" id="{9932E916-C0E3-387C-67A0-2299C3367FE9}"/>
                </a:ext>
              </a:extLst>
            </p:cNvPr>
            <p:cNvCxnSpPr/>
            <p:nvPr/>
          </p:nvCxnSpPr>
          <p:spPr>
            <a:xfrm>
              <a:off x="9052560" y="2487168"/>
              <a:ext cx="457200" cy="0"/>
            </a:xfrm>
            <a:prstGeom prst="line">
              <a:avLst/>
            </a:prstGeom>
            <a:ln w="25400">
              <a:solidFill>
                <a:srgbClr val="102E4E"/>
              </a:solidFill>
            </a:ln>
          </p:spPr>
          <p:style>
            <a:lnRef idx="2">
              <a:schemeClr val="accent1"/>
            </a:lnRef>
            <a:fillRef idx="0">
              <a:schemeClr val="accent1"/>
            </a:fillRef>
            <a:effectRef idx="1">
              <a:schemeClr val="accent1"/>
            </a:effectRef>
            <a:fontRef idx="minor">
              <a:schemeClr val="tx1"/>
            </a:fontRef>
          </p:style>
        </p:cxnSp>
        <p:sp>
          <p:nvSpPr>
            <p:cNvPr id="19" name="Rounded Rectangle 13">
              <a:extLst>
                <a:ext uri="{FF2B5EF4-FFF2-40B4-BE49-F238E27FC236}">
                  <a16:creationId xmlns:a16="http://schemas.microsoft.com/office/drawing/2014/main" id="{2A7DFBC9-E4AF-83B2-C84C-0E85627A5DF2}"/>
                </a:ext>
              </a:extLst>
            </p:cNvPr>
            <p:cNvSpPr/>
            <p:nvPr/>
          </p:nvSpPr>
          <p:spPr>
            <a:xfrm>
              <a:off x="9601200" y="2011680"/>
              <a:ext cx="3749039" cy="914400"/>
            </a:xfrm>
            <a:prstGeom prst="roundRect">
              <a:avLst/>
            </a:prstGeom>
            <a:solidFill>
              <a:srgbClr val="FFDE5A"/>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3200">
                  <a:solidFill>
                    <a:srgbClr val="102E4E"/>
                  </a:solidFill>
                  <a:latin typeface="a옛날사진관5" panose="02020600000000000000" pitchFamily="18" charset="-127"/>
                  <a:ea typeface="a옛날사진관5" panose="02020600000000000000" pitchFamily="18" charset="-127"/>
                </a:rPr>
                <a:t>권리</a:t>
              </a:r>
            </a:p>
          </p:txBody>
        </p:sp>
        <p:sp>
          <p:nvSpPr>
            <p:cNvPr id="20" name="Rounded Rectangle 14">
              <a:extLst>
                <a:ext uri="{FF2B5EF4-FFF2-40B4-BE49-F238E27FC236}">
                  <a16:creationId xmlns:a16="http://schemas.microsoft.com/office/drawing/2014/main" id="{45743796-71EB-ABF7-00D7-2AE54CBFCCC8}"/>
                </a:ext>
              </a:extLst>
            </p:cNvPr>
            <p:cNvSpPr/>
            <p:nvPr/>
          </p:nvSpPr>
          <p:spPr>
            <a:xfrm>
              <a:off x="9601200" y="3246120"/>
              <a:ext cx="3749039" cy="1463040"/>
            </a:xfrm>
            <a:prstGeom prst="roundRect">
              <a:avLst/>
            </a:prstGeom>
            <a:solidFill>
              <a:srgbClr val="E5F3FF"/>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2400" dirty="0" err="1">
                  <a:solidFill>
                    <a:srgbClr val="1E232B"/>
                  </a:solidFill>
                  <a:latin typeface="a옛날사진관5" panose="02020600000000000000" pitchFamily="18" charset="-127"/>
                  <a:ea typeface="a옛날사진관5" panose="02020600000000000000" pitchFamily="18" charset="-127"/>
                </a:rPr>
                <a:t>임금·휴식·안전</a:t>
              </a:r>
              <a:r>
                <a:rPr sz="2400" dirty="0">
                  <a:solidFill>
                    <a:srgbClr val="1E232B"/>
                  </a:solidFill>
                  <a:latin typeface="a옛날사진관5" panose="02020600000000000000" pitchFamily="18" charset="-127"/>
                  <a:ea typeface="a옛날사진관5" panose="02020600000000000000" pitchFamily="18" charset="-127"/>
                </a:rPr>
                <a:t>·</a:t>
              </a:r>
              <a:endParaRPr lang="en-US" sz="2400" dirty="0">
                <a:solidFill>
                  <a:srgbClr val="1E232B"/>
                </a:solidFill>
                <a:latin typeface="a옛날사진관5" panose="02020600000000000000" pitchFamily="18" charset="-127"/>
                <a:ea typeface="a옛날사진관5" panose="02020600000000000000" pitchFamily="18" charset="-127"/>
              </a:endParaRPr>
            </a:p>
            <a:p>
              <a:pPr algn="ctr"/>
              <a:r>
                <a:rPr sz="2400" dirty="0" err="1">
                  <a:solidFill>
                    <a:srgbClr val="1E232B"/>
                  </a:solidFill>
                  <a:latin typeface="a옛날사진관5" panose="02020600000000000000" pitchFamily="18" charset="-127"/>
                  <a:ea typeface="a옛날사진관5" panose="02020600000000000000" pitchFamily="18" charset="-127"/>
                </a:rPr>
                <a:t>존엄을</a:t>
              </a:r>
              <a:r>
                <a:rPr sz="2400" dirty="0">
                  <a:solidFill>
                    <a:srgbClr val="1E232B"/>
                  </a:solidFill>
                  <a:latin typeface="a옛날사진관5" panose="02020600000000000000" pitchFamily="18" charset="-127"/>
                  <a:ea typeface="a옛날사진관5" panose="02020600000000000000" pitchFamily="18" charset="-127"/>
                </a:rPr>
                <a:t> </a:t>
              </a:r>
              <a:r>
                <a:rPr sz="2400" dirty="0" err="1">
                  <a:solidFill>
                    <a:srgbClr val="1E232B"/>
                  </a:solidFill>
                  <a:latin typeface="a옛날사진관5" panose="02020600000000000000" pitchFamily="18" charset="-127"/>
                  <a:ea typeface="a옛날사진관5" panose="02020600000000000000" pitchFamily="18" charset="-127"/>
                </a:rPr>
                <a:t>묻는가</a:t>
              </a:r>
              <a:endParaRPr sz="2400" dirty="0">
                <a:solidFill>
                  <a:srgbClr val="1E232B"/>
                </a:solidFill>
                <a:latin typeface="a옛날사진관5" panose="02020600000000000000" pitchFamily="18" charset="-127"/>
                <a:ea typeface="a옛날사진관5" panose="02020600000000000000" pitchFamily="18" charset="-127"/>
              </a:endParaRPr>
            </a:p>
          </p:txBody>
        </p:sp>
        <p:cxnSp>
          <p:nvCxnSpPr>
            <p:cNvPr id="22" name="Connector 15">
              <a:extLst>
                <a:ext uri="{FF2B5EF4-FFF2-40B4-BE49-F238E27FC236}">
                  <a16:creationId xmlns:a16="http://schemas.microsoft.com/office/drawing/2014/main" id="{9F234227-AA95-1A14-E0AB-8CD49F120CA7}"/>
                </a:ext>
              </a:extLst>
            </p:cNvPr>
            <p:cNvCxnSpPr/>
            <p:nvPr/>
          </p:nvCxnSpPr>
          <p:spPr>
            <a:xfrm>
              <a:off x="13395960" y="2487168"/>
              <a:ext cx="457200" cy="0"/>
            </a:xfrm>
            <a:prstGeom prst="line">
              <a:avLst/>
            </a:prstGeom>
            <a:ln w="25400">
              <a:solidFill>
                <a:srgbClr val="102E4E"/>
              </a:solidFill>
            </a:ln>
          </p:spPr>
          <p:style>
            <a:lnRef idx="2">
              <a:schemeClr val="accent1"/>
            </a:lnRef>
            <a:fillRef idx="0">
              <a:schemeClr val="accent1"/>
            </a:fillRef>
            <a:effectRef idx="1">
              <a:schemeClr val="accent1"/>
            </a:effectRef>
            <a:fontRef idx="minor">
              <a:schemeClr val="tx1"/>
            </a:fontRef>
          </p:style>
        </p:cxnSp>
        <p:sp>
          <p:nvSpPr>
            <p:cNvPr id="24" name="Rounded Rectangle 16">
              <a:extLst>
                <a:ext uri="{FF2B5EF4-FFF2-40B4-BE49-F238E27FC236}">
                  <a16:creationId xmlns:a16="http://schemas.microsoft.com/office/drawing/2014/main" id="{DBF3C3FF-A033-B8A8-6490-A840923BE7CF}"/>
                </a:ext>
              </a:extLst>
            </p:cNvPr>
            <p:cNvSpPr/>
            <p:nvPr/>
          </p:nvSpPr>
          <p:spPr>
            <a:xfrm>
              <a:off x="13944600" y="2011680"/>
              <a:ext cx="3749039" cy="914400"/>
            </a:xfrm>
            <a:prstGeom prst="roundRect">
              <a:avLst/>
            </a:prstGeom>
            <a:solidFill>
              <a:srgbClr val="FFDE5A"/>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3200">
                  <a:solidFill>
                    <a:srgbClr val="102E4E"/>
                  </a:solidFill>
                  <a:latin typeface="a옛날사진관5" panose="02020600000000000000" pitchFamily="18" charset="-127"/>
                  <a:ea typeface="a옛날사진관5" panose="02020600000000000000" pitchFamily="18" charset="-127"/>
                </a:rPr>
                <a:t>구조</a:t>
              </a:r>
            </a:p>
          </p:txBody>
        </p:sp>
        <p:sp>
          <p:nvSpPr>
            <p:cNvPr id="26" name="Rounded Rectangle 17">
              <a:extLst>
                <a:ext uri="{FF2B5EF4-FFF2-40B4-BE49-F238E27FC236}">
                  <a16:creationId xmlns:a16="http://schemas.microsoft.com/office/drawing/2014/main" id="{A0178591-6F64-E43B-ADAC-6F4CC3ED72A4}"/>
                </a:ext>
              </a:extLst>
            </p:cNvPr>
            <p:cNvSpPr/>
            <p:nvPr/>
          </p:nvSpPr>
          <p:spPr>
            <a:xfrm>
              <a:off x="13944600" y="3246120"/>
              <a:ext cx="3749039" cy="1463040"/>
            </a:xfrm>
            <a:prstGeom prst="roundRect">
              <a:avLst/>
            </a:prstGeom>
            <a:solidFill>
              <a:srgbClr val="E5F3FF"/>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2400" dirty="0" err="1">
                  <a:solidFill>
                    <a:srgbClr val="1E232B"/>
                  </a:solidFill>
                  <a:latin typeface="a옛날사진관5" panose="02020600000000000000" pitchFamily="18" charset="-127"/>
                  <a:ea typeface="a옛날사진관5" panose="02020600000000000000" pitchFamily="18" charset="-127"/>
                </a:rPr>
                <a:t>일터를</a:t>
              </a:r>
              <a:r>
                <a:rPr sz="2400" dirty="0">
                  <a:solidFill>
                    <a:srgbClr val="1E232B"/>
                  </a:solidFill>
                  <a:latin typeface="a옛날사진관5" panose="02020600000000000000" pitchFamily="18" charset="-127"/>
                  <a:ea typeface="a옛날사진관5" panose="02020600000000000000" pitchFamily="18" charset="-127"/>
                </a:rPr>
                <a:t> </a:t>
              </a:r>
              <a:r>
                <a:rPr sz="2400" dirty="0" err="1">
                  <a:solidFill>
                    <a:srgbClr val="1E232B"/>
                  </a:solidFill>
                  <a:latin typeface="a옛날사진관5" panose="02020600000000000000" pitchFamily="18" charset="-127"/>
                  <a:ea typeface="a옛날사진관5" panose="02020600000000000000" pitchFamily="18" charset="-127"/>
                </a:rPr>
                <a:t>바꾸는</a:t>
              </a:r>
              <a:r>
                <a:rPr sz="2400" dirty="0">
                  <a:solidFill>
                    <a:srgbClr val="1E232B"/>
                  </a:solidFill>
                  <a:latin typeface="a옛날사진관5" panose="02020600000000000000" pitchFamily="18" charset="-127"/>
                  <a:ea typeface="a옛날사진관5" panose="02020600000000000000" pitchFamily="18" charset="-127"/>
                </a:rPr>
                <a:t> </a:t>
              </a:r>
              <a:r>
                <a:rPr sz="2400" dirty="0" err="1">
                  <a:solidFill>
                    <a:srgbClr val="1E232B"/>
                  </a:solidFill>
                  <a:latin typeface="a옛날사진관5" panose="02020600000000000000" pitchFamily="18" charset="-127"/>
                  <a:ea typeface="a옛날사진관5" panose="02020600000000000000" pitchFamily="18" charset="-127"/>
                </a:rPr>
                <a:t>책임을</a:t>
              </a:r>
              <a:r>
                <a:rPr sz="2400" dirty="0">
                  <a:solidFill>
                    <a:srgbClr val="1E232B"/>
                  </a:solidFill>
                  <a:latin typeface="a옛날사진관5" panose="02020600000000000000" pitchFamily="18" charset="-127"/>
                  <a:ea typeface="a옛날사진관5" panose="02020600000000000000" pitchFamily="18" charset="-127"/>
                </a:rPr>
                <a:t> </a:t>
              </a:r>
              <a:r>
                <a:rPr sz="2400" dirty="0" err="1">
                  <a:solidFill>
                    <a:srgbClr val="1E232B"/>
                  </a:solidFill>
                  <a:latin typeface="a옛날사진관5" panose="02020600000000000000" pitchFamily="18" charset="-127"/>
                  <a:ea typeface="a옛날사진관5" panose="02020600000000000000" pitchFamily="18" charset="-127"/>
                </a:rPr>
                <a:t>찾는가</a:t>
              </a:r>
              <a:endParaRPr sz="2400" dirty="0">
                <a:solidFill>
                  <a:srgbClr val="1E232B"/>
                </a:solidFill>
                <a:latin typeface="a옛날사진관5" panose="02020600000000000000" pitchFamily="18" charset="-127"/>
                <a:ea typeface="a옛날사진관5" panose="02020600000000000000" pitchFamily="18" charset="-127"/>
              </a:endParaRPr>
            </a:p>
          </p:txBody>
        </p:sp>
      </p:grpSp>
      <p:sp>
        <p:nvSpPr>
          <p:cNvPr id="28" name="Rounded Rectangle 18">
            <a:extLst>
              <a:ext uri="{FF2B5EF4-FFF2-40B4-BE49-F238E27FC236}">
                <a16:creationId xmlns:a16="http://schemas.microsoft.com/office/drawing/2014/main" id="{FD18F959-9721-0913-1141-0BD9E5F61B7F}"/>
              </a:ext>
            </a:extLst>
          </p:cNvPr>
          <p:cNvSpPr/>
          <p:nvPr/>
        </p:nvSpPr>
        <p:spPr>
          <a:xfrm>
            <a:off x="1760220" y="6179820"/>
            <a:ext cx="14767560" cy="914400"/>
          </a:xfrm>
          <a:prstGeom prst="roundRect">
            <a:avLst/>
          </a:prstGeom>
          <a:solidFill>
            <a:srgbClr val="FFF8DC"/>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3200" dirty="0" err="1">
                <a:solidFill>
                  <a:srgbClr val="102E4E"/>
                </a:solidFill>
                <a:latin typeface="a옛날사진관5" panose="02020600000000000000" pitchFamily="18" charset="-127"/>
                <a:ea typeface="a옛날사진관5" panose="02020600000000000000" pitchFamily="18" charset="-127"/>
              </a:rPr>
              <a:t>노동존중은</a:t>
            </a:r>
            <a:r>
              <a:rPr sz="3200" dirty="0">
                <a:solidFill>
                  <a:srgbClr val="102E4E"/>
                </a:solidFill>
                <a:latin typeface="a옛날사진관5" panose="02020600000000000000" pitchFamily="18" charset="-127"/>
                <a:ea typeface="a옛날사진관5" panose="02020600000000000000" pitchFamily="18" charset="-127"/>
              </a:rPr>
              <a:t> </a:t>
            </a:r>
            <a:r>
              <a:rPr sz="3200" dirty="0" err="1">
                <a:solidFill>
                  <a:srgbClr val="102E4E"/>
                </a:solidFill>
                <a:latin typeface="a옛날사진관5" panose="02020600000000000000" pitchFamily="18" charset="-127"/>
                <a:ea typeface="a옛날사진관5" panose="02020600000000000000" pitchFamily="18" charset="-127"/>
              </a:rPr>
              <a:t>좋은</a:t>
            </a:r>
            <a:r>
              <a:rPr sz="3200" dirty="0">
                <a:solidFill>
                  <a:srgbClr val="102E4E"/>
                </a:solidFill>
                <a:latin typeface="a옛날사진관5" panose="02020600000000000000" pitchFamily="18" charset="-127"/>
                <a:ea typeface="a옛날사진관5" panose="02020600000000000000" pitchFamily="18" charset="-127"/>
              </a:rPr>
              <a:t> </a:t>
            </a:r>
            <a:r>
              <a:rPr sz="3200" dirty="0" err="1">
                <a:solidFill>
                  <a:srgbClr val="102E4E"/>
                </a:solidFill>
                <a:latin typeface="a옛날사진관5" panose="02020600000000000000" pitchFamily="18" charset="-127"/>
                <a:ea typeface="a옛날사진관5" panose="02020600000000000000" pitchFamily="18" charset="-127"/>
              </a:rPr>
              <a:t>말에서</a:t>
            </a:r>
            <a:r>
              <a:rPr sz="3200" dirty="0">
                <a:solidFill>
                  <a:srgbClr val="102E4E"/>
                </a:solidFill>
                <a:latin typeface="a옛날사진관5" panose="02020600000000000000" pitchFamily="18" charset="-127"/>
                <a:ea typeface="a옛날사진관5" panose="02020600000000000000" pitchFamily="18" charset="-127"/>
              </a:rPr>
              <a:t> </a:t>
            </a:r>
            <a:r>
              <a:rPr sz="3200" dirty="0" err="1">
                <a:solidFill>
                  <a:srgbClr val="102E4E"/>
                </a:solidFill>
                <a:latin typeface="a옛날사진관5" panose="02020600000000000000" pitchFamily="18" charset="-127"/>
                <a:ea typeface="a옛날사진관5" panose="02020600000000000000" pitchFamily="18" charset="-127"/>
              </a:rPr>
              <a:t>끝나지</a:t>
            </a:r>
            <a:r>
              <a:rPr sz="3200" dirty="0">
                <a:solidFill>
                  <a:srgbClr val="102E4E"/>
                </a:solidFill>
                <a:latin typeface="a옛날사진관5" panose="02020600000000000000" pitchFamily="18" charset="-127"/>
                <a:ea typeface="a옛날사진관5" panose="02020600000000000000" pitchFamily="18" charset="-127"/>
              </a:rPr>
              <a:t> </a:t>
            </a:r>
            <a:r>
              <a:rPr sz="3200" dirty="0" err="1">
                <a:solidFill>
                  <a:srgbClr val="102E4E"/>
                </a:solidFill>
                <a:latin typeface="a옛날사진관5" panose="02020600000000000000" pitchFamily="18" charset="-127"/>
                <a:ea typeface="a옛날사진관5" panose="02020600000000000000" pitchFamily="18" charset="-127"/>
              </a:rPr>
              <a:t>않고</a:t>
            </a:r>
            <a:r>
              <a:rPr sz="3200" dirty="0">
                <a:solidFill>
                  <a:srgbClr val="102E4E"/>
                </a:solidFill>
                <a:latin typeface="a옛날사진관5" panose="02020600000000000000" pitchFamily="18" charset="-127"/>
                <a:ea typeface="a옛날사진관5" panose="02020600000000000000" pitchFamily="18" charset="-127"/>
              </a:rPr>
              <a:t>, </a:t>
            </a:r>
            <a:r>
              <a:rPr sz="3200" dirty="0" err="1">
                <a:solidFill>
                  <a:srgbClr val="102E4E"/>
                </a:solidFill>
                <a:latin typeface="a옛날사진관5" panose="02020600000000000000" pitchFamily="18" charset="-127"/>
                <a:ea typeface="a옛날사진관5" panose="02020600000000000000" pitchFamily="18" charset="-127"/>
              </a:rPr>
              <a:t>권리를</a:t>
            </a:r>
            <a:r>
              <a:rPr sz="3200" dirty="0">
                <a:solidFill>
                  <a:srgbClr val="102E4E"/>
                </a:solidFill>
                <a:latin typeface="a옛날사진관5" panose="02020600000000000000" pitchFamily="18" charset="-127"/>
                <a:ea typeface="a옛날사진관5" panose="02020600000000000000" pitchFamily="18" charset="-127"/>
              </a:rPr>
              <a:t> </a:t>
            </a:r>
            <a:r>
              <a:rPr sz="3200" dirty="0" err="1">
                <a:solidFill>
                  <a:srgbClr val="102E4E"/>
                </a:solidFill>
                <a:latin typeface="a옛날사진관5" panose="02020600000000000000" pitchFamily="18" charset="-127"/>
                <a:ea typeface="a옛날사진관5" panose="02020600000000000000" pitchFamily="18" charset="-127"/>
              </a:rPr>
              <a:t>보장하는</a:t>
            </a:r>
            <a:r>
              <a:rPr sz="3200" dirty="0">
                <a:solidFill>
                  <a:srgbClr val="102E4E"/>
                </a:solidFill>
                <a:latin typeface="a옛날사진관5" panose="02020600000000000000" pitchFamily="18" charset="-127"/>
                <a:ea typeface="a옛날사진관5" panose="02020600000000000000" pitchFamily="18" charset="-127"/>
              </a:rPr>
              <a:t> </a:t>
            </a:r>
            <a:r>
              <a:rPr sz="3200" dirty="0" err="1">
                <a:solidFill>
                  <a:srgbClr val="102E4E"/>
                </a:solidFill>
                <a:latin typeface="a옛날사진관5" panose="02020600000000000000" pitchFamily="18" charset="-127"/>
                <a:ea typeface="a옛날사진관5" panose="02020600000000000000" pitchFamily="18" charset="-127"/>
              </a:rPr>
              <a:t>조건으로</a:t>
            </a:r>
            <a:r>
              <a:rPr sz="3200" dirty="0">
                <a:solidFill>
                  <a:srgbClr val="102E4E"/>
                </a:solidFill>
                <a:latin typeface="a옛날사진관5" panose="02020600000000000000" pitchFamily="18" charset="-127"/>
                <a:ea typeface="a옛날사진관5" panose="02020600000000000000" pitchFamily="18" charset="-127"/>
              </a:rPr>
              <a:t> </a:t>
            </a:r>
            <a:r>
              <a:rPr sz="3200" dirty="0" err="1">
                <a:solidFill>
                  <a:srgbClr val="102E4E"/>
                </a:solidFill>
                <a:latin typeface="a옛날사진관5" panose="02020600000000000000" pitchFamily="18" charset="-127"/>
                <a:ea typeface="a옛날사진관5" panose="02020600000000000000" pitchFamily="18" charset="-127"/>
              </a:rPr>
              <a:t>이어져야</a:t>
            </a:r>
            <a:r>
              <a:rPr sz="3200" dirty="0">
                <a:solidFill>
                  <a:srgbClr val="102E4E"/>
                </a:solidFill>
                <a:latin typeface="a옛날사진관5" panose="02020600000000000000" pitchFamily="18" charset="-127"/>
                <a:ea typeface="a옛날사진관5" panose="02020600000000000000" pitchFamily="18" charset="-127"/>
              </a:rPr>
              <a:t> </a:t>
            </a:r>
            <a:r>
              <a:rPr sz="3200" dirty="0" err="1">
                <a:solidFill>
                  <a:srgbClr val="102E4E"/>
                </a:solidFill>
                <a:latin typeface="a옛날사진관5" panose="02020600000000000000" pitchFamily="18" charset="-127"/>
                <a:ea typeface="a옛날사진관5" panose="02020600000000000000" pitchFamily="18" charset="-127"/>
              </a:rPr>
              <a:t>합니다</a:t>
            </a:r>
            <a:r>
              <a:rPr sz="3200" dirty="0">
                <a:solidFill>
                  <a:srgbClr val="102E4E"/>
                </a:solidFill>
                <a:latin typeface="a옛날사진관5" panose="02020600000000000000" pitchFamily="18" charset="-127"/>
                <a:ea typeface="a옛날사진관5" panose="02020600000000000000" pitchFamily="18" charset="-127"/>
              </a:rPr>
              <a:t>.</a:t>
            </a:r>
          </a:p>
        </p:txBody>
      </p:sp>
    </p:spTree>
    <p:extLst>
      <p:ext uri="{BB962C8B-B14F-4D97-AF65-F5344CB8AC3E}">
        <p14:creationId xmlns:p14="http://schemas.microsoft.com/office/powerpoint/2010/main" val="3000195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a:extLst>
            <a:ext uri="{FF2B5EF4-FFF2-40B4-BE49-F238E27FC236}">
              <a16:creationId xmlns:a16="http://schemas.microsoft.com/office/drawing/2014/main" id="{4ACDB1B8-EA10-7720-9325-F2D2F560311F}"/>
            </a:ext>
          </a:extLst>
        </p:cNvPr>
        <p:cNvGrpSpPr/>
        <p:nvPr/>
      </p:nvGrpSpPr>
      <p:grpSpPr>
        <a:xfrm>
          <a:off x="0" y="0"/>
          <a:ext cx="0" cy="0"/>
          <a:chOff x="0" y="0"/>
          <a:chExt cx="0" cy="0"/>
        </a:xfrm>
      </p:grpSpPr>
      <p:grpSp>
        <p:nvGrpSpPr>
          <p:cNvPr id="11" name="그룹 10">
            <a:extLst>
              <a:ext uri="{FF2B5EF4-FFF2-40B4-BE49-F238E27FC236}">
                <a16:creationId xmlns:a16="http://schemas.microsoft.com/office/drawing/2014/main" id="{6FE88D1F-19C0-24D1-DD40-45779AD05985}"/>
              </a:ext>
            </a:extLst>
          </p:cNvPr>
          <p:cNvGrpSpPr/>
          <p:nvPr/>
        </p:nvGrpSpPr>
        <p:grpSpPr>
          <a:xfrm>
            <a:off x="558800" y="444500"/>
            <a:ext cx="16891000" cy="9017000"/>
            <a:chOff x="558800" y="444500"/>
            <a:chExt cx="16891000" cy="9017000"/>
          </a:xfrm>
        </p:grpSpPr>
        <p:pic>
          <p:nvPicPr>
            <p:cNvPr id="2" name="Picture 2">
              <a:extLst>
                <a:ext uri="{FF2B5EF4-FFF2-40B4-BE49-F238E27FC236}">
                  <a16:creationId xmlns:a16="http://schemas.microsoft.com/office/drawing/2014/main" id="{A2EBEF63-3E49-89C9-BAFF-93888EBA33C9}"/>
                </a:ext>
              </a:extLst>
            </p:cNvPr>
            <p:cNvPicPr>
              <a:picLocks noChangeAspect="1"/>
            </p:cNvPicPr>
            <p:nvPr/>
          </p:nvPicPr>
          <p:blipFill>
            <a:blip r:embed="rId3"/>
            <a:stretch>
              <a:fillRect/>
            </a:stretch>
          </p:blipFill>
          <p:spPr>
            <a:xfrm>
              <a:off x="558800" y="444500"/>
              <a:ext cx="16891000" cy="9017000"/>
            </a:xfrm>
            <a:prstGeom prst="rect">
              <a:avLst/>
            </a:prstGeom>
          </p:spPr>
        </p:pic>
        <p:grpSp>
          <p:nvGrpSpPr>
            <p:cNvPr id="6" name="그룹 5">
              <a:extLst>
                <a:ext uri="{FF2B5EF4-FFF2-40B4-BE49-F238E27FC236}">
                  <a16:creationId xmlns:a16="http://schemas.microsoft.com/office/drawing/2014/main" id="{BCB02D6F-7492-FA6F-C201-2D7BA1710DB8}"/>
                </a:ext>
              </a:extLst>
            </p:cNvPr>
            <p:cNvGrpSpPr/>
            <p:nvPr/>
          </p:nvGrpSpPr>
          <p:grpSpPr>
            <a:xfrm>
              <a:off x="584200" y="450770"/>
              <a:ext cx="10717567" cy="1092280"/>
              <a:chOff x="584200" y="450770"/>
              <a:chExt cx="10717567" cy="1092280"/>
            </a:xfrm>
          </p:grpSpPr>
          <p:sp>
            <p:nvSpPr>
              <p:cNvPr id="7" name="사각형: 둥근 모서리 6">
                <a:extLst>
                  <a:ext uri="{FF2B5EF4-FFF2-40B4-BE49-F238E27FC236}">
                    <a16:creationId xmlns:a16="http://schemas.microsoft.com/office/drawing/2014/main" id="{9AE8D522-B82D-744E-ABB5-3C03B5DDF0E0}"/>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 name="직사각형 46">
                <a:extLst>
                  <a:ext uri="{FF2B5EF4-FFF2-40B4-BE49-F238E27FC236}">
                    <a16:creationId xmlns:a16="http://schemas.microsoft.com/office/drawing/2014/main" id="{58A26CDF-B10D-94C5-CAC0-F7728467749E}"/>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a:extLst>
              <a:ext uri="{FF2B5EF4-FFF2-40B4-BE49-F238E27FC236}">
                <a16:creationId xmlns:a16="http://schemas.microsoft.com/office/drawing/2014/main" id="{ECB97B22-45F1-F3B0-19BB-09FCD3E84E6A}"/>
              </a:ext>
            </a:extLst>
          </p:cNvPr>
          <p:cNvPicPr>
            <a:picLocks noChangeAspect="1"/>
          </p:cNvPicPr>
          <p:nvPr/>
        </p:nvPicPr>
        <p:blipFill>
          <a:blip r:embed="rId4"/>
          <a:stretch>
            <a:fillRect/>
          </a:stretch>
        </p:blipFill>
        <p:spPr>
          <a:xfrm>
            <a:off x="838200" y="8420100"/>
            <a:ext cx="16611600" cy="1041400"/>
          </a:xfrm>
          <a:prstGeom prst="rect">
            <a:avLst/>
          </a:prstGeom>
        </p:spPr>
      </p:pic>
      <p:pic>
        <p:nvPicPr>
          <p:cNvPr id="15" name="Picture 15">
            <a:extLst>
              <a:ext uri="{FF2B5EF4-FFF2-40B4-BE49-F238E27FC236}">
                <a16:creationId xmlns:a16="http://schemas.microsoft.com/office/drawing/2014/main" id="{138032F7-6F6C-9675-B730-DD1646B09E5B}"/>
              </a:ext>
            </a:extLst>
          </p:cNvPr>
          <p:cNvPicPr>
            <a:picLocks noChangeAspect="1"/>
          </p:cNvPicPr>
          <p:nvPr/>
        </p:nvPicPr>
        <p:blipFill>
          <a:blip r:embed="rId5"/>
          <a:stretch>
            <a:fillRect/>
          </a:stretch>
        </p:blipFill>
        <p:spPr>
          <a:xfrm>
            <a:off x="15931248" y="7886700"/>
            <a:ext cx="2940951" cy="2667000"/>
          </a:xfrm>
          <a:prstGeom prst="rect">
            <a:avLst/>
          </a:prstGeom>
        </p:spPr>
      </p:pic>
      <p:sp>
        <p:nvSpPr>
          <p:cNvPr id="10" name="TextBox 11">
            <a:extLst>
              <a:ext uri="{FF2B5EF4-FFF2-40B4-BE49-F238E27FC236}">
                <a16:creationId xmlns:a16="http://schemas.microsoft.com/office/drawing/2014/main" id="{8F9A486F-886E-D1F9-CC80-7C0A39C55B0C}"/>
              </a:ext>
            </a:extLst>
          </p:cNvPr>
          <p:cNvSpPr txBox="1"/>
          <p:nvPr/>
        </p:nvSpPr>
        <p:spPr>
          <a:xfrm>
            <a:off x="2854344" y="586749"/>
            <a:ext cx="7680960" cy="769441"/>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4400" spc="-350" dirty="0">
                <a:solidFill>
                  <a:schemeClr val="tx2">
                    <a:lumMod val="75000"/>
                  </a:schemeClr>
                </a:solidFill>
                <a:latin typeface="a옛날사진관5" panose="02020600000000000000" pitchFamily="18" charset="-127"/>
                <a:ea typeface="a옛날사진관5" panose="02020600000000000000" pitchFamily="18" charset="-127"/>
              </a:rPr>
              <a:t>감정노동도 노동입니다</a:t>
            </a:r>
            <a:r>
              <a:rPr lang="en-US" altLang="ko-KR" sz="4400" spc="-350" dirty="0">
                <a:solidFill>
                  <a:schemeClr val="tx2">
                    <a:lumMod val="75000"/>
                  </a:schemeClr>
                </a:solidFill>
                <a:latin typeface="a옛날사진관5" panose="02020600000000000000" pitchFamily="18" charset="-127"/>
                <a:ea typeface="a옛날사진관5" panose="02020600000000000000" pitchFamily="18" charset="-127"/>
              </a:rPr>
              <a:t>.</a:t>
            </a:r>
            <a:endParaRPr lang="ko-KR" altLang="en-US" sz="4400" spc="-350" dirty="0">
              <a:solidFill>
                <a:schemeClr val="tx2">
                  <a:lumMod val="75000"/>
                </a:schemeClr>
              </a:solidFill>
              <a:latin typeface="a옛날사진관5" panose="02020600000000000000" pitchFamily="18" charset="-127"/>
              <a:ea typeface="a옛날사진관5" panose="02020600000000000000" pitchFamily="18" charset="-127"/>
            </a:endParaRPr>
          </a:p>
        </p:txBody>
      </p:sp>
      <p:sp>
        <p:nvSpPr>
          <p:cNvPr id="14" name="Rounded Rectangle 7">
            <a:extLst>
              <a:ext uri="{FF2B5EF4-FFF2-40B4-BE49-F238E27FC236}">
                <a16:creationId xmlns:a16="http://schemas.microsoft.com/office/drawing/2014/main" id="{8FA8307B-DF43-65A9-BC30-B4DD3D89B4E2}"/>
              </a:ext>
            </a:extLst>
          </p:cNvPr>
          <p:cNvSpPr/>
          <p:nvPr/>
        </p:nvSpPr>
        <p:spPr>
          <a:xfrm>
            <a:off x="2545080" y="2099310"/>
            <a:ext cx="13350240" cy="914400"/>
          </a:xfrm>
          <a:prstGeom prst="roundRect">
            <a:avLst/>
          </a:prstGeom>
          <a:solidFill>
            <a:srgbClr val="FFF8DC"/>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3600">
                <a:solidFill>
                  <a:srgbClr val="102E4E"/>
                </a:solidFill>
                <a:latin typeface="a옛날사진관5" panose="02020600000000000000" pitchFamily="18" charset="-127"/>
                <a:ea typeface="a옛날사진관5" panose="02020600000000000000" pitchFamily="18" charset="-127"/>
              </a:rPr>
              <a:t>“손님 앞에서는 항상 웃어야 한다?”</a:t>
            </a:r>
          </a:p>
        </p:txBody>
      </p:sp>
      <p:sp>
        <p:nvSpPr>
          <p:cNvPr id="21" name="Rounded Rectangle 8">
            <a:extLst>
              <a:ext uri="{FF2B5EF4-FFF2-40B4-BE49-F238E27FC236}">
                <a16:creationId xmlns:a16="http://schemas.microsoft.com/office/drawing/2014/main" id="{F83B6F58-032B-EDBA-E272-DB3109F3805A}"/>
              </a:ext>
            </a:extLst>
          </p:cNvPr>
          <p:cNvSpPr/>
          <p:nvPr/>
        </p:nvSpPr>
        <p:spPr>
          <a:xfrm>
            <a:off x="2514600" y="3516630"/>
            <a:ext cx="6400800" cy="4114800"/>
          </a:xfrm>
          <a:prstGeom prst="roundRect">
            <a:avLst/>
          </a:prstGeom>
          <a:solidFill>
            <a:srgbClr val="E5F3FF"/>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201168" tIns="146304" rIns="164592" bIns="109728" rtlCol="0" anchor="ctr"/>
          <a:lstStyle/>
          <a:p>
            <a:pPr algn="ctr"/>
            <a:r>
              <a:rPr sz="2800" dirty="0" err="1">
                <a:solidFill>
                  <a:srgbClr val="102E4E"/>
                </a:solidFill>
                <a:latin typeface="a옛날사진관5" panose="02020600000000000000" pitchFamily="18" charset="-127"/>
                <a:ea typeface="a옛날사진관5" panose="02020600000000000000" pitchFamily="18" charset="-127"/>
              </a:rPr>
              <a:t>학생들이</a:t>
            </a:r>
            <a:r>
              <a:rPr sz="2800" dirty="0">
                <a:solidFill>
                  <a:srgbClr val="102E4E"/>
                </a:solidFill>
                <a:latin typeface="a옛날사진관5" panose="02020600000000000000" pitchFamily="18" charset="-127"/>
                <a:ea typeface="a옛날사진관5" panose="02020600000000000000" pitchFamily="18" charset="-127"/>
              </a:rPr>
              <a:t> </a:t>
            </a:r>
            <a:r>
              <a:rPr sz="2800" dirty="0" err="1">
                <a:solidFill>
                  <a:srgbClr val="102E4E"/>
                </a:solidFill>
                <a:latin typeface="a옛날사진관5" panose="02020600000000000000" pitchFamily="18" charset="-127"/>
                <a:ea typeface="a옛날사진관5" panose="02020600000000000000" pitchFamily="18" charset="-127"/>
              </a:rPr>
              <a:t>만나는</a:t>
            </a:r>
            <a:r>
              <a:rPr sz="2800" dirty="0">
                <a:solidFill>
                  <a:srgbClr val="102E4E"/>
                </a:solidFill>
                <a:latin typeface="a옛날사진관5" panose="02020600000000000000" pitchFamily="18" charset="-127"/>
                <a:ea typeface="a옛날사진관5" panose="02020600000000000000" pitchFamily="18" charset="-127"/>
              </a:rPr>
              <a:t> </a:t>
            </a:r>
            <a:r>
              <a:rPr sz="2800" dirty="0" err="1">
                <a:solidFill>
                  <a:srgbClr val="102E4E"/>
                </a:solidFill>
                <a:latin typeface="a옛날사진관5" panose="02020600000000000000" pitchFamily="18" charset="-127"/>
                <a:ea typeface="a옛날사진관5" panose="02020600000000000000" pitchFamily="18" charset="-127"/>
              </a:rPr>
              <a:t>일터</a:t>
            </a:r>
            <a:endParaRPr lang="en-US" sz="2800" dirty="0">
              <a:solidFill>
                <a:srgbClr val="102E4E"/>
              </a:solidFill>
              <a:latin typeface="a옛날사진관5" panose="02020600000000000000" pitchFamily="18" charset="-127"/>
              <a:ea typeface="a옛날사진관5" panose="02020600000000000000" pitchFamily="18" charset="-127"/>
            </a:endParaRPr>
          </a:p>
          <a:p>
            <a:pPr algn="ctr"/>
            <a:endParaRPr sz="2800" dirty="0">
              <a:solidFill>
                <a:srgbClr val="102E4E"/>
              </a:solidFill>
              <a:latin typeface="a옛날사진관5" panose="02020600000000000000" pitchFamily="18" charset="-127"/>
              <a:ea typeface="a옛날사진관5" panose="02020600000000000000" pitchFamily="18" charset="-127"/>
            </a:endParaRPr>
          </a:p>
          <a:p>
            <a:pPr>
              <a:spcBef>
                <a:spcPts val="500"/>
              </a:spcBef>
            </a:pP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카페</a:t>
            </a:r>
            <a:endParaRPr sz="28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편의점</a:t>
            </a:r>
            <a:endParaRPr sz="28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음식점</a:t>
            </a:r>
            <a:endParaRPr sz="28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매장</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판매</a:t>
            </a:r>
            <a:endParaRPr sz="28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전화</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응대</a:t>
            </a:r>
            <a:endParaRPr sz="2800" dirty="0">
              <a:solidFill>
                <a:srgbClr val="1E232B"/>
              </a:solidFill>
              <a:latin typeface="a옛날사진관5" panose="02020600000000000000" pitchFamily="18" charset="-127"/>
              <a:ea typeface="a옛날사진관5" panose="02020600000000000000" pitchFamily="18" charset="-127"/>
            </a:endParaRPr>
          </a:p>
        </p:txBody>
      </p:sp>
      <p:sp>
        <p:nvSpPr>
          <p:cNvPr id="25" name="Rounded Rectangle 9">
            <a:extLst>
              <a:ext uri="{FF2B5EF4-FFF2-40B4-BE49-F238E27FC236}">
                <a16:creationId xmlns:a16="http://schemas.microsoft.com/office/drawing/2014/main" id="{06BF1388-93B5-54C0-7BA4-3AC1AEC10902}"/>
              </a:ext>
            </a:extLst>
          </p:cNvPr>
          <p:cNvSpPr/>
          <p:nvPr/>
        </p:nvSpPr>
        <p:spPr>
          <a:xfrm>
            <a:off x="9342122" y="3540760"/>
            <a:ext cx="6858000" cy="4114800"/>
          </a:xfrm>
          <a:prstGeom prst="roundRect">
            <a:avLst/>
          </a:prstGeom>
          <a:solidFill>
            <a:srgbClr val="E8F7EC"/>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201168" tIns="146304" rIns="164592" bIns="109728" rtlCol="0" anchor="ctr"/>
          <a:lstStyle/>
          <a:p>
            <a:pPr algn="ctr"/>
            <a:r>
              <a:rPr sz="2800" dirty="0" err="1">
                <a:solidFill>
                  <a:srgbClr val="102E4E"/>
                </a:solidFill>
                <a:latin typeface="a옛날사진관5" panose="02020600000000000000" pitchFamily="18" charset="-127"/>
                <a:ea typeface="a옛날사진관5" panose="02020600000000000000" pitchFamily="18" charset="-127"/>
              </a:rPr>
              <a:t>감정노동에서</a:t>
            </a:r>
            <a:r>
              <a:rPr sz="2800" dirty="0">
                <a:solidFill>
                  <a:srgbClr val="102E4E"/>
                </a:solidFill>
                <a:latin typeface="a옛날사진관5" panose="02020600000000000000" pitchFamily="18" charset="-127"/>
                <a:ea typeface="a옛날사진관5" panose="02020600000000000000" pitchFamily="18" charset="-127"/>
              </a:rPr>
              <a:t> </a:t>
            </a:r>
            <a:r>
              <a:rPr sz="2800" dirty="0" err="1">
                <a:solidFill>
                  <a:srgbClr val="102E4E"/>
                </a:solidFill>
                <a:latin typeface="a옛날사진관5" panose="02020600000000000000" pitchFamily="18" charset="-127"/>
                <a:ea typeface="a옛날사진관5" panose="02020600000000000000" pitchFamily="18" charset="-127"/>
              </a:rPr>
              <a:t>보아야</a:t>
            </a:r>
            <a:r>
              <a:rPr sz="2800" dirty="0">
                <a:solidFill>
                  <a:srgbClr val="102E4E"/>
                </a:solidFill>
                <a:latin typeface="a옛날사진관5" panose="02020600000000000000" pitchFamily="18" charset="-127"/>
                <a:ea typeface="a옛날사진관5" panose="02020600000000000000" pitchFamily="18" charset="-127"/>
              </a:rPr>
              <a:t> 할 것</a:t>
            </a:r>
            <a:endParaRPr lang="en-US" sz="2800" dirty="0">
              <a:solidFill>
                <a:srgbClr val="102E4E"/>
              </a:solidFill>
              <a:latin typeface="a옛날사진관5" panose="02020600000000000000" pitchFamily="18" charset="-127"/>
              <a:ea typeface="a옛날사진관5" panose="02020600000000000000" pitchFamily="18" charset="-127"/>
            </a:endParaRPr>
          </a:p>
          <a:p>
            <a:pPr algn="ctr"/>
            <a:endParaRPr sz="2800" dirty="0">
              <a:solidFill>
                <a:srgbClr val="102E4E"/>
              </a:solidFill>
              <a:latin typeface="a옛날사진관5" panose="02020600000000000000" pitchFamily="18" charset="-127"/>
              <a:ea typeface="a옛날사진관5" panose="02020600000000000000" pitchFamily="18" charset="-127"/>
            </a:endParaRPr>
          </a:p>
          <a:p>
            <a:pPr>
              <a:spcBef>
                <a:spcPts val="500"/>
              </a:spcBef>
            </a:pP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폭언과</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무례한</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요구</a:t>
            </a:r>
            <a:endParaRPr sz="28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무조건</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사과시키는</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문화</a:t>
            </a:r>
            <a:endParaRPr sz="28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혼자</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참게</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만드는</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구조</a:t>
            </a:r>
            <a:endParaRPr sz="28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사업주의</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보호조치</a:t>
            </a:r>
            <a:endParaRPr sz="2800" dirty="0">
              <a:solidFill>
                <a:srgbClr val="1E232B"/>
              </a:solidFill>
              <a:latin typeface="a옛날사진관5" panose="02020600000000000000" pitchFamily="18" charset="-127"/>
              <a:ea typeface="a옛날사진관5" panose="02020600000000000000" pitchFamily="18" charset="-127"/>
            </a:endParaRPr>
          </a:p>
        </p:txBody>
      </p:sp>
    </p:spTree>
    <p:extLst>
      <p:ext uri="{BB962C8B-B14F-4D97-AF65-F5344CB8AC3E}">
        <p14:creationId xmlns:p14="http://schemas.microsoft.com/office/powerpoint/2010/main" val="4104726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a:extLst>
            <a:ext uri="{FF2B5EF4-FFF2-40B4-BE49-F238E27FC236}">
              <a16:creationId xmlns:a16="http://schemas.microsoft.com/office/drawing/2014/main" id="{C4237D8E-7FB9-D088-6A34-03882257C0E3}"/>
            </a:ext>
          </a:extLst>
        </p:cNvPr>
        <p:cNvGrpSpPr/>
        <p:nvPr/>
      </p:nvGrpSpPr>
      <p:grpSpPr>
        <a:xfrm>
          <a:off x="0" y="0"/>
          <a:ext cx="0" cy="0"/>
          <a:chOff x="0" y="0"/>
          <a:chExt cx="0" cy="0"/>
        </a:xfrm>
      </p:grpSpPr>
      <p:grpSp>
        <p:nvGrpSpPr>
          <p:cNvPr id="11" name="그룹 10">
            <a:extLst>
              <a:ext uri="{FF2B5EF4-FFF2-40B4-BE49-F238E27FC236}">
                <a16:creationId xmlns:a16="http://schemas.microsoft.com/office/drawing/2014/main" id="{C74C992F-320D-9559-BFC9-3B16B22EDD51}"/>
              </a:ext>
            </a:extLst>
          </p:cNvPr>
          <p:cNvGrpSpPr/>
          <p:nvPr/>
        </p:nvGrpSpPr>
        <p:grpSpPr>
          <a:xfrm>
            <a:off x="558800" y="444500"/>
            <a:ext cx="16891000" cy="9017000"/>
            <a:chOff x="558800" y="444500"/>
            <a:chExt cx="16891000" cy="9017000"/>
          </a:xfrm>
        </p:grpSpPr>
        <p:pic>
          <p:nvPicPr>
            <p:cNvPr id="2" name="Picture 2">
              <a:extLst>
                <a:ext uri="{FF2B5EF4-FFF2-40B4-BE49-F238E27FC236}">
                  <a16:creationId xmlns:a16="http://schemas.microsoft.com/office/drawing/2014/main" id="{956F43E0-9B1A-648B-4C89-451ED2F70428}"/>
                </a:ext>
              </a:extLst>
            </p:cNvPr>
            <p:cNvPicPr>
              <a:picLocks noChangeAspect="1"/>
            </p:cNvPicPr>
            <p:nvPr/>
          </p:nvPicPr>
          <p:blipFill>
            <a:blip r:embed="rId3"/>
            <a:stretch>
              <a:fillRect/>
            </a:stretch>
          </p:blipFill>
          <p:spPr>
            <a:xfrm>
              <a:off x="558800" y="444500"/>
              <a:ext cx="16891000" cy="9017000"/>
            </a:xfrm>
            <a:prstGeom prst="rect">
              <a:avLst/>
            </a:prstGeom>
          </p:spPr>
        </p:pic>
        <p:grpSp>
          <p:nvGrpSpPr>
            <p:cNvPr id="6" name="그룹 5">
              <a:extLst>
                <a:ext uri="{FF2B5EF4-FFF2-40B4-BE49-F238E27FC236}">
                  <a16:creationId xmlns:a16="http://schemas.microsoft.com/office/drawing/2014/main" id="{47B1EC62-7D06-145B-C8E0-0D6B27DE73D3}"/>
                </a:ext>
              </a:extLst>
            </p:cNvPr>
            <p:cNvGrpSpPr/>
            <p:nvPr/>
          </p:nvGrpSpPr>
          <p:grpSpPr>
            <a:xfrm>
              <a:off x="584200" y="450770"/>
              <a:ext cx="10717567" cy="1092280"/>
              <a:chOff x="584200" y="450770"/>
              <a:chExt cx="10717567" cy="1092280"/>
            </a:xfrm>
          </p:grpSpPr>
          <p:sp>
            <p:nvSpPr>
              <p:cNvPr id="7" name="사각형: 둥근 모서리 6">
                <a:extLst>
                  <a:ext uri="{FF2B5EF4-FFF2-40B4-BE49-F238E27FC236}">
                    <a16:creationId xmlns:a16="http://schemas.microsoft.com/office/drawing/2014/main" id="{6693B265-6EA0-4BF0-F91E-430583055DA6}"/>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 name="직사각형 46">
                <a:extLst>
                  <a:ext uri="{FF2B5EF4-FFF2-40B4-BE49-F238E27FC236}">
                    <a16:creationId xmlns:a16="http://schemas.microsoft.com/office/drawing/2014/main" id="{61CDD329-DD07-F688-3B4F-D1A821BB88CE}"/>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a:extLst>
              <a:ext uri="{FF2B5EF4-FFF2-40B4-BE49-F238E27FC236}">
                <a16:creationId xmlns:a16="http://schemas.microsoft.com/office/drawing/2014/main" id="{A19BD71A-955A-2F83-6099-49ABDBE9CC6E}"/>
              </a:ext>
            </a:extLst>
          </p:cNvPr>
          <p:cNvPicPr>
            <a:picLocks noChangeAspect="1"/>
          </p:cNvPicPr>
          <p:nvPr/>
        </p:nvPicPr>
        <p:blipFill>
          <a:blip r:embed="rId4"/>
          <a:stretch>
            <a:fillRect/>
          </a:stretch>
        </p:blipFill>
        <p:spPr>
          <a:xfrm>
            <a:off x="838200" y="8420100"/>
            <a:ext cx="16611600" cy="1041400"/>
          </a:xfrm>
          <a:prstGeom prst="rect">
            <a:avLst/>
          </a:prstGeom>
        </p:spPr>
      </p:pic>
      <p:pic>
        <p:nvPicPr>
          <p:cNvPr id="15" name="Picture 15">
            <a:extLst>
              <a:ext uri="{FF2B5EF4-FFF2-40B4-BE49-F238E27FC236}">
                <a16:creationId xmlns:a16="http://schemas.microsoft.com/office/drawing/2014/main" id="{26FBFF91-9129-E75C-2137-A4A188398632}"/>
              </a:ext>
            </a:extLst>
          </p:cNvPr>
          <p:cNvPicPr>
            <a:picLocks noChangeAspect="1"/>
          </p:cNvPicPr>
          <p:nvPr/>
        </p:nvPicPr>
        <p:blipFill>
          <a:blip r:embed="rId5"/>
          <a:stretch>
            <a:fillRect/>
          </a:stretch>
        </p:blipFill>
        <p:spPr>
          <a:xfrm>
            <a:off x="15931248" y="7886700"/>
            <a:ext cx="2940951" cy="2667000"/>
          </a:xfrm>
          <a:prstGeom prst="rect">
            <a:avLst/>
          </a:prstGeom>
        </p:spPr>
      </p:pic>
      <p:sp>
        <p:nvSpPr>
          <p:cNvPr id="10" name="TextBox 11">
            <a:extLst>
              <a:ext uri="{FF2B5EF4-FFF2-40B4-BE49-F238E27FC236}">
                <a16:creationId xmlns:a16="http://schemas.microsoft.com/office/drawing/2014/main" id="{834B424E-CE04-E21D-D5E3-BED72D34DBF7}"/>
              </a:ext>
            </a:extLst>
          </p:cNvPr>
          <p:cNvSpPr txBox="1"/>
          <p:nvPr/>
        </p:nvSpPr>
        <p:spPr>
          <a:xfrm>
            <a:off x="1295400" y="586749"/>
            <a:ext cx="9239904" cy="769441"/>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4400" spc="-350">
                <a:solidFill>
                  <a:schemeClr val="tx2">
                    <a:lumMod val="75000"/>
                  </a:schemeClr>
                </a:solidFill>
                <a:latin typeface="a옛날사진관5" panose="02020600000000000000" pitchFamily="18" charset="-127"/>
                <a:ea typeface="a옛날사진관5" panose="02020600000000000000" pitchFamily="18" charset="-127"/>
              </a:rPr>
              <a:t>친절은 의무가 아니라 보호가 필요합니다</a:t>
            </a:r>
            <a:r>
              <a:rPr lang="en-US" altLang="ko-KR" sz="4400" spc="-350" dirty="0">
                <a:solidFill>
                  <a:schemeClr val="tx2">
                    <a:lumMod val="75000"/>
                  </a:schemeClr>
                </a:solidFill>
                <a:latin typeface="a옛날사진관5" panose="02020600000000000000" pitchFamily="18" charset="-127"/>
                <a:ea typeface="a옛날사진관5" panose="02020600000000000000" pitchFamily="18" charset="-127"/>
              </a:rPr>
              <a:t>.</a:t>
            </a:r>
            <a:endParaRPr lang="ko-KR" altLang="en-US" sz="4400" spc="-350" dirty="0">
              <a:solidFill>
                <a:schemeClr val="tx2">
                  <a:lumMod val="75000"/>
                </a:schemeClr>
              </a:solidFill>
              <a:latin typeface="a옛날사진관5" panose="02020600000000000000" pitchFamily="18" charset="-127"/>
              <a:ea typeface="a옛날사진관5" panose="02020600000000000000" pitchFamily="18" charset="-127"/>
            </a:endParaRPr>
          </a:p>
        </p:txBody>
      </p:sp>
      <p:sp>
        <p:nvSpPr>
          <p:cNvPr id="5" name="Rounded Rectangle 7">
            <a:extLst>
              <a:ext uri="{FF2B5EF4-FFF2-40B4-BE49-F238E27FC236}">
                <a16:creationId xmlns:a16="http://schemas.microsoft.com/office/drawing/2014/main" id="{FEA7DCAD-264A-7030-A8A9-D32271C7AD76}"/>
              </a:ext>
            </a:extLst>
          </p:cNvPr>
          <p:cNvSpPr/>
          <p:nvPr/>
        </p:nvSpPr>
        <p:spPr>
          <a:xfrm>
            <a:off x="1722120" y="2171700"/>
            <a:ext cx="14630400" cy="1188720"/>
          </a:xfrm>
          <a:prstGeom prst="roundRect">
            <a:avLst/>
          </a:prstGeom>
          <a:solidFill>
            <a:srgbClr val="FFF8DC"/>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2900">
                <a:solidFill>
                  <a:srgbClr val="102E4E"/>
                </a:solidFill>
                <a:latin typeface="a옛날사진관5" panose="02020600000000000000" pitchFamily="18" charset="-127"/>
                <a:ea typeface="a옛날사진관5" panose="02020600000000000000" pitchFamily="18" charset="-127"/>
              </a:rPr>
              <a:t>감정노동 보호는</a:t>
            </a:r>
          </a:p>
          <a:p>
            <a:pPr algn="ctr">
              <a:spcBef>
                <a:spcPts val="400"/>
              </a:spcBef>
            </a:pPr>
            <a:r>
              <a:rPr sz="2900">
                <a:solidFill>
                  <a:srgbClr val="102E4E"/>
                </a:solidFill>
                <a:latin typeface="a옛날사진관5" panose="02020600000000000000" pitchFamily="18" charset="-127"/>
                <a:ea typeface="a옛날사진관5" panose="02020600000000000000" pitchFamily="18" charset="-127"/>
              </a:rPr>
              <a:t>“착하게 대하자”에서 끝나지 않습니다.</a:t>
            </a:r>
          </a:p>
        </p:txBody>
      </p:sp>
      <p:sp>
        <p:nvSpPr>
          <p:cNvPr id="12" name="Rounded Rectangle 8">
            <a:extLst>
              <a:ext uri="{FF2B5EF4-FFF2-40B4-BE49-F238E27FC236}">
                <a16:creationId xmlns:a16="http://schemas.microsoft.com/office/drawing/2014/main" id="{4F580454-C8AB-2BE4-9F78-2593301C3451}"/>
              </a:ext>
            </a:extLst>
          </p:cNvPr>
          <p:cNvSpPr/>
          <p:nvPr/>
        </p:nvSpPr>
        <p:spPr>
          <a:xfrm>
            <a:off x="2103122" y="3878580"/>
            <a:ext cx="4389120" cy="731520"/>
          </a:xfrm>
          <a:prstGeom prst="roundRect">
            <a:avLst/>
          </a:prstGeom>
          <a:solidFill>
            <a:srgbClr val="FFDE5A"/>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2800">
                <a:solidFill>
                  <a:srgbClr val="102E4E"/>
                </a:solidFill>
                <a:latin typeface="a옛날사진관5" panose="02020600000000000000" pitchFamily="18" charset="-127"/>
                <a:ea typeface="a옛날사진관5" panose="02020600000000000000" pitchFamily="18" charset="-127"/>
              </a:rPr>
              <a:t>고객</a:t>
            </a:r>
          </a:p>
        </p:txBody>
      </p:sp>
      <p:sp>
        <p:nvSpPr>
          <p:cNvPr id="16" name="Rounded Rectangle 9">
            <a:extLst>
              <a:ext uri="{FF2B5EF4-FFF2-40B4-BE49-F238E27FC236}">
                <a16:creationId xmlns:a16="http://schemas.microsoft.com/office/drawing/2014/main" id="{33DBC9A8-F01D-0982-2656-05698C525E11}"/>
              </a:ext>
            </a:extLst>
          </p:cNvPr>
          <p:cNvSpPr/>
          <p:nvPr/>
        </p:nvSpPr>
        <p:spPr>
          <a:xfrm>
            <a:off x="2103122" y="4884420"/>
            <a:ext cx="4389120" cy="1463040"/>
          </a:xfrm>
          <a:prstGeom prst="roundRect">
            <a:avLst/>
          </a:prstGeom>
          <a:solidFill>
            <a:srgbClr val="E5F3FF"/>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2400">
                <a:solidFill>
                  <a:srgbClr val="1E232B"/>
                </a:solidFill>
                <a:latin typeface="a옛날사진관5" panose="02020600000000000000" pitchFamily="18" charset="-127"/>
                <a:ea typeface="a옛날사진관5" panose="02020600000000000000" pitchFamily="18" charset="-127"/>
              </a:rPr>
              <a:t>폭언하지 않기</a:t>
            </a:r>
          </a:p>
          <a:p>
            <a:pPr algn="ctr">
              <a:spcBef>
                <a:spcPts val="400"/>
              </a:spcBef>
            </a:pPr>
            <a:r>
              <a:rPr sz="2400">
                <a:solidFill>
                  <a:srgbClr val="1E232B"/>
                </a:solidFill>
                <a:latin typeface="a옛날사진관5" panose="02020600000000000000" pitchFamily="18" charset="-127"/>
                <a:ea typeface="a옛날사진관5" panose="02020600000000000000" pitchFamily="18" charset="-127"/>
              </a:rPr>
              <a:t>인격 존중하기</a:t>
            </a:r>
          </a:p>
        </p:txBody>
      </p:sp>
      <p:sp>
        <p:nvSpPr>
          <p:cNvPr id="18" name="Rounded Rectangle 10">
            <a:extLst>
              <a:ext uri="{FF2B5EF4-FFF2-40B4-BE49-F238E27FC236}">
                <a16:creationId xmlns:a16="http://schemas.microsoft.com/office/drawing/2014/main" id="{91D7B0AD-73F3-1086-A9EB-9ABCD9022D06}"/>
              </a:ext>
            </a:extLst>
          </p:cNvPr>
          <p:cNvSpPr/>
          <p:nvPr/>
        </p:nvSpPr>
        <p:spPr>
          <a:xfrm>
            <a:off x="6918961" y="3886200"/>
            <a:ext cx="4389120" cy="731520"/>
          </a:xfrm>
          <a:prstGeom prst="roundRect">
            <a:avLst/>
          </a:prstGeom>
          <a:solidFill>
            <a:srgbClr val="FFDE5A"/>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2800">
                <a:solidFill>
                  <a:srgbClr val="102E4E"/>
                </a:solidFill>
                <a:latin typeface="a옛날사진관5" panose="02020600000000000000" pitchFamily="18" charset="-127"/>
                <a:ea typeface="a옛날사진관5" panose="02020600000000000000" pitchFamily="18" charset="-127"/>
              </a:rPr>
              <a:t>사업주</a:t>
            </a:r>
          </a:p>
        </p:txBody>
      </p:sp>
      <p:sp>
        <p:nvSpPr>
          <p:cNvPr id="20" name="Rounded Rectangle 11">
            <a:extLst>
              <a:ext uri="{FF2B5EF4-FFF2-40B4-BE49-F238E27FC236}">
                <a16:creationId xmlns:a16="http://schemas.microsoft.com/office/drawing/2014/main" id="{D14440BF-3B3C-2C7E-59B5-0533003B7C30}"/>
              </a:ext>
            </a:extLst>
          </p:cNvPr>
          <p:cNvSpPr/>
          <p:nvPr/>
        </p:nvSpPr>
        <p:spPr>
          <a:xfrm>
            <a:off x="6918961" y="4892040"/>
            <a:ext cx="4389120" cy="1463040"/>
          </a:xfrm>
          <a:prstGeom prst="roundRect">
            <a:avLst/>
          </a:prstGeom>
          <a:solidFill>
            <a:srgbClr val="E5F3FF"/>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2400">
                <a:solidFill>
                  <a:srgbClr val="1E232B"/>
                </a:solidFill>
                <a:latin typeface="a옛날사진관5" panose="02020600000000000000" pitchFamily="18" charset="-127"/>
                <a:ea typeface="a옛날사진관5" panose="02020600000000000000" pitchFamily="18" charset="-127"/>
              </a:rPr>
              <a:t>폭언 상황에서</a:t>
            </a:r>
          </a:p>
          <a:p>
            <a:pPr algn="ctr">
              <a:spcBef>
                <a:spcPts val="400"/>
              </a:spcBef>
            </a:pPr>
            <a:r>
              <a:rPr sz="2400">
                <a:solidFill>
                  <a:srgbClr val="1E232B"/>
                </a:solidFill>
                <a:latin typeface="a옛날사진관5" panose="02020600000000000000" pitchFamily="18" charset="-127"/>
                <a:ea typeface="a옛날사진관5" panose="02020600000000000000" pitchFamily="18" charset="-127"/>
              </a:rPr>
              <a:t>노동자 보호하기</a:t>
            </a:r>
          </a:p>
        </p:txBody>
      </p:sp>
      <p:sp>
        <p:nvSpPr>
          <p:cNvPr id="23" name="Rounded Rectangle 12">
            <a:extLst>
              <a:ext uri="{FF2B5EF4-FFF2-40B4-BE49-F238E27FC236}">
                <a16:creationId xmlns:a16="http://schemas.microsoft.com/office/drawing/2014/main" id="{B254108F-D985-6358-31A8-D17B89A27102}"/>
              </a:ext>
            </a:extLst>
          </p:cNvPr>
          <p:cNvSpPr/>
          <p:nvPr/>
        </p:nvSpPr>
        <p:spPr>
          <a:xfrm>
            <a:off x="11734800" y="3909060"/>
            <a:ext cx="4389120" cy="731520"/>
          </a:xfrm>
          <a:prstGeom prst="roundRect">
            <a:avLst/>
          </a:prstGeom>
          <a:solidFill>
            <a:srgbClr val="FFDE5A"/>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2800">
                <a:solidFill>
                  <a:srgbClr val="102E4E"/>
                </a:solidFill>
                <a:latin typeface="a옛날사진관5" panose="02020600000000000000" pitchFamily="18" charset="-127"/>
                <a:ea typeface="a옛날사진관5" panose="02020600000000000000" pitchFamily="18" charset="-127"/>
              </a:rPr>
              <a:t>노동자</a:t>
            </a:r>
          </a:p>
        </p:txBody>
      </p:sp>
      <p:sp>
        <p:nvSpPr>
          <p:cNvPr id="26" name="Rounded Rectangle 13">
            <a:extLst>
              <a:ext uri="{FF2B5EF4-FFF2-40B4-BE49-F238E27FC236}">
                <a16:creationId xmlns:a16="http://schemas.microsoft.com/office/drawing/2014/main" id="{9DB0C756-2E36-34D4-16F2-9BDAC55B0C87}"/>
              </a:ext>
            </a:extLst>
          </p:cNvPr>
          <p:cNvSpPr/>
          <p:nvPr/>
        </p:nvSpPr>
        <p:spPr>
          <a:xfrm>
            <a:off x="11734800" y="4914900"/>
            <a:ext cx="4389120" cy="1463040"/>
          </a:xfrm>
          <a:prstGeom prst="roundRect">
            <a:avLst/>
          </a:prstGeom>
          <a:solidFill>
            <a:srgbClr val="E5F3FF"/>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2400">
                <a:solidFill>
                  <a:srgbClr val="1E232B"/>
                </a:solidFill>
                <a:latin typeface="a옛날사진관5" panose="02020600000000000000" pitchFamily="18" charset="-127"/>
                <a:ea typeface="a옛날사진관5" panose="02020600000000000000" pitchFamily="18" charset="-127"/>
              </a:rPr>
              <a:t>위험한 상황에서</a:t>
            </a:r>
          </a:p>
          <a:p>
            <a:pPr algn="ctr">
              <a:spcBef>
                <a:spcPts val="400"/>
              </a:spcBef>
            </a:pPr>
            <a:r>
              <a:rPr sz="2400">
                <a:solidFill>
                  <a:srgbClr val="1E232B"/>
                </a:solidFill>
                <a:latin typeface="a옛날사진관5" panose="02020600000000000000" pitchFamily="18" charset="-127"/>
                <a:ea typeface="a옛날사진관5" panose="02020600000000000000" pitchFamily="18" charset="-127"/>
              </a:rPr>
              <a:t>도움 요청하기</a:t>
            </a:r>
          </a:p>
        </p:txBody>
      </p:sp>
      <p:sp>
        <p:nvSpPr>
          <p:cNvPr id="28" name="Rounded Rectangle 14">
            <a:extLst>
              <a:ext uri="{FF2B5EF4-FFF2-40B4-BE49-F238E27FC236}">
                <a16:creationId xmlns:a16="http://schemas.microsoft.com/office/drawing/2014/main" id="{541797A6-DECF-1F23-B8AC-8C80EDE985A5}"/>
              </a:ext>
            </a:extLst>
          </p:cNvPr>
          <p:cNvSpPr/>
          <p:nvPr/>
        </p:nvSpPr>
        <p:spPr>
          <a:xfrm>
            <a:off x="1722120" y="6926580"/>
            <a:ext cx="14630400" cy="822960"/>
          </a:xfrm>
          <a:prstGeom prst="roundRect">
            <a:avLst/>
          </a:prstGeom>
          <a:solidFill>
            <a:srgbClr val="FFFFFF"/>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2800">
                <a:solidFill>
                  <a:srgbClr val="102E4E"/>
                </a:solidFill>
                <a:latin typeface="a옛날사진관5" panose="02020600000000000000" pitchFamily="18" charset="-127"/>
                <a:ea typeface="a옛날사진관5" panose="02020600000000000000" pitchFamily="18" charset="-127"/>
              </a:rPr>
              <a:t>권리의 언어: 감정을 참고 버티는 것이 아니라, 안전하게 일할 조건을 만드는 것</a:t>
            </a:r>
          </a:p>
        </p:txBody>
      </p:sp>
    </p:spTree>
    <p:extLst>
      <p:ext uri="{BB962C8B-B14F-4D97-AF65-F5344CB8AC3E}">
        <p14:creationId xmlns:p14="http://schemas.microsoft.com/office/powerpoint/2010/main" val="17404238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a:extLst>
            <a:ext uri="{FF2B5EF4-FFF2-40B4-BE49-F238E27FC236}">
              <a16:creationId xmlns:a16="http://schemas.microsoft.com/office/drawing/2014/main" id="{A3A95616-BE68-F5AD-8AD9-D4DFBB66AD84}"/>
            </a:ext>
          </a:extLst>
        </p:cNvPr>
        <p:cNvGrpSpPr/>
        <p:nvPr/>
      </p:nvGrpSpPr>
      <p:grpSpPr>
        <a:xfrm>
          <a:off x="0" y="0"/>
          <a:ext cx="0" cy="0"/>
          <a:chOff x="0" y="0"/>
          <a:chExt cx="0" cy="0"/>
        </a:xfrm>
      </p:grpSpPr>
      <p:grpSp>
        <p:nvGrpSpPr>
          <p:cNvPr id="11" name="그룹 10">
            <a:extLst>
              <a:ext uri="{FF2B5EF4-FFF2-40B4-BE49-F238E27FC236}">
                <a16:creationId xmlns:a16="http://schemas.microsoft.com/office/drawing/2014/main" id="{6C359AA3-731E-DC25-69CE-E8A157DCF253}"/>
              </a:ext>
            </a:extLst>
          </p:cNvPr>
          <p:cNvGrpSpPr/>
          <p:nvPr/>
        </p:nvGrpSpPr>
        <p:grpSpPr>
          <a:xfrm>
            <a:off x="558800" y="444500"/>
            <a:ext cx="16891000" cy="9017000"/>
            <a:chOff x="558800" y="444500"/>
            <a:chExt cx="16891000" cy="9017000"/>
          </a:xfrm>
        </p:grpSpPr>
        <p:pic>
          <p:nvPicPr>
            <p:cNvPr id="2" name="Picture 2">
              <a:extLst>
                <a:ext uri="{FF2B5EF4-FFF2-40B4-BE49-F238E27FC236}">
                  <a16:creationId xmlns:a16="http://schemas.microsoft.com/office/drawing/2014/main" id="{C5B71BFF-C2D6-1117-B89B-E38E081B28FF}"/>
                </a:ext>
              </a:extLst>
            </p:cNvPr>
            <p:cNvPicPr>
              <a:picLocks noChangeAspect="1"/>
            </p:cNvPicPr>
            <p:nvPr/>
          </p:nvPicPr>
          <p:blipFill>
            <a:blip r:embed="rId3"/>
            <a:stretch>
              <a:fillRect/>
            </a:stretch>
          </p:blipFill>
          <p:spPr>
            <a:xfrm>
              <a:off x="558800" y="444500"/>
              <a:ext cx="16891000" cy="9017000"/>
            </a:xfrm>
            <a:prstGeom prst="rect">
              <a:avLst/>
            </a:prstGeom>
          </p:spPr>
        </p:pic>
        <p:grpSp>
          <p:nvGrpSpPr>
            <p:cNvPr id="6" name="그룹 5">
              <a:extLst>
                <a:ext uri="{FF2B5EF4-FFF2-40B4-BE49-F238E27FC236}">
                  <a16:creationId xmlns:a16="http://schemas.microsoft.com/office/drawing/2014/main" id="{3EBAB3AE-A7A0-F829-F5C3-8D5ABBCBCE4E}"/>
                </a:ext>
              </a:extLst>
            </p:cNvPr>
            <p:cNvGrpSpPr/>
            <p:nvPr/>
          </p:nvGrpSpPr>
          <p:grpSpPr>
            <a:xfrm>
              <a:off x="584200" y="450770"/>
              <a:ext cx="10717567" cy="1092280"/>
              <a:chOff x="584200" y="450770"/>
              <a:chExt cx="10717567" cy="1092280"/>
            </a:xfrm>
          </p:grpSpPr>
          <p:sp>
            <p:nvSpPr>
              <p:cNvPr id="7" name="사각형: 둥근 모서리 6">
                <a:extLst>
                  <a:ext uri="{FF2B5EF4-FFF2-40B4-BE49-F238E27FC236}">
                    <a16:creationId xmlns:a16="http://schemas.microsoft.com/office/drawing/2014/main" id="{A102AC8E-28DD-7A38-EE02-411D3B7A7D09}"/>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 name="직사각형 46">
                <a:extLst>
                  <a:ext uri="{FF2B5EF4-FFF2-40B4-BE49-F238E27FC236}">
                    <a16:creationId xmlns:a16="http://schemas.microsoft.com/office/drawing/2014/main" id="{271C9398-AF4B-FF38-F3A3-66ED9F31B0F9}"/>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a:extLst>
              <a:ext uri="{FF2B5EF4-FFF2-40B4-BE49-F238E27FC236}">
                <a16:creationId xmlns:a16="http://schemas.microsoft.com/office/drawing/2014/main" id="{39DD6155-1A05-578B-6858-536B1C16D3A9}"/>
              </a:ext>
            </a:extLst>
          </p:cNvPr>
          <p:cNvPicPr>
            <a:picLocks noChangeAspect="1"/>
          </p:cNvPicPr>
          <p:nvPr/>
        </p:nvPicPr>
        <p:blipFill>
          <a:blip r:embed="rId4"/>
          <a:stretch>
            <a:fillRect/>
          </a:stretch>
        </p:blipFill>
        <p:spPr>
          <a:xfrm>
            <a:off x="838200" y="8420100"/>
            <a:ext cx="16611600" cy="1041400"/>
          </a:xfrm>
          <a:prstGeom prst="rect">
            <a:avLst/>
          </a:prstGeom>
        </p:spPr>
      </p:pic>
      <p:pic>
        <p:nvPicPr>
          <p:cNvPr id="15" name="Picture 15">
            <a:extLst>
              <a:ext uri="{FF2B5EF4-FFF2-40B4-BE49-F238E27FC236}">
                <a16:creationId xmlns:a16="http://schemas.microsoft.com/office/drawing/2014/main" id="{EA44E9B9-2E6F-7F82-B9D8-BE36FBB52F64}"/>
              </a:ext>
            </a:extLst>
          </p:cNvPr>
          <p:cNvPicPr>
            <a:picLocks noChangeAspect="1"/>
          </p:cNvPicPr>
          <p:nvPr/>
        </p:nvPicPr>
        <p:blipFill>
          <a:blip r:embed="rId5"/>
          <a:stretch>
            <a:fillRect/>
          </a:stretch>
        </p:blipFill>
        <p:spPr>
          <a:xfrm>
            <a:off x="15931248" y="7886700"/>
            <a:ext cx="2940951" cy="2667000"/>
          </a:xfrm>
          <a:prstGeom prst="rect">
            <a:avLst/>
          </a:prstGeom>
        </p:spPr>
      </p:pic>
      <p:sp>
        <p:nvSpPr>
          <p:cNvPr id="10" name="TextBox 11">
            <a:extLst>
              <a:ext uri="{FF2B5EF4-FFF2-40B4-BE49-F238E27FC236}">
                <a16:creationId xmlns:a16="http://schemas.microsoft.com/office/drawing/2014/main" id="{C2146562-9117-8E5E-C1F5-4F96AFDC3F76}"/>
              </a:ext>
            </a:extLst>
          </p:cNvPr>
          <p:cNvSpPr txBox="1"/>
          <p:nvPr/>
        </p:nvSpPr>
        <p:spPr>
          <a:xfrm>
            <a:off x="3352800" y="579299"/>
            <a:ext cx="4572000" cy="769441"/>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4400" spc="-350">
                <a:solidFill>
                  <a:schemeClr val="tx2">
                    <a:lumMod val="75000"/>
                  </a:schemeClr>
                </a:solidFill>
                <a:latin typeface="a옛날사진관5" panose="02020600000000000000" pitchFamily="18" charset="-127"/>
                <a:ea typeface="a옛날사진관5" panose="02020600000000000000" pitchFamily="18" charset="-127"/>
              </a:rPr>
              <a:t>기후 위기 속의 노동</a:t>
            </a:r>
            <a:endParaRPr lang="ko-KR" altLang="en-US" sz="4400" spc="-350" dirty="0">
              <a:solidFill>
                <a:schemeClr val="tx2">
                  <a:lumMod val="75000"/>
                </a:schemeClr>
              </a:solidFill>
              <a:latin typeface="a옛날사진관5" panose="02020600000000000000" pitchFamily="18" charset="-127"/>
              <a:ea typeface="a옛날사진관5" panose="02020600000000000000" pitchFamily="18" charset="-127"/>
            </a:endParaRPr>
          </a:p>
        </p:txBody>
      </p:sp>
      <p:sp>
        <p:nvSpPr>
          <p:cNvPr id="9" name="Rounded Rectangle 16">
            <a:extLst>
              <a:ext uri="{FF2B5EF4-FFF2-40B4-BE49-F238E27FC236}">
                <a16:creationId xmlns:a16="http://schemas.microsoft.com/office/drawing/2014/main" id="{4ABA0E9F-D9F2-328B-F8E1-A3D88A778ADF}"/>
              </a:ext>
            </a:extLst>
          </p:cNvPr>
          <p:cNvSpPr/>
          <p:nvPr/>
        </p:nvSpPr>
        <p:spPr>
          <a:xfrm>
            <a:off x="2245728" y="2353230"/>
            <a:ext cx="13716000" cy="1280160"/>
          </a:xfrm>
          <a:prstGeom prst="roundRect">
            <a:avLst/>
          </a:prstGeom>
          <a:solidFill>
            <a:srgbClr val="FFF8DC"/>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3600" dirty="0" err="1">
                <a:solidFill>
                  <a:srgbClr val="102E4E"/>
                </a:solidFill>
                <a:latin typeface="a옛날사진관5" panose="02020600000000000000" pitchFamily="18" charset="-127"/>
                <a:ea typeface="a옛날사진관5" panose="02020600000000000000" pitchFamily="18" charset="-127"/>
              </a:rPr>
              <a:t>폭염·폭우·한파는</a:t>
            </a:r>
            <a:endParaRPr sz="3600" dirty="0">
              <a:solidFill>
                <a:srgbClr val="102E4E"/>
              </a:solidFill>
              <a:latin typeface="a옛날사진관5" panose="02020600000000000000" pitchFamily="18" charset="-127"/>
              <a:ea typeface="a옛날사진관5" panose="02020600000000000000" pitchFamily="18" charset="-127"/>
            </a:endParaRPr>
          </a:p>
          <a:p>
            <a:pPr algn="ctr">
              <a:spcBef>
                <a:spcPts val="400"/>
              </a:spcBef>
            </a:pPr>
            <a:r>
              <a:rPr sz="3600" dirty="0" err="1">
                <a:solidFill>
                  <a:srgbClr val="102E4E"/>
                </a:solidFill>
                <a:latin typeface="a옛날사진관5" panose="02020600000000000000" pitchFamily="18" charset="-127"/>
                <a:ea typeface="a옛날사진관5" panose="02020600000000000000" pitchFamily="18" charset="-127"/>
              </a:rPr>
              <a:t>모두에게</a:t>
            </a:r>
            <a:r>
              <a:rPr sz="3600" dirty="0">
                <a:solidFill>
                  <a:srgbClr val="102E4E"/>
                </a:solidFill>
                <a:latin typeface="a옛날사진관5" panose="02020600000000000000" pitchFamily="18" charset="-127"/>
                <a:ea typeface="a옛날사진관5" panose="02020600000000000000" pitchFamily="18" charset="-127"/>
              </a:rPr>
              <a:t> </a:t>
            </a:r>
            <a:r>
              <a:rPr sz="3600" dirty="0" err="1">
                <a:solidFill>
                  <a:srgbClr val="102E4E"/>
                </a:solidFill>
                <a:latin typeface="a옛날사진관5" panose="02020600000000000000" pitchFamily="18" charset="-127"/>
                <a:ea typeface="a옛날사진관5" panose="02020600000000000000" pitchFamily="18" charset="-127"/>
              </a:rPr>
              <a:t>똑같이</a:t>
            </a:r>
            <a:r>
              <a:rPr sz="3600" dirty="0">
                <a:solidFill>
                  <a:srgbClr val="102E4E"/>
                </a:solidFill>
                <a:latin typeface="a옛날사진관5" panose="02020600000000000000" pitchFamily="18" charset="-127"/>
                <a:ea typeface="a옛날사진관5" panose="02020600000000000000" pitchFamily="18" charset="-127"/>
              </a:rPr>
              <a:t> </a:t>
            </a:r>
            <a:r>
              <a:rPr sz="3600" dirty="0" err="1">
                <a:solidFill>
                  <a:srgbClr val="102E4E"/>
                </a:solidFill>
                <a:latin typeface="a옛날사진관5" panose="02020600000000000000" pitchFamily="18" charset="-127"/>
                <a:ea typeface="a옛날사진관5" panose="02020600000000000000" pitchFamily="18" charset="-127"/>
              </a:rPr>
              <a:t>오지</a:t>
            </a:r>
            <a:r>
              <a:rPr sz="3600" dirty="0">
                <a:solidFill>
                  <a:srgbClr val="102E4E"/>
                </a:solidFill>
                <a:latin typeface="a옛날사진관5" panose="02020600000000000000" pitchFamily="18" charset="-127"/>
                <a:ea typeface="a옛날사진관5" panose="02020600000000000000" pitchFamily="18" charset="-127"/>
              </a:rPr>
              <a:t> </a:t>
            </a:r>
            <a:r>
              <a:rPr sz="3600" dirty="0" err="1">
                <a:solidFill>
                  <a:srgbClr val="102E4E"/>
                </a:solidFill>
                <a:latin typeface="a옛날사진관5" panose="02020600000000000000" pitchFamily="18" charset="-127"/>
                <a:ea typeface="a옛날사진관5" panose="02020600000000000000" pitchFamily="18" charset="-127"/>
              </a:rPr>
              <a:t>않습니다</a:t>
            </a:r>
            <a:r>
              <a:rPr sz="3600" dirty="0">
                <a:solidFill>
                  <a:srgbClr val="102E4E"/>
                </a:solidFill>
                <a:latin typeface="a옛날사진관5" panose="02020600000000000000" pitchFamily="18" charset="-127"/>
                <a:ea typeface="a옛날사진관5" panose="02020600000000000000" pitchFamily="18" charset="-127"/>
              </a:rPr>
              <a:t>.</a:t>
            </a:r>
          </a:p>
        </p:txBody>
      </p:sp>
      <p:sp>
        <p:nvSpPr>
          <p:cNvPr id="14" name="Rounded Rectangle 17">
            <a:extLst>
              <a:ext uri="{FF2B5EF4-FFF2-40B4-BE49-F238E27FC236}">
                <a16:creationId xmlns:a16="http://schemas.microsoft.com/office/drawing/2014/main" id="{97B768CE-7630-15E8-7663-756FD2F7C897}"/>
              </a:ext>
            </a:extLst>
          </p:cNvPr>
          <p:cNvSpPr/>
          <p:nvPr/>
        </p:nvSpPr>
        <p:spPr>
          <a:xfrm>
            <a:off x="1219200" y="4411305"/>
            <a:ext cx="2834640" cy="914400"/>
          </a:xfrm>
          <a:prstGeom prst="roundRect">
            <a:avLst/>
          </a:prstGeom>
          <a:solidFill>
            <a:srgbClr val="FFDE5A"/>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3200">
                <a:solidFill>
                  <a:srgbClr val="102E4E"/>
                </a:solidFill>
                <a:latin typeface="a옛날사진관5" panose="02020600000000000000" pitchFamily="18" charset="-127"/>
                <a:ea typeface="a옛날사진관5" panose="02020600000000000000" pitchFamily="18" charset="-127"/>
              </a:rPr>
              <a:t>폭염</a:t>
            </a:r>
          </a:p>
        </p:txBody>
      </p:sp>
      <p:sp>
        <p:nvSpPr>
          <p:cNvPr id="19" name="Rounded Rectangle 18">
            <a:extLst>
              <a:ext uri="{FF2B5EF4-FFF2-40B4-BE49-F238E27FC236}">
                <a16:creationId xmlns:a16="http://schemas.microsoft.com/office/drawing/2014/main" id="{B2FAD0CA-42E6-1AAD-E6DE-FC7D9CBED11A}"/>
              </a:ext>
            </a:extLst>
          </p:cNvPr>
          <p:cNvSpPr/>
          <p:nvPr/>
        </p:nvSpPr>
        <p:spPr>
          <a:xfrm>
            <a:off x="4236720" y="4411305"/>
            <a:ext cx="4846320" cy="914400"/>
          </a:xfrm>
          <a:prstGeom prst="roundRect">
            <a:avLst/>
          </a:prstGeom>
          <a:solidFill>
            <a:srgbClr val="E5F3FF"/>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2800">
                <a:solidFill>
                  <a:srgbClr val="1E232B"/>
                </a:solidFill>
                <a:latin typeface="a옛날사진관5" panose="02020600000000000000" pitchFamily="18" charset="-127"/>
                <a:ea typeface="a옛날사진관5" panose="02020600000000000000" pitchFamily="18" charset="-127"/>
              </a:rPr>
              <a:t>옥외노동·조리실·물류창고</a:t>
            </a:r>
          </a:p>
        </p:txBody>
      </p:sp>
      <p:sp>
        <p:nvSpPr>
          <p:cNvPr id="22" name="Rounded Rectangle 19">
            <a:extLst>
              <a:ext uri="{FF2B5EF4-FFF2-40B4-BE49-F238E27FC236}">
                <a16:creationId xmlns:a16="http://schemas.microsoft.com/office/drawing/2014/main" id="{D5FF6CB3-2C81-706E-59FC-A0D1F98DDEB5}"/>
              </a:ext>
            </a:extLst>
          </p:cNvPr>
          <p:cNvSpPr/>
          <p:nvPr/>
        </p:nvSpPr>
        <p:spPr>
          <a:xfrm>
            <a:off x="9311640" y="4411305"/>
            <a:ext cx="2834640" cy="914400"/>
          </a:xfrm>
          <a:prstGeom prst="roundRect">
            <a:avLst/>
          </a:prstGeom>
          <a:solidFill>
            <a:srgbClr val="FFDE5A"/>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3200">
                <a:solidFill>
                  <a:srgbClr val="102E4E"/>
                </a:solidFill>
                <a:latin typeface="a옛날사진관5" panose="02020600000000000000" pitchFamily="18" charset="-127"/>
                <a:ea typeface="a옛날사진관5" panose="02020600000000000000" pitchFamily="18" charset="-127"/>
              </a:rPr>
              <a:t>폭우</a:t>
            </a:r>
          </a:p>
        </p:txBody>
      </p:sp>
      <p:sp>
        <p:nvSpPr>
          <p:cNvPr id="25" name="Rounded Rectangle 20">
            <a:extLst>
              <a:ext uri="{FF2B5EF4-FFF2-40B4-BE49-F238E27FC236}">
                <a16:creationId xmlns:a16="http://schemas.microsoft.com/office/drawing/2014/main" id="{14A390CB-8941-44B3-6CFC-DD5AD9F254F1}"/>
              </a:ext>
            </a:extLst>
          </p:cNvPr>
          <p:cNvSpPr/>
          <p:nvPr/>
        </p:nvSpPr>
        <p:spPr>
          <a:xfrm>
            <a:off x="12329160" y="4411305"/>
            <a:ext cx="4846320" cy="914400"/>
          </a:xfrm>
          <a:prstGeom prst="roundRect">
            <a:avLst/>
          </a:prstGeom>
          <a:solidFill>
            <a:srgbClr val="E5F3FF"/>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2800">
                <a:solidFill>
                  <a:srgbClr val="1E232B"/>
                </a:solidFill>
                <a:latin typeface="a옛날사진관5" panose="02020600000000000000" pitchFamily="18" charset="-127"/>
                <a:ea typeface="a옛날사진관5" panose="02020600000000000000" pitchFamily="18" charset="-127"/>
              </a:rPr>
              <a:t>배달·배송·복구·건설</a:t>
            </a:r>
          </a:p>
        </p:txBody>
      </p:sp>
      <p:sp>
        <p:nvSpPr>
          <p:cNvPr id="29" name="Rounded Rectangle 21">
            <a:extLst>
              <a:ext uri="{FF2B5EF4-FFF2-40B4-BE49-F238E27FC236}">
                <a16:creationId xmlns:a16="http://schemas.microsoft.com/office/drawing/2014/main" id="{574C4BFB-0224-F346-C7E9-5B57FB7F6773}"/>
              </a:ext>
            </a:extLst>
          </p:cNvPr>
          <p:cNvSpPr/>
          <p:nvPr/>
        </p:nvSpPr>
        <p:spPr>
          <a:xfrm>
            <a:off x="1219200" y="6148665"/>
            <a:ext cx="2834640" cy="914400"/>
          </a:xfrm>
          <a:prstGeom prst="roundRect">
            <a:avLst/>
          </a:prstGeom>
          <a:solidFill>
            <a:srgbClr val="FFDE5A"/>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3200">
                <a:solidFill>
                  <a:srgbClr val="102E4E"/>
                </a:solidFill>
                <a:latin typeface="a옛날사진관5" panose="02020600000000000000" pitchFamily="18" charset="-127"/>
                <a:ea typeface="a옛날사진관5" panose="02020600000000000000" pitchFamily="18" charset="-127"/>
              </a:rPr>
              <a:t>한파</a:t>
            </a:r>
          </a:p>
        </p:txBody>
      </p:sp>
      <p:sp>
        <p:nvSpPr>
          <p:cNvPr id="31" name="Rounded Rectangle 22">
            <a:extLst>
              <a:ext uri="{FF2B5EF4-FFF2-40B4-BE49-F238E27FC236}">
                <a16:creationId xmlns:a16="http://schemas.microsoft.com/office/drawing/2014/main" id="{925A516A-CAFC-5E5F-6C84-EB315ACF7D5A}"/>
              </a:ext>
            </a:extLst>
          </p:cNvPr>
          <p:cNvSpPr/>
          <p:nvPr/>
        </p:nvSpPr>
        <p:spPr>
          <a:xfrm>
            <a:off x="4236720" y="6148665"/>
            <a:ext cx="4846320" cy="914400"/>
          </a:xfrm>
          <a:prstGeom prst="roundRect">
            <a:avLst/>
          </a:prstGeom>
          <a:solidFill>
            <a:srgbClr val="E5F3FF"/>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2800">
                <a:solidFill>
                  <a:srgbClr val="1E232B"/>
                </a:solidFill>
                <a:latin typeface="a옛날사진관5" panose="02020600000000000000" pitchFamily="18" charset="-127"/>
                <a:ea typeface="a옛날사진관5" panose="02020600000000000000" pitchFamily="18" charset="-127"/>
              </a:rPr>
              <a:t>이동노동·경비·청소</a:t>
            </a:r>
          </a:p>
        </p:txBody>
      </p:sp>
      <p:sp>
        <p:nvSpPr>
          <p:cNvPr id="33" name="Rounded Rectangle 23">
            <a:extLst>
              <a:ext uri="{FF2B5EF4-FFF2-40B4-BE49-F238E27FC236}">
                <a16:creationId xmlns:a16="http://schemas.microsoft.com/office/drawing/2014/main" id="{5DF04653-6CD6-5C98-388F-725AB0DD5270}"/>
              </a:ext>
            </a:extLst>
          </p:cNvPr>
          <p:cNvSpPr/>
          <p:nvPr/>
        </p:nvSpPr>
        <p:spPr>
          <a:xfrm>
            <a:off x="9311640" y="6148665"/>
            <a:ext cx="2834640" cy="914400"/>
          </a:xfrm>
          <a:prstGeom prst="roundRect">
            <a:avLst/>
          </a:prstGeom>
          <a:solidFill>
            <a:srgbClr val="FFDE5A"/>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3200">
                <a:solidFill>
                  <a:srgbClr val="102E4E"/>
                </a:solidFill>
                <a:latin typeface="a옛날사진관5" panose="02020600000000000000" pitchFamily="18" charset="-127"/>
                <a:ea typeface="a옛날사진관5" panose="02020600000000000000" pitchFamily="18" charset="-127"/>
              </a:rPr>
              <a:t>기후재난</a:t>
            </a:r>
          </a:p>
        </p:txBody>
      </p:sp>
      <p:sp>
        <p:nvSpPr>
          <p:cNvPr id="35" name="Rounded Rectangle 24">
            <a:extLst>
              <a:ext uri="{FF2B5EF4-FFF2-40B4-BE49-F238E27FC236}">
                <a16:creationId xmlns:a16="http://schemas.microsoft.com/office/drawing/2014/main" id="{47B25318-2821-F827-DA67-DE479877A69D}"/>
              </a:ext>
            </a:extLst>
          </p:cNvPr>
          <p:cNvSpPr/>
          <p:nvPr/>
        </p:nvSpPr>
        <p:spPr>
          <a:xfrm>
            <a:off x="12329160" y="6148665"/>
            <a:ext cx="4846320" cy="914400"/>
          </a:xfrm>
          <a:prstGeom prst="roundRect">
            <a:avLst/>
          </a:prstGeom>
          <a:solidFill>
            <a:srgbClr val="E5F3FF"/>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2800">
                <a:solidFill>
                  <a:srgbClr val="1E232B"/>
                </a:solidFill>
                <a:latin typeface="a옛날사진관5" panose="02020600000000000000" pitchFamily="18" charset="-127"/>
                <a:ea typeface="a옛날사진관5" panose="02020600000000000000" pitchFamily="18" charset="-127"/>
              </a:rPr>
              <a:t>안전하게 일할 권리</a:t>
            </a:r>
          </a:p>
        </p:txBody>
      </p:sp>
    </p:spTree>
    <p:extLst>
      <p:ext uri="{BB962C8B-B14F-4D97-AF65-F5344CB8AC3E}">
        <p14:creationId xmlns:p14="http://schemas.microsoft.com/office/powerpoint/2010/main" val="19337780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F4A7C7AC-95D3-C62E-E6E8-B456CDF62526}"/>
            </a:ext>
          </a:extLst>
        </p:cNvPr>
        <p:cNvGrpSpPr/>
        <p:nvPr/>
      </p:nvGrpSpPr>
      <p:grpSpPr>
        <a:xfrm>
          <a:off x="0" y="0"/>
          <a:ext cx="0" cy="0"/>
          <a:chOff x="0" y="0"/>
          <a:chExt cx="0" cy="0"/>
        </a:xfrm>
      </p:grpSpPr>
      <p:pic>
        <p:nvPicPr>
          <p:cNvPr id="5" name="그림 4">
            <a:extLst>
              <a:ext uri="{FF2B5EF4-FFF2-40B4-BE49-F238E27FC236}">
                <a16:creationId xmlns:a16="http://schemas.microsoft.com/office/drawing/2014/main" id="{BB06D77B-6B3C-C413-2386-C84156F9C3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254577"/>
            <a:ext cx="17373600" cy="9777845"/>
          </a:xfrm>
          <a:prstGeom prst="rect">
            <a:avLst/>
          </a:prstGeom>
        </p:spPr>
      </p:pic>
    </p:spTree>
    <p:extLst>
      <p:ext uri="{BB962C8B-B14F-4D97-AF65-F5344CB8AC3E}">
        <p14:creationId xmlns:p14="http://schemas.microsoft.com/office/powerpoint/2010/main" val="42580465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B6009FE5-6564-3A16-89EE-D1CBBA5FCC95}"/>
            </a:ext>
          </a:extLst>
        </p:cNvPr>
        <p:cNvGrpSpPr/>
        <p:nvPr/>
      </p:nvGrpSpPr>
      <p:grpSpPr>
        <a:xfrm>
          <a:off x="0" y="0"/>
          <a:ext cx="0" cy="0"/>
          <a:chOff x="0" y="0"/>
          <a:chExt cx="0" cy="0"/>
        </a:xfrm>
      </p:grpSpPr>
      <p:pic>
        <p:nvPicPr>
          <p:cNvPr id="3" name="그림 2">
            <a:extLst>
              <a:ext uri="{FF2B5EF4-FFF2-40B4-BE49-F238E27FC236}">
                <a16:creationId xmlns:a16="http://schemas.microsoft.com/office/drawing/2014/main" id="{B1750CA1-B710-7849-6E1F-937748D2E1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402217"/>
            <a:ext cx="17526000" cy="9863616"/>
          </a:xfrm>
          <a:prstGeom prst="rect">
            <a:avLst/>
          </a:prstGeom>
        </p:spPr>
      </p:pic>
    </p:spTree>
    <p:extLst>
      <p:ext uri="{BB962C8B-B14F-4D97-AF65-F5344CB8AC3E}">
        <p14:creationId xmlns:p14="http://schemas.microsoft.com/office/powerpoint/2010/main" val="13742774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76DF3216-C5B8-87F5-444D-7AF36F408E4F}"/>
            </a:ext>
          </a:extLst>
        </p:cNvPr>
        <p:cNvGrpSpPr/>
        <p:nvPr/>
      </p:nvGrpSpPr>
      <p:grpSpPr>
        <a:xfrm>
          <a:off x="0" y="0"/>
          <a:ext cx="0" cy="0"/>
          <a:chOff x="0" y="0"/>
          <a:chExt cx="0" cy="0"/>
        </a:xfrm>
      </p:grpSpPr>
      <p:pic>
        <p:nvPicPr>
          <p:cNvPr id="4" name="그림 3">
            <a:extLst>
              <a:ext uri="{FF2B5EF4-FFF2-40B4-BE49-F238E27FC236}">
                <a16:creationId xmlns:a16="http://schemas.microsoft.com/office/drawing/2014/main" id="{D27B3CA3-203B-EFF4-38DC-444D2FC21D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372512"/>
            <a:ext cx="16954500" cy="9541976"/>
          </a:xfrm>
          <a:prstGeom prst="rect">
            <a:avLst/>
          </a:prstGeom>
        </p:spPr>
      </p:pic>
    </p:spTree>
    <p:extLst>
      <p:ext uri="{BB962C8B-B14F-4D97-AF65-F5344CB8AC3E}">
        <p14:creationId xmlns:p14="http://schemas.microsoft.com/office/powerpoint/2010/main" val="15925132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D5262AC9-2892-4ED6-E4A6-FE49CFA8BDD6}"/>
            </a:ext>
          </a:extLst>
        </p:cNvPr>
        <p:cNvGrpSpPr/>
        <p:nvPr/>
      </p:nvGrpSpPr>
      <p:grpSpPr>
        <a:xfrm>
          <a:off x="0" y="0"/>
          <a:ext cx="0" cy="0"/>
          <a:chOff x="0" y="0"/>
          <a:chExt cx="0" cy="0"/>
        </a:xfrm>
      </p:grpSpPr>
      <p:pic>
        <p:nvPicPr>
          <p:cNvPr id="6" name="그림 5">
            <a:extLst>
              <a:ext uri="{FF2B5EF4-FFF2-40B4-BE49-F238E27FC236}">
                <a16:creationId xmlns:a16="http://schemas.microsoft.com/office/drawing/2014/main" id="{EE64F5A7-8515-0196-0A7D-983D607A73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266700"/>
            <a:ext cx="17449800" cy="10020300"/>
          </a:xfrm>
          <a:prstGeom prst="rect">
            <a:avLst/>
          </a:prstGeom>
        </p:spPr>
      </p:pic>
    </p:spTree>
    <p:extLst>
      <p:ext uri="{BB962C8B-B14F-4D97-AF65-F5344CB8AC3E}">
        <p14:creationId xmlns:p14="http://schemas.microsoft.com/office/powerpoint/2010/main" val="16683834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a:extLst>
            <a:ext uri="{FF2B5EF4-FFF2-40B4-BE49-F238E27FC236}">
              <a16:creationId xmlns:a16="http://schemas.microsoft.com/office/drawing/2014/main" id="{CCC27438-D61E-E8EF-E1F5-05407B0ED803}"/>
            </a:ext>
          </a:extLst>
        </p:cNvPr>
        <p:cNvGrpSpPr/>
        <p:nvPr/>
      </p:nvGrpSpPr>
      <p:grpSpPr>
        <a:xfrm>
          <a:off x="0" y="0"/>
          <a:ext cx="0" cy="0"/>
          <a:chOff x="0" y="0"/>
          <a:chExt cx="0" cy="0"/>
        </a:xfrm>
      </p:grpSpPr>
      <p:pic>
        <p:nvPicPr>
          <p:cNvPr id="6" name="그림 5">
            <a:extLst>
              <a:ext uri="{FF2B5EF4-FFF2-40B4-BE49-F238E27FC236}">
                <a16:creationId xmlns:a16="http://schemas.microsoft.com/office/drawing/2014/main" id="{D389A397-E7A3-C7A9-2D06-BE44201413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571500"/>
            <a:ext cx="16764000" cy="9434763"/>
          </a:xfrm>
          <a:prstGeom prst="rect">
            <a:avLst/>
          </a:prstGeom>
        </p:spPr>
      </p:pic>
    </p:spTree>
    <p:extLst>
      <p:ext uri="{BB962C8B-B14F-4D97-AF65-F5344CB8AC3E}">
        <p14:creationId xmlns:p14="http://schemas.microsoft.com/office/powerpoint/2010/main" val="27542552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a:extLst>
            <a:ext uri="{FF2B5EF4-FFF2-40B4-BE49-F238E27FC236}">
              <a16:creationId xmlns:a16="http://schemas.microsoft.com/office/drawing/2014/main" id="{2D79ACFA-13EE-7222-85E8-558E297D0CB5}"/>
            </a:ext>
          </a:extLst>
        </p:cNvPr>
        <p:cNvGrpSpPr/>
        <p:nvPr/>
      </p:nvGrpSpPr>
      <p:grpSpPr>
        <a:xfrm>
          <a:off x="0" y="0"/>
          <a:ext cx="0" cy="0"/>
          <a:chOff x="0" y="0"/>
          <a:chExt cx="0" cy="0"/>
        </a:xfrm>
      </p:grpSpPr>
      <p:grpSp>
        <p:nvGrpSpPr>
          <p:cNvPr id="11" name="그룹 10">
            <a:extLst>
              <a:ext uri="{FF2B5EF4-FFF2-40B4-BE49-F238E27FC236}">
                <a16:creationId xmlns:a16="http://schemas.microsoft.com/office/drawing/2014/main" id="{E9DDB6F3-202A-D12A-BBFF-F46201CC2942}"/>
              </a:ext>
            </a:extLst>
          </p:cNvPr>
          <p:cNvGrpSpPr/>
          <p:nvPr/>
        </p:nvGrpSpPr>
        <p:grpSpPr>
          <a:xfrm>
            <a:off x="558800" y="444500"/>
            <a:ext cx="16891000" cy="9017000"/>
            <a:chOff x="558800" y="444500"/>
            <a:chExt cx="16891000" cy="9017000"/>
          </a:xfrm>
        </p:grpSpPr>
        <p:pic>
          <p:nvPicPr>
            <p:cNvPr id="2" name="Picture 2">
              <a:extLst>
                <a:ext uri="{FF2B5EF4-FFF2-40B4-BE49-F238E27FC236}">
                  <a16:creationId xmlns:a16="http://schemas.microsoft.com/office/drawing/2014/main" id="{4E696C77-6E7D-6A5B-F2BE-39D37DF8F373}"/>
                </a:ext>
              </a:extLst>
            </p:cNvPr>
            <p:cNvPicPr>
              <a:picLocks noChangeAspect="1"/>
            </p:cNvPicPr>
            <p:nvPr/>
          </p:nvPicPr>
          <p:blipFill>
            <a:blip r:embed="rId3"/>
            <a:stretch>
              <a:fillRect/>
            </a:stretch>
          </p:blipFill>
          <p:spPr>
            <a:xfrm>
              <a:off x="558800" y="444500"/>
              <a:ext cx="16891000" cy="9017000"/>
            </a:xfrm>
            <a:prstGeom prst="rect">
              <a:avLst/>
            </a:prstGeom>
          </p:spPr>
        </p:pic>
        <p:grpSp>
          <p:nvGrpSpPr>
            <p:cNvPr id="6" name="그룹 5">
              <a:extLst>
                <a:ext uri="{FF2B5EF4-FFF2-40B4-BE49-F238E27FC236}">
                  <a16:creationId xmlns:a16="http://schemas.microsoft.com/office/drawing/2014/main" id="{9B34B663-919A-50CA-AA08-A7977E1F5D67}"/>
                </a:ext>
              </a:extLst>
            </p:cNvPr>
            <p:cNvGrpSpPr/>
            <p:nvPr/>
          </p:nvGrpSpPr>
          <p:grpSpPr>
            <a:xfrm>
              <a:off x="584200" y="450770"/>
              <a:ext cx="10717567" cy="1092280"/>
              <a:chOff x="584200" y="450770"/>
              <a:chExt cx="10717567" cy="1092280"/>
            </a:xfrm>
          </p:grpSpPr>
          <p:sp>
            <p:nvSpPr>
              <p:cNvPr id="7" name="사각형: 둥근 모서리 6">
                <a:extLst>
                  <a:ext uri="{FF2B5EF4-FFF2-40B4-BE49-F238E27FC236}">
                    <a16:creationId xmlns:a16="http://schemas.microsoft.com/office/drawing/2014/main" id="{B1C9F8BB-A895-CE23-7F6E-AD98E377AE61}"/>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 name="직사각형 46">
                <a:extLst>
                  <a:ext uri="{FF2B5EF4-FFF2-40B4-BE49-F238E27FC236}">
                    <a16:creationId xmlns:a16="http://schemas.microsoft.com/office/drawing/2014/main" id="{D6940562-11C9-995A-5D58-8C283A97BE29}"/>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a:extLst>
              <a:ext uri="{FF2B5EF4-FFF2-40B4-BE49-F238E27FC236}">
                <a16:creationId xmlns:a16="http://schemas.microsoft.com/office/drawing/2014/main" id="{2CE674F4-B3C4-01D0-4DE5-9AA308267EAD}"/>
              </a:ext>
            </a:extLst>
          </p:cNvPr>
          <p:cNvPicPr>
            <a:picLocks noChangeAspect="1"/>
          </p:cNvPicPr>
          <p:nvPr/>
        </p:nvPicPr>
        <p:blipFill>
          <a:blip r:embed="rId4"/>
          <a:stretch>
            <a:fillRect/>
          </a:stretch>
        </p:blipFill>
        <p:spPr>
          <a:xfrm>
            <a:off x="838200" y="8420100"/>
            <a:ext cx="16611600" cy="1041400"/>
          </a:xfrm>
          <a:prstGeom prst="rect">
            <a:avLst/>
          </a:prstGeom>
        </p:spPr>
      </p:pic>
      <p:pic>
        <p:nvPicPr>
          <p:cNvPr id="15" name="Picture 15">
            <a:extLst>
              <a:ext uri="{FF2B5EF4-FFF2-40B4-BE49-F238E27FC236}">
                <a16:creationId xmlns:a16="http://schemas.microsoft.com/office/drawing/2014/main" id="{C185A68A-B7A0-EE08-5099-DDC6236A75CA}"/>
              </a:ext>
            </a:extLst>
          </p:cNvPr>
          <p:cNvPicPr>
            <a:picLocks noChangeAspect="1"/>
          </p:cNvPicPr>
          <p:nvPr/>
        </p:nvPicPr>
        <p:blipFill>
          <a:blip r:embed="rId5"/>
          <a:stretch>
            <a:fillRect/>
          </a:stretch>
        </p:blipFill>
        <p:spPr>
          <a:xfrm>
            <a:off x="15773400" y="7743554"/>
            <a:ext cx="3098800" cy="2810145"/>
          </a:xfrm>
          <a:prstGeom prst="rect">
            <a:avLst/>
          </a:prstGeom>
        </p:spPr>
      </p:pic>
      <p:sp>
        <p:nvSpPr>
          <p:cNvPr id="10" name="TextBox 11">
            <a:extLst>
              <a:ext uri="{FF2B5EF4-FFF2-40B4-BE49-F238E27FC236}">
                <a16:creationId xmlns:a16="http://schemas.microsoft.com/office/drawing/2014/main" id="{5172C1D2-F2D2-4260-FA2C-315A2CE40913}"/>
              </a:ext>
            </a:extLst>
          </p:cNvPr>
          <p:cNvSpPr txBox="1"/>
          <p:nvPr/>
        </p:nvSpPr>
        <p:spPr>
          <a:xfrm>
            <a:off x="1602740" y="509805"/>
            <a:ext cx="11049000" cy="923330"/>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5400" b="1" spc="-350" dirty="0">
                <a:solidFill>
                  <a:schemeClr val="tx2">
                    <a:lumMod val="75000"/>
                  </a:schemeClr>
                </a:solidFill>
                <a:latin typeface="이순신 돋움체 B" pitchFamily="18" charset="-127"/>
                <a:ea typeface="이순신 돋움체 B" pitchFamily="18" charset="-127"/>
              </a:rPr>
              <a:t>네팔 대홍수</a:t>
            </a:r>
            <a:r>
              <a:rPr lang="en-US" altLang="ko-KR" sz="5400" b="1" spc="-350" dirty="0">
                <a:solidFill>
                  <a:schemeClr val="tx2">
                    <a:lumMod val="75000"/>
                  </a:schemeClr>
                </a:solidFill>
                <a:latin typeface="이순신 돋움체 B" pitchFamily="18" charset="-127"/>
                <a:ea typeface="이순신 돋움체 B" pitchFamily="18" charset="-127"/>
              </a:rPr>
              <a:t>: </a:t>
            </a:r>
            <a:r>
              <a:rPr lang="ko-KR" altLang="en-US" sz="5400" b="1" spc="-350" dirty="0">
                <a:solidFill>
                  <a:schemeClr val="tx2">
                    <a:lumMod val="75000"/>
                  </a:schemeClr>
                </a:solidFill>
                <a:latin typeface="이순신 돋움체 B" pitchFamily="18" charset="-127"/>
                <a:ea typeface="이순신 돋움체 B" pitchFamily="18" charset="-127"/>
              </a:rPr>
              <a:t>기후재난과 현장 노동</a:t>
            </a:r>
          </a:p>
        </p:txBody>
      </p:sp>
      <p:sp>
        <p:nvSpPr>
          <p:cNvPr id="9" name="Rounded Rectangle 7">
            <a:extLst>
              <a:ext uri="{FF2B5EF4-FFF2-40B4-BE49-F238E27FC236}">
                <a16:creationId xmlns:a16="http://schemas.microsoft.com/office/drawing/2014/main" id="{084EA525-7A26-8918-0D3E-41A637E921E3}"/>
              </a:ext>
            </a:extLst>
          </p:cNvPr>
          <p:cNvSpPr/>
          <p:nvPr/>
        </p:nvSpPr>
        <p:spPr>
          <a:xfrm>
            <a:off x="9174480" y="2305180"/>
            <a:ext cx="7239000" cy="1483935"/>
          </a:xfrm>
          <a:prstGeom prst="roundRect">
            <a:avLst/>
          </a:prstGeom>
          <a:solidFill>
            <a:srgbClr val="FFF8DC"/>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4000" dirty="0" err="1">
                <a:solidFill>
                  <a:srgbClr val="102E4E"/>
                </a:solidFill>
                <a:latin typeface="a옛날사진관5" panose="02020600000000000000" pitchFamily="18" charset="-127"/>
                <a:ea typeface="a옛날사진관5" panose="02020600000000000000" pitchFamily="18" charset="-127"/>
              </a:rPr>
              <a:t>해외의</a:t>
            </a:r>
            <a:r>
              <a:rPr sz="4000" dirty="0">
                <a:solidFill>
                  <a:srgbClr val="102E4E"/>
                </a:solidFill>
                <a:latin typeface="a옛날사진관5" panose="02020600000000000000" pitchFamily="18" charset="-127"/>
                <a:ea typeface="a옛날사진관5" panose="02020600000000000000" pitchFamily="18" charset="-127"/>
              </a:rPr>
              <a:t> </a:t>
            </a:r>
            <a:r>
              <a:rPr sz="4000" dirty="0" err="1">
                <a:solidFill>
                  <a:srgbClr val="102E4E"/>
                </a:solidFill>
                <a:latin typeface="a옛날사진관5" panose="02020600000000000000" pitchFamily="18" charset="-127"/>
                <a:ea typeface="a옛날사진관5" panose="02020600000000000000" pitchFamily="18" charset="-127"/>
              </a:rPr>
              <a:t>재난도</a:t>
            </a:r>
            <a:endParaRPr sz="4000" dirty="0">
              <a:solidFill>
                <a:srgbClr val="102E4E"/>
              </a:solidFill>
              <a:latin typeface="a옛날사진관5" panose="02020600000000000000" pitchFamily="18" charset="-127"/>
              <a:ea typeface="a옛날사진관5" panose="02020600000000000000" pitchFamily="18" charset="-127"/>
            </a:endParaRPr>
          </a:p>
          <a:p>
            <a:pPr algn="ctr">
              <a:spcBef>
                <a:spcPts val="400"/>
              </a:spcBef>
            </a:pPr>
            <a:r>
              <a:rPr sz="4000" dirty="0" err="1">
                <a:solidFill>
                  <a:srgbClr val="102E4E"/>
                </a:solidFill>
                <a:latin typeface="a옛날사진관5" panose="02020600000000000000" pitchFamily="18" charset="-127"/>
                <a:ea typeface="a옛날사진관5" panose="02020600000000000000" pitchFamily="18" charset="-127"/>
              </a:rPr>
              <a:t>노동현장과</a:t>
            </a:r>
            <a:r>
              <a:rPr sz="4000" dirty="0">
                <a:solidFill>
                  <a:srgbClr val="102E4E"/>
                </a:solidFill>
                <a:latin typeface="a옛날사진관5" panose="02020600000000000000" pitchFamily="18" charset="-127"/>
                <a:ea typeface="a옛날사진관5" panose="02020600000000000000" pitchFamily="18" charset="-127"/>
              </a:rPr>
              <a:t> </a:t>
            </a:r>
            <a:r>
              <a:rPr sz="4000" dirty="0" err="1">
                <a:solidFill>
                  <a:srgbClr val="102E4E"/>
                </a:solidFill>
                <a:latin typeface="a옛날사진관5" panose="02020600000000000000" pitchFamily="18" charset="-127"/>
                <a:ea typeface="a옛날사진관5" panose="02020600000000000000" pitchFamily="18" charset="-127"/>
              </a:rPr>
              <a:t>연결되어</a:t>
            </a:r>
            <a:r>
              <a:rPr sz="4000" dirty="0">
                <a:solidFill>
                  <a:srgbClr val="102E4E"/>
                </a:solidFill>
                <a:latin typeface="a옛날사진관5" panose="02020600000000000000" pitchFamily="18" charset="-127"/>
                <a:ea typeface="a옛날사진관5" panose="02020600000000000000" pitchFamily="18" charset="-127"/>
              </a:rPr>
              <a:t> </a:t>
            </a:r>
            <a:r>
              <a:rPr sz="4000" dirty="0" err="1">
                <a:solidFill>
                  <a:srgbClr val="102E4E"/>
                </a:solidFill>
                <a:latin typeface="a옛날사진관5" panose="02020600000000000000" pitchFamily="18" charset="-127"/>
                <a:ea typeface="a옛날사진관5" panose="02020600000000000000" pitchFamily="18" charset="-127"/>
              </a:rPr>
              <a:t>있습니다</a:t>
            </a:r>
            <a:r>
              <a:rPr sz="4000" dirty="0">
                <a:solidFill>
                  <a:srgbClr val="102E4E"/>
                </a:solidFill>
                <a:latin typeface="a옛날사진관5" panose="02020600000000000000" pitchFamily="18" charset="-127"/>
                <a:ea typeface="a옛날사진관5" panose="02020600000000000000" pitchFamily="18" charset="-127"/>
              </a:rPr>
              <a:t>.</a:t>
            </a:r>
          </a:p>
        </p:txBody>
      </p:sp>
      <p:pic>
        <p:nvPicPr>
          <p:cNvPr id="13" name="그림 12">
            <a:extLst>
              <a:ext uri="{FF2B5EF4-FFF2-40B4-BE49-F238E27FC236}">
                <a16:creationId xmlns:a16="http://schemas.microsoft.com/office/drawing/2014/main" id="{59522627-ADD2-4EFD-3375-FA399D2FAF8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19200" y="2191576"/>
            <a:ext cx="7685879" cy="5334000"/>
          </a:xfrm>
          <a:prstGeom prst="rect">
            <a:avLst/>
          </a:prstGeom>
        </p:spPr>
      </p:pic>
      <p:sp>
        <p:nvSpPr>
          <p:cNvPr id="18" name="TextBox 17">
            <a:extLst>
              <a:ext uri="{FF2B5EF4-FFF2-40B4-BE49-F238E27FC236}">
                <a16:creationId xmlns:a16="http://schemas.microsoft.com/office/drawing/2014/main" id="{DDD63BEE-99CF-8914-6C9E-31C3B8396FD6}"/>
              </a:ext>
            </a:extLst>
          </p:cNvPr>
          <p:cNvSpPr txBox="1"/>
          <p:nvPr/>
        </p:nvSpPr>
        <p:spPr>
          <a:xfrm>
            <a:off x="8967507" y="4530267"/>
            <a:ext cx="8209280" cy="2562240"/>
          </a:xfrm>
          <a:prstGeom prst="rect">
            <a:avLst/>
          </a:prstGeom>
          <a:noFill/>
        </p:spPr>
        <p:txBody>
          <a:bodyPr wrap="square">
            <a:spAutoFit/>
          </a:bodyPr>
          <a:lstStyle/>
          <a:p>
            <a:pPr algn="ctr"/>
            <a:r>
              <a:rPr lang="en-US" altLang="ko-KR" sz="3200" b="1" dirty="0">
                <a:solidFill>
                  <a:srgbClr val="102E4E"/>
                </a:solidFill>
                <a:latin typeface="a옛날사진관5" panose="02020600000000000000" pitchFamily="18" charset="-127"/>
                <a:ea typeface="a옛날사진관5" panose="02020600000000000000" pitchFamily="18" charset="-127"/>
              </a:rPr>
              <a:t>2026</a:t>
            </a:r>
            <a:r>
              <a:rPr lang="ko-KR" altLang="en-US" sz="3200" b="1" dirty="0">
                <a:solidFill>
                  <a:srgbClr val="102E4E"/>
                </a:solidFill>
                <a:latin typeface="a옛날사진관5" panose="02020600000000000000" pitchFamily="18" charset="-127"/>
                <a:ea typeface="a옛날사진관5" panose="02020600000000000000" pitchFamily="18" charset="-127"/>
              </a:rPr>
              <a:t>년 </a:t>
            </a:r>
            <a:r>
              <a:rPr lang="en-US" altLang="ko-KR" sz="3200" b="1" dirty="0">
                <a:solidFill>
                  <a:srgbClr val="102E4E"/>
                </a:solidFill>
                <a:latin typeface="a옛날사진관5" panose="02020600000000000000" pitchFamily="18" charset="-127"/>
                <a:ea typeface="a옛날사진관5" panose="02020600000000000000" pitchFamily="18" charset="-127"/>
              </a:rPr>
              <a:t>8</a:t>
            </a:r>
            <a:r>
              <a:rPr lang="ko-KR" altLang="en-US" sz="3200" b="1" dirty="0">
                <a:solidFill>
                  <a:srgbClr val="102E4E"/>
                </a:solidFill>
                <a:latin typeface="a옛날사진관5" panose="02020600000000000000" pitchFamily="18" charset="-127"/>
                <a:ea typeface="a옛날사진관5" panose="02020600000000000000" pitchFamily="18" charset="-127"/>
              </a:rPr>
              <a:t>월 보도된 내용</a:t>
            </a:r>
            <a:endParaRPr lang="en-US" altLang="ko-KR" sz="3200" b="1" dirty="0">
              <a:solidFill>
                <a:srgbClr val="102E4E"/>
              </a:solidFill>
              <a:latin typeface="a옛날사진관5" panose="02020600000000000000" pitchFamily="18" charset="-127"/>
              <a:ea typeface="a옛날사진관5" panose="02020600000000000000" pitchFamily="18" charset="-127"/>
            </a:endParaRPr>
          </a:p>
          <a:p>
            <a:pPr algn="ctr"/>
            <a:endParaRPr lang="ko-KR" altLang="en-US" sz="3200" b="1" dirty="0">
              <a:solidFill>
                <a:srgbClr val="102E4E"/>
              </a:solidFill>
              <a:latin typeface="a옛날사진관5" panose="02020600000000000000" pitchFamily="18" charset="-127"/>
              <a:ea typeface="a옛날사진관5" panose="02020600000000000000" pitchFamily="18" charset="-127"/>
            </a:endParaRPr>
          </a:p>
          <a:p>
            <a:pPr>
              <a:spcBef>
                <a:spcPts val="500"/>
              </a:spcBef>
            </a:pPr>
            <a:r>
              <a:rPr lang="en-US" altLang="ko-KR" sz="2800" dirty="0">
                <a:solidFill>
                  <a:srgbClr val="1E232B"/>
                </a:solidFill>
                <a:latin typeface="a옛날사진관5" panose="02020600000000000000" pitchFamily="18" charset="-127"/>
                <a:ea typeface="a옛날사진관5" panose="02020600000000000000" pitchFamily="18" charset="-127"/>
              </a:rPr>
              <a:t>• </a:t>
            </a:r>
            <a:r>
              <a:rPr lang="ko-KR" altLang="en-US" sz="2800" dirty="0">
                <a:solidFill>
                  <a:srgbClr val="1E232B"/>
                </a:solidFill>
                <a:latin typeface="a옛날사진관5" panose="02020600000000000000" pitchFamily="18" charset="-127"/>
                <a:ea typeface="a옛날사진관5" panose="02020600000000000000" pitchFamily="18" charset="-127"/>
              </a:rPr>
              <a:t>네팔 히말라야 산악지대 대규모 홍수</a:t>
            </a:r>
          </a:p>
          <a:p>
            <a:pPr>
              <a:spcBef>
                <a:spcPts val="500"/>
              </a:spcBef>
            </a:pPr>
            <a:r>
              <a:rPr lang="en-US" altLang="ko-KR" sz="2800" dirty="0">
                <a:solidFill>
                  <a:srgbClr val="1E232B"/>
                </a:solidFill>
                <a:latin typeface="a옛날사진관5" panose="02020600000000000000" pitchFamily="18" charset="-127"/>
                <a:ea typeface="a옛날사진관5" panose="02020600000000000000" pitchFamily="18" charset="-127"/>
              </a:rPr>
              <a:t>• </a:t>
            </a:r>
            <a:r>
              <a:rPr lang="ko-KR" altLang="en-US" sz="2800" dirty="0">
                <a:solidFill>
                  <a:srgbClr val="1E232B"/>
                </a:solidFill>
                <a:latin typeface="a옛날사진관5" panose="02020600000000000000" pitchFamily="18" charset="-127"/>
                <a:ea typeface="a옛날사진관5" panose="02020600000000000000" pitchFamily="18" charset="-127"/>
              </a:rPr>
              <a:t>수력발전소 건설 현장 한국인 </a:t>
            </a:r>
            <a:r>
              <a:rPr lang="en-US" altLang="ko-KR" sz="2800" dirty="0">
                <a:solidFill>
                  <a:srgbClr val="1E232B"/>
                </a:solidFill>
                <a:latin typeface="a옛날사진관5" panose="02020600000000000000" pitchFamily="18" charset="-127"/>
                <a:ea typeface="a옛날사진관5" panose="02020600000000000000" pitchFamily="18" charset="-127"/>
              </a:rPr>
              <a:t>9</a:t>
            </a:r>
            <a:r>
              <a:rPr lang="ko-KR" altLang="en-US" sz="2800" dirty="0">
                <a:solidFill>
                  <a:srgbClr val="1E232B"/>
                </a:solidFill>
                <a:latin typeface="a옛날사진관5" panose="02020600000000000000" pitchFamily="18" charset="-127"/>
                <a:ea typeface="a옛날사진관5" panose="02020600000000000000" pitchFamily="18" charset="-127"/>
              </a:rPr>
              <a:t>명 연락 두절 보도</a:t>
            </a:r>
          </a:p>
          <a:p>
            <a:pPr>
              <a:spcBef>
                <a:spcPts val="500"/>
              </a:spcBef>
            </a:pPr>
            <a:r>
              <a:rPr lang="en-US" altLang="ko-KR" sz="2800" dirty="0">
                <a:solidFill>
                  <a:srgbClr val="1E232B"/>
                </a:solidFill>
                <a:latin typeface="a옛날사진관5" panose="02020600000000000000" pitchFamily="18" charset="-127"/>
                <a:ea typeface="a옛날사진관5" panose="02020600000000000000" pitchFamily="18" charset="-127"/>
              </a:rPr>
              <a:t>• </a:t>
            </a:r>
            <a:r>
              <a:rPr lang="ko-KR" altLang="en-US" sz="2800" dirty="0">
                <a:solidFill>
                  <a:srgbClr val="1E232B"/>
                </a:solidFill>
                <a:latin typeface="a옛날사진관5" panose="02020600000000000000" pitchFamily="18" charset="-127"/>
                <a:ea typeface="a옛날사진관5" panose="02020600000000000000" pitchFamily="18" charset="-127"/>
              </a:rPr>
              <a:t>정부 합동 신속대응팀 파견</a:t>
            </a:r>
          </a:p>
        </p:txBody>
      </p:sp>
      <p:sp>
        <p:nvSpPr>
          <p:cNvPr id="20" name="Rounded Rectangle 10">
            <a:extLst>
              <a:ext uri="{FF2B5EF4-FFF2-40B4-BE49-F238E27FC236}">
                <a16:creationId xmlns:a16="http://schemas.microsoft.com/office/drawing/2014/main" id="{C1D08A9A-00C0-BD89-41A7-036C7E26F5E1}"/>
              </a:ext>
            </a:extLst>
          </p:cNvPr>
          <p:cNvSpPr/>
          <p:nvPr/>
        </p:nvSpPr>
        <p:spPr>
          <a:xfrm>
            <a:off x="2801657" y="7536842"/>
            <a:ext cx="12331700" cy="777240"/>
          </a:xfrm>
          <a:prstGeom prst="roundRect">
            <a:avLst/>
          </a:prstGeom>
          <a:solidFill>
            <a:srgbClr val="FFFFFF"/>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2200" b="1">
                <a:solidFill>
                  <a:srgbClr val="102E4E"/>
                </a:solidFill>
                <a:latin typeface="맑은 고딕"/>
              </a:rPr>
              <a:t>핵심: 기후재난은 자연현상만이 아니라, 노동자의 생명·안전 문제입니다.</a:t>
            </a:r>
          </a:p>
        </p:txBody>
      </p:sp>
    </p:spTree>
    <p:extLst>
      <p:ext uri="{BB962C8B-B14F-4D97-AF65-F5344CB8AC3E}">
        <p14:creationId xmlns:p14="http://schemas.microsoft.com/office/powerpoint/2010/main" val="457060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a:extLst>
            <a:ext uri="{FF2B5EF4-FFF2-40B4-BE49-F238E27FC236}">
              <a16:creationId xmlns:a16="http://schemas.microsoft.com/office/drawing/2014/main" id="{F2DBEE08-017D-A99E-F7A6-B16BE29BA8A0}"/>
            </a:ext>
          </a:extLst>
        </p:cNvPr>
        <p:cNvGrpSpPr/>
        <p:nvPr/>
      </p:nvGrpSpPr>
      <p:grpSpPr>
        <a:xfrm>
          <a:off x="0" y="0"/>
          <a:ext cx="0" cy="0"/>
          <a:chOff x="0" y="0"/>
          <a:chExt cx="0" cy="0"/>
        </a:xfrm>
      </p:grpSpPr>
      <p:grpSp>
        <p:nvGrpSpPr>
          <p:cNvPr id="11" name="그룹 10">
            <a:extLst>
              <a:ext uri="{FF2B5EF4-FFF2-40B4-BE49-F238E27FC236}">
                <a16:creationId xmlns:a16="http://schemas.microsoft.com/office/drawing/2014/main" id="{1F6C6A30-712C-9E3C-0AB6-231013A76012}"/>
              </a:ext>
            </a:extLst>
          </p:cNvPr>
          <p:cNvGrpSpPr/>
          <p:nvPr/>
        </p:nvGrpSpPr>
        <p:grpSpPr>
          <a:xfrm>
            <a:off x="558800" y="444500"/>
            <a:ext cx="16891000" cy="9017000"/>
            <a:chOff x="558800" y="444500"/>
            <a:chExt cx="16891000" cy="9017000"/>
          </a:xfrm>
        </p:grpSpPr>
        <p:pic>
          <p:nvPicPr>
            <p:cNvPr id="2" name="Picture 2">
              <a:extLst>
                <a:ext uri="{FF2B5EF4-FFF2-40B4-BE49-F238E27FC236}">
                  <a16:creationId xmlns:a16="http://schemas.microsoft.com/office/drawing/2014/main" id="{B2C71896-08F7-2FE5-39C2-33A25CC78421}"/>
                </a:ext>
              </a:extLst>
            </p:cNvPr>
            <p:cNvPicPr>
              <a:picLocks noChangeAspect="1"/>
            </p:cNvPicPr>
            <p:nvPr/>
          </p:nvPicPr>
          <p:blipFill>
            <a:blip r:embed="rId3"/>
            <a:stretch>
              <a:fillRect/>
            </a:stretch>
          </p:blipFill>
          <p:spPr>
            <a:xfrm>
              <a:off x="558800" y="444500"/>
              <a:ext cx="16891000" cy="9017000"/>
            </a:xfrm>
            <a:prstGeom prst="rect">
              <a:avLst/>
            </a:prstGeom>
          </p:spPr>
        </p:pic>
        <p:grpSp>
          <p:nvGrpSpPr>
            <p:cNvPr id="6" name="그룹 5">
              <a:extLst>
                <a:ext uri="{FF2B5EF4-FFF2-40B4-BE49-F238E27FC236}">
                  <a16:creationId xmlns:a16="http://schemas.microsoft.com/office/drawing/2014/main" id="{081BAFBF-51A4-8080-BB40-21B68891D3BF}"/>
                </a:ext>
              </a:extLst>
            </p:cNvPr>
            <p:cNvGrpSpPr/>
            <p:nvPr/>
          </p:nvGrpSpPr>
          <p:grpSpPr>
            <a:xfrm>
              <a:off x="584200" y="450770"/>
              <a:ext cx="10717567" cy="1092280"/>
              <a:chOff x="584200" y="450770"/>
              <a:chExt cx="10717567" cy="1092280"/>
            </a:xfrm>
          </p:grpSpPr>
          <p:sp>
            <p:nvSpPr>
              <p:cNvPr id="7" name="사각형: 둥근 모서리 6">
                <a:extLst>
                  <a:ext uri="{FF2B5EF4-FFF2-40B4-BE49-F238E27FC236}">
                    <a16:creationId xmlns:a16="http://schemas.microsoft.com/office/drawing/2014/main" id="{1F7702DB-345D-F27B-F61A-07FB24A036AD}"/>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 name="직사각형 46">
                <a:extLst>
                  <a:ext uri="{FF2B5EF4-FFF2-40B4-BE49-F238E27FC236}">
                    <a16:creationId xmlns:a16="http://schemas.microsoft.com/office/drawing/2014/main" id="{8D83A16F-6E2D-F6A6-2245-D13E5A54C2C3}"/>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a:extLst>
              <a:ext uri="{FF2B5EF4-FFF2-40B4-BE49-F238E27FC236}">
                <a16:creationId xmlns:a16="http://schemas.microsoft.com/office/drawing/2014/main" id="{4EC25CDA-CB95-E444-4CC9-1D4AB0E84470}"/>
              </a:ext>
            </a:extLst>
          </p:cNvPr>
          <p:cNvPicPr>
            <a:picLocks noChangeAspect="1"/>
          </p:cNvPicPr>
          <p:nvPr/>
        </p:nvPicPr>
        <p:blipFill>
          <a:blip r:embed="rId4"/>
          <a:stretch>
            <a:fillRect/>
          </a:stretch>
        </p:blipFill>
        <p:spPr>
          <a:xfrm>
            <a:off x="838200" y="8420100"/>
            <a:ext cx="16611600" cy="1041400"/>
          </a:xfrm>
          <a:prstGeom prst="rect">
            <a:avLst/>
          </a:prstGeom>
        </p:spPr>
      </p:pic>
      <p:pic>
        <p:nvPicPr>
          <p:cNvPr id="15" name="Picture 15">
            <a:extLst>
              <a:ext uri="{FF2B5EF4-FFF2-40B4-BE49-F238E27FC236}">
                <a16:creationId xmlns:a16="http://schemas.microsoft.com/office/drawing/2014/main" id="{80325E83-5FA4-501D-3B18-C94B34B4AF8C}"/>
              </a:ext>
            </a:extLst>
          </p:cNvPr>
          <p:cNvPicPr>
            <a:picLocks noChangeAspect="1"/>
          </p:cNvPicPr>
          <p:nvPr/>
        </p:nvPicPr>
        <p:blipFill>
          <a:blip r:embed="rId5"/>
          <a:stretch>
            <a:fillRect/>
          </a:stretch>
        </p:blipFill>
        <p:spPr>
          <a:xfrm>
            <a:off x="16230600" y="8158166"/>
            <a:ext cx="2641600" cy="2395533"/>
          </a:xfrm>
          <a:prstGeom prst="rect">
            <a:avLst/>
          </a:prstGeom>
        </p:spPr>
      </p:pic>
      <p:sp>
        <p:nvSpPr>
          <p:cNvPr id="10" name="TextBox 11">
            <a:extLst>
              <a:ext uri="{FF2B5EF4-FFF2-40B4-BE49-F238E27FC236}">
                <a16:creationId xmlns:a16="http://schemas.microsoft.com/office/drawing/2014/main" id="{47A72406-1DA6-ACDF-9926-BE7D61F4C605}"/>
              </a:ext>
            </a:extLst>
          </p:cNvPr>
          <p:cNvSpPr txBox="1"/>
          <p:nvPr/>
        </p:nvSpPr>
        <p:spPr>
          <a:xfrm>
            <a:off x="1188720" y="559707"/>
            <a:ext cx="11049000" cy="769441"/>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4400" spc="-350" dirty="0">
                <a:solidFill>
                  <a:schemeClr val="tx2">
                    <a:lumMod val="75000"/>
                  </a:schemeClr>
                </a:solidFill>
                <a:latin typeface="a옛날사진관5" panose="02020600000000000000" pitchFamily="18" charset="-127"/>
                <a:ea typeface="a옛날사진관5" panose="02020600000000000000" pitchFamily="18" charset="-127"/>
              </a:rPr>
              <a:t>거제 폭우</a:t>
            </a:r>
            <a:r>
              <a:rPr lang="en-US" altLang="ko-KR" sz="4400" spc="-350" dirty="0">
                <a:solidFill>
                  <a:schemeClr val="tx2">
                    <a:lumMod val="75000"/>
                  </a:schemeClr>
                </a:solidFill>
                <a:latin typeface="a옛날사진관5" panose="02020600000000000000" pitchFamily="18" charset="-127"/>
                <a:ea typeface="a옛날사진관5" panose="02020600000000000000" pitchFamily="18" charset="-127"/>
              </a:rPr>
              <a:t>: </a:t>
            </a:r>
            <a:r>
              <a:rPr lang="ko-KR" altLang="en-US" sz="4400" spc="-350" dirty="0">
                <a:solidFill>
                  <a:schemeClr val="tx2">
                    <a:lumMod val="75000"/>
                  </a:schemeClr>
                </a:solidFill>
                <a:latin typeface="a옛날사진관5" panose="02020600000000000000" pitchFamily="18" charset="-127"/>
                <a:ea typeface="a옛날사진관5" panose="02020600000000000000" pitchFamily="18" charset="-127"/>
              </a:rPr>
              <a:t>재난 뒤에도 일은 계속 됩니다</a:t>
            </a:r>
          </a:p>
        </p:txBody>
      </p:sp>
      <p:sp>
        <p:nvSpPr>
          <p:cNvPr id="12" name="Rounded Rectangle 7">
            <a:extLst>
              <a:ext uri="{FF2B5EF4-FFF2-40B4-BE49-F238E27FC236}">
                <a16:creationId xmlns:a16="http://schemas.microsoft.com/office/drawing/2014/main" id="{FC0E0F83-C173-A520-FD1E-86E25F697BB6}"/>
              </a:ext>
            </a:extLst>
          </p:cNvPr>
          <p:cNvSpPr/>
          <p:nvPr/>
        </p:nvSpPr>
        <p:spPr>
          <a:xfrm>
            <a:off x="9296400" y="2043794"/>
            <a:ext cx="7162800" cy="1723026"/>
          </a:xfrm>
          <a:prstGeom prst="roundRect">
            <a:avLst/>
          </a:prstGeom>
          <a:solidFill>
            <a:srgbClr val="FFF8DC"/>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4000" dirty="0" err="1">
                <a:solidFill>
                  <a:srgbClr val="102E4E"/>
                </a:solidFill>
                <a:latin typeface="a옛날사진관5" panose="02020600000000000000" pitchFamily="18" charset="-127"/>
                <a:ea typeface="a옛날사진관5" panose="02020600000000000000" pitchFamily="18" charset="-127"/>
              </a:rPr>
              <a:t>거제·통영</a:t>
            </a:r>
            <a:r>
              <a:rPr sz="4000" dirty="0">
                <a:solidFill>
                  <a:srgbClr val="102E4E"/>
                </a:solidFill>
                <a:latin typeface="a옛날사진관5" panose="02020600000000000000" pitchFamily="18" charset="-127"/>
                <a:ea typeface="a옛날사진관5" panose="02020600000000000000" pitchFamily="18" charset="-127"/>
              </a:rPr>
              <a:t> </a:t>
            </a:r>
            <a:r>
              <a:rPr sz="4000" dirty="0" err="1">
                <a:solidFill>
                  <a:srgbClr val="102E4E"/>
                </a:solidFill>
                <a:latin typeface="a옛날사진관5" panose="02020600000000000000" pitchFamily="18" charset="-127"/>
                <a:ea typeface="a옛날사진관5" panose="02020600000000000000" pitchFamily="18" charset="-127"/>
              </a:rPr>
              <a:t>집중호우</a:t>
            </a:r>
            <a:r>
              <a:rPr sz="4000" dirty="0">
                <a:solidFill>
                  <a:srgbClr val="102E4E"/>
                </a:solidFill>
                <a:latin typeface="a옛날사진관5" panose="02020600000000000000" pitchFamily="18" charset="-127"/>
                <a:ea typeface="a옛날사진관5" panose="02020600000000000000" pitchFamily="18" charset="-127"/>
              </a:rPr>
              <a:t> </a:t>
            </a:r>
            <a:r>
              <a:rPr sz="4000" dirty="0" err="1">
                <a:solidFill>
                  <a:srgbClr val="102E4E"/>
                </a:solidFill>
                <a:latin typeface="a옛날사진관5" panose="02020600000000000000" pitchFamily="18" charset="-127"/>
                <a:ea typeface="a옛날사진관5" panose="02020600000000000000" pitchFamily="18" charset="-127"/>
              </a:rPr>
              <a:t>피해</a:t>
            </a:r>
            <a:r>
              <a:rPr sz="4000" dirty="0">
                <a:solidFill>
                  <a:srgbClr val="102E4E"/>
                </a:solidFill>
                <a:latin typeface="a옛날사진관5" panose="02020600000000000000" pitchFamily="18" charset="-127"/>
                <a:ea typeface="a옛날사진관5" panose="02020600000000000000" pitchFamily="18" charset="-127"/>
              </a:rPr>
              <a:t>,</a:t>
            </a:r>
          </a:p>
          <a:p>
            <a:pPr algn="ctr">
              <a:spcBef>
                <a:spcPts val="400"/>
              </a:spcBef>
            </a:pPr>
            <a:r>
              <a:rPr sz="4000" dirty="0" err="1">
                <a:solidFill>
                  <a:srgbClr val="102E4E"/>
                </a:solidFill>
                <a:latin typeface="a옛날사진관5" panose="02020600000000000000" pitchFamily="18" charset="-127"/>
                <a:ea typeface="a옛날사진관5" panose="02020600000000000000" pitchFamily="18" charset="-127"/>
              </a:rPr>
              <a:t>특별재난지역</a:t>
            </a:r>
            <a:r>
              <a:rPr sz="4000" dirty="0">
                <a:solidFill>
                  <a:srgbClr val="102E4E"/>
                </a:solidFill>
                <a:latin typeface="a옛날사진관5" panose="02020600000000000000" pitchFamily="18" charset="-127"/>
                <a:ea typeface="a옛날사진관5" panose="02020600000000000000" pitchFamily="18" charset="-127"/>
              </a:rPr>
              <a:t> </a:t>
            </a:r>
            <a:r>
              <a:rPr sz="4000" dirty="0" err="1">
                <a:solidFill>
                  <a:srgbClr val="102E4E"/>
                </a:solidFill>
                <a:latin typeface="a옛날사진관5" panose="02020600000000000000" pitchFamily="18" charset="-127"/>
                <a:ea typeface="a옛날사진관5" panose="02020600000000000000" pitchFamily="18" charset="-127"/>
              </a:rPr>
              <a:t>선포</a:t>
            </a:r>
            <a:endParaRPr sz="4000" dirty="0">
              <a:solidFill>
                <a:srgbClr val="102E4E"/>
              </a:solidFill>
              <a:latin typeface="a옛날사진관5" panose="02020600000000000000" pitchFamily="18" charset="-127"/>
              <a:ea typeface="a옛날사진관5" panose="02020600000000000000" pitchFamily="18" charset="-127"/>
            </a:endParaRPr>
          </a:p>
        </p:txBody>
      </p:sp>
      <p:sp>
        <p:nvSpPr>
          <p:cNvPr id="19" name="Rounded Rectangle 8">
            <a:extLst>
              <a:ext uri="{FF2B5EF4-FFF2-40B4-BE49-F238E27FC236}">
                <a16:creationId xmlns:a16="http://schemas.microsoft.com/office/drawing/2014/main" id="{8C4CB3CA-0CF6-537E-643D-3EB73E94072F}"/>
              </a:ext>
            </a:extLst>
          </p:cNvPr>
          <p:cNvSpPr/>
          <p:nvPr/>
        </p:nvSpPr>
        <p:spPr>
          <a:xfrm>
            <a:off x="9311640" y="4117340"/>
            <a:ext cx="7147560" cy="3931920"/>
          </a:xfrm>
          <a:prstGeom prst="roundRect">
            <a:avLst/>
          </a:prstGeom>
          <a:solidFill>
            <a:srgbClr val="E5F3FF"/>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201168" tIns="146304" rIns="164592" bIns="109728" rtlCol="0" anchor="ctr"/>
          <a:lstStyle/>
          <a:p>
            <a:pPr algn="ctr"/>
            <a:r>
              <a:rPr sz="2600" dirty="0" err="1">
                <a:solidFill>
                  <a:srgbClr val="102E4E"/>
                </a:solidFill>
                <a:latin typeface="a옛날사진관5" panose="02020600000000000000" pitchFamily="18" charset="-127"/>
                <a:ea typeface="a옛날사진관5" panose="02020600000000000000" pitchFamily="18" charset="-127"/>
              </a:rPr>
              <a:t>재난이</a:t>
            </a:r>
            <a:r>
              <a:rPr sz="2600" dirty="0">
                <a:solidFill>
                  <a:srgbClr val="102E4E"/>
                </a:solidFill>
                <a:latin typeface="a옛날사진관5" panose="02020600000000000000" pitchFamily="18" charset="-127"/>
                <a:ea typeface="a옛날사진관5" panose="02020600000000000000" pitchFamily="18" charset="-127"/>
              </a:rPr>
              <a:t> </a:t>
            </a:r>
            <a:r>
              <a:rPr sz="2600" dirty="0" err="1">
                <a:solidFill>
                  <a:srgbClr val="102E4E"/>
                </a:solidFill>
                <a:latin typeface="a옛날사진관5" panose="02020600000000000000" pitchFamily="18" charset="-127"/>
                <a:ea typeface="a옛날사진관5" panose="02020600000000000000" pitchFamily="18" charset="-127"/>
              </a:rPr>
              <a:t>지나간</a:t>
            </a:r>
            <a:r>
              <a:rPr sz="2600" dirty="0">
                <a:solidFill>
                  <a:srgbClr val="102E4E"/>
                </a:solidFill>
                <a:latin typeface="a옛날사진관5" panose="02020600000000000000" pitchFamily="18" charset="-127"/>
                <a:ea typeface="a옛날사진관5" panose="02020600000000000000" pitchFamily="18" charset="-127"/>
              </a:rPr>
              <a:t> 뒤 </a:t>
            </a:r>
            <a:r>
              <a:rPr sz="2600" dirty="0" err="1">
                <a:solidFill>
                  <a:srgbClr val="102E4E"/>
                </a:solidFill>
                <a:latin typeface="a옛날사진관5" panose="02020600000000000000" pitchFamily="18" charset="-127"/>
                <a:ea typeface="a옛날사진관5" panose="02020600000000000000" pitchFamily="18" charset="-127"/>
              </a:rPr>
              <a:t>현장으로</a:t>
            </a:r>
            <a:r>
              <a:rPr sz="2600" dirty="0">
                <a:solidFill>
                  <a:srgbClr val="102E4E"/>
                </a:solidFill>
                <a:latin typeface="a옛날사진관5" panose="02020600000000000000" pitchFamily="18" charset="-127"/>
                <a:ea typeface="a옛날사진관5" panose="02020600000000000000" pitchFamily="18" charset="-127"/>
              </a:rPr>
              <a:t> </a:t>
            </a:r>
            <a:r>
              <a:rPr sz="2600" dirty="0" err="1">
                <a:solidFill>
                  <a:srgbClr val="102E4E"/>
                </a:solidFill>
                <a:latin typeface="a옛날사진관5" panose="02020600000000000000" pitchFamily="18" charset="-127"/>
                <a:ea typeface="a옛날사진관5" panose="02020600000000000000" pitchFamily="18" charset="-127"/>
              </a:rPr>
              <a:t>들어가는</a:t>
            </a:r>
            <a:r>
              <a:rPr sz="2600" dirty="0">
                <a:solidFill>
                  <a:srgbClr val="102E4E"/>
                </a:solidFill>
                <a:latin typeface="a옛날사진관5" panose="02020600000000000000" pitchFamily="18" charset="-127"/>
                <a:ea typeface="a옛날사진관5" panose="02020600000000000000" pitchFamily="18" charset="-127"/>
              </a:rPr>
              <a:t> </a:t>
            </a:r>
            <a:r>
              <a:rPr sz="2600" dirty="0" err="1">
                <a:solidFill>
                  <a:srgbClr val="102E4E"/>
                </a:solidFill>
                <a:latin typeface="a옛날사진관5" panose="02020600000000000000" pitchFamily="18" charset="-127"/>
                <a:ea typeface="a옛날사진관5" panose="02020600000000000000" pitchFamily="18" charset="-127"/>
              </a:rPr>
              <a:t>사람들</a:t>
            </a:r>
            <a:endParaRPr lang="en-US" sz="2600" dirty="0">
              <a:solidFill>
                <a:srgbClr val="102E4E"/>
              </a:solidFill>
              <a:latin typeface="a옛날사진관5" panose="02020600000000000000" pitchFamily="18" charset="-127"/>
              <a:ea typeface="a옛날사진관5" panose="02020600000000000000" pitchFamily="18" charset="-127"/>
            </a:endParaRPr>
          </a:p>
          <a:p>
            <a:pPr algn="ctr"/>
            <a:endParaRPr sz="2600" dirty="0">
              <a:solidFill>
                <a:srgbClr val="102E4E"/>
              </a:solidFill>
              <a:latin typeface="a옛날사진관5" panose="02020600000000000000" pitchFamily="18" charset="-127"/>
              <a:ea typeface="a옛날사진관5" panose="02020600000000000000" pitchFamily="18" charset="-127"/>
            </a:endParaRPr>
          </a:p>
          <a:p>
            <a:pPr>
              <a:spcBef>
                <a:spcPts val="500"/>
              </a:spcBef>
            </a:pPr>
            <a:r>
              <a:rPr sz="2600" dirty="0">
                <a:solidFill>
                  <a:srgbClr val="1E232B"/>
                </a:solidFill>
                <a:latin typeface="a옛날사진관5" panose="02020600000000000000" pitchFamily="18" charset="-127"/>
                <a:ea typeface="a옛날사진관5" panose="02020600000000000000" pitchFamily="18" charset="-127"/>
              </a:rPr>
              <a:t>• </a:t>
            </a:r>
            <a:r>
              <a:rPr sz="2600" dirty="0" err="1">
                <a:solidFill>
                  <a:srgbClr val="1E232B"/>
                </a:solidFill>
                <a:latin typeface="a옛날사진관5" panose="02020600000000000000" pitchFamily="18" charset="-127"/>
                <a:ea typeface="a옛날사진관5" panose="02020600000000000000" pitchFamily="18" charset="-127"/>
              </a:rPr>
              <a:t>복구노동자</a:t>
            </a:r>
            <a:endParaRPr sz="26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2600" dirty="0">
                <a:solidFill>
                  <a:srgbClr val="1E232B"/>
                </a:solidFill>
                <a:latin typeface="a옛날사진관5" panose="02020600000000000000" pitchFamily="18" charset="-127"/>
                <a:ea typeface="a옛날사진관5" panose="02020600000000000000" pitchFamily="18" charset="-127"/>
              </a:rPr>
              <a:t>• </a:t>
            </a:r>
            <a:r>
              <a:rPr sz="2600" dirty="0" err="1">
                <a:solidFill>
                  <a:srgbClr val="1E232B"/>
                </a:solidFill>
                <a:latin typeface="a옛날사진관5" panose="02020600000000000000" pitchFamily="18" charset="-127"/>
                <a:ea typeface="a옛날사진관5" panose="02020600000000000000" pitchFamily="18" charset="-127"/>
              </a:rPr>
              <a:t>청소노동자</a:t>
            </a:r>
            <a:endParaRPr sz="26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2600" dirty="0">
                <a:solidFill>
                  <a:srgbClr val="1E232B"/>
                </a:solidFill>
                <a:latin typeface="a옛날사진관5" panose="02020600000000000000" pitchFamily="18" charset="-127"/>
                <a:ea typeface="a옛날사진관5" panose="02020600000000000000" pitchFamily="18" charset="-127"/>
              </a:rPr>
              <a:t>• </a:t>
            </a:r>
            <a:r>
              <a:rPr sz="2600" dirty="0" err="1">
                <a:solidFill>
                  <a:srgbClr val="1E232B"/>
                </a:solidFill>
                <a:latin typeface="a옛날사진관5" panose="02020600000000000000" pitchFamily="18" charset="-127"/>
                <a:ea typeface="a옛날사진관5" panose="02020600000000000000" pitchFamily="18" charset="-127"/>
              </a:rPr>
              <a:t>배달·배송노동자</a:t>
            </a:r>
            <a:endParaRPr sz="26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2600" dirty="0">
                <a:solidFill>
                  <a:srgbClr val="1E232B"/>
                </a:solidFill>
                <a:latin typeface="a옛날사진관5" panose="02020600000000000000" pitchFamily="18" charset="-127"/>
                <a:ea typeface="a옛날사진관5" panose="02020600000000000000" pitchFamily="18" charset="-127"/>
              </a:rPr>
              <a:t>• </a:t>
            </a:r>
            <a:r>
              <a:rPr sz="2600" dirty="0" err="1">
                <a:solidFill>
                  <a:srgbClr val="1E232B"/>
                </a:solidFill>
                <a:latin typeface="a옛날사진관5" panose="02020600000000000000" pitchFamily="18" charset="-127"/>
                <a:ea typeface="a옛날사진관5" panose="02020600000000000000" pitchFamily="18" charset="-127"/>
              </a:rPr>
              <a:t>돌봄·공공서비스</a:t>
            </a:r>
            <a:r>
              <a:rPr sz="2600" dirty="0">
                <a:solidFill>
                  <a:srgbClr val="1E232B"/>
                </a:solidFill>
                <a:latin typeface="a옛날사진관5" panose="02020600000000000000" pitchFamily="18" charset="-127"/>
                <a:ea typeface="a옛날사진관5" panose="02020600000000000000" pitchFamily="18" charset="-127"/>
              </a:rPr>
              <a:t> </a:t>
            </a:r>
            <a:r>
              <a:rPr sz="2600" dirty="0" err="1">
                <a:solidFill>
                  <a:srgbClr val="1E232B"/>
                </a:solidFill>
                <a:latin typeface="a옛날사진관5" panose="02020600000000000000" pitchFamily="18" charset="-127"/>
                <a:ea typeface="a옛날사진관5" panose="02020600000000000000" pitchFamily="18" charset="-127"/>
              </a:rPr>
              <a:t>노동자</a:t>
            </a:r>
            <a:endParaRPr sz="26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2600" dirty="0">
                <a:solidFill>
                  <a:srgbClr val="1E232B"/>
                </a:solidFill>
                <a:latin typeface="a옛날사진관5" panose="02020600000000000000" pitchFamily="18" charset="-127"/>
                <a:ea typeface="a옛날사진관5" panose="02020600000000000000" pitchFamily="18" charset="-127"/>
              </a:rPr>
              <a:t>• </a:t>
            </a:r>
            <a:r>
              <a:rPr sz="2600" dirty="0" err="1">
                <a:solidFill>
                  <a:srgbClr val="1E232B"/>
                </a:solidFill>
                <a:latin typeface="a옛날사진관5" panose="02020600000000000000" pitchFamily="18" charset="-127"/>
                <a:ea typeface="a옛날사진관5" panose="02020600000000000000" pitchFamily="18" charset="-127"/>
              </a:rPr>
              <a:t>지역</a:t>
            </a:r>
            <a:r>
              <a:rPr sz="2600" dirty="0">
                <a:solidFill>
                  <a:srgbClr val="1E232B"/>
                </a:solidFill>
                <a:latin typeface="a옛날사진관5" panose="02020600000000000000" pitchFamily="18" charset="-127"/>
                <a:ea typeface="a옛날사진관5" panose="02020600000000000000" pitchFamily="18" charset="-127"/>
              </a:rPr>
              <a:t> </a:t>
            </a:r>
            <a:r>
              <a:rPr sz="2600" dirty="0" err="1">
                <a:solidFill>
                  <a:srgbClr val="1E232B"/>
                </a:solidFill>
                <a:latin typeface="a옛날사진관5" panose="02020600000000000000" pitchFamily="18" charset="-127"/>
                <a:ea typeface="a옛날사진관5" panose="02020600000000000000" pitchFamily="18" charset="-127"/>
              </a:rPr>
              <a:t>상가</a:t>
            </a:r>
            <a:r>
              <a:rPr sz="2600" dirty="0">
                <a:solidFill>
                  <a:srgbClr val="1E232B"/>
                </a:solidFill>
                <a:latin typeface="a옛날사진관5" panose="02020600000000000000" pitchFamily="18" charset="-127"/>
                <a:ea typeface="a옛날사진관5" panose="02020600000000000000" pitchFamily="18" charset="-127"/>
              </a:rPr>
              <a:t> </a:t>
            </a:r>
            <a:r>
              <a:rPr sz="2600" dirty="0" err="1">
                <a:solidFill>
                  <a:srgbClr val="1E232B"/>
                </a:solidFill>
                <a:latin typeface="a옛날사진관5" panose="02020600000000000000" pitchFamily="18" charset="-127"/>
                <a:ea typeface="a옛날사진관5" panose="02020600000000000000" pitchFamily="18" charset="-127"/>
              </a:rPr>
              <a:t>노동자</a:t>
            </a:r>
            <a:endParaRPr sz="2600" dirty="0">
              <a:solidFill>
                <a:srgbClr val="1E232B"/>
              </a:solidFill>
              <a:latin typeface="a옛날사진관5" panose="02020600000000000000" pitchFamily="18" charset="-127"/>
              <a:ea typeface="a옛날사진관5" panose="02020600000000000000" pitchFamily="18" charset="-127"/>
            </a:endParaRPr>
          </a:p>
        </p:txBody>
      </p:sp>
      <p:pic>
        <p:nvPicPr>
          <p:cNvPr id="24" name="그림 23">
            <a:extLst>
              <a:ext uri="{FF2B5EF4-FFF2-40B4-BE49-F238E27FC236}">
                <a16:creationId xmlns:a16="http://schemas.microsoft.com/office/drawing/2014/main" id="{0391085B-C83D-D63A-4C68-E878048EA6C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71800" y="2043794"/>
            <a:ext cx="4791961" cy="5987816"/>
          </a:xfrm>
          <a:prstGeom prst="rect">
            <a:avLst/>
          </a:prstGeom>
        </p:spPr>
      </p:pic>
    </p:spTree>
    <p:extLst>
      <p:ext uri="{BB962C8B-B14F-4D97-AF65-F5344CB8AC3E}">
        <p14:creationId xmlns:p14="http://schemas.microsoft.com/office/powerpoint/2010/main" val="12126149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a:extLst>
            <a:ext uri="{FF2B5EF4-FFF2-40B4-BE49-F238E27FC236}">
              <a16:creationId xmlns:a16="http://schemas.microsoft.com/office/drawing/2014/main" id="{BF59738C-FADE-4197-8D0D-4865B13253EB}"/>
            </a:ext>
          </a:extLst>
        </p:cNvPr>
        <p:cNvGrpSpPr/>
        <p:nvPr/>
      </p:nvGrpSpPr>
      <p:grpSpPr>
        <a:xfrm>
          <a:off x="0" y="0"/>
          <a:ext cx="0" cy="0"/>
          <a:chOff x="0" y="0"/>
          <a:chExt cx="0" cy="0"/>
        </a:xfrm>
      </p:grpSpPr>
      <p:grpSp>
        <p:nvGrpSpPr>
          <p:cNvPr id="11" name="그룹 10">
            <a:extLst>
              <a:ext uri="{FF2B5EF4-FFF2-40B4-BE49-F238E27FC236}">
                <a16:creationId xmlns:a16="http://schemas.microsoft.com/office/drawing/2014/main" id="{E3A29701-BF38-D542-DAD2-69F496EA05B8}"/>
              </a:ext>
            </a:extLst>
          </p:cNvPr>
          <p:cNvGrpSpPr/>
          <p:nvPr/>
        </p:nvGrpSpPr>
        <p:grpSpPr>
          <a:xfrm>
            <a:off x="558800" y="444500"/>
            <a:ext cx="16891000" cy="9017000"/>
            <a:chOff x="558800" y="444500"/>
            <a:chExt cx="16891000" cy="9017000"/>
          </a:xfrm>
        </p:grpSpPr>
        <p:pic>
          <p:nvPicPr>
            <p:cNvPr id="2" name="Picture 2">
              <a:extLst>
                <a:ext uri="{FF2B5EF4-FFF2-40B4-BE49-F238E27FC236}">
                  <a16:creationId xmlns:a16="http://schemas.microsoft.com/office/drawing/2014/main" id="{E48E7D32-6CAF-75E0-356A-C49269164688}"/>
                </a:ext>
              </a:extLst>
            </p:cNvPr>
            <p:cNvPicPr>
              <a:picLocks noChangeAspect="1"/>
            </p:cNvPicPr>
            <p:nvPr/>
          </p:nvPicPr>
          <p:blipFill>
            <a:blip r:embed="rId3"/>
            <a:stretch>
              <a:fillRect/>
            </a:stretch>
          </p:blipFill>
          <p:spPr>
            <a:xfrm>
              <a:off x="558800" y="444500"/>
              <a:ext cx="16891000" cy="9017000"/>
            </a:xfrm>
            <a:prstGeom prst="rect">
              <a:avLst/>
            </a:prstGeom>
          </p:spPr>
        </p:pic>
        <p:grpSp>
          <p:nvGrpSpPr>
            <p:cNvPr id="6" name="그룹 5">
              <a:extLst>
                <a:ext uri="{FF2B5EF4-FFF2-40B4-BE49-F238E27FC236}">
                  <a16:creationId xmlns:a16="http://schemas.microsoft.com/office/drawing/2014/main" id="{36BD2134-016C-F98F-26D4-4074A3C84175}"/>
                </a:ext>
              </a:extLst>
            </p:cNvPr>
            <p:cNvGrpSpPr/>
            <p:nvPr/>
          </p:nvGrpSpPr>
          <p:grpSpPr>
            <a:xfrm>
              <a:off x="584200" y="450770"/>
              <a:ext cx="10717567" cy="1092280"/>
              <a:chOff x="584200" y="450770"/>
              <a:chExt cx="10717567" cy="1092280"/>
            </a:xfrm>
          </p:grpSpPr>
          <p:sp>
            <p:nvSpPr>
              <p:cNvPr id="7" name="사각형: 둥근 모서리 6">
                <a:extLst>
                  <a:ext uri="{FF2B5EF4-FFF2-40B4-BE49-F238E27FC236}">
                    <a16:creationId xmlns:a16="http://schemas.microsoft.com/office/drawing/2014/main" id="{3CDE2D1B-89DF-6FCC-3996-7060D9EE32A3}"/>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 name="직사각형 46">
                <a:extLst>
                  <a:ext uri="{FF2B5EF4-FFF2-40B4-BE49-F238E27FC236}">
                    <a16:creationId xmlns:a16="http://schemas.microsoft.com/office/drawing/2014/main" id="{97D68A19-06A1-5E44-9C90-9F0C9222FC47}"/>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a:extLst>
              <a:ext uri="{FF2B5EF4-FFF2-40B4-BE49-F238E27FC236}">
                <a16:creationId xmlns:a16="http://schemas.microsoft.com/office/drawing/2014/main" id="{F9B09F7D-0CDE-A047-AFC4-5CE560196433}"/>
              </a:ext>
            </a:extLst>
          </p:cNvPr>
          <p:cNvPicPr>
            <a:picLocks noChangeAspect="1"/>
          </p:cNvPicPr>
          <p:nvPr/>
        </p:nvPicPr>
        <p:blipFill>
          <a:blip r:embed="rId4"/>
          <a:stretch>
            <a:fillRect/>
          </a:stretch>
        </p:blipFill>
        <p:spPr>
          <a:xfrm>
            <a:off x="838200" y="8420100"/>
            <a:ext cx="16611600" cy="1041400"/>
          </a:xfrm>
          <a:prstGeom prst="rect">
            <a:avLst/>
          </a:prstGeom>
        </p:spPr>
      </p:pic>
      <p:pic>
        <p:nvPicPr>
          <p:cNvPr id="15" name="Picture 15">
            <a:extLst>
              <a:ext uri="{FF2B5EF4-FFF2-40B4-BE49-F238E27FC236}">
                <a16:creationId xmlns:a16="http://schemas.microsoft.com/office/drawing/2014/main" id="{D913F82E-3881-7A55-F2DD-677C0B509412}"/>
              </a:ext>
            </a:extLst>
          </p:cNvPr>
          <p:cNvPicPr>
            <a:picLocks noChangeAspect="1"/>
          </p:cNvPicPr>
          <p:nvPr/>
        </p:nvPicPr>
        <p:blipFill>
          <a:blip r:embed="rId5"/>
          <a:stretch>
            <a:fillRect/>
          </a:stretch>
        </p:blipFill>
        <p:spPr>
          <a:xfrm>
            <a:off x="16183330" y="8115300"/>
            <a:ext cx="2688869" cy="2438399"/>
          </a:xfrm>
          <a:prstGeom prst="rect">
            <a:avLst/>
          </a:prstGeom>
        </p:spPr>
      </p:pic>
      <p:sp>
        <p:nvSpPr>
          <p:cNvPr id="10" name="TextBox 11">
            <a:extLst>
              <a:ext uri="{FF2B5EF4-FFF2-40B4-BE49-F238E27FC236}">
                <a16:creationId xmlns:a16="http://schemas.microsoft.com/office/drawing/2014/main" id="{FD2CDDDD-39CE-BFA5-5FF7-2666871F1FF5}"/>
              </a:ext>
            </a:extLst>
          </p:cNvPr>
          <p:cNvSpPr txBox="1"/>
          <p:nvPr/>
        </p:nvSpPr>
        <p:spPr>
          <a:xfrm>
            <a:off x="1188720" y="559707"/>
            <a:ext cx="11049000" cy="769441"/>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4400" spc="-350" dirty="0">
                <a:solidFill>
                  <a:schemeClr val="tx2">
                    <a:lumMod val="75000"/>
                  </a:schemeClr>
                </a:solidFill>
                <a:latin typeface="a옛날사진관5" panose="02020600000000000000" pitchFamily="18" charset="-127"/>
                <a:ea typeface="a옛날사진관5" panose="02020600000000000000" pitchFamily="18" charset="-127"/>
              </a:rPr>
              <a:t>고객의 편리함과 노동의 안전이 충돌할 때</a:t>
            </a:r>
          </a:p>
        </p:txBody>
      </p:sp>
      <p:pic>
        <p:nvPicPr>
          <p:cNvPr id="5" name="그림 4">
            <a:extLst>
              <a:ext uri="{FF2B5EF4-FFF2-40B4-BE49-F238E27FC236}">
                <a16:creationId xmlns:a16="http://schemas.microsoft.com/office/drawing/2014/main" id="{E51E45D7-35FA-5F3A-E0C1-BB297E56633E}"/>
              </a:ext>
            </a:extLst>
          </p:cNvPr>
          <p:cNvPicPr>
            <a:picLocks noChangeAspect="1"/>
          </p:cNvPicPr>
          <p:nvPr/>
        </p:nvPicPr>
        <p:blipFill>
          <a:blip r:embed="rId6">
            <a:extLst>
              <a:ext uri="{28A0092B-C50C-407E-A947-70E740481C1C}">
                <a14:useLocalDpi xmlns:a14="http://schemas.microsoft.com/office/drawing/2010/main" val="0"/>
              </a:ext>
            </a:extLst>
          </a:blip>
          <a:srcRect t="12623" b="15155"/>
          <a:stretch>
            <a:fillRect/>
          </a:stretch>
        </p:blipFill>
        <p:spPr>
          <a:xfrm>
            <a:off x="2067658" y="2037606"/>
            <a:ext cx="4572000" cy="5870222"/>
          </a:xfrm>
          <a:prstGeom prst="rect">
            <a:avLst/>
          </a:prstGeom>
        </p:spPr>
      </p:pic>
      <p:pic>
        <p:nvPicPr>
          <p:cNvPr id="13" name="그림 12">
            <a:extLst>
              <a:ext uri="{FF2B5EF4-FFF2-40B4-BE49-F238E27FC236}">
                <a16:creationId xmlns:a16="http://schemas.microsoft.com/office/drawing/2014/main" id="{57FA6F4D-1294-F52C-8F99-F762032FF73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01279" y="2037606"/>
            <a:ext cx="4683566" cy="5880869"/>
          </a:xfrm>
          <a:prstGeom prst="rect">
            <a:avLst/>
          </a:prstGeom>
        </p:spPr>
      </p:pic>
      <p:pic>
        <p:nvPicPr>
          <p:cNvPr id="16" name="그림 15">
            <a:extLst>
              <a:ext uri="{FF2B5EF4-FFF2-40B4-BE49-F238E27FC236}">
                <a16:creationId xmlns:a16="http://schemas.microsoft.com/office/drawing/2014/main" id="{53C06AF0-255B-13CD-3CE1-14F0AE2B7F9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811000" y="2029435"/>
            <a:ext cx="4715925" cy="5889040"/>
          </a:xfrm>
          <a:prstGeom prst="rect">
            <a:avLst/>
          </a:prstGeom>
        </p:spPr>
      </p:pic>
    </p:spTree>
    <p:extLst>
      <p:ext uri="{BB962C8B-B14F-4D97-AF65-F5344CB8AC3E}">
        <p14:creationId xmlns:p14="http://schemas.microsoft.com/office/powerpoint/2010/main" val="39456241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p:cNvGrpSpPr/>
        <p:nvPr/>
      </p:nvGrpSpPr>
      <p:grpSpPr>
        <a:xfrm>
          <a:off x="0" y="0"/>
          <a:ext cx="0" cy="0"/>
          <a:chOff x="0" y="0"/>
          <a:chExt cx="0" cy="0"/>
        </a:xfrm>
      </p:grpSpPr>
      <p:grpSp>
        <p:nvGrpSpPr>
          <p:cNvPr id="16" name="그룹 15">
            <a:extLst>
              <a:ext uri="{FF2B5EF4-FFF2-40B4-BE49-F238E27FC236}">
                <a16:creationId xmlns:a16="http://schemas.microsoft.com/office/drawing/2014/main" id="{5B3AB6F8-31D3-65BC-F1B6-1AD2DC6B7E67}"/>
              </a:ext>
            </a:extLst>
          </p:cNvPr>
          <p:cNvGrpSpPr/>
          <p:nvPr/>
        </p:nvGrpSpPr>
        <p:grpSpPr>
          <a:xfrm>
            <a:off x="558800" y="444500"/>
            <a:ext cx="16891000" cy="9017000"/>
            <a:chOff x="558800" y="444500"/>
            <a:chExt cx="16891000" cy="9017000"/>
          </a:xfrm>
        </p:grpSpPr>
        <p:pic>
          <p:nvPicPr>
            <p:cNvPr id="2" name="Picture 2"/>
            <p:cNvPicPr>
              <a:picLocks noChangeAspect="1"/>
            </p:cNvPicPr>
            <p:nvPr/>
          </p:nvPicPr>
          <p:blipFill>
            <a:blip r:embed="rId5"/>
            <a:stretch>
              <a:fillRect/>
            </a:stretch>
          </p:blipFill>
          <p:spPr>
            <a:xfrm>
              <a:off x="558800" y="444500"/>
              <a:ext cx="16891000" cy="9017000"/>
            </a:xfrm>
            <a:prstGeom prst="rect">
              <a:avLst/>
            </a:prstGeom>
          </p:spPr>
        </p:pic>
        <p:grpSp>
          <p:nvGrpSpPr>
            <p:cNvPr id="11" name="그룹 10">
              <a:extLst>
                <a:ext uri="{FF2B5EF4-FFF2-40B4-BE49-F238E27FC236}">
                  <a16:creationId xmlns:a16="http://schemas.microsoft.com/office/drawing/2014/main" id="{6CD75BEF-8E58-87A1-568E-F3EDB71D955C}"/>
                </a:ext>
              </a:extLst>
            </p:cNvPr>
            <p:cNvGrpSpPr/>
            <p:nvPr/>
          </p:nvGrpSpPr>
          <p:grpSpPr>
            <a:xfrm>
              <a:off x="584200" y="450770"/>
              <a:ext cx="10717567" cy="1092280"/>
              <a:chOff x="584200" y="450770"/>
              <a:chExt cx="10717567" cy="1092280"/>
            </a:xfrm>
          </p:grpSpPr>
          <p:sp>
            <p:nvSpPr>
              <p:cNvPr id="12" name="사각형: 둥근 모서리 11">
                <a:extLst>
                  <a:ext uri="{FF2B5EF4-FFF2-40B4-BE49-F238E27FC236}">
                    <a16:creationId xmlns:a16="http://schemas.microsoft.com/office/drawing/2014/main" id="{FEB171CA-E506-95A1-2BB1-BCCFD5211477}"/>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3" name="직사각형 46">
                <a:extLst>
                  <a:ext uri="{FF2B5EF4-FFF2-40B4-BE49-F238E27FC236}">
                    <a16:creationId xmlns:a16="http://schemas.microsoft.com/office/drawing/2014/main" id="{D09256AE-7E37-9D87-99C5-E0A50C6C6CDF}"/>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p:cNvPicPr>
            <a:picLocks noChangeAspect="1"/>
          </p:cNvPicPr>
          <p:nvPr/>
        </p:nvPicPr>
        <p:blipFill>
          <a:blip r:embed="rId6"/>
          <a:stretch>
            <a:fillRect/>
          </a:stretch>
        </p:blipFill>
        <p:spPr>
          <a:xfrm>
            <a:off x="838200" y="8420100"/>
            <a:ext cx="16611600" cy="1041400"/>
          </a:xfrm>
          <a:prstGeom prst="rect">
            <a:avLst/>
          </a:prstGeom>
        </p:spPr>
      </p:pic>
      <p:sp>
        <p:nvSpPr>
          <p:cNvPr id="4" name="TextBox 3">
            <a:extLst>
              <a:ext uri="{FF2B5EF4-FFF2-40B4-BE49-F238E27FC236}">
                <a16:creationId xmlns:a16="http://schemas.microsoft.com/office/drawing/2014/main" id="{D6F9ADA7-A538-C1A7-A9B7-101ED9B60F68}"/>
              </a:ext>
            </a:extLst>
          </p:cNvPr>
          <p:cNvSpPr txBox="1"/>
          <p:nvPr/>
        </p:nvSpPr>
        <p:spPr>
          <a:xfrm>
            <a:off x="1955799" y="8586857"/>
            <a:ext cx="15773401" cy="707886"/>
          </a:xfrm>
          <a:prstGeom prst="rect">
            <a:avLst/>
          </a:prstGeom>
          <a:noFill/>
        </p:spPr>
        <p:txBody>
          <a:bodyPr wrap="square">
            <a:spAutoFit/>
          </a:bodyPr>
          <a:lstStyle/>
          <a:p>
            <a:r>
              <a:rPr lang="ko-KR" altLang="en-US" sz="2000" b="1" dirty="0">
                <a:solidFill>
                  <a:schemeClr val="bg1"/>
                </a:solidFill>
                <a:latin typeface="+mn-ea"/>
              </a:rPr>
              <a:t>출처 </a:t>
            </a:r>
            <a:r>
              <a:rPr lang="en-US" altLang="ko-KR" sz="2000" b="1" dirty="0">
                <a:solidFill>
                  <a:schemeClr val="bg1"/>
                </a:solidFill>
                <a:latin typeface="+mn-ea"/>
              </a:rPr>
              <a:t>: [</a:t>
            </a:r>
            <a:r>
              <a:rPr lang="ko-KR" altLang="en-US" sz="2000" b="1" dirty="0">
                <a:solidFill>
                  <a:schemeClr val="bg1"/>
                </a:solidFill>
                <a:latin typeface="+mn-ea"/>
              </a:rPr>
              <a:t>폭염기획</a:t>
            </a:r>
            <a:r>
              <a:rPr lang="en-US" altLang="ko-KR" sz="2000" b="1" dirty="0">
                <a:solidFill>
                  <a:schemeClr val="bg1"/>
                </a:solidFill>
                <a:latin typeface="+mn-ea"/>
              </a:rPr>
              <a:t>]"</a:t>
            </a:r>
            <a:r>
              <a:rPr lang="ko-KR" altLang="en-US" sz="2000" b="1" dirty="0">
                <a:solidFill>
                  <a:schemeClr val="bg1"/>
                </a:solidFill>
                <a:latin typeface="+mn-ea"/>
              </a:rPr>
              <a:t>같은 더위는 없다</a:t>
            </a:r>
            <a:r>
              <a:rPr lang="en-US" altLang="ko-KR" sz="2000" b="1" dirty="0">
                <a:solidFill>
                  <a:schemeClr val="bg1"/>
                </a:solidFill>
                <a:latin typeface="+mn-ea"/>
              </a:rPr>
              <a:t>" </a:t>
            </a:r>
            <a:r>
              <a:rPr lang="ko-KR" altLang="en-US" sz="2000" b="1" dirty="0">
                <a:solidFill>
                  <a:schemeClr val="bg1"/>
                </a:solidFill>
                <a:latin typeface="+mn-ea"/>
              </a:rPr>
              <a:t>하늘에서 본 </a:t>
            </a:r>
            <a:r>
              <a:rPr lang="en-US" altLang="ko-KR" sz="2000" b="1" dirty="0">
                <a:solidFill>
                  <a:schemeClr val="bg1"/>
                </a:solidFill>
                <a:latin typeface="+mn-ea"/>
              </a:rPr>
              <a:t>'</a:t>
            </a:r>
            <a:r>
              <a:rPr lang="ko-KR" altLang="en-US" sz="2000" b="1" dirty="0">
                <a:solidFill>
                  <a:schemeClr val="bg1"/>
                </a:solidFill>
                <a:latin typeface="+mn-ea"/>
              </a:rPr>
              <a:t>폭염 불평등</a:t>
            </a:r>
            <a:r>
              <a:rPr lang="en-US" altLang="ko-KR" sz="2000" b="1" dirty="0">
                <a:solidFill>
                  <a:schemeClr val="bg1"/>
                </a:solidFill>
                <a:latin typeface="+mn-ea"/>
              </a:rPr>
              <a:t>' (2025.07.24/</a:t>
            </a:r>
            <a:r>
              <a:rPr lang="ko-KR" altLang="en-US" sz="2000" b="1" dirty="0">
                <a:solidFill>
                  <a:schemeClr val="bg1"/>
                </a:solidFill>
                <a:latin typeface="+mn-ea"/>
              </a:rPr>
              <a:t>뉴스데스크</a:t>
            </a:r>
            <a:r>
              <a:rPr lang="en-US" altLang="ko-KR" sz="2000" b="1" dirty="0">
                <a:solidFill>
                  <a:schemeClr val="bg1"/>
                </a:solidFill>
                <a:latin typeface="+mn-ea"/>
              </a:rPr>
              <a:t>/</a:t>
            </a:r>
            <a:r>
              <a:rPr lang="ko-KR" altLang="en-US" sz="2000" b="1" dirty="0">
                <a:solidFill>
                  <a:schemeClr val="bg1"/>
                </a:solidFill>
                <a:latin typeface="+mn-ea"/>
              </a:rPr>
              <a:t>대전</a:t>
            </a:r>
            <a:r>
              <a:rPr lang="en-US" altLang="ko-KR" sz="2000" b="1" dirty="0">
                <a:solidFill>
                  <a:schemeClr val="bg1"/>
                </a:solidFill>
                <a:latin typeface="+mn-ea"/>
              </a:rPr>
              <a:t>MBC)     https://www.youtube.com/watch?v=MrldH3fwH-I</a:t>
            </a:r>
            <a:endParaRPr lang="ko-KR" altLang="en-US" sz="2000" b="1" dirty="0">
              <a:solidFill>
                <a:schemeClr val="bg1"/>
              </a:solidFill>
              <a:latin typeface="+mn-ea"/>
            </a:endParaRPr>
          </a:p>
        </p:txBody>
      </p:sp>
      <p:pic>
        <p:nvPicPr>
          <p:cNvPr id="8" name="TXJsZEgzZndILUlfNzIwcA_out">
            <a:hlinkClick r:id="" action="ppaction://media"/>
            <a:extLst>
              <a:ext uri="{FF2B5EF4-FFF2-40B4-BE49-F238E27FC236}">
                <a16:creationId xmlns:a16="http://schemas.microsoft.com/office/drawing/2014/main" id="{E3FCF688-6835-66C6-A594-1F73D50346F3}"/>
              </a:ext>
            </a:extLst>
          </p:cNvPr>
          <p:cNvPicPr>
            <a:picLocks noChangeAspect="1"/>
          </p:cNvPicPr>
          <p:nvPr>
            <a:videoFile r:link="rId1"/>
            <p:extLst>
              <p:ext uri="{DAA4B4D4-6D71-4841-9C94-3DE7FCFB9230}">
                <p14:media xmlns:p14="http://schemas.microsoft.com/office/powerpoint/2010/main" r:embed="rId2">
                  <p14:trim st="104248"/>
                </p14:media>
              </p:ext>
            </p:extLst>
          </p:nvPr>
        </p:nvPicPr>
        <p:blipFill>
          <a:blip r:embed="rId7"/>
          <a:stretch>
            <a:fillRect/>
          </a:stretch>
        </p:blipFill>
        <p:spPr>
          <a:xfrm>
            <a:off x="1752599" y="1695451"/>
            <a:ext cx="14859001" cy="6543536"/>
          </a:xfrm>
          <a:prstGeom prst="rect">
            <a:avLst/>
          </a:prstGeom>
        </p:spPr>
      </p:pic>
      <p:sp>
        <p:nvSpPr>
          <p:cNvPr id="15" name="TextBox 11">
            <a:extLst>
              <a:ext uri="{FF2B5EF4-FFF2-40B4-BE49-F238E27FC236}">
                <a16:creationId xmlns:a16="http://schemas.microsoft.com/office/drawing/2014/main" id="{425CBA5B-FA57-F2D7-B0D9-28CEE3025435}"/>
              </a:ext>
            </a:extLst>
          </p:cNvPr>
          <p:cNvSpPr txBox="1"/>
          <p:nvPr/>
        </p:nvSpPr>
        <p:spPr>
          <a:xfrm>
            <a:off x="2262676" y="510129"/>
            <a:ext cx="7661326" cy="1015663"/>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6000" b="1" spc="-350" dirty="0">
                <a:solidFill>
                  <a:schemeClr val="tx2">
                    <a:lumMod val="75000"/>
                  </a:schemeClr>
                </a:solidFill>
                <a:latin typeface="이순신 돋움체 B" pitchFamily="18" charset="-127"/>
                <a:ea typeface="이순신 돋움체 B" pitchFamily="18" charset="-127"/>
              </a:rPr>
              <a:t>폭염 속 노동자의 일터</a:t>
            </a:r>
          </a:p>
        </p:txBody>
      </p:sp>
    </p:spTree>
    <p:extLst>
      <p:ext uri="{BB962C8B-B14F-4D97-AF65-F5344CB8AC3E}">
        <p14:creationId xmlns:p14="http://schemas.microsoft.com/office/powerpoint/2010/main" val="26398947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vol="80000">
                <p:cTn id="7" fill="hold" display="0">
                  <p:stCondLst>
                    <p:cond delay="indefinite"/>
                  </p:stCondLst>
                </p:cTn>
                <p:tgtEl>
                  <p:spTgt spid="8"/>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p:cNvGrpSpPr/>
        <p:nvPr/>
      </p:nvGrpSpPr>
      <p:grpSpPr>
        <a:xfrm>
          <a:off x="0" y="0"/>
          <a:ext cx="0" cy="0"/>
          <a:chOff x="0" y="0"/>
          <a:chExt cx="0" cy="0"/>
        </a:xfrm>
      </p:grpSpPr>
      <p:grpSp>
        <p:nvGrpSpPr>
          <p:cNvPr id="17" name="그룹 16">
            <a:extLst>
              <a:ext uri="{FF2B5EF4-FFF2-40B4-BE49-F238E27FC236}">
                <a16:creationId xmlns:a16="http://schemas.microsoft.com/office/drawing/2014/main" id="{4F8E8243-5404-AAC1-62AD-F43C33D7174D}"/>
              </a:ext>
            </a:extLst>
          </p:cNvPr>
          <p:cNvGrpSpPr/>
          <p:nvPr/>
        </p:nvGrpSpPr>
        <p:grpSpPr>
          <a:xfrm>
            <a:off x="558800" y="444500"/>
            <a:ext cx="16891000" cy="9017000"/>
            <a:chOff x="558800" y="444500"/>
            <a:chExt cx="16891000" cy="9017000"/>
          </a:xfrm>
        </p:grpSpPr>
        <p:pic>
          <p:nvPicPr>
            <p:cNvPr id="2" name="Picture 2"/>
            <p:cNvPicPr>
              <a:picLocks noChangeAspect="1"/>
            </p:cNvPicPr>
            <p:nvPr/>
          </p:nvPicPr>
          <p:blipFill>
            <a:blip r:embed="rId3"/>
            <a:stretch>
              <a:fillRect/>
            </a:stretch>
          </p:blipFill>
          <p:spPr>
            <a:xfrm>
              <a:off x="558800" y="444500"/>
              <a:ext cx="16891000" cy="9017000"/>
            </a:xfrm>
            <a:prstGeom prst="rect">
              <a:avLst/>
            </a:prstGeom>
          </p:spPr>
        </p:pic>
        <p:grpSp>
          <p:nvGrpSpPr>
            <p:cNvPr id="12" name="그룹 11">
              <a:extLst>
                <a:ext uri="{FF2B5EF4-FFF2-40B4-BE49-F238E27FC236}">
                  <a16:creationId xmlns:a16="http://schemas.microsoft.com/office/drawing/2014/main" id="{F09C14D7-EA83-90D7-928F-354D116094F7}"/>
                </a:ext>
              </a:extLst>
            </p:cNvPr>
            <p:cNvGrpSpPr/>
            <p:nvPr/>
          </p:nvGrpSpPr>
          <p:grpSpPr>
            <a:xfrm>
              <a:off x="584200" y="450770"/>
              <a:ext cx="10717567" cy="1092280"/>
              <a:chOff x="584200" y="450770"/>
              <a:chExt cx="10717567" cy="1092280"/>
            </a:xfrm>
          </p:grpSpPr>
          <p:sp>
            <p:nvSpPr>
              <p:cNvPr id="13" name="사각형: 둥근 모서리 12">
                <a:extLst>
                  <a:ext uri="{FF2B5EF4-FFF2-40B4-BE49-F238E27FC236}">
                    <a16:creationId xmlns:a16="http://schemas.microsoft.com/office/drawing/2014/main" id="{6E72FA19-A3E2-6E4B-F3EE-F61F41393C82}"/>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4" name="직사각형 46">
                <a:extLst>
                  <a:ext uri="{FF2B5EF4-FFF2-40B4-BE49-F238E27FC236}">
                    <a16:creationId xmlns:a16="http://schemas.microsoft.com/office/drawing/2014/main" id="{53B77A7F-E289-6DDC-3D33-010C3DE6CDB8}"/>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p:cNvPicPr>
            <a:picLocks noChangeAspect="1"/>
          </p:cNvPicPr>
          <p:nvPr/>
        </p:nvPicPr>
        <p:blipFill>
          <a:blip r:embed="rId4"/>
          <a:stretch>
            <a:fillRect/>
          </a:stretch>
        </p:blipFill>
        <p:spPr>
          <a:xfrm>
            <a:off x="838200" y="8420100"/>
            <a:ext cx="16611600" cy="1041400"/>
          </a:xfrm>
          <a:prstGeom prst="rect">
            <a:avLst/>
          </a:prstGeom>
        </p:spPr>
      </p:pic>
      <p:sp>
        <p:nvSpPr>
          <p:cNvPr id="9" name="TextBox 8">
            <a:extLst>
              <a:ext uri="{FF2B5EF4-FFF2-40B4-BE49-F238E27FC236}">
                <a16:creationId xmlns:a16="http://schemas.microsoft.com/office/drawing/2014/main" id="{76EB6BA3-E893-2AE9-92B0-F50D74F82995}"/>
              </a:ext>
            </a:extLst>
          </p:cNvPr>
          <p:cNvSpPr txBox="1"/>
          <p:nvPr/>
        </p:nvSpPr>
        <p:spPr>
          <a:xfrm>
            <a:off x="9613900" y="8736568"/>
            <a:ext cx="7607300" cy="400110"/>
          </a:xfrm>
          <a:prstGeom prst="rect">
            <a:avLst/>
          </a:prstGeom>
          <a:noFill/>
        </p:spPr>
        <p:txBody>
          <a:bodyPr wrap="square">
            <a:spAutoFit/>
          </a:bodyPr>
          <a:lstStyle/>
          <a:p>
            <a:r>
              <a:rPr lang="ko-KR" altLang="en-US" sz="2000" b="1" dirty="0">
                <a:solidFill>
                  <a:schemeClr val="bg1"/>
                </a:solidFill>
                <a:latin typeface="+mn-ea"/>
              </a:rPr>
              <a:t>출처 </a:t>
            </a:r>
            <a:r>
              <a:rPr lang="en-US" altLang="ko-KR" sz="2000" b="1" dirty="0">
                <a:solidFill>
                  <a:schemeClr val="bg1"/>
                </a:solidFill>
                <a:latin typeface="+mn-ea"/>
              </a:rPr>
              <a:t>: KBS https://n.news.naver.com/article/056/0011307608</a:t>
            </a:r>
            <a:endParaRPr lang="ko-KR" altLang="en-US" sz="2000" b="1" dirty="0">
              <a:solidFill>
                <a:schemeClr val="bg1"/>
              </a:solidFill>
              <a:latin typeface="+mn-ea"/>
            </a:endParaRPr>
          </a:p>
        </p:txBody>
      </p:sp>
      <p:pic>
        <p:nvPicPr>
          <p:cNvPr id="10" name="그림 9">
            <a:extLst>
              <a:ext uri="{FF2B5EF4-FFF2-40B4-BE49-F238E27FC236}">
                <a16:creationId xmlns:a16="http://schemas.microsoft.com/office/drawing/2014/main" id="{05D6CD52-3C40-605A-4C31-48E4EF51B58C}"/>
              </a:ext>
            </a:extLst>
          </p:cNvPr>
          <p:cNvPicPr preferRelativeResize="0">
            <a:picLocks/>
          </p:cNvPicPr>
          <p:nvPr/>
        </p:nvPicPr>
        <p:blipFill>
          <a:blip r:embed="rId5">
            <a:extLst>
              <a:ext uri="{28A0092B-C50C-407E-A947-70E740481C1C}">
                <a14:useLocalDpi xmlns:a14="http://schemas.microsoft.com/office/drawing/2010/main" val="0"/>
              </a:ext>
            </a:extLst>
          </a:blip>
          <a:stretch>
            <a:fillRect/>
          </a:stretch>
        </p:blipFill>
        <p:spPr>
          <a:xfrm>
            <a:off x="1143000" y="1943100"/>
            <a:ext cx="9000000" cy="5400000"/>
          </a:xfrm>
          <a:prstGeom prst="rect">
            <a:avLst/>
          </a:prstGeom>
        </p:spPr>
      </p:pic>
      <p:pic>
        <p:nvPicPr>
          <p:cNvPr id="11" name="그림 10">
            <a:extLst>
              <a:ext uri="{FF2B5EF4-FFF2-40B4-BE49-F238E27FC236}">
                <a16:creationId xmlns:a16="http://schemas.microsoft.com/office/drawing/2014/main" id="{CFBE2722-D8D1-329B-7D5D-6C44C0EE3A74}"/>
              </a:ext>
            </a:extLst>
          </p:cNvPr>
          <p:cNvPicPr preferRelativeResize="0">
            <a:picLocks/>
          </p:cNvPicPr>
          <p:nvPr/>
        </p:nvPicPr>
        <p:blipFill>
          <a:blip r:embed="rId6">
            <a:extLst>
              <a:ext uri="{28A0092B-C50C-407E-A947-70E740481C1C}">
                <a14:useLocalDpi xmlns:a14="http://schemas.microsoft.com/office/drawing/2010/main" val="0"/>
              </a:ext>
            </a:extLst>
          </a:blip>
          <a:stretch>
            <a:fillRect/>
          </a:stretch>
        </p:blipFill>
        <p:spPr>
          <a:xfrm>
            <a:off x="8145000" y="2481600"/>
            <a:ext cx="9000000" cy="5400000"/>
          </a:xfrm>
          <a:prstGeom prst="rect">
            <a:avLst/>
          </a:prstGeom>
        </p:spPr>
      </p:pic>
      <p:sp>
        <p:nvSpPr>
          <p:cNvPr id="16" name="TextBox 11">
            <a:extLst>
              <a:ext uri="{FF2B5EF4-FFF2-40B4-BE49-F238E27FC236}">
                <a16:creationId xmlns:a16="http://schemas.microsoft.com/office/drawing/2014/main" id="{74522847-192D-BC04-62CC-DCAA1327F667}"/>
              </a:ext>
            </a:extLst>
          </p:cNvPr>
          <p:cNvSpPr txBox="1"/>
          <p:nvPr/>
        </p:nvSpPr>
        <p:spPr>
          <a:xfrm>
            <a:off x="2262676" y="510129"/>
            <a:ext cx="7224223" cy="1015663"/>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6000" b="1" spc="-350" dirty="0">
                <a:solidFill>
                  <a:schemeClr val="tx2">
                    <a:lumMod val="75000"/>
                  </a:schemeClr>
                </a:solidFill>
                <a:latin typeface="이순신 돋움체 B" pitchFamily="18" charset="-127"/>
                <a:ea typeface="이순신 돋움체 B" pitchFamily="18" charset="-127"/>
              </a:rPr>
              <a:t>폭염은 평등하지 않다</a:t>
            </a:r>
          </a:p>
        </p:txBody>
      </p:sp>
    </p:spTree>
    <p:extLst>
      <p:ext uri="{BB962C8B-B14F-4D97-AF65-F5344CB8AC3E}">
        <p14:creationId xmlns:p14="http://schemas.microsoft.com/office/powerpoint/2010/main" val="3255476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p:cNvGrpSpPr/>
        <p:nvPr/>
      </p:nvGrpSpPr>
      <p:grpSpPr>
        <a:xfrm>
          <a:off x="0" y="0"/>
          <a:ext cx="0" cy="0"/>
          <a:chOff x="0" y="0"/>
          <a:chExt cx="0" cy="0"/>
        </a:xfrm>
      </p:grpSpPr>
      <p:grpSp>
        <p:nvGrpSpPr>
          <p:cNvPr id="22" name="그룹 21">
            <a:extLst>
              <a:ext uri="{FF2B5EF4-FFF2-40B4-BE49-F238E27FC236}">
                <a16:creationId xmlns:a16="http://schemas.microsoft.com/office/drawing/2014/main" id="{8C96FE41-49E0-D176-9454-EDBF91791A7C}"/>
              </a:ext>
            </a:extLst>
          </p:cNvPr>
          <p:cNvGrpSpPr/>
          <p:nvPr/>
        </p:nvGrpSpPr>
        <p:grpSpPr>
          <a:xfrm>
            <a:off x="558800" y="444500"/>
            <a:ext cx="16891000" cy="9017000"/>
            <a:chOff x="558800" y="444500"/>
            <a:chExt cx="16891000" cy="9017000"/>
          </a:xfrm>
        </p:grpSpPr>
        <p:pic>
          <p:nvPicPr>
            <p:cNvPr id="2" name="Picture 2"/>
            <p:cNvPicPr>
              <a:picLocks noChangeAspect="1"/>
            </p:cNvPicPr>
            <p:nvPr/>
          </p:nvPicPr>
          <p:blipFill>
            <a:blip r:embed="rId3"/>
            <a:stretch>
              <a:fillRect/>
            </a:stretch>
          </p:blipFill>
          <p:spPr>
            <a:xfrm>
              <a:off x="558800" y="444500"/>
              <a:ext cx="16891000" cy="9017000"/>
            </a:xfrm>
            <a:prstGeom prst="rect">
              <a:avLst/>
            </a:prstGeom>
          </p:spPr>
        </p:pic>
        <p:grpSp>
          <p:nvGrpSpPr>
            <p:cNvPr id="9" name="그룹 8">
              <a:extLst>
                <a:ext uri="{FF2B5EF4-FFF2-40B4-BE49-F238E27FC236}">
                  <a16:creationId xmlns:a16="http://schemas.microsoft.com/office/drawing/2014/main" id="{110A7F1C-BC2C-E65A-93BC-6BE865E2756B}"/>
                </a:ext>
              </a:extLst>
            </p:cNvPr>
            <p:cNvGrpSpPr/>
            <p:nvPr/>
          </p:nvGrpSpPr>
          <p:grpSpPr>
            <a:xfrm>
              <a:off x="584200" y="450770"/>
              <a:ext cx="10717567" cy="1092280"/>
              <a:chOff x="584200" y="450770"/>
              <a:chExt cx="10717567" cy="1092280"/>
            </a:xfrm>
          </p:grpSpPr>
          <p:sp>
            <p:nvSpPr>
              <p:cNvPr id="10" name="사각형: 둥근 모서리 9">
                <a:extLst>
                  <a:ext uri="{FF2B5EF4-FFF2-40B4-BE49-F238E27FC236}">
                    <a16:creationId xmlns:a16="http://schemas.microsoft.com/office/drawing/2014/main" id="{8B7F77C9-828D-288B-015B-67597E54ED9E}"/>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1" name="직사각형 46">
                <a:extLst>
                  <a:ext uri="{FF2B5EF4-FFF2-40B4-BE49-F238E27FC236}">
                    <a16:creationId xmlns:a16="http://schemas.microsoft.com/office/drawing/2014/main" id="{C9EAE445-ACBE-5779-FA21-9DC2221B6319}"/>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p:cNvPicPr>
            <a:picLocks noChangeAspect="1"/>
          </p:cNvPicPr>
          <p:nvPr/>
        </p:nvPicPr>
        <p:blipFill>
          <a:blip r:embed="rId4"/>
          <a:stretch>
            <a:fillRect/>
          </a:stretch>
        </p:blipFill>
        <p:spPr>
          <a:xfrm>
            <a:off x="838200" y="8420100"/>
            <a:ext cx="16611600" cy="1041400"/>
          </a:xfrm>
          <a:prstGeom prst="rect">
            <a:avLst/>
          </a:prstGeom>
        </p:spPr>
      </p:pic>
      <p:pic>
        <p:nvPicPr>
          <p:cNvPr id="7" name="그림 6">
            <a:extLst>
              <a:ext uri="{FF2B5EF4-FFF2-40B4-BE49-F238E27FC236}">
                <a16:creationId xmlns:a16="http://schemas.microsoft.com/office/drawing/2014/main" id="{3A1D376E-3201-1E4F-628B-511F65080729}"/>
              </a:ext>
            </a:extLst>
          </p:cNvPr>
          <p:cNvPicPr>
            <a:picLocks noChangeAspect="1"/>
          </p:cNvPicPr>
          <p:nvPr/>
        </p:nvPicPr>
        <p:blipFill>
          <a:blip r:embed="rId5"/>
          <a:stretch>
            <a:fillRect/>
          </a:stretch>
        </p:blipFill>
        <p:spPr>
          <a:xfrm>
            <a:off x="2179192" y="3105250"/>
            <a:ext cx="13929616" cy="4994963"/>
          </a:xfrm>
          <a:prstGeom prst="rect">
            <a:avLst/>
          </a:prstGeom>
        </p:spPr>
      </p:pic>
      <p:sp>
        <p:nvSpPr>
          <p:cNvPr id="17" name="TextBox 11">
            <a:extLst>
              <a:ext uri="{FF2B5EF4-FFF2-40B4-BE49-F238E27FC236}">
                <a16:creationId xmlns:a16="http://schemas.microsoft.com/office/drawing/2014/main" id="{3A81A317-4DB4-8A4A-E2F7-243A3404F5C7}"/>
              </a:ext>
            </a:extLst>
          </p:cNvPr>
          <p:cNvSpPr txBox="1"/>
          <p:nvPr/>
        </p:nvSpPr>
        <p:spPr>
          <a:xfrm>
            <a:off x="914400" y="547926"/>
            <a:ext cx="10058400" cy="861774"/>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5000" spc="-350" dirty="0">
                <a:solidFill>
                  <a:schemeClr val="tx2">
                    <a:lumMod val="75000"/>
                  </a:schemeClr>
                </a:solidFill>
                <a:latin typeface="a옛날사진관5" panose="02020600000000000000" pitchFamily="18" charset="-127"/>
                <a:ea typeface="a옛날사진관5" panose="02020600000000000000" pitchFamily="18" charset="-127"/>
              </a:rPr>
              <a:t>기후위기      직업별 노동인권 감수성</a:t>
            </a:r>
          </a:p>
        </p:txBody>
      </p:sp>
      <p:sp>
        <p:nvSpPr>
          <p:cNvPr id="19" name="TextBox 18">
            <a:extLst>
              <a:ext uri="{FF2B5EF4-FFF2-40B4-BE49-F238E27FC236}">
                <a16:creationId xmlns:a16="http://schemas.microsoft.com/office/drawing/2014/main" id="{DDE17846-0E0A-B424-C2B6-40E73C4E0944}"/>
              </a:ext>
            </a:extLst>
          </p:cNvPr>
          <p:cNvSpPr txBox="1"/>
          <p:nvPr/>
        </p:nvSpPr>
        <p:spPr>
          <a:xfrm>
            <a:off x="1524000" y="1944767"/>
            <a:ext cx="13929616" cy="707886"/>
          </a:xfrm>
          <a:prstGeom prst="rect">
            <a:avLst/>
          </a:prstGeom>
          <a:noFill/>
        </p:spPr>
        <p:txBody>
          <a:bodyPr wrap="square">
            <a:spAutoFit/>
          </a:bodyPr>
          <a:lstStyle/>
          <a:p>
            <a:r>
              <a:rPr lang="ko-KR" altLang="en-US" sz="4000" dirty="0">
                <a:solidFill>
                  <a:schemeClr val="tx2">
                    <a:lumMod val="75000"/>
                  </a:schemeClr>
                </a:solidFill>
                <a:latin typeface="a옛날사진관5" panose="02020600000000000000" pitchFamily="18" charset="-127"/>
                <a:ea typeface="a옛날사진관5" panose="02020600000000000000" pitchFamily="18" charset="-127"/>
              </a:rPr>
              <a:t>활동</a:t>
            </a:r>
            <a:r>
              <a:rPr lang="en-US" altLang="ko-KR" sz="4000" dirty="0">
                <a:solidFill>
                  <a:schemeClr val="tx2">
                    <a:lumMod val="75000"/>
                  </a:schemeClr>
                </a:solidFill>
                <a:latin typeface="a옛날사진관5" panose="02020600000000000000" pitchFamily="18" charset="-127"/>
                <a:ea typeface="a옛날사진관5" panose="02020600000000000000" pitchFamily="18" charset="-127"/>
              </a:rPr>
              <a:t>1 </a:t>
            </a:r>
            <a:r>
              <a:rPr lang="en-US" altLang="ko-KR" sz="4000" dirty="0">
                <a:solidFill>
                  <a:srgbClr val="002060"/>
                </a:solidFill>
                <a:latin typeface="a옛날사진관5" panose="02020600000000000000" pitchFamily="18" charset="-127"/>
                <a:ea typeface="a옛날사진관5" panose="02020600000000000000" pitchFamily="18" charset="-127"/>
              </a:rPr>
              <a:t>| </a:t>
            </a:r>
            <a:r>
              <a:rPr lang="ko-KR" altLang="en-US" sz="4000" dirty="0">
                <a:solidFill>
                  <a:schemeClr val="tx2">
                    <a:lumMod val="75000"/>
                  </a:schemeClr>
                </a:solidFill>
                <a:latin typeface="a옛날사진관5" panose="02020600000000000000" pitchFamily="18" charset="-127"/>
                <a:ea typeface="a옛날사진관5" panose="02020600000000000000" pitchFamily="18" charset="-127"/>
              </a:rPr>
              <a:t>직업별로 어떤 날씨가 가장 위험한지 찾아봅시다</a:t>
            </a:r>
            <a:r>
              <a:rPr lang="en-US" altLang="ko-KR" sz="4000" dirty="0">
                <a:solidFill>
                  <a:schemeClr val="tx2">
                    <a:lumMod val="75000"/>
                  </a:schemeClr>
                </a:solidFill>
                <a:latin typeface="a옛날사진관5" panose="02020600000000000000" pitchFamily="18" charset="-127"/>
                <a:ea typeface="a옛날사진관5" panose="02020600000000000000" pitchFamily="18" charset="-127"/>
              </a:rPr>
              <a:t>.</a:t>
            </a:r>
            <a:endParaRPr lang="ko-KR" altLang="en-US" dirty="0">
              <a:solidFill>
                <a:schemeClr val="tx2">
                  <a:lumMod val="75000"/>
                </a:schemeClr>
              </a:solidFill>
              <a:latin typeface="a옛날사진관5" panose="02020600000000000000" pitchFamily="18" charset="-127"/>
              <a:ea typeface="a옛날사진관5" panose="02020600000000000000" pitchFamily="18" charset="-127"/>
            </a:endParaRP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0120C49E-818A-3A0D-89A7-8F41910FAA29}"/>
                  </a:ext>
                </a:extLst>
              </p:cNvPr>
              <p:cNvSpPr txBox="1"/>
              <p:nvPr/>
            </p:nvSpPr>
            <p:spPr>
              <a:xfrm flipV="1">
                <a:off x="3362323" y="568840"/>
                <a:ext cx="675208" cy="923330"/>
              </a:xfrm>
              <a:prstGeom prst="rect">
                <a:avLst/>
              </a:prstGeom>
              <a:noFill/>
            </p:spPr>
            <p:txBody>
              <a:bodyPr wrap="square" lIns="0" tIns="0" rIns="0" bIns="0" rtlCol="0">
                <a:spAutoFit/>
              </a:bodyPr>
              <a:lstStyle/>
              <a:p>
                <a:pPr/>
                <a14:m>
                  <m:oMathPara xmlns:m="http://schemas.openxmlformats.org/officeDocument/2006/math">
                    <m:oMath>
                      <m:r>
                        <a:rPr lang="en-US" altLang="ko-KR" sz="6000" b="0" i="1" smtClean="0">
                          <a:latin typeface="Cambria Math" panose="02040503050406030204" pitchFamily="18" charset="0"/>
                          <a:ea typeface="+mj-ea"/>
                        </a:rPr>
                        <m:t>×</m:t>
                      </m:r>
                    </m:oMath>
                  </m:oMathPara>
                </a14:m>
                <a:endParaRPr lang="ko-KR" altLang="en-US" sz="6000" dirty="0">
                  <a:latin typeface="a옛날사진관5" panose="02020600000000000000" pitchFamily="18" charset="-127"/>
                  <a:ea typeface="a옛날사진관5" panose="02020600000000000000" pitchFamily="18" charset="-127"/>
                </a:endParaRPr>
              </a:p>
            </p:txBody>
          </p:sp>
        </mc:Choice>
        <mc:Fallback xmlns="">
          <p:sp>
            <p:nvSpPr>
              <p:cNvPr id="20" name="TextBox 19">
                <a:extLst>
                  <a:ext uri="{FF2B5EF4-FFF2-40B4-BE49-F238E27FC236}">
                    <a16:creationId xmlns:a16="http://schemas.microsoft.com/office/drawing/2014/main" id="{0120C49E-818A-3A0D-89A7-8F41910FAA29}"/>
                  </a:ext>
                </a:extLst>
              </p:cNvPr>
              <p:cNvSpPr txBox="1">
                <a:spLocks noRot="1" noChangeAspect="1" noMove="1" noResize="1" noEditPoints="1" noAdjustHandles="1" noChangeArrowheads="1" noChangeShapeType="1" noTextEdit="1"/>
              </p:cNvSpPr>
              <p:nvPr/>
            </p:nvSpPr>
            <p:spPr>
              <a:xfrm flipV="1">
                <a:off x="3362323" y="568840"/>
                <a:ext cx="675208" cy="923330"/>
              </a:xfrm>
              <a:prstGeom prst="rect">
                <a:avLst/>
              </a:prstGeom>
              <a:blipFill>
                <a:blip r:embed="rId6"/>
                <a:stretch>
                  <a:fillRect/>
                </a:stretch>
              </a:blipFill>
            </p:spPr>
            <p:txBody>
              <a:bodyPr/>
              <a:lstStyle/>
              <a:p>
                <a:r>
                  <a:rPr lang="ko-KR" altLang="en-US">
                    <a:noFill/>
                  </a:rPr>
                  <a:t> </a:t>
                </a:r>
              </a:p>
            </p:txBody>
          </p:sp>
        </mc:Fallback>
      </mc:AlternateContent>
    </p:spTree>
    <p:extLst>
      <p:ext uri="{BB962C8B-B14F-4D97-AF65-F5344CB8AC3E}">
        <p14:creationId xmlns:p14="http://schemas.microsoft.com/office/powerpoint/2010/main" val="15672170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p:cNvGrpSpPr/>
        <p:nvPr/>
      </p:nvGrpSpPr>
      <p:grpSpPr>
        <a:xfrm>
          <a:off x="0" y="0"/>
          <a:ext cx="0" cy="0"/>
          <a:chOff x="0" y="0"/>
          <a:chExt cx="0" cy="0"/>
        </a:xfrm>
      </p:grpSpPr>
      <p:grpSp>
        <p:nvGrpSpPr>
          <p:cNvPr id="20" name="그룹 19">
            <a:extLst>
              <a:ext uri="{FF2B5EF4-FFF2-40B4-BE49-F238E27FC236}">
                <a16:creationId xmlns:a16="http://schemas.microsoft.com/office/drawing/2014/main" id="{D1E7F197-0C00-7D54-AA94-AD1CD29AC3C4}"/>
              </a:ext>
            </a:extLst>
          </p:cNvPr>
          <p:cNvGrpSpPr/>
          <p:nvPr/>
        </p:nvGrpSpPr>
        <p:grpSpPr>
          <a:xfrm>
            <a:off x="558800" y="444500"/>
            <a:ext cx="16891000" cy="9017000"/>
            <a:chOff x="558800" y="444500"/>
            <a:chExt cx="16891000" cy="9017000"/>
          </a:xfrm>
        </p:grpSpPr>
        <p:pic>
          <p:nvPicPr>
            <p:cNvPr id="2" name="Picture 2"/>
            <p:cNvPicPr>
              <a:picLocks noChangeAspect="1"/>
            </p:cNvPicPr>
            <p:nvPr/>
          </p:nvPicPr>
          <p:blipFill>
            <a:blip r:embed="rId3"/>
            <a:stretch>
              <a:fillRect/>
            </a:stretch>
          </p:blipFill>
          <p:spPr>
            <a:xfrm>
              <a:off x="558800" y="444500"/>
              <a:ext cx="16891000" cy="9017000"/>
            </a:xfrm>
            <a:prstGeom prst="rect">
              <a:avLst/>
            </a:prstGeom>
          </p:spPr>
        </p:pic>
        <p:grpSp>
          <p:nvGrpSpPr>
            <p:cNvPr id="10" name="그룹 9">
              <a:extLst>
                <a:ext uri="{FF2B5EF4-FFF2-40B4-BE49-F238E27FC236}">
                  <a16:creationId xmlns:a16="http://schemas.microsoft.com/office/drawing/2014/main" id="{71CCA204-2DE5-76BB-52D6-B0FF43E08E4C}"/>
                </a:ext>
              </a:extLst>
            </p:cNvPr>
            <p:cNvGrpSpPr/>
            <p:nvPr/>
          </p:nvGrpSpPr>
          <p:grpSpPr>
            <a:xfrm>
              <a:off x="584200" y="450770"/>
              <a:ext cx="10717567" cy="1092280"/>
              <a:chOff x="584200" y="450770"/>
              <a:chExt cx="10717567" cy="1092280"/>
            </a:xfrm>
          </p:grpSpPr>
          <p:sp>
            <p:nvSpPr>
              <p:cNvPr id="11" name="사각형: 둥근 모서리 10">
                <a:extLst>
                  <a:ext uri="{FF2B5EF4-FFF2-40B4-BE49-F238E27FC236}">
                    <a16:creationId xmlns:a16="http://schemas.microsoft.com/office/drawing/2014/main" id="{DB160DB3-43E5-4E76-5EAB-5D6EEF232FE6}"/>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3" name="직사각형 46">
                <a:extLst>
                  <a:ext uri="{FF2B5EF4-FFF2-40B4-BE49-F238E27FC236}">
                    <a16:creationId xmlns:a16="http://schemas.microsoft.com/office/drawing/2014/main" id="{CE7039AC-E24B-E912-17DB-2B7DEF56F707}"/>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p:cNvPicPr>
            <a:picLocks noChangeAspect="1"/>
          </p:cNvPicPr>
          <p:nvPr/>
        </p:nvPicPr>
        <p:blipFill>
          <a:blip r:embed="rId4"/>
          <a:stretch>
            <a:fillRect/>
          </a:stretch>
        </p:blipFill>
        <p:spPr>
          <a:xfrm>
            <a:off x="838200" y="8420100"/>
            <a:ext cx="16611600" cy="1041400"/>
          </a:xfrm>
          <a:prstGeom prst="rect">
            <a:avLst/>
          </a:prstGeom>
        </p:spPr>
      </p:pic>
      <p:pic>
        <p:nvPicPr>
          <p:cNvPr id="6" name="그림 5">
            <a:extLst>
              <a:ext uri="{FF2B5EF4-FFF2-40B4-BE49-F238E27FC236}">
                <a16:creationId xmlns:a16="http://schemas.microsoft.com/office/drawing/2014/main" id="{5C469C7B-2EB7-5513-75EF-09DB22E9E36C}"/>
              </a:ext>
            </a:extLst>
          </p:cNvPr>
          <p:cNvPicPr>
            <a:picLocks noChangeAspect="1"/>
          </p:cNvPicPr>
          <p:nvPr/>
        </p:nvPicPr>
        <p:blipFill>
          <a:blip r:embed="rId5"/>
          <a:stretch>
            <a:fillRect/>
          </a:stretch>
        </p:blipFill>
        <p:spPr>
          <a:xfrm>
            <a:off x="2413000" y="3291266"/>
            <a:ext cx="13182600" cy="4490221"/>
          </a:xfrm>
          <a:prstGeom prst="rect">
            <a:avLst/>
          </a:prstGeom>
          <a:ln>
            <a:solidFill>
              <a:schemeClr val="accent1"/>
            </a:solidFill>
          </a:ln>
        </p:spPr>
      </p:pic>
      <p:pic>
        <p:nvPicPr>
          <p:cNvPr id="7" name="그림 6">
            <a:extLst>
              <a:ext uri="{FF2B5EF4-FFF2-40B4-BE49-F238E27FC236}">
                <a16:creationId xmlns:a16="http://schemas.microsoft.com/office/drawing/2014/main" id="{876800EE-202C-515F-3985-CECE52487F5B}"/>
              </a:ext>
            </a:extLst>
          </p:cNvPr>
          <p:cNvPicPr>
            <a:picLocks noChangeAspect="1"/>
          </p:cNvPicPr>
          <p:nvPr/>
        </p:nvPicPr>
        <p:blipFill>
          <a:blip r:embed="rId6"/>
          <a:stretch>
            <a:fillRect/>
          </a:stretch>
        </p:blipFill>
        <p:spPr>
          <a:xfrm>
            <a:off x="1625599" y="8420100"/>
            <a:ext cx="3473449" cy="997260"/>
          </a:xfrm>
          <a:prstGeom prst="rect">
            <a:avLst/>
          </a:prstGeom>
        </p:spPr>
      </p:pic>
      <p:sp>
        <p:nvSpPr>
          <p:cNvPr id="17" name="TextBox 11">
            <a:extLst>
              <a:ext uri="{FF2B5EF4-FFF2-40B4-BE49-F238E27FC236}">
                <a16:creationId xmlns:a16="http://schemas.microsoft.com/office/drawing/2014/main" id="{A04E4704-A971-302F-ABC5-A5913D9BC93B}"/>
              </a:ext>
            </a:extLst>
          </p:cNvPr>
          <p:cNvSpPr txBox="1"/>
          <p:nvPr/>
        </p:nvSpPr>
        <p:spPr>
          <a:xfrm>
            <a:off x="1219200" y="533995"/>
            <a:ext cx="8955022" cy="923330"/>
          </a:xfrm>
          <a:prstGeom prst="rect">
            <a:avLst/>
          </a:prstGeom>
          <a:noFill/>
          <a:ln w="57150">
            <a:noFill/>
          </a:ln>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5000" spc="-350" dirty="0">
                <a:solidFill>
                  <a:schemeClr val="tx2">
                    <a:lumMod val="75000"/>
                  </a:schemeClr>
                </a:solidFill>
                <a:latin typeface="a옛날사진관5" panose="02020600000000000000" pitchFamily="18" charset="-127"/>
                <a:ea typeface="a옛날사진관5" panose="02020600000000000000" pitchFamily="18" charset="-127"/>
              </a:rPr>
              <a:t>가장 위험한 날씨 </a:t>
            </a:r>
            <a:r>
              <a:rPr lang="ko-KR" altLang="en-US" sz="5400" dirty="0">
                <a:ln w="38100">
                  <a:solidFill>
                    <a:schemeClr val="tx1"/>
                  </a:solidFill>
                </a:ln>
                <a:solidFill>
                  <a:schemeClr val="tx2">
                    <a:lumMod val="75000"/>
                  </a:schemeClr>
                </a:solidFill>
                <a:latin typeface="a옛날사진관5" panose="02020600000000000000" pitchFamily="18" charset="-127"/>
                <a:ea typeface="a옛날사진관5" panose="02020600000000000000" pitchFamily="18" charset="-127"/>
              </a:rPr>
              <a:t>↔</a:t>
            </a:r>
            <a:r>
              <a:rPr lang="ko-KR" altLang="en-US" sz="5000" spc="-350" dirty="0">
                <a:solidFill>
                  <a:schemeClr val="tx2">
                    <a:lumMod val="75000"/>
                  </a:schemeClr>
                </a:solidFill>
                <a:latin typeface="a옛날사진관5" panose="02020600000000000000" pitchFamily="18" charset="-127"/>
                <a:ea typeface="a옛날사진관5" panose="02020600000000000000" pitchFamily="18" charset="-127"/>
              </a:rPr>
              <a:t> 필요한 보호</a:t>
            </a:r>
          </a:p>
        </p:txBody>
      </p:sp>
      <p:sp>
        <p:nvSpPr>
          <p:cNvPr id="19" name="TextBox 18">
            <a:extLst>
              <a:ext uri="{FF2B5EF4-FFF2-40B4-BE49-F238E27FC236}">
                <a16:creationId xmlns:a16="http://schemas.microsoft.com/office/drawing/2014/main" id="{32E36EA7-CE10-B897-7DBD-6F4EC545DFAA}"/>
              </a:ext>
            </a:extLst>
          </p:cNvPr>
          <p:cNvSpPr txBox="1"/>
          <p:nvPr/>
        </p:nvSpPr>
        <p:spPr>
          <a:xfrm>
            <a:off x="1524000" y="1944767"/>
            <a:ext cx="13929616" cy="707886"/>
          </a:xfrm>
          <a:prstGeom prst="rect">
            <a:avLst/>
          </a:prstGeom>
          <a:noFill/>
        </p:spPr>
        <p:txBody>
          <a:bodyPr wrap="square">
            <a:spAutoFit/>
          </a:bodyPr>
          <a:lstStyle/>
          <a:p>
            <a:r>
              <a:rPr lang="ko-KR" altLang="en-US" sz="4000" dirty="0">
                <a:solidFill>
                  <a:schemeClr val="tx2">
                    <a:lumMod val="75000"/>
                  </a:schemeClr>
                </a:solidFill>
                <a:latin typeface="a옛날사진관5" panose="02020600000000000000" pitchFamily="18" charset="-127"/>
                <a:ea typeface="a옛날사진관5" panose="02020600000000000000" pitchFamily="18" charset="-127"/>
              </a:rPr>
              <a:t>활동</a:t>
            </a:r>
            <a:r>
              <a:rPr lang="en-US" altLang="ko-KR" sz="4000" dirty="0">
                <a:solidFill>
                  <a:schemeClr val="tx2">
                    <a:lumMod val="75000"/>
                  </a:schemeClr>
                </a:solidFill>
                <a:latin typeface="a옛날사진관5" panose="02020600000000000000" pitchFamily="18" charset="-127"/>
                <a:ea typeface="a옛날사진관5" panose="02020600000000000000" pitchFamily="18" charset="-127"/>
              </a:rPr>
              <a:t>2 </a:t>
            </a:r>
            <a:r>
              <a:rPr lang="en-US" altLang="ko-KR" sz="4000" dirty="0">
                <a:solidFill>
                  <a:srgbClr val="002060"/>
                </a:solidFill>
                <a:latin typeface="a옛날사진관5" panose="02020600000000000000" pitchFamily="18" charset="-127"/>
                <a:ea typeface="a옛날사진관5" panose="02020600000000000000" pitchFamily="18" charset="-127"/>
              </a:rPr>
              <a:t>|</a:t>
            </a:r>
            <a:r>
              <a:rPr lang="en-US" altLang="ko-KR" sz="4000" dirty="0">
                <a:solidFill>
                  <a:schemeClr val="tx2">
                    <a:lumMod val="75000"/>
                  </a:schemeClr>
                </a:solidFill>
                <a:latin typeface="a옛날사진관5" panose="02020600000000000000" pitchFamily="18" charset="-127"/>
                <a:ea typeface="a옛날사진관5" panose="02020600000000000000" pitchFamily="18" charset="-127"/>
              </a:rPr>
              <a:t> </a:t>
            </a:r>
            <a:r>
              <a:rPr lang="ko-KR" altLang="en-US" sz="4000" dirty="0">
                <a:solidFill>
                  <a:srgbClr val="002060"/>
                </a:solidFill>
                <a:latin typeface="a옛날사진관5" panose="02020600000000000000" pitchFamily="18" charset="-127"/>
                <a:ea typeface="a옛날사진관5" panose="02020600000000000000" pitchFamily="18" charset="-127"/>
              </a:rPr>
              <a:t>날씨 카드와 보호 조치 카드를 연결해 봅시다</a:t>
            </a:r>
            <a:r>
              <a:rPr lang="en-US" altLang="ko-KR" sz="4000" dirty="0">
                <a:solidFill>
                  <a:srgbClr val="002060"/>
                </a:solidFill>
                <a:latin typeface="a옛날사진관5" panose="02020600000000000000" pitchFamily="18" charset="-127"/>
                <a:ea typeface="a옛날사진관5" panose="02020600000000000000" pitchFamily="18" charset="-127"/>
              </a:rPr>
              <a:t>. </a:t>
            </a:r>
            <a:endParaRPr lang="ko-KR" altLang="en-US" dirty="0">
              <a:solidFill>
                <a:srgbClr val="002060"/>
              </a:solidFill>
              <a:latin typeface="a옛날사진관5" panose="02020600000000000000" pitchFamily="18" charset="-127"/>
              <a:ea typeface="a옛날사진관5" panose="02020600000000000000" pitchFamily="18" charset="-127"/>
            </a:endParaRPr>
          </a:p>
        </p:txBody>
      </p:sp>
    </p:spTree>
    <p:extLst>
      <p:ext uri="{BB962C8B-B14F-4D97-AF65-F5344CB8AC3E}">
        <p14:creationId xmlns:p14="http://schemas.microsoft.com/office/powerpoint/2010/main" val="28194144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p:cNvGrpSpPr/>
        <p:nvPr/>
      </p:nvGrpSpPr>
      <p:grpSpPr>
        <a:xfrm>
          <a:off x="0" y="0"/>
          <a:ext cx="0" cy="0"/>
          <a:chOff x="0" y="0"/>
          <a:chExt cx="0" cy="0"/>
        </a:xfrm>
      </p:grpSpPr>
      <p:grpSp>
        <p:nvGrpSpPr>
          <p:cNvPr id="17" name="그룹 16">
            <a:extLst>
              <a:ext uri="{FF2B5EF4-FFF2-40B4-BE49-F238E27FC236}">
                <a16:creationId xmlns:a16="http://schemas.microsoft.com/office/drawing/2014/main" id="{CCB60B88-836C-79CD-BD74-A953BD7F7EC3}"/>
              </a:ext>
            </a:extLst>
          </p:cNvPr>
          <p:cNvGrpSpPr/>
          <p:nvPr/>
        </p:nvGrpSpPr>
        <p:grpSpPr>
          <a:xfrm>
            <a:off x="558800" y="444500"/>
            <a:ext cx="16891000" cy="9017000"/>
            <a:chOff x="558800" y="444500"/>
            <a:chExt cx="16891000" cy="9017000"/>
          </a:xfrm>
        </p:grpSpPr>
        <p:pic>
          <p:nvPicPr>
            <p:cNvPr id="2" name="Picture 2"/>
            <p:cNvPicPr>
              <a:picLocks noChangeAspect="1"/>
            </p:cNvPicPr>
            <p:nvPr/>
          </p:nvPicPr>
          <p:blipFill>
            <a:blip r:embed="rId3"/>
            <a:stretch>
              <a:fillRect/>
            </a:stretch>
          </p:blipFill>
          <p:spPr>
            <a:xfrm>
              <a:off x="558800" y="444500"/>
              <a:ext cx="16891000" cy="9017000"/>
            </a:xfrm>
            <a:prstGeom prst="rect">
              <a:avLst/>
            </a:prstGeom>
          </p:spPr>
        </p:pic>
        <p:grpSp>
          <p:nvGrpSpPr>
            <p:cNvPr id="9" name="그룹 8">
              <a:extLst>
                <a:ext uri="{FF2B5EF4-FFF2-40B4-BE49-F238E27FC236}">
                  <a16:creationId xmlns:a16="http://schemas.microsoft.com/office/drawing/2014/main" id="{97E3B154-6280-1803-D429-BA144F6A6219}"/>
                </a:ext>
              </a:extLst>
            </p:cNvPr>
            <p:cNvGrpSpPr/>
            <p:nvPr/>
          </p:nvGrpSpPr>
          <p:grpSpPr>
            <a:xfrm>
              <a:off x="584200" y="450770"/>
              <a:ext cx="10717567" cy="1092280"/>
              <a:chOff x="584200" y="450770"/>
              <a:chExt cx="10717567" cy="1092280"/>
            </a:xfrm>
          </p:grpSpPr>
          <p:sp>
            <p:nvSpPr>
              <p:cNvPr id="10" name="사각형: 둥근 모서리 9">
                <a:extLst>
                  <a:ext uri="{FF2B5EF4-FFF2-40B4-BE49-F238E27FC236}">
                    <a16:creationId xmlns:a16="http://schemas.microsoft.com/office/drawing/2014/main" id="{0C52A16D-2BCB-D941-DF16-3B1BAC81C6F7}"/>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1" name="직사각형 46">
                <a:extLst>
                  <a:ext uri="{FF2B5EF4-FFF2-40B4-BE49-F238E27FC236}">
                    <a16:creationId xmlns:a16="http://schemas.microsoft.com/office/drawing/2014/main" id="{D29356AB-C3B0-7D8C-E0BD-80ED96DAF4C0}"/>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p:cNvPicPr>
            <a:picLocks noChangeAspect="1"/>
          </p:cNvPicPr>
          <p:nvPr/>
        </p:nvPicPr>
        <p:blipFill>
          <a:blip r:embed="rId4"/>
          <a:stretch>
            <a:fillRect/>
          </a:stretch>
        </p:blipFill>
        <p:spPr>
          <a:xfrm>
            <a:off x="838200" y="8420100"/>
            <a:ext cx="16611600" cy="1041400"/>
          </a:xfrm>
          <a:prstGeom prst="rect">
            <a:avLst/>
          </a:prstGeom>
        </p:spPr>
      </p:pic>
      <p:pic>
        <p:nvPicPr>
          <p:cNvPr id="6" name="그림 5">
            <a:extLst>
              <a:ext uri="{FF2B5EF4-FFF2-40B4-BE49-F238E27FC236}">
                <a16:creationId xmlns:a16="http://schemas.microsoft.com/office/drawing/2014/main" id="{90AEC936-DDBD-3881-6D82-986FBC693224}"/>
              </a:ext>
            </a:extLst>
          </p:cNvPr>
          <p:cNvPicPr>
            <a:picLocks noChangeAspect="1"/>
          </p:cNvPicPr>
          <p:nvPr/>
        </p:nvPicPr>
        <p:blipFill>
          <a:blip r:embed="rId5"/>
          <a:stretch>
            <a:fillRect/>
          </a:stretch>
        </p:blipFill>
        <p:spPr>
          <a:xfrm>
            <a:off x="1905000" y="3038981"/>
            <a:ext cx="14325600" cy="5040751"/>
          </a:xfrm>
          <a:prstGeom prst="rect">
            <a:avLst/>
          </a:prstGeom>
        </p:spPr>
      </p:pic>
      <p:pic>
        <p:nvPicPr>
          <p:cNvPr id="7" name="그림 6">
            <a:extLst>
              <a:ext uri="{FF2B5EF4-FFF2-40B4-BE49-F238E27FC236}">
                <a16:creationId xmlns:a16="http://schemas.microsoft.com/office/drawing/2014/main" id="{D188E59F-A5E2-BDCC-4F31-7A0E5E19B7B9}"/>
              </a:ext>
            </a:extLst>
          </p:cNvPr>
          <p:cNvPicPr>
            <a:picLocks noChangeAspect="1"/>
          </p:cNvPicPr>
          <p:nvPr/>
        </p:nvPicPr>
        <p:blipFill>
          <a:blip r:embed="rId6"/>
          <a:stretch>
            <a:fillRect/>
          </a:stretch>
        </p:blipFill>
        <p:spPr>
          <a:xfrm>
            <a:off x="1625599" y="8420100"/>
            <a:ext cx="3473449" cy="997260"/>
          </a:xfrm>
          <a:prstGeom prst="rect">
            <a:avLst/>
          </a:prstGeom>
        </p:spPr>
      </p:pic>
      <p:sp>
        <p:nvSpPr>
          <p:cNvPr id="14" name="TextBox 11">
            <a:extLst>
              <a:ext uri="{FF2B5EF4-FFF2-40B4-BE49-F238E27FC236}">
                <a16:creationId xmlns:a16="http://schemas.microsoft.com/office/drawing/2014/main" id="{E594F5D6-ECC9-4F81-C070-3539147AD3A5}"/>
              </a:ext>
            </a:extLst>
          </p:cNvPr>
          <p:cNvSpPr txBox="1"/>
          <p:nvPr/>
        </p:nvSpPr>
        <p:spPr>
          <a:xfrm>
            <a:off x="914400" y="547926"/>
            <a:ext cx="10058400" cy="861774"/>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5000" spc="-350" dirty="0">
                <a:solidFill>
                  <a:schemeClr val="tx2">
                    <a:lumMod val="75000"/>
                  </a:schemeClr>
                </a:solidFill>
                <a:latin typeface="a옛날사진관5" panose="02020600000000000000" pitchFamily="18" charset="-127"/>
                <a:ea typeface="a옛날사진관5" panose="02020600000000000000" pitchFamily="18" charset="-127"/>
              </a:rPr>
              <a:t>안전하게 일할 권리</a:t>
            </a:r>
            <a:r>
              <a:rPr lang="en-US" altLang="ko-KR" sz="5000" spc="-350" dirty="0">
                <a:solidFill>
                  <a:schemeClr val="tx2">
                    <a:lumMod val="75000"/>
                  </a:schemeClr>
                </a:solidFill>
                <a:latin typeface="a옛날사진관5" panose="02020600000000000000" pitchFamily="18" charset="-127"/>
                <a:ea typeface="a옛날사진관5" panose="02020600000000000000" pitchFamily="18" charset="-127"/>
              </a:rPr>
              <a:t>, </a:t>
            </a:r>
            <a:r>
              <a:rPr lang="ko-KR" altLang="en-US" sz="5000" spc="-350" dirty="0">
                <a:solidFill>
                  <a:schemeClr val="tx2">
                    <a:lumMod val="75000"/>
                  </a:schemeClr>
                </a:solidFill>
                <a:latin typeface="a옛날사진관5" panose="02020600000000000000" pitchFamily="18" charset="-127"/>
                <a:ea typeface="a옛날사진관5" panose="02020600000000000000" pitchFamily="18" charset="-127"/>
              </a:rPr>
              <a:t>내가 제안합니다</a:t>
            </a:r>
          </a:p>
        </p:txBody>
      </p:sp>
      <p:sp>
        <p:nvSpPr>
          <p:cNvPr id="16" name="TextBox 15">
            <a:extLst>
              <a:ext uri="{FF2B5EF4-FFF2-40B4-BE49-F238E27FC236}">
                <a16:creationId xmlns:a16="http://schemas.microsoft.com/office/drawing/2014/main" id="{784989EC-D888-9F59-953F-0A5F11439E60}"/>
              </a:ext>
            </a:extLst>
          </p:cNvPr>
          <p:cNvSpPr txBox="1"/>
          <p:nvPr/>
        </p:nvSpPr>
        <p:spPr>
          <a:xfrm>
            <a:off x="1524000" y="1944767"/>
            <a:ext cx="15544800" cy="692497"/>
          </a:xfrm>
          <a:prstGeom prst="rect">
            <a:avLst/>
          </a:prstGeom>
          <a:noFill/>
        </p:spPr>
        <p:txBody>
          <a:bodyPr wrap="square">
            <a:spAutoFit/>
          </a:bodyPr>
          <a:lstStyle/>
          <a:p>
            <a:r>
              <a:rPr lang="ko-KR" altLang="en-US" sz="3800" dirty="0">
                <a:solidFill>
                  <a:schemeClr val="tx2">
                    <a:lumMod val="75000"/>
                  </a:schemeClr>
                </a:solidFill>
                <a:latin typeface="a옛날사진관5" panose="02020600000000000000" pitchFamily="18" charset="-127"/>
                <a:ea typeface="a옛날사진관5" panose="02020600000000000000" pitchFamily="18" charset="-127"/>
              </a:rPr>
              <a:t>활동</a:t>
            </a:r>
            <a:r>
              <a:rPr lang="en-US" altLang="ko-KR" sz="3800" dirty="0">
                <a:solidFill>
                  <a:schemeClr val="tx2">
                    <a:lumMod val="75000"/>
                  </a:schemeClr>
                </a:solidFill>
                <a:latin typeface="a옛날사진관5" panose="02020600000000000000" pitchFamily="18" charset="-127"/>
                <a:ea typeface="a옛날사진관5" panose="02020600000000000000" pitchFamily="18" charset="-127"/>
              </a:rPr>
              <a:t>3 </a:t>
            </a:r>
            <a:r>
              <a:rPr lang="en-US" altLang="ko-KR" sz="3800" dirty="0">
                <a:solidFill>
                  <a:srgbClr val="002060"/>
                </a:solidFill>
                <a:latin typeface="a옛날사진관5" panose="02020600000000000000" pitchFamily="18" charset="-127"/>
                <a:ea typeface="a옛날사진관5" panose="02020600000000000000" pitchFamily="18" charset="-127"/>
              </a:rPr>
              <a:t>|</a:t>
            </a:r>
            <a:r>
              <a:rPr lang="en-US" altLang="ko-KR" sz="3800" dirty="0">
                <a:solidFill>
                  <a:schemeClr val="tx2">
                    <a:lumMod val="75000"/>
                  </a:schemeClr>
                </a:solidFill>
                <a:latin typeface="a옛날사진관5" panose="02020600000000000000" pitchFamily="18" charset="-127"/>
                <a:ea typeface="a옛날사진관5" panose="02020600000000000000" pitchFamily="18" charset="-127"/>
              </a:rPr>
              <a:t> </a:t>
            </a:r>
            <a:r>
              <a:rPr lang="ko-KR" altLang="en-US" sz="3800" dirty="0">
                <a:solidFill>
                  <a:srgbClr val="002060"/>
                </a:solidFill>
                <a:latin typeface="a옛날사진관5" panose="02020600000000000000" pitchFamily="18" charset="-127"/>
                <a:ea typeface="a옛날사진관5" panose="02020600000000000000" pitchFamily="18" charset="-127"/>
              </a:rPr>
              <a:t>위험 상황과 필요한 보호를 바탕으로 권리 문장을 완성해 봅시다</a:t>
            </a:r>
            <a:r>
              <a:rPr lang="en-US" altLang="ko-KR" sz="3800" dirty="0">
                <a:solidFill>
                  <a:srgbClr val="002060"/>
                </a:solidFill>
                <a:latin typeface="a옛날사진관5" panose="02020600000000000000" pitchFamily="18" charset="-127"/>
                <a:ea typeface="a옛날사진관5" panose="02020600000000000000" pitchFamily="18" charset="-127"/>
              </a:rPr>
              <a:t>.</a:t>
            </a:r>
            <a:endParaRPr lang="ko-KR" altLang="en-US" sz="3800" dirty="0">
              <a:solidFill>
                <a:srgbClr val="002060"/>
              </a:solidFill>
              <a:latin typeface="a옛날사진관5" panose="02020600000000000000" pitchFamily="18" charset="-127"/>
              <a:ea typeface="a옛날사진관5" panose="02020600000000000000" pitchFamily="18" charset="-127"/>
            </a:endParaRPr>
          </a:p>
        </p:txBody>
      </p:sp>
    </p:spTree>
    <p:extLst>
      <p:ext uri="{BB962C8B-B14F-4D97-AF65-F5344CB8AC3E}">
        <p14:creationId xmlns:p14="http://schemas.microsoft.com/office/powerpoint/2010/main" val="16810159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p:cNvGrpSpPr/>
        <p:nvPr/>
      </p:nvGrpSpPr>
      <p:grpSpPr>
        <a:xfrm>
          <a:off x="0" y="0"/>
          <a:ext cx="0" cy="0"/>
          <a:chOff x="0" y="0"/>
          <a:chExt cx="0" cy="0"/>
        </a:xfrm>
      </p:grpSpPr>
      <p:grpSp>
        <p:nvGrpSpPr>
          <p:cNvPr id="18" name="그룹 17">
            <a:extLst>
              <a:ext uri="{FF2B5EF4-FFF2-40B4-BE49-F238E27FC236}">
                <a16:creationId xmlns:a16="http://schemas.microsoft.com/office/drawing/2014/main" id="{5C92AFFF-BAC0-3306-BB10-93FEFD88BE48}"/>
              </a:ext>
            </a:extLst>
          </p:cNvPr>
          <p:cNvGrpSpPr/>
          <p:nvPr/>
        </p:nvGrpSpPr>
        <p:grpSpPr>
          <a:xfrm>
            <a:off x="558800" y="444500"/>
            <a:ext cx="16891000" cy="9017000"/>
            <a:chOff x="558800" y="444500"/>
            <a:chExt cx="16891000" cy="9017000"/>
          </a:xfrm>
        </p:grpSpPr>
        <p:pic>
          <p:nvPicPr>
            <p:cNvPr id="2" name="Picture 2"/>
            <p:cNvPicPr>
              <a:picLocks noChangeAspect="1"/>
            </p:cNvPicPr>
            <p:nvPr/>
          </p:nvPicPr>
          <p:blipFill>
            <a:blip r:embed="rId3"/>
            <a:stretch>
              <a:fillRect/>
            </a:stretch>
          </p:blipFill>
          <p:spPr>
            <a:xfrm>
              <a:off x="558800" y="444500"/>
              <a:ext cx="16891000" cy="9017000"/>
            </a:xfrm>
            <a:prstGeom prst="rect">
              <a:avLst/>
            </a:prstGeom>
          </p:spPr>
        </p:pic>
        <p:grpSp>
          <p:nvGrpSpPr>
            <p:cNvPr id="11" name="그룹 10">
              <a:extLst>
                <a:ext uri="{FF2B5EF4-FFF2-40B4-BE49-F238E27FC236}">
                  <a16:creationId xmlns:a16="http://schemas.microsoft.com/office/drawing/2014/main" id="{3D15FC84-E5EA-594C-EA3C-A7BE02FE410C}"/>
                </a:ext>
              </a:extLst>
            </p:cNvPr>
            <p:cNvGrpSpPr/>
            <p:nvPr/>
          </p:nvGrpSpPr>
          <p:grpSpPr>
            <a:xfrm>
              <a:off x="584200" y="450770"/>
              <a:ext cx="10717567" cy="1092280"/>
              <a:chOff x="584200" y="450770"/>
              <a:chExt cx="10717567" cy="1092280"/>
            </a:xfrm>
          </p:grpSpPr>
          <p:sp>
            <p:nvSpPr>
              <p:cNvPr id="12" name="사각형: 둥근 모서리 11">
                <a:extLst>
                  <a:ext uri="{FF2B5EF4-FFF2-40B4-BE49-F238E27FC236}">
                    <a16:creationId xmlns:a16="http://schemas.microsoft.com/office/drawing/2014/main" id="{6189A77B-EB92-7C2A-B754-68BB1242DD46}"/>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3" name="직사각형 46">
                <a:extLst>
                  <a:ext uri="{FF2B5EF4-FFF2-40B4-BE49-F238E27FC236}">
                    <a16:creationId xmlns:a16="http://schemas.microsoft.com/office/drawing/2014/main" id="{666D76EB-5408-94C7-D525-F18ADE115C45}"/>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p:cNvPicPr>
            <a:picLocks noChangeAspect="1"/>
          </p:cNvPicPr>
          <p:nvPr/>
        </p:nvPicPr>
        <p:blipFill>
          <a:blip r:embed="rId4"/>
          <a:stretch>
            <a:fillRect/>
          </a:stretch>
        </p:blipFill>
        <p:spPr>
          <a:xfrm>
            <a:off x="838200" y="8420100"/>
            <a:ext cx="16611600" cy="1041400"/>
          </a:xfrm>
          <a:prstGeom prst="rect">
            <a:avLst/>
          </a:prstGeom>
        </p:spPr>
      </p:pic>
      <p:sp>
        <p:nvSpPr>
          <p:cNvPr id="8" name="TextBox 7">
            <a:extLst>
              <a:ext uri="{FF2B5EF4-FFF2-40B4-BE49-F238E27FC236}">
                <a16:creationId xmlns:a16="http://schemas.microsoft.com/office/drawing/2014/main" id="{6EF0350A-F47C-4AD7-7ADC-A5598EE9AD31}"/>
              </a:ext>
            </a:extLst>
          </p:cNvPr>
          <p:cNvSpPr txBox="1"/>
          <p:nvPr/>
        </p:nvSpPr>
        <p:spPr>
          <a:xfrm>
            <a:off x="9004300" y="8614935"/>
            <a:ext cx="7607300" cy="707886"/>
          </a:xfrm>
          <a:prstGeom prst="rect">
            <a:avLst/>
          </a:prstGeom>
          <a:noFill/>
        </p:spPr>
        <p:txBody>
          <a:bodyPr wrap="square">
            <a:spAutoFit/>
          </a:bodyPr>
          <a:lstStyle/>
          <a:p>
            <a:r>
              <a:rPr lang="ko-KR" altLang="en-US" sz="2000" b="1" dirty="0">
                <a:solidFill>
                  <a:schemeClr val="bg1"/>
                </a:solidFill>
              </a:rPr>
              <a:t>출처 </a:t>
            </a:r>
            <a:r>
              <a:rPr lang="en-US" altLang="ko-KR" sz="2000" b="1" dirty="0">
                <a:solidFill>
                  <a:schemeClr val="bg1"/>
                </a:solidFill>
              </a:rPr>
              <a:t>: </a:t>
            </a:r>
            <a:r>
              <a:rPr lang="ko-KR" altLang="en-US" sz="2000" b="1" dirty="0">
                <a:solidFill>
                  <a:schemeClr val="bg1"/>
                </a:solidFill>
                <a:hlinkClick r:id="rId5">
                  <a:extLst>
                    <a:ext uri="{A12FA001-AC4F-418D-AE19-62706E023703}">
                      <ahyp:hlinkClr xmlns:ahyp="http://schemas.microsoft.com/office/drawing/2018/hyperlinkcolor" val="tx"/>
                    </a:ext>
                  </a:extLst>
                </a:hlinkClick>
              </a:rPr>
              <a:t>https://v.daum.net/v/XOVhMsFOhW?f=p</a:t>
            </a:r>
            <a:endParaRPr lang="en-US" altLang="ko-KR" sz="2000" b="1" dirty="0">
              <a:solidFill>
                <a:schemeClr val="bg1"/>
              </a:solidFill>
            </a:endParaRPr>
          </a:p>
          <a:p>
            <a:r>
              <a:rPr lang="ko-KR" altLang="en-US" sz="2000" dirty="0">
                <a:solidFill>
                  <a:schemeClr val="bg1"/>
                </a:solidFill>
                <a:latin typeface="+mn-ea"/>
              </a:rPr>
              <a:t>경향신문</a:t>
            </a:r>
            <a:r>
              <a:rPr lang="en-US" altLang="ko-KR" sz="2000" dirty="0">
                <a:solidFill>
                  <a:schemeClr val="bg1"/>
                </a:solidFill>
                <a:latin typeface="+mn-ea"/>
              </a:rPr>
              <a:t> https://www.khan.co.kr/article/202507241019001#ENT</a:t>
            </a:r>
            <a:endParaRPr lang="ko-KR" altLang="en-US" sz="2000" b="1" dirty="0">
              <a:solidFill>
                <a:schemeClr val="bg1"/>
              </a:solidFill>
            </a:endParaRPr>
          </a:p>
        </p:txBody>
      </p:sp>
      <p:pic>
        <p:nvPicPr>
          <p:cNvPr id="14" name="Picture 2" descr="이주노동자 지게차 결박 위협… 李 “인권침해” | 세계일보">
            <a:extLst>
              <a:ext uri="{FF2B5EF4-FFF2-40B4-BE49-F238E27FC236}">
                <a16:creationId xmlns:a16="http://schemas.microsoft.com/office/drawing/2014/main" id="{3D0C67C1-D90A-FE5D-0B92-6C4E59DED56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09800" y="1883756"/>
            <a:ext cx="6324600" cy="640080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1">
            <a:extLst>
              <a:ext uri="{FF2B5EF4-FFF2-40B4-BE49-F238E27FC236}">
                <a16:creationId xmlns:a16="http://schemas.microsoft.com/office/drawing/2014/main" id="{AE009D2C-6AD4-0205-4497-85A60EE63969}"/>
              </a:ext>
            </a:extLst>
          </p:cNvPr>
          <p:cNvSpPr txBox="1"/>
          <p:nvPr/>
        </p:nvSpPr>
        <p:spPr>
          <a:xfrm>
            <a:off x="1595119" y="594343"/>
            <a:ext cx="10184167" cy="830997"/>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4800" spc="-350" dirty="0">
                <a:solidFill>
                  <a:schemeClr val="tx2">
                    <a:lumMod val="75000"/>
                  </a:schemeClr>
                </a:solidFill>
                <a:latin typeface="a옛날사진관5" panose="02020600000000000000" pitchFamily="18" charset="-127"/>
                <a:ea typeface="a옛날사진관5" panose="02020600000000000000" pitchFamily="18" charset="-127"/>
              </a:rPr>
              <a:t>이주노동자를 바라보는 우리의 시선</a:t>
            </a:r>
          </a:p>
        </p:txBody>
      </p:sp>
      <p:pic>
        <p:nvPicPr>
          <p:cNvPr id="5" name="그림 4">
            <a:extLst>
              <a:ext uri="{FF2B5EF4-FFF2-40B4-BE49-F238E27FC236}">
                <a16:creationId xmlns:a16="http://schemas.microsoft.com/office/drawing/2014/main" id="{18BB91BE-677C-4971-F3B3-B98F9E4A1B29}"/>
              </a:ext>
            </a:extLst>
          </p:cNvPr>
          <p:cNvPicPr preferRelativeResize="0">
            <a:picLocks/>
          </p:cNvPicPr>
          <p:nvPr/>
        </p:nvPicPr>
        <p:blipFill>
          <a:blip r:embed="rId7"/>
          <a:stretch>
            <a:fillRect/>
          </a:stretch>
        </p:blipFill>
        <p:spPr>
          <a:xfrm>
            <a:off x="9004300" y="1901588"/>
            <a:ext cx="7073900" cy="6400801"/>
          </a:xfrm>
          <a:prstGeom prst="rect">
            <a:avLst/>
          </a:prstGeom>
          <a:ln>
            <a:solidFill>
              <a:schemeClr val="tx1"/>
            </a:solidFill>
          </a:ln>
        </p:spPr>
      </p:pic>
    </p:spTree>
    <p:extLst>
      <p:ext uri="{BB962C8B-B14F-4D97-AF65-F5344CB8AC3E}">
        <p14:creationId xmlns:p14="http://schemas.microsoft.com/office/powerpoint/2010/main" val="24294529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p:cNvGrpSpPr/>
        <p:nvPr/>
      </p:nvGrpSpPr>
      <p:grpSpPr>
        <a:xfrm>
          <a:off x="0" y="0"/>
          <a:ext cx="0" cy="0"/>
          <a:chOff x="0" y="0"/>
          <a:chExt cx="0" cy="0"/>
        </a:xfrm>
      </p:grpSpPr>
      <p:grpSp>
        <p:nvGrpSpPr>
          <p:cNvPr id="15" name="그룹 14">
            <a:extLst>
              <a:ext uri="{FF2B5EF4-FFF2-40B4-BE49-F238E27FC236}">
                <a16:creationId xmlns:a16="http://schemas.microsoft.com/office/drawing/2014/main" id="{CC60208E-A4E3-8082-4BA8-080DC04BA221}"/>
              </a:ext>
            </a:extLst>
          </p:cNvPr>
          <p:cNvGrpSpPr/>
          <p:nvPr/>
        </p:nvGrpSpPr>
        <p:grpSpPr>
          <a:xfrm>
            <a:off x="558800" y="444500"/>
            <a:ext cx="16891000" cy="9017000"/>
            <a:chOff x="558800" y="444500"/>
            <a:chExt cx="16891000" cy="9017000"/>
          </a:xfrm>
        </p:grpSpPr>
        <p:pic>
          <p:nvPicPr>
            <p:cNvPr id="2" name="Picture 2"/>
            <p:cNvPicPr>
              <a:picLocks noChangeAspect="1"/>
            </p:cNvPicPr>
            <p:nvPr/>
          </p:nvPicPr>
          <p:blipFill>
            <a:blip r:embed="rId3"/>
            <a:stretch>
              <a:fillRect/>
            </a:stretch>
          </p:blipFill>
          <p:spPr>
            <a:xfrm>
              <a:off x="558800" y="444500"/>
              <a:ext cx="16891000" cy="9017000"/>
            </a:xfrm>
            <a:prstGeom prst="rect">
              <a:avLst/>
            </a:prstGeom>
          </p:spPr>
        </p:pic>
        <p:grpSp>
          <p:nvGrpSpPr>
            <p:cNvPr id="6" name="그룹 5">
              <a:extLst>
                <a:ext uri="{FF2B5EF4-FFF2-40B4-BE49-F238E27FC236}">
                  <a16:creationId xmlns:a16="http://schemas.microsoft.com/office/drawing/2014/main" id="{DD8F49AC-A858-25A5-9EEB-EBE5066264C4}"/>
                </a:ext>
              </a:extLst>
            </p:cNvPr>
            <p:cNvGrpSpPr/>
            <p:nvPr/>
          </p:nvGrpSpPr>
          <p:grpSpPr>
            <a:xfrm>
              <a:off x="584200" y="450770"/>
              <a:ext cx="10717567" cy="1092280"/>
              <a:chOff x="584200" y="450770"/>
              <a:chExt cx="10717567" cy="1092280"/>
            </a:xfrm>
          </p:grpSpPr>
          <p:sp>
            <p:nvSpPr>
              <p:cNvPr id="7" name="사각형: 둥근 모서리 6">
                <a:extLst>
                  <a:ext uri="{FF2B5EF4-FFF2-40B4-BE49-F238E27FC236}">
                    <a16:creationId xmlns:a16="http://schemas.microsoft.com/office/drawing/2014/main" id="{328D8A5F-98CF-0E08-B380-2FEB9B5A0D44}"/>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 name="직사각형 46">
                <a:extLst>
                  <a:ext uri="{FF2B5EF4-FFF2-40B4-BE49-F238E27FC236}">
                    <a16:creationId xmlns:a16="http://schemas.microsoft.com/office/drawing/2014/main" id="{DBEE9A26-4B28-DB73-7AF3-08A642DB5ABC}"/>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p:cNvPicPr>
            <a:picLocks noChangeAspect="1"/>
          </p:cNvPicPr>
          <p:nvPr/>
        </p:nvPicPr>
        <p:blipFill>
          <a:blip r:embed="rId4"/>
          <a:stretch>
            <a:fillRect/>
          </a:stretch>
        </p:blipFill>
        <p:spPr>
          <a:xfrm>
            <a:off x="838200" y="8420100"/>
            <a:ext cx="16611600" cy="1041400"/>
          </a:xfrm>
          <a:prstGeom prst="rect">
            <a:avLst/>
          </a:prstGeom>
        </p:spPr>
      </p:pic>
      <p:sp>
        <p:nvSpPr>
          <p:cNvPr id="10" name="Rounded Rectangle 13">
            <a:extLst>
              <a:ext uri="{FF2B5EF4-FFF2-40B4-BE49-F238E27FC236}">
                <a16:creationId xmlns:a16="http://schemas.microsoft.com/office/drawing/2014/main" id="{E0C803B9-229A-3694-9089-B800EB1DE9D9}"/>
              </a:ext>
            </a:extLst>
          </p:cNvPr>
          <p:cNvSpPr/>
          <p:nvPr/>
        </p:nvSpPr>
        <p:spPr>
          <a:xfrm>
            <a:off x="1813560" y="2291715"/>
            <a:ext cx="14630400" cy="1143000"/>
          </a:xfrm>
          <a:prstGeom prst="roundRect">
            <a:avLst/>
          </a:prstGeom>
          <a:solidFill>
            <a:srgbClr val="FFF8DC"/>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3600" b="1">
                <a:solidFill>
                  <a:srgbClr val="102E4E"/>
                </a:solidFill>
                <a:latin typeface="a옛날사진관5" panose="02020600000000000000" pitchFamily="18" charset="-127"/>
                <a:ea typeface="a옛날사진관5" panose="02020600000000000000" pitchFamily="18" charset="-127"/>
              </a:rPr>
              <a:t>우리는 이주노동자를</a:t>
            </a:r>
          </a:p>
          <a:p>
            <a:pPr algn="ctr">
              <a:spcBef>
                <a:spcPts val="400"/>
              </a:spcBef>
            </a:pPr>
            <a:r>
              <a:rPr sz="3600" b="1">
                <a:solidFill>
                  <a:srgbClr val="102E4E"/>
                </a:solidFill>
                <a:latin typeface="a옛날사진관5" panose="02020600000000000000" pitchFamily="18" charset="-127"/>
                <a:ea typeface="a옛날사진관5" panose="02020600000000000000" pitchFamily="18" charset="-127"/>
              </a:rPr>
              <a:t>어떤 이름으로 부르고 있나요?</a:t>
            </a:r>
          </a:p>
        </p:txBody>
      </p:sp>
      <p:sp>
        <p:nvSpPr>
          <p:cNvPr id="14" name="Rounded Rectangle 14">
            <a:extLst>
              <a:ext uri="{FF2B5EF4-FFF2-40B4-BE49-F238E27FC236}">
                <a16:creationId xmlns:a16="http://schemas.microsoft.com/office/drawing/2014/main" id="{C7DF445F-6EDF-A78B-70D3-F9920252C3F6}"/>
              </a:ext>
            </a:extLst>
          </p:cNvPr>
          <p:cNvSpPr/>
          <p:nvPr/>
        </p:nvSpPr>
        <p:spPr>
          <a:xfrm>
            <a:off x="1493520" y="3937635"/>
            <a:ext cx="6675120" cy="3749039"/>
          </a:xfrm>
          <a:prstGeom prst="roundRect">
            <a:avLst/>
          </a:prstGeom>
          <a:solidFill>
            <a:srgbClr val="FFEBEE"/>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201168" tIns="146304" rIns="164592" bIns="109728" rtlCol="0" anchor="ctr"/>
          <a:lstStyle/>
          <a:p>
            <a:pPr algn="ctr"/>
            <a:r>
              <a:rPr sz="2800" b="1" dirty="0" err="1">
                <a:solidFill>
                  <a:srgbClr val="102E4E"/>
                </a:solidFill>
                <a:latin typeface="a옛날사진관5" panose="02020600000000000000" pitchFamily="18" charset="-127"/>
                <a:ea typeface="a옛날사진관5" panose="02020600000000000000" pitchFamily="18" charset="-127"/>
              </a:rPr>
              <a:t>흔한</a:t>
            </a:r>
            <a:r>
              <a:rPr sz="2800" b="1" dirty="0">
                <a:solidFill>
                  <a:srgbClr val="102E4E"/>
                </a:solidFill>
                <a:latin typeface="a옛날사진관5" panose="02020600000000000000" pitchFamily="18" charset="-127"/>
                <a:ea typeface="a옛날사진관5" panose="02020600000000000000" pitchFamily="18" charset="-127"/>
              </a:rPr>
              <a:t> </a:t>
            </a:r>
            <a:r>
              <a:rPr sz="2800" b="1" dirty="0" err="1">
                <a:solidFill>
                  <a:srgbClr val="102E4E"/>
                </a:solidFill>
                <a:latin typeface="a옛날사진관5" panose="02020600000000000000" pitchFamily="18" charset="-127"/>
                <a:ea typeface="a옛날사진관5" panose="02020600000000000000" pitchFamily="18" charset="-127"/>
              </a:rPr>
              <a:t>시선</a:t>
            </a:r>
            <a:endParaRPr lang="en-US" sz="2800" b="1" dirty="0">
              <a:solidFill>
                <a:srgbClr val="102E4E"/>
              </a:solidFill>
              <a:latin typeface="a옛날사진관5" panose="02020600000000000000" pitchFamily="18" charset="-127"/>
              <a:ea typeface="a옛날사진관5" panose="02020600000000000000" pitchFamily="18" charset="-127"/>
            </a:endParaRPr>
          </a:p>
          <a:p>
            <a:pPr algn="ctr"/>
            <a:endParaRPr sz="2800" b="1" dirty="0">
              <a:solidFill>
                <a:srgbClr val="102E4E"/>
              </a:solidFill>
              <a:latin typeface="a옛날사진관5" panose="02020600000000000000" pitchFamily="18" charset="-127"/>
              <a:ea typeface="a옛날사진관5" panose="02020600000000000000" pitchFamily="18" charset="-127"/>
            </a:endParaRPr>
          </a:p>
          <a:p>
            <a:pPr>
              <a:spcBef>
                <a:spcPts val="500"/>
              </a:spcBef>
            </a:pP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부족한</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일손</a:t>
            </a:r>
            <a:endParaRPr sz="28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값싼</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노동력</a:t>
            </a:r>
            <a:endParaRPr sz="28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외국인</a:t>
            </a:r>
            <a:endParaRPr sz="28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우리</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일자리</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경쟁자</a:t>
            </a:r>
            <a:endParaRPr sz="2800" dirty="0">
              <a:solidFill>
                <a:srgbClr val="1E232B"/>
              </a:solidFill>
              <a:latin typeface="a옛날사진관5" panose="02020600000000000000" pitchFamily="18" charset="-127"/>
              <a:ea typeface="a옛날사진관5" panose="02020600000000000000" pitchFamily="18" charset="-127"/>
            </a:endParaRPr>
          </a:p>
        </p:txBody>
      </p:sp>
      <p:sp>
        <p:nvSpPr>
          <p:cNvPr id="18" name="Rounded Rectangle 15">
            <a:extLst>
              <a:ext uri="{FF2B5EF4-FFF2-40B4-BE49-F238E27FC236}">
                <a16:creationId xmlns:a16="http://schemas.microsoft.com/office/drawing/2014/main" id="{9A1C63B6-4313-6710-6DE7-D7D8DAD116ED}"/>
              </a:ext>
            </a:extLst>
          </p:cNvPr>
          <p:cNvSpPr/>
          <p:nvPr/>
        </p:nvSpPr>
        <p:spPr>
          <a:xfrm>
            <a:off x="10043160" y="3937635"/>
            <a:ext cx="6675120" cy="3749039"/>
          </a:xfrm>
          <a:prstGeom prst="roundRect">
            <a:avLst/>
          </a:prstGeom>
          <a:solidFill>
            <a:srgbClr val="E8F7EC"/>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201168" tIns="146304" rIns="164592" bIns="109728" rtlCol="0" anchor="ctr"/>
          <a:lstStyle/>
          <a:p>
            <a:pPr algn="ctr"/>
            <a:r>
              <a:rPr sz="2800" b="1" dirty="0" err="1">
                <a:solidFill>
                  <a:srgbClr val="102E4E"/>
                </a:solidFill>
                <a:latin typeface="a옛날사진관5" panose="02020600000000000000" pitchFamily="18" charset="-127"/>
                <a:ea typeface="a옛날사진관5" panose="02020600000000000000" pitchFamily="18" charset="-127"/>
              </a:rPr>
              <a:t>인권의</a:t>
            </a:r>
            <a:r>
              <a:rPr sz="2800" b="1" dirty="0">
                <a:solidFill>
                  <a:srgbClr val="102E4E"/>
                </a:solidFill>
                <a:latin typeface="a옛날사진관5" panose="02020600000000000000" pitchFamily="18" charset="-127"/>
                <a:ea typeface="a옛날사진관5" panose="02020600000000000000" pitchFamily="18" charset="-127"/>
              </a:rPr>
              <a:t> </a:t>
            </a:r>
            <a:r>
              <a:rPr sz="2800" b="1" dirty="0" err="1">
                <a:solidFill>
                  <a:srgbClr val="102E4E"/>
                </a:solidFill>
                <a:latin typeface="a옛날사진관5" panose="02020600000000000000" pitchFamily="18" charset="-127"/>
                <a:ea typeface="a옛날사진관5" panose="02020600000000000000" pitchFamily="18" charset="-127"/>
              </a:rPr>
              <a:t>시선</a:t>
            </a:r>
            <a:endParaRPr lang="en-US" sz="2800" b="1" dirty="0">
              <a:solidFill>
                <a:srgbClr val="102E4E"/>
              </a:solidFill>
              <a:latin typeface="a옛날사진관5" panose="02020600000000000000" pitchFamily="18" charset="-127"/>
              <a:ea typeface="a옛날사진관5" panose="02020600000000000000" pitchFamily="18" charset="-127"/>
            </a:endParaRPr>
          </a:p>
          <a:p>
            <a:pPr algn="ctr"/>
            <a:endParaRPr sz="2800" b="1" dirty="0">
              <a:solidFill>
                <a:srgbClr val="102E4E"/>
              </a:solidFill>
              <a:latin typeface="a옛날사진관5" panose="02020600000000000000" pitchFamily="18" charset="-127"/>
              <a:ea typeface="a옛날사진관5" panose="02020600000000000000" pitchFamily="18" charset="-127"/>
            </a:endParaRPr>
          </a:p>
          <a:p>
            <a:pPr>
              <a:spcBef>
                <a:spcPts val="500"/>
              </a:spcBef>
            </a:pP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같은</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일터의</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동료</a:t>
            </a:r>
            <a:endParaRPr sz="28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노동권의</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주체</a:t>
            </a:r>
            <a:endParaRPr sz="28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안전과</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존엄을</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가진</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사람</a:t>
            </a:r>
            <a:endParaRPr sz="28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차별받지</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않을</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권리</a:t>
            </a:r>
            <a:endParaRPr sz="2800" dirty="0">
              <a:solidFill>
                <a:srgbClr val="1E232B"/>
              </a:solidFill>
              <a:latin typeface="a옛날사진관5" panose="02020600000000000000" pitchFamily="18" charset="-127"/>
              <a:ea typeface="a옛날사진관5" panose="02020600000000000000" pitchFamily="18" charset="-127"/>
            </a:endParaRPr>
          </a:p>
        </p:txBody>
      </p:sp>
      <p:sp>
        <p:nvSpPr>
          <p:cNvPr id="20" name="TextBox 11">
            <a:extLst>
              <a:ext uri="{FF2B5EF4-FFF2-40B4-BE49-F238E27FC236}">
                <a16:creationId xmlns:a16="http://schemas.microsoft.com/office/drawing/2014/main" id="{C3709F83-DB3C-3371-8B3C-96CD3CD90A35}"/>
              </a:ext>
            </a:extLst>
          </p:cNvPr>
          <p:cNvSpPr txBox="1"/>
          <p:nvPr/>
        </p:nvSpPr>
        <p:spPr>
          <a:xfrm>
            <a:off x="1595119" y="594343"/>
            <a:ext cx="10184167" cy="830997"/>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4800" spc="-350" dirty="0">
                <a:solidFill>
                  <a:schemeClr val="tx2">
                    <a:lumMod val="75000"/>
                  </a:schemeClr>
                </a:solidFill>
                <a:latin typeface="a옛날사진관5" panose="02020600000000000000" pitchFamily="18" charset="-127"/>
                <a:ea typeface="a옛날사진관5" panose="02020600000000000000" pitchFamily="18" charset="-127"/>
              </a:rPr>
              <a:t>이주노동자를 바라보는 우리의 시선</a:t>
            </a:r>
          </a:p>
        </p:txBody>
      </p:sp>
    </p:spTree>
    <p:extLst>
      <p:ext uri="{BB962C8B-B14F-4D97-AF65-F5344CB8AC3E}">
        <p14:creationId xmlns:p14="http://schemas.microsoft.com/office/powerpoint/2010/main" val="15028888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a:extLst>
            <a:ext uri="{FF2B5EF4-FFF2-40B4-BE49-F238E27FC236}">
              <a16:creationId xmlns:a16="http://schemas.microsoft.com/office/drawing/2014/main" id="{6956F853-6197-039C-A9BC-FC2381B35031}"/>
            </a:ext>
          </a:extLst>
        </p:cNvPr>
        <p:cNvGrpSpPr/>
        <p:nvPr/>
      </p:nvGrpSpPr>
      <p:grpSpPr>
        <a:xfrm>
          <a:off x="0" y="0"/>
          <a:ext cx="0" cy="0"/>
          <a:chOff x="0" y="0"/>
          <a:chExt cx="0" cy="0"/>
        </a:xfrm>
      </p:grpSpPr>
      <p:grpSp>
        <p:nvGrpSpPr>
          <p:cNvPr id="15" name="그룹 14">
            <a:extLst>
              <a:ext uri="{FF2B5EF4-FFF2-40B4-BE49-F238E27FC236}">
                <a16:creationId xmlns:a16="http://schemas.microsoft.com/office/drawing/2014/main" id="{055EF9DC-995A-0318-3451-033E475D217B}"/>
              </a:ext>
            </a:extLst>
          </p:cNvPr>
          <p:cNvGrpSpPr/>
          <p:nvPr/>
        </p:nvGrpSpPr>
        <p:grpSpPr>
          <a:xfrm>
            <a:off x="558800" y="444500"/>
            <a:ext cx="16891000" cy="9017000"/>
            <a:chOff x="558800" y="444500"/>
            <a:chExt cx="16891000" cy="9017000"/>
          </a:xfrm>
        </p:grpSpPr>
        <p:pic>
          <p:nvPicPr>
            <p:cNvPr id="2" name="Picture 2">
              <a:extLst>
                <a:ext uri="{FF2B5EF4-FFF2-40B4-BE49-F238E27FC236}">
                  <a16:creationId xmlns:a16="http://schemas.microsoft.com/office/drawing/2014/main" id="{1D1D5AFB-8120-20E2-83A9-5B281F1CC105}"/>
                </a:ext>
              </a:extLst>
            </p:cNvPr>
            <p:cNvPicPr>
              <a:picLocks noChangeAspect="1"/>
            </p:cNvPicPr>
            <p:nvPr/>
          </p:nvPicPr>
          <p:blipFill>
            <a:blip r:embed="rId3"/>
            <a:stretch>
              <a:fillRect/>
            </a:stretch>
          </p:blipFill>
          <p:spPr>
            <a:xfrm>
              <a:off x="558800" y="444500"/>
              <a:ext cx="16891000" cy="9017000"/>
            </a:xfrm>
            <a:prstGeom prst="rect">
              <a:avLst/>
            </a:prstGeom>
          </p:spPr>
        </p:pic>
        <p:grpSp>
          <p:nvGrpSpPr>
            <p:cNvPr id="6" name="그룹 5">
              <a:extLst>
                <a:ext uri="{FF2B5EF4-FFF2-40B4-BE49-F238E27FC236}">
                  <a16:creationId xmlns:a16="http://schemas.microsoft.com/office/drawing/2014/main" id="{5BDD3DE1-3205-AF12-E514-13ED2F8D5F50}"/>
                </a:ext>
              </a:extLst>
            </p:cNvPr>
            <p:cNvGrpSpPr/>
            <p:nvPr/>
          </p:nvGrpSpPr>
          <p:grpSpPr>
            <a:xfrm>
              <a:off x="584200" y="450770"/>
              <a:ext cx="10717567" cy="1092280"/>
              <a:chOff x="584200" y="450770"/>
              <a:chExt cx="10717567" cy="1092280"/>
            </a:xfrm>
          </p:grpSpPr>
          <p:sp>
            <p:nvSpPr>
              <p:cNvPr id="7" name="사각형: 둥근 모서리 6">
                <a:extLst>
                  <a:ext uri="{FF2B5EF4-FFF2-40B4-BE49-F238E27FC236}">
                    <a16:creationId xmlns:a16="http://schemas.microsoft.com/office/drawing/2014/main" id="{C09FC712-6E9C-46CB-8239-AA1040883B3D}"/>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 name="직사각형 46">
                <a:extLst>
                  <a:ext uri="{FF2B5EF4-FFF2-40B4-BE49-F238E27FC236}">
                    <a16:creationId xmlns:a16="http://schemas.microsoft.com/office/drawing/2014/main" id="{9F5B9B2D-5E36-4533-8AF5-10857233D582}"/>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a:extLst>
              <a:ext uri="{FF2B5EF4-FFF2-40B4-BE49-F238E27FC236}">
                <a16:creationId xmlns:a16="http://schemas.microsoft.com/office/drawing/2014/main" id="{662FFDE0-D3C8-0FF2-D17D-5FCD3F7D4003}"/>
              </a:ext>
            </a:extLst>
          </p:cNvPr>
          <p:cNvPicPr>
            <a:picLocks noChangeAspect="1"/>
          </p:cNvPicPr>
          <p:nvPr/>
        </p:nvPicPr>
        <p:blipFill>
          <a:blip r:embed="rId4"/>
          <a:stretch>
            <a:fillRect/>
          </a:stretch>
        </p:blipFill>
        <p:spPr>
          <a:xfrm>
            <a:off x="838200" y="8420100"/>
            <a:ext cx="16611600" cy="1041400"/>
          </a:xfrm>
          <a:prstGeom prst="rect">
            <a:avLst/>
          </a:prstGeom>
        </p:spPr>
      </p:pic>
      <p:sp>
        <p:nvSpPr>
          <p:cNvPr id="20" name="TextBox 11">
            <a:extLst>
              <a:ext uri="{FF2B5EF4-FFF2-40B4-BE49-F238E27FC236}">
                <a16:creationId xmlns:a16="http://schemas.microsoft.com/office/drawing/2014/main" id="{7AE2BD4D-D318-DA6A-A150-0B8E0F94ED29}"/>
              </a:ext>
            </a:extLst>
          </p:cNvPr>
          <p:cNvSpPr txBox="1"/>
          <p:nvPr/>
        </p:nvSpPr>
        <p:spPr>
          <a:xfrm>
            <a:off x="1219200" y="575677"/>
            <a:ext cx="10184167" cy="830997"/>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4800" spc="-350">
                <a:solidFill>
                  <a:schemeClr val="tx2">
                    <a:lumMod val="75000"/>
                  </a:schemeClr>
                </a:solidFill>
                <a:latin typeface="a옛날사진관5" panose="02020600000000000000" pitchFamily="18" charset="-127"/>
                <a:ea typeface="a옛날사진관5" panose="02020600000000000000" pitchFamily="18" charset="-127"/>
              </a:rPr>
              <a:t>이주 노동자는 대체인력인가</a:t>
            </a:r>
            <a:r>
              <a:rPr lang="en-US" altLang="ko-KR" sz="4800" spc="-350" dirty="0">
                <a:solidFill>
                  <a:schemeClr val="tx2">
                    <a:lumMod val="75000"/>
                  </a:schemeClr>
                </a:solidFill>
                <a:latin typeface="a옛날사진관5" panose="02020600000000000000" pitchFamily="18" charset="-127"/>
                <a:ea typeface="a옛날사진관5" panose="02020600000000000000" pitchFamily="18" charset="-127"/>
              </a:rPr>
              <a:t>, </a:t>
            </a:r>
            <a:r>
              <a:rPr lang="ko-KR" altLang="en-US" sz="4800" spc="-350" dirty="0">
                <a:solidFill>
                  <a:schemeClr val="tx2">
                    <a:lumMod val="75000"/>
                  </a:schemeClr>
                </a:solidFill>
                <a:latin typeface="a옛날사진관5" panose="02020600000000000000" pitchFamily="18" charset="-127"/>
                <a:ea typeface="a옛날사진관5" panose="02020600000000000000" pitchFamily="18" charset="-127"/>
              </a:rPr>
              <a:t>동료인가</a:t>
            </a:r>
          </a:p>
        </p:txBody>
      </p:sp>
      <p:sp>
        <p:nvSpPr>
          <p:cNvPr id="5" name="Rounded Rectangle 7">
            <a:extLst>
              <a:ext uri="{FF2B5EF4-FFF2-40B4-BE49-F238E27FC236}">
                <a16:creationId xmlns:a16="http://schemas.microsoft.com/office/drawing/2014/main" id="{1C04164A-50F8-9B6E-1129-B08B02636811}"/>
              </a:ext>
            </a:extLst>
          </p:cNvPr>
          <p:cNvSpPr/>
          <p:nvPr/>
        </p:nvSpPr>
        <p:spPr>
          <a:xfrm>
            <a:off x="1828800" y="2181935"/>
            <a:ext cx="14630400" cy="1522515"/>
          </a:xfrm>
          <a:prstGeom prst="roundRect">
            <a:avLst/>
          </a:prstGeom>
          <a:solidFill>
            <a:srgbClr val="FFF8DC"/>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3600" dirty="0" err="1">
                <a:solidFill>
                  <a:srgbClr val="102E4E"/>
                </a:solidFill>
                <a:latin typeface="a옛날사진관5" panose="02020600000000000000" pitchFamily="18" charset="-127"/>
                <a:ea typeface="a옛날사진관5" panose="02020600000000000000" pitchFamily="18" charset="-127"/>
              </a:rPr>
              <a:t>우리</a:t>
            </a:r>
            <a:r>
              <a:rPr sz="3600" dirty="0">
                <a:solidFill>
                  <a:srgbClr val="102E4E"/>
                </a:solidFill>
                <a:latin typeface="a옛날사진관5" panose="02020600000000000000" pitchFamily="18" charset="-127"/>
                <a:ea typeface="a옛날사진관5" panose="02020600000000000000" pitchFamily="18" charset="-127"/>
              </a:rPr>
              <a:t> </a:t>
            </a:r>
            <a:r>
              <a:rPr sz="3600" dirty="0" err="1">
                <a:solidFill>
                  <a:srgbClr val="102E4E"/>
                </a:solidFill>
                <a:latin typeface="a옛날사진관5" panose="02020600000000000000" pitchFamily="18" charset="-127"/>
                <a:ea typeface="a옛날사진관5" panose="02020600000000000000" pitchFamily="18" charset="-127"/>
              </a:rPr>
              <a:t>사회는</a:t>
            </a:r>
            <a:r>
              <a:rPr sz="3600" dirty="0">
                <a:solidFill>
                  <a:srgbClr val="102E4E"/>
                </a:solidFill>
                <a:latin typeface="a옛날사진관5" panose="02020600000000000000" pitchFamily="18" charset="-127"/>
                <a:ea typeface="a옛날사진관5" panose="02020600000000000000" pitchFamily="18" charset="-127"/>
              </a:rPr>
              <a:t> </a:t>
            </a:r>
            <a:r>
              <a:rPr sz="3600" dirty="0" err="1">
                <a:solidFill>
                  <a:srgbClr val="102E4E"/>
                </a:solidFill>
                <a:latin typeface="a옛날사진관5" panose="02020600000000000000" pitchFamily="18" charset="-127"/>
                <a:ea typeface="a옛날사진관5" panose="02020600000000000000" pitchFamily="18" charset="-127"/>
              </a:rPr>
              <a:t>이주노동자를</a:t>
            </a:r>
            <a:r>
              <a:rPr sz="3600" dirty="0">
                <a:solidFill>
                  <a:srgbClr val="102E4E"/>
                </a:solidFill>
                <a:latin typeface="a옛날사진관5" panose="02020600000000000000" pitchFamily="18" charset="-127"/>
                <a:ea typeface="a옛날사진관5" panose="02020600000000000000" pitchFamily="18" charset="-127"/>
              </a:rPr>
              <a:t> </a:t>
            </a:r>
            <a:r>
              <a:rPr sz="3600" dirty="0" err="1">
                <a:solidFill>
                  <a:srgbClr val="102E4E"/>
                </a:solidFill>
                <a:latin typeface="a옛날사진관5" panose="02020600000000000000" pitchFamily="18" charset="-127"/>
                <a:ea typeface="a옛날사진관5" panose="02020600000000000000" pitchFamily="18" charset="-127"/>
              </a:rPr>
              <a:t>필요로</a:t>
            </a:r>
            <a:r>
              <a:rPr sz="3600" dirty="0">
                <a:solidFill>
                  <a:srgbClr val="102E4E"/>
                </a:solidFill>
                <a:latin typeface="a옛날사진관5" panose="02020600000000000000" pitchFamily="18" charset="-127"/>
                <a:ea typeface="a옛날사진관5" panose="02020600000000000000" pitchFamily="18" charset="-127"/>
              </a:rPr>
              <a:t> </a:t>
            </a:r>
            <a:r>
              <a:rPr sz="3600" dirty="0" err="1">
                <a:solidFill>
                  <a:srgbClr val="102E4E"/>
                </a:solidFill>
                <a:latin typeface="a옛날사진관5" panose="02020600000000000000" pitchFamily="18" charset="-127"/>
                <a:ea typeface="a옛날사진관5" panose="02020600000000000000" pitchFamily="18" charset="-127"/>
              </a:rPr>
              <a:t>하면서도</a:t>
            </a:r>
            <a:endParaRPr sz="3600" dirty="0">
              <a:solidFill>
                <a:srgbClr val="102E4E"/>
              </a:solidFill>
              <a:latin typeface="a옛날사진관5" panose="02020600000000000000" pitchFamily="18" charset="-127"/>
              <a:ea typeface="a옛날사진관5" panose="02020600000000000000" pitchFamily="18" charset="-127"/>
            </a:endParaRPr>
          </a:p>
          <a:p>
            <a:pPr algn="ctr">
              <a:spcBef>
                <a:spcPts val="400"/>
              </a:spcBef>
            </a:pPr>
            <a:r>
              <a:rPr sz="3600" dirty="0" err="1">
                <a:solidFill>
                  <a:srgbClr val="102E4E"/>
                </a:solidFill>
                <a:latin typeface="a옛날사진관5" panose="02020600000000000000" pitchFamily="18" charset="-127"/>
                <a:ea typeface="a옛날사진관5" panose="02020600000000000000" pitchFamily="18" charset="-127"/>
              </a:rPr>
              <a:t>권리의</a:t>
            </a:r>
            <a:r>
              <a:rPr sz="3600" dirty="0">
                <a:solidFill>
                  <a:srgbClr val="102E4E"/>
                </a:solidFill>
                <a:latin typeface="a옛날사진관5" panose="02020600000000000000" pitchFamily="18" charset="-127"/>
                <a:ea typeface="a옛날사진관5" panose="02020600000000000000" pitchFamily="18" charset="-127"/>
              </a:rPr>
              <a:t> </a:t>
            </a:r>
            <a:r>
              <a:rPr sz="3600" dirty="0" err="1">
                <a:solidFill>
                  <a:srgbClr val="102E4E"/>
                </a:solidFill>
                <a:latin typeface="a옛날사진관5" panose="02020600000000000000" pitchFamily="18" charset="-127"/>
                <a:ea typeface="a옛날사진관5" panose="02020600000000000000" pitchFamily="18" charset="-127"/>
              </a:rPr>
              <a:t>주체로</a:t>
            </a:r>
            <a:r>
              <a:rPr sz="3600" dirty="0">
                <a:solidFill>
                  <a:srgbClr val="102E4E"/>
                </a:solidFill>
                <a:latin typeface="a옛날사진관5" panose="02020600000000000000" pitchFamily="18" charset="-127"/>
                <a:ea typeface="a옛날사진관5" panose="02020600000000000000" pitchFamily="18" charset="-127"/>
              </a:rPr>
              <a:t> </a:t>
            </a:r>
            <a:r>
              <a:rPr sz="3600" dirty="0" err="1">
                <a:solidFill>
                  <a:srgbClr val="102E4E"/>
                </a:solidFill>
                <a:latin typeface="a옛날사진관5" panose="02020600000000000000" pitchFamily="18" charset="-127"/>
                <a:ea typeface="a옛날사진관5" panose="02020600000000000000" pitchFamily="18" charset="-127"/>
              </a:rPr>
              <a:t>충분히</a:t>
            </a:r>
            <a:r>
              <a:rPr sz="3600" dirty="0">
                <a:solidFill>
                  <a:srgbClr val="102E4E"/>
                </a:solidFill>
                <a:latin typeface="a옛날사진관5" panose="02020600000000000000" pitchFamily="18" charset="-127"/>
                <a:ea typeface="a옛날사진관5" panose="02020600000000000000" pitchFamily="18" charset="-127"/>
              </a:rPr>
              <a:t> </a:t>
            </a:r>
            <a:r>
              <a:rPr sz="3600" dirty="0" err="1">
                <a:solidFill>
                  <a:srgbClr val="102E4E"/>
                </a:solidFill>
                <a:latin typeface="a옛날사진관5" panose="02020600000000000000" pitchFamily="18" charset="-127"/>
                <a:ea typeface="a옛날사진관5" panose="02020600000000000000" pitchFamily="18" charset="-127"/>
              </a:rPr>
              <a:t>바라보고</a:t>
            </a:r>
            <a:r>
              <a:rPr sz="3600" dirty="0">
                <a:solidFill>
                  <a:srgbClr val="102E4E"/>
                </a:solidFill>
                <a:latin typeface="a옛날사진관5" panose="02020600000000000000" pitchFamily="18" charset="-127"/>
                <a:ea typeface="a옛날사진관5" panose="02020600000000000000" pitchFamily="18" charset="-127"/>
              </a:rPr>
              <a:t> </a:t>
            </a:r>
            <a:r>
              <a:rPr sz="3600" dirty="0" err="1">
                <a:solidFill>
                  <a:srgbClr val="102E4E"/>
                </a:solidFill>
                <a:latin typeface="a옛날사진관5" panose="02020600000000000000" pitchFamily="18" charset="-127"/>
                <a:ea typeface="a옛날사진관5" panose="02020600000000000000" pitchFamily="18" charset="-127"/>
              </a:rPr>
              <a:t>있을까요</a:t>
            </a:r>
            <a:r>
              <a:rPr sz="3600" dirty="0">
                <a:solidFill>
                  <a:srgbClr val="102E4E"/>
                </a:solidFill>
                <a:latin typeface="a옛날사진관5" panose="02020600000000000000" pitchFamily="18" charset="-127"/>
                <a:ea typeface="a옛날사진관5" panose="02020600000000000000" pitchFamily="18" charset="-127"/>
              </a:rPr>
              <a:t>?</a:t>
            </a:r>
          </a:p>
        </p:txBody>
      </p:sp>
      <p:sp>
        <p:nvSpPr>
          <p:cNvPr id="11" name="Rounded Rectangle 8">
            <a:extLst>
              <a:ext uri="{FF2B5EF4-FFF2-40B4-BE49-F238E27FC236}">
                <a16:creationId xmlns:a16="http://schemas.microsoft.com/office/drawing/2014/main" id="{95F57227-678D-A61E-9F36-43C908892C52}"/>
              </a:ext>
            </a:extLst>
          </p:cNvPr>
          <p:cNvSpPr/>
          <p:nvPr/>
        </p:nvSpPr>
        <p:spPr>
          <a:xfrm>
            <a:off x="1965960" y="4291190"/>
            <a:ext cx="6217920" cy="1920240"/>
          </a:xfrm>
          <a:prstGeom prst="roundRect">
            <a:avLst/>
          </a:prstGeom>
          <a:solidFill>
            <a:srgbClr val="FFEBEE"/>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3200">
                <a:solidFill>
                  <a:srgbClr val="1E232B"/>
                </a:solidFill>
                <a:latin typeface="a옛날사진관5" panose="02020600000000000000" pitchFamily="18" charset="-127"/>
                <a:ea typeface="a옛날사진관5" panose="02020600000000000000" pitchFamily="18" charset="-127"/>
              </a:rPr>
              <a:t>필요할 때만 “인력”</a:t>
            </a:r>
          </a:p>
          <a:p>
            <a:pPr algn="ctr">
              <a:spcBef>
                <a:spcPts val="400"/>
              </a:spcBef>
            </a:pPr>
            <a:r>
              <a:rPr sz="3200">
                <a:solidFill>
                  <a:srgbClr val="1E232B"/>
                </a:solidFill>
                <a:latin typeface="a옛날사진관5" panose="02020600000000000000" pitchFamily="18" charset="-127"/>
                <a:ea typeface="a옛날사진관5" panose="02020600000000000000" pitchFamily="18" charset="-127"/>
              </a:rPr>
              <a:t>불편할 때는 “외국인”</a:t>
            </a:r>
          </a:p>
        </p:txBody>
      </p:sp>
      <p:sp>
        <p:nvSpPr>
          <p:cNvPr id="13" name="Rounded Rectangle 9">
            <a:extLst>
              <a:ext uri="{FF2B5EF4-FFF2-40B4-BE49-F238E27FC236}">
                <a16:creationId xmlns:a16="http://schemas.microsoft.com/office/drawing/2014/main" id="{DF181245-F7F8-D0B0-FAA6-9A59A0376A6F}"/>
              </a:ext>
            </a:extLst>
          </p:cNvPr>
          <p:cNvSpPr/>
          <p:nvPr/>
        </p:nvSpPr>
        <p:spPr>
          <a:xfrm>
            <a:off x="9829800" y="4378255"/>
            <a:ext cx="6217920" cy="1920240"/>
          </a:xfrm>
          <a:prstGeom prst="roundRect">
            <a:avLst/>
          </a:prstGeom>
          <a:solidFill>
            <a:srgbClr val="E8F7EC"/>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3200">
                <a:solidFill>
                  <a:srgbClr val="102E4E"/>
                </a:solidFill>
                <a:latin typeface="a옛날사진관5" panose="02020600000000000000" pitchFamily="18" charset="-127"/>
                <a:ea typeface="a옛날사진관5" panose="02020600000000000000" pitchFamily="18" charset="-127"/>
              </a:rPr>
              <a:t>같은 일을 한다면</a:t>
            </a:r>
          </a:p>
          <a:p>
            <a:pPr algn="ctr">
              <a:spcBef>
                <a:spcPts val="400"/>
              </a:spcBef>
            </a:pPr>
            <a:r>
              <a:rPr sz="3200">
                <a:solidFill>
                  <a:srgbClr val="102E4E"/>
                </a:solidFill>
                <a:latin typeface="a옛날사진관5" panose="02020600000000000000" pitchFamily="18" charset="-127"/>
                <a:ea typeface="a옛날사진관5" panose="02020600000000000000" pitchFamily="18" charset="-127"/>
              </a:rPr>
              <a:t>같은 권리가 필요합니다</a:t>
            </a:r>
          </a:p>
        </p:txBody>
      </p:sp>
      <p:sp>
        <p:nvSpPr>
          <p:cNvPr id="17" name="Rounded Rectangle 10">
            <a:extLst>
              <a:ext uri="{FF2B5EF4-FFF2-40B4-BE49-F238E27FC236}">
                <a16:creationId xmlns:a16="http://schemas.microsoft.com/office/drawing/2014/main" id="{0269D0A9-7BE2-8FED-ADB3-EC3340CE58CB}"/>
              </a:ext>
            </a:extLst>
          </p:cNvPr>
          <p:cNvSpPr/>
          <p:nvPr/>
        </p:nvSpPr>
        <p:spPr>
          <a:xfrm>
            <a:off x="1203960" y="6972300"/>
            <a:ext cx="16042640" cy="868680"/>
          </a:xfrm>
          <a:prstGeom prst="roundRect">
            <a:avLst/>
          </a:prstGeom>
          <a:solidFill>
            <a:srgbClr val="FFFFFF"/>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2800" dirty="0" err="1">
                <a:solidFill>
                  <a:srgbClr val="102E4E"/>
                </a:solidFill>
                <a:latin typeface="a옛날사진관5" panose="02020600000000000000" pitchFamily="18" charset="-127"/>
                <a:ea typeface="a옛날사진관5" panose="02020600000000000000" pitchFamily="18" charset="-127"/>
              </a:rPr>
              <a:t>질문</a:t>
            </a:r>
            <a:r>
              <a:rPr sz="2800" dirty="0">
                <a:solidFill>
                  <a:srgbClr val="102E4E"/>
                </a:solidFill>
                <a:latin typeface="a옛날사진관5" panose="02020600000000000000" pitchFamily="18" charset="-127"/>
                <a:ea typeface="a옛날사진관5" panose="02020600000000000000" pitchFamily="18" charset="-127"/>
              </a:rPr>
              <a:t>: </a:t>
            </a:r>
            <a:r>
              <a:rPr sz="2800" dirty="0" err="1">
                <a:solidFill>
                  <a:srgbClr val="102E4E"/>
                </a:solidFill>
                <a:latin typeface="a옛날사진관5" panose="02020600000000000000" pitchFamily="18" charset="-127"/>
                <a:ea typeface="a옛날사진관5" panose="02020600000000000000" pitchFamily="18" charset="-127"/>
              </a:rPr>
              <a:t>우리에게</a:t>
            </a:r>
            <a:r>
              <a:rPr sz="2800" dirty="0">
                <a:solidFill>
                  <a:srgbClr val="102E4E"/>
                </a:solidFill>
                <a:latin typeface="a옛날사진관5" panose="02020600000000000000" pitchFamily="18" charset="-127"/>
                <a:ea typeface="a옛날사진관5" panose="02020600000000000000" pitchFamily="18" charset="-127"/>
              </a:rPr>
              <a:t> </a:t>
            </a:r>
            <a:r>
              <a:rPr sz="2800" dirty="0" err="1">
                <a:solidFill>
                  <a:srgbClr val="102E4E"/>
                </a:solidFill>
                <a:latin typeface="a옛날사진관5" panose="02020600000000000000" pitchFamily="18" charset="-127"/>
                <a:ea typeface="a옛날사진관5" panose="02020600000000000000" pitchFamily="18" charset="-127"/>
              </a:rPr>
              <a:t>필요한</a:t>
            </a:r>
            <a:r>
              <a:rPr sz="2800" dirty="0">
                <a:solidFill>
                  <a:srgbClr val="102E4E"/>
                </a:solidFill>
                <a:latin typeface="a옛날사진관5" panose="02020600000000000000" pitchFamily="18" charset="-127"/>
                <a:ea typeface="a옛날사진관5" panose="02020600000000000000" pitchFamily="18" charset="-127"/>
              </a:rPr>
              <a:t> </a:t>
            </a:r>
            <a:r>
              <a:rPr sz="2800" dirty="0" err="1">
                <a:solidFill>
                  <a:srgbClr val="102E4E"/>
                </a:solidFill>
                <a:latin typeface="a옛날사진관5" panose="02020600000000000000" pitchFamily="18" charset="-127"/>
                <a:ea typeface="a옛날사진관5" panose="02020600000000000000" pitchFamily="18" charset="-127"/>
              </a:rPr>
              <a:t>사람이라서</a:t>
            </a:r>
            <a:r>
              <a:rPr sz="2800" dirty="0">
                <a:solidFill>
                  <a:srgbClr val="102E4E"/>
                </a:solidFill>
                <a:latin typeface="a옛날사진관5" panose="02020600000000000000" pitchFamily="18" charset="-127"/>
                <a:ea typeface="a옛날사진관5" panose="02020600000000000000" pitchFamily="18" charset="-127"/>
              </a:rPr>
              <a:t> </a:t>
            </a:r>
            <a:r>
              <a:rPr sz="2800" dirty="0" err="1">
                <a:solidFill>
                  <a:srgbClr val="102E4E"/>
                </a:solidFill>
                <a:latin typeface="a옛날사진관5" panose="02020600000000000000" pitchFamily="18" charset="-127"/>
                <a:ea typeface="a옛날사진관5" panose="02020600000000000000" pitchFamily="18" charset="-127"/>
              </a:rPr>
              <a:t>권리를</a:t>
            </a:r>
            <a:r>
              <a:rPr sz="2800" dirty="0">
                <a:solidFill>
                  <a:srgbClr val="102E4E"/>
                </a:solidFill>
                <a:latin typeface="a옛날사진관5" panose="02020600000000000000" pitchFamily="18" charset="-127"/>
                <a:ea typeface="a옛날사진관5" panose="02020600000000000000" pitchFamily="18" charset="-127"/>
              </a:rPr>
              <a:t> </a:t>
            </a:r>
            <a:r>
              <a:rPr sz="2800" dirty="0" err="1">
                <a:solidFill>
                  <a:srgbClr val="102E4E"/>
                </a:solidFill>
                <a:latin typeface="a옛날사진관5" panose="02020600000000000000" pitchFamily="18" charset="-127"/>
                <a:ea typeface="a옛날사진관5" panose="02020600000000000000" pitchFamily="18" charset="-127"/>
              </a:rPr>
              <a:t>주는</a:t>
            </a:r>
            <a:r>
              <a:rPr sz="2800" dirty="0">
                <a:solidFill>
                  <a:srgbClr val="102E4E"/>
                </a:solidFill>
                <a:latin typeface="a옛날사진관5" panose="02020600000000000000" pitchFamily="18" charset="-127"/>
                <a:ea typeface="a옛날사진관5" panose="02020600000000000000" pitchFamily="18" charset="-127"/>
              </a:rPr>
              <a:t> </a:t>
            </a:r>
            <a:r>
              <a:rPr sz="2800" dirty="0" err="1">
                <a:solidFill>
                  <a:srgbClr val="102E4E"/>
                </a:solidFill>
                <a:latin typeface="a옛날사진관5" panose="02020600000000000000" pitchFamily="18" charset="-127"/>
                <a:ea typeface="a옛날사진관5" panose="02020600000000000000" pitchFamily="18" charset="-127"/>
              </a:rPr>
              <a:t>걸까요</a:t>
            </a:r>
            <a:r>
              <a:rPr sz="2800" dirty="0">
                <a:solidFill>
                  <a:srgbClr val="102E4E"/>
                </a:solidFill>
                <a:latin typeface="a옛날사진관5" panose="02020600000000000000" pitchFamily="18" charset="-127"/>
                <a:ea typeface="a옛날사진관5" panose="02020600000000000000" pitchFamily="18" charset="-127"/>
              </a:rPr>
              <a:t>, </a:t>
            </a:r>
            <a:r>
              <a:rPr sz="2800" dirty="0" err="1">
                <a:solidFill>
                  <a:srgbClr val="102E4E"/>
                </a:solidFill>
                <a:latin typeface="a옛날사진관5" panose="02020600000000000000" pitchFamily="18" charset="-127"/>
                <a:ea typeface="a옛날사진관5" panose="02020600000000000000" pitchFamily="18" charset="-127"/>
              </a:rPr>
              <a:t>인간이자</a:t>
            </a:r>
            <a:r>
              <a:rPr sz="2800" dirty="0">
                <a:solidFill>
                  <a:srgbClr val="102E4E"/>
                </a:solidFill>
                <a:latin typeface="a옛날사진관5" panose="02020600000000000000" pitchFamily="18" charset="-127"/>
                <a:ea typeface="a옛날사진관5" panose="02020600000000000000" pitchFamily="18" charset="-127"/>
              </a:rPr>
              <a:t> </a:t>
            </a:r>
            <a:r>
              <a:rPr sz="2800" dirty="0" err="1">
                <a:solidFill>
                  <a:srgbClr val="102E4E"/>
                </a:solidFill>
                <a:latin typeface="a옛날사진관5" panose="02020600000000000000" pitchFamily="18" charset="-127"/>
                <a:ea typeface="a옛날사진관5" panose="02020600000000000000" pitchFamily="18" charset="-127"/>
              </a:rPr>
              <a:t>노동자라서</a:t>
            </a:r>
            <a:r>
              <a:rPr sz="2800" dirty="0">
                <a:solidFill>
                  <a:srgbClr val="102E4E"/>
                </a:solidFill>
                <a:latin typeface="a옛날사진관5" panose="02020600000000000000" pitchFamily="18" charset="-127"/>
                <a:ea typeface="a옛날사진관5" panose="02020600000000000000" pitchFamily="18" charset="-127"/>
              </a:rPr>
              <a:t> </a:t>
            </a:r>
            <a:r>
              <a:rPr sz="2800" dirty="0" err="1">
                <a:solidFill>
                  <a:srgbClr val="102E4E"/>
                </a:solidFill>
                <a:latin typeface="a옛날사진관5" panose="02020600000000000000" pitchFamily="18" charset="-127"/>
                <a:ea typeface="a옛날사진관5" panose="02020600000000000000" pitchFamily="18" charset="-127"/>
              </a:rPr>
              <a:t>권리를</a:t>
            </a:r>
            <a:r>
              <a:rPr sz="2800" dirty="0">
                <a:solidFill>
                  <a:srgbClr val="102E4E"/>
                </a:solidFill>
                <a:latin typeface="a옛날사진관5" panose="02020600000000000000" pitchFamily="18" charset="-127"/>
                <a:ea typeface="a옛날사진관5" panose="02020600000000000000" pitchFamily="18" charset="-127"/>
              </a:rPr>
              <a:t> </a:t>
            </a:r>
            <a:r>
              <a:rPr sz="2800" dirty="0" err="1">
                <a:solidFill>
                  <a:srgbClr val="102E4E"/>
                </a:solidFill>
                <a:latin typeface="a옛날사진관5" panose="02020600000000000000" pitchFamily="18" charset="-127"/>
                <a:ea typeface="a옛날사진관5" panose="02020600000000000000" pitchFamily="18" charset="-127"/>
              </a:rPr>
              <a:t>가지는</a:t>
            </a:r>
            <a:r>
              <a:rPr sz="2800" dirty="0">
                <a:solidFill>
                  <a:srgbClr val="102E4E"/>
                </a:solidFill>
                <a:latin typeface="a옛날사진관5" panose="02020600000000000000" pitchFamily="18" charset="-127"/>
                <a:ea typeface="a옛날사진관5" panose="02020600000000000000" pitchFamily="18" charset="-127"/>
              </a:rPr>
              <a:t> </a:t>
            </a:r>
            <a:r>
              <a:rPr sz="2800" dirty="0" err="1">
                <a:solidFill>
                  <a:srgbClr val="102E4E"/>
                </a:solidFill>
                <a:latin typeface="a옛날사진관5" panose="02020600000000000000" pitchFamily="18" charset="-127"/>
                <a:ea typeface="a옛날사진관5" panose="02020600000000000000" pitchFamily="18" charset="-127"/>
              </a:rPr>
              <a:t>걸까요</a:t>
            </a:r>
            <a:r>
              <a:rPr sz="2800" dirty="0">
                <a:solidFill>
                  <a:srgbClr val="102E4E"/>
                </a:solidFill>
                <a:latin typeface="a옛날사진관5" panose="02020600000000000000" pitchFamily="18" charset="-127"/>
                <a:ea typeface="a옛날사진관5" panose="02020600000000000000" pitchFamily="18" charset="-127"/>
              </a:rPr>
              <a:t>?</a:t>
            </a:r>
          </a:p>
        </p:txBody>
      </p:sp>
    </p:spTree>
    <p:extLst>
      <p:ext uri="{BB962C8B-B14F-4D97-AF65-F5344CB8AC3E}">
        <p14:creationId xmlns:p14="http://schemas.microsoft.com/office/powerpoint/2010/main" val="42732314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p:cNvGrpSpPr/>
        <p:nvPr/>
      </p:nvGrpSpPr>
      <p:grpSpPr>
        <a:xfrm>
          <a:off x="0" y="0"/>
          <a:ext cx="0" cy="0"/>
          <a:chOff x="0" y="0"/>
          <a:chExt cx="0" cy="0"/>
        </a:xfrm>
      </p:grpSpPr>
      <p:grpSp>
        <p:nvGrpSpPr>
          <p:cNvPr id="12" name="그룹 11">
            <a:extLst>
              <a:ext uri="{FF2B5EF4-FFF2-40B4-BE49-F238E27FC236}">
                <a16:creationId xmlns:a16="http://schemas.microsoft.com/office/drawing/2014/main" id="{C1A762B7-B2BE-2424-5220-9E03AF8E7F86}"/>
              </a:ext>
            </a:extLst>
          </p:cNvPr>
          <p:cNvGrpSpPr/>
          <p:nvPr/>
        </p:nvGrpSpPr>
        <p:grpSpPr>
          <a:xfrm>
            <a:off x="558800" y="444500"/>
            <a:ext cx="16891000" cy="9017000"/>
            <a:chOff x="558800" y="444500"/>
            <a:chExt cx="16891000" cy="9017000"/>
          </a:xfrm>
        </p:grpSpPr>
        <p:pic>
          <p:nvPicPr>
            <p:cNvPr id="2" name="Picture 2"/>
            <p:cNvPicPr>
              <a:picLocks noChangeAspect="1"/>
            </p:cNvPicPr>
            <p:nvPr/>
          </p:nvPicPr>
          <p:blipFill>
            <a:blip r:embed="rId3"/>
            <a:stretch>
              <a:fillRect/>
            </a:stretch>
          </p:blipFill>
          <p:spPr>
            <a:xfrm>
              <a:off x="558800" y="444500"/>
              <a:ext cx="16891000" cy="9017000"/>
            </a:xfrm>
            <a:prstGeom prst="rect">
              <a:avLst/>
            </a:prstGeom>
          </p:spPr>
        </p:pic>
        <p:grpSp>
          <p:nvGrpSpPr>
            <p:cNvPr id="9" name="그룹 8">
              <a:extLst>
                <a:ext uri="{FF2B5EF4-FFF2-40B4-BE49-F238E27FC236}">
                  <a16:creationId xmlns:a16="http://schemas.microsoft.com/office/drawing/2014/main" id="{50DB8D33-300E-53FC-B341-735687F8A2DA}"/>
                </a:ext>
              </a:extLst>
            </p:cNvPr>
            <p:cNvGrpSpPr/>
            <p:nvPr/>
          </p:nvGrpSpPr>
          <p:grpSpPr>
            <a:xfrm>
              <a:off x="584200" y="450770"/>
              <a:ext cx="10717567" cy="1092280"/>
              <a:chOff x="584200" y="450770"/>
              <a:chExt cx="10717567" cy="1092280"/>
            </a:xfrm>
          </p:grpSpPr>
          <p:sp>
            <p:nvSpPr>
              <p:cNvPr id="10" name="사각형: 둥근 모서리 9">
                <a:extLst>
                  <a:ext uri="{FF2B5EF4-FFF2-40B4-BE49-F238E27FC236}">
                    <a16:creationId xmlns:a16="http://schemas.microsoft.com/office/drawing/2014/main" id="{95929528-15D6-7A68-98DC-CC3C32777155}"/>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1" name="직사각형 46">
                <a:extLst>
                  <a:ext uri="{FF2B5EF4-FFF2-40B4-BE49-F238E27FC236}">
                    <a16:creationId xmlns:a16="http://schemas.microsoft.com/office/drawing/2014/main" id="{37AF27FC-EEAF-91BE-79FD-2D5C3B583A0F}"/>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p:cNvPicPr>
            <a:picLocks noChangeAspect="1"/>
          </p:cNvPicPr>
          <p:nvPr/>
        </p:nvPicPr>
        <p:blipFill>
          <a:blip r:embed="rId4"/>
          <a:stretch>
            <a:fillRect/>
          </a:stretch>
        </p:blipFill>
        <p:spPr>
          <a:xfrm>
            <a:off x="838200" y="8420100"/>
            <a:ext cx="16611600" cy="1041400"/>
          </a:xfrm>
          <a:prstGeom prst="rect">
            <a:avLst/>
          </a:prstGeom>
        </p:spPr>
      </p:pic>
      <p:sp>
        <p:nvSpPr>
          <p:cNvPr id="14" name="TextBox 11">
            <a:extLst>
              <a:ext uri="{FF2B5EF4-FFF2-40B4-BE49-F238E27FC236}">
                <a16:creationId xmlns:a16="http://schemas.microsoft.com/office/drawing/2014/main" id="{8A69C846-F8BE-8876-FA0D-C6598971B682}"/>
              </a:ext>
            </a:extLst>
          </p:cNvPr>
          <p:cNvSpPr txBox="1"/>
          <p:nvPr/>
        </p:nvSpPr>
        <p:spPr>
          <a:xfrm>
            <a:off x="990600" y="586749"/>
            <a:ext cx="10439400" cy="769441"/>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4400" spc="-350" dirty="0">
                <a:solidFill>
                  <a:schemeClr val="tx2">
                    <a:lumMod val="75000"/>
                  </a:schemeClr>
                </a:solidFill>
                <a:latin typeface="a옛날사진관5" panose="02020600000000000000" pitchFamily="18" charset="-127"/>
                <a:ea typeface="a옛날사진관5" panose="02020600000000000000" pitchFamily="18" charset="-127"/>
              </a:rPr>
              <a:t>차별은 노동환경을 더 위험하게 만듭니다</a:t>
            </a:r>
            <a:r>
              <a:rPr lang="en-US" altLang="ko-KR" sz="4400" spc="-350" dirty="0">
                <a:solidFill>
                  <a:schemeClr val="tx2">
                    <a:lumMod val="75000"/>
                  </a:schemeClr>
                </a:solidFill>
                <a:latin typeface="a옛날사진관5" panose="02020600000000000000" pitchFamily="18" charset="-127"/>
                <a:ea typeface="a옛날사진관5" panose="02020600000000000000" pitchFamily="18" charset="-127"/>
              </a:rPr>
              <a:t>.</a:t>
            </a:r>
            <a:endParaRPr lang="ko-KR" altLang="en-US" sz="4400" spc="-350" dirty="0">
              <a:solidFill>
                <a:schemeClr val="tx2">
                  <a:lumMod val="75000"/>
                </a:schemeClr>
              </a:solidFill>
              <a:latin typeface="a옛날사진관5" panose="02020600000000000000" pitchFamily="18" charset="-127"/>
              <a:ea typeface="a옛날사진관5" panose="02020600000000000000" pitchFamily="18" charset="-127"/>
            </a:endParaRPr>
          </a:p>
        </p:txBody>
      </p:sp>
      <p:sp>
        <p:nvSpPr>
          <p:cNvPr id="13" name="Rounded Rectangle 12">
            <a:extLst>
              <a:ext uri="{FF2B5EF4-FFF2-40B4-BE49-F238E27FC236}">
                <a16:creationId xmlns:a16="http://schemas.microsoft.com/office/drawing/2014/main" id="{9D7C7FB6-23DC-5494-26C0-F2AF3A0B7308}"/>
              </a:ext>
            </a:extLst>
          </p:cNvPr>
          <p:cNvSpPr/>
          <p:nvPr/>
        </p:nvSpPr>
        <p:spPr>
          <a:xfrm>
            <a:off x="1219200" y="2647373"/>
            <a:ext cx="7498079" cy="3569854"/>
          </a:xfrm>
          <a:prstGeom prst="roundRect">
            <a:avLst/>
          </a:prstGeom>
          <a:solidFill>
            <a:srgbClr val="FFEBEE"/>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201168" tIns="146304" rIns="164592" bIns="109728" rtlCol="0" anchor="ctr"/>
          <a:lstStyle/>
          <a:p>
            <a:pPr algn="ctr"/>
            <a:r>
              <a:rPr sz="2800" b="1" dirty="0" err="1">
                <a:solidFill>
                  <a:srgbClr val="102E4E"/>
                </a:solidFill>
                <a:latin typeface="a옛날사진관5" panose="02020600000000000000" pitchFamily="18" charset="-127"/>
                <a:ea typeface="a옛날사진관5" panose="02020600000000000000" pitchFamily="18" charset="-127"/>
              </a:rPr>
              <a:t>차별이</a:t>
            </a:r>
            <a:r>
              <a:rPr sz="2800" b="1" dirty="0">
                <a:solidFill>
                  <a:srgbClr val="102E4E"/>
                </a:solidFill>
                <a:latin typeface="a옛날사진관5" panose="02020600000000000000" pitchFamily="18" charset="-127"/>
                <a:ea typeface="a옛날사진관5" panose="02020600000000000000" pitchFamily="18" charset="-127"/>
              </a:rPr>
              <a:t> </a:t>
            </a:r>
            <a:r>
              <a:rPr sz="2800" b="1" dirty="0" err="1">
                <a:solidFill>
                  <a:srgbClr val="102E4E"/>
                </a:solidFill>
                <a:latin typeface="a옛날사진관5" panose="02020600000000000000" pitchFamily="18" charset="-127"/>
                <a:ea typeface="a옛날사진관5" panose="02020600000000000000" pitchFamily="18" charset="-127"/>
              </a:rPr>
              <a:t>만드는</a:t>
            </a:r>
            <a:r>
              <a:rPr sz="2800" b="1" dirty="0">
                <a:solidFill>
                  <a:srgbClr val="102E4E"/>
                </a:solidFill>
                <a:latin typeface="a옛날사진관5" panose="02020600000000000000" pitchFamily="18" charset="-127"/>
                <a:ea typeface="a옛날사진관5" panose="02020600000000000000" pitchFamily="18" charset="-127"/>
              </a:rPr>
              <a:t> </a:t>
            </a:r>
            <a:r>
              <a:rPr sz="2800" b="1" dirty="0" err="1">
                <a:solidFill>
                  <a:srgbClr val="102E4E"/>
                </a:solidFill>
                <a:latin typeface="a옛날사진관5" panose="02020600000000000000" pitchFamily="18" charset="-127"/>
                <a:ea typeface="a옛날사진관5" panose="02020600000000000000" pitchFamily="18" charset="-127"/>
              </a:rPr>
              <a:t>위험</a:t>
            </a:r>
            <a:endParaRPr lang="en-US" sz="2800" b="1" dirty="0">
              <a:solidFill>
                <a:srgbClr val="102E4E"/>
              </a:solidFill>
              <a:latin typeface="a옛날사진관5" panose="02020600000000000000" pitchFamily="18" charset="-127"/>
              <a:ea typeface="a옛날사진관5" panose="02020600000000000000" pitchFamily="18" charset="-127"/>
            </a:endParaRPr>
          </a:p>
          <a:p>
            <a:pPr algn="ctr"/>
            <a:endParaRPr sz="2800" b="1" dirty="0">
              <a:solidFill>
                <a:srgbClr val="102E4E"/>
              </a:solidFill>
              <a:latin typeface="a옛날사진관5" panose="02020600000000000000" pitchFamily="18" charset="-127"/>
              <a:ea typeface="a옛날사진관5" panose="02020600000000000000" pitchFamily="18" charset="-127"/>
            </a:endParaRPr>
          </a:p>
          <a:p>
            <a:pPr>
              <a:spcBef>
                <a:spcPts val="500"/>
              </a:spcBef>
            </a:pP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도움을</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요청하기</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어려움</a:t>
            </a:r>
            <a:endParaRPr sz="28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임금체불·괴롭힘을</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참게</a:t>
            </a:r>
            <a:r>
              <a:rPr sz="2800" dirty="0">
                <a:solidFill>
                  <a:srgbClr val="1E232B"/>
                </a:solidFill>
                <a:latin typeface="a옛날사진관5" panose="02020600000000000000" pitchFamily="18" charset="-127"/>
                <a:ea typeface="a옛날사진관5" panose="02020600000000000000" pitchFamily="18" charset="-127"/>
              </a:rPr>
              <a:t> 됨</a:t>
            </a:r>
          </a:p>
          <a:p>
            <a:pPr>
              <a:spcBef>
                <a:spcPts val="500"/>
              </a:spcBef>
            </a:pP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산재가</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드러나지</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않음</a:t>
            </a:r>
            <a:endParaRPr sz="28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위험한</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숙소와</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장시간</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노동</a:t>
            </a:r>
            <a:endParaRPr sz="2800" dirty="0">
              <a:solidFill>
                <a:srgbClr val="1E232B"/>
              </a:solidFill>
              <a:latin typeface="a옛날사진관5" panose="02020600000000000000" pitchFamily="18" charset="-127"/>
              <a:ea typeface="a옛날사진관5" panose="02020600000000000000" pitchFamily="18" charset="-127"/>
            </a:endParaRPr>
          </a:p>
        </p:txBody>
      </p:sp>
      <p:sp>
        <p:nvSpPr>
          <p:cNvPr id="16" name="Rounded Rectangle 13">
            <a:extLst>
              <a:ext uri="{FF2B5EF4-FFF2-40B4-BE49-F238E27FC236}">
                <a16:creationId xmlns:a16="http://schemas.microsoft.com/office/drawing/2014/main" id="{514DE15C-D140-964B-3377-0D43D3302266}"/>
              </a:ext>
            </a:extLst>
          </p:cNvPr>
          <p:cNvSpPr/>
          <p:nvPr/>
        </p:nvSpPr>
        <p:spPr>
          <a:xfrm>
            <a:off x="9448800" y="2647373"/>
            <a:ext cx="7498079" cy="3569854"/>
          </a:xfrm>
          <a:prstGeom prst="roundRect">
            <a:avLst/>
          </a:prstGeom>
          <a:solidFill>
            <a:srgbClr val="E8F7EC"/>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201168" tIns="146304" rIns="164592" bIns="109728" rtlCol="0" anchor="ctr"/>
          <a:lstStyle/>
          <a:p>
            <a:pPr algn="ctr"/>
            <a:r>
              <a:rPr sz="2800" b="1" dirty="0" err="1">
                <a:solidFill>
                  <a:srgbClr val="102E4E"/>
                </a:solidFill>
                <a:latin typeface="a옛날사진관5" panose="02020600000000000000" pitchFamily="18" charset="-127"/>
                <a:ea typeface="a옛날사진관5" panose="02020600000000000000" pitchFamily="18" charset="-127"/>
              </a:rPr>
              <a:t>필요한</a:t>
            </a:r>
            <a:r>
              <a:rPr sz="2800" b="1" dirty="0">
                <a:solidFill>
                  <a:srgbClr val="102E4E"/>
                </a:solidFill>
                <a:latin typeface="a옛날사진관5" panose="02020600000000000000" pitchFamily="18" charset="-127"/>
                <a:ea typeface="a옛날사진관5" panose="02020600000000000000" pitchFamily="18" charset="-127"/>
              </a:rPr>
              <a:t> </a:t>
            </a:r>
            <a:r>
              <a:rPr sz="2800" b="1" dirty="0" err="1">
                <a:solidFill>
                  <a:srgbClr val="102E4E"/>
                </a:solidFill>
                <a:latin typeface="a옛날사진관5" panose="02020600000000000000" pitchFamily="18" charset="-127"/>
                <a:ea typeface="a옛날사진관5" panose="02020600000000000000" pitchFamily="18" charset="-127"/>
              </a:rPr>
              <a:t>변화</a:t>
            </a:r>
            <a:endParaRPr lang="en-US" sz="2800" b="1" dirty="0">
              <a:solidFill>
                <a:srgbClr val="102E4E"/>
              </a:solidFill>
              <a:latin typeface="a옛날사진관5" panose="02020600000000000000" pitchFamily="18" charset="-127"/>
              <a:ea typeface="a옛날사진관5" panose="02020600000000000000" pitchFamily="18" charset="-127"/>
            </a:endParaRPr>
          </a:p>
          <a:p>
            <a:pPr algn="ctr"/>
            <a:endParaRPr sz="2800" b="1" dirty="0">
              <a:solidFill>
                <a:srgbClr val="102E4E"/>
              </a:solidFill>
              <a:latin typeface="a옛날사진관5" panose="02020600000000000000" pitchFamily="18" charset="-127"/>
              <a:ea typeface="a옛날사진관5" panose="02020600000000000000" pitchFamily="18" charset="-127"/>
            </a:endParaRPr>
          </a:p>
          <a:p>
            <a:pPr>
              <a:spcBef>
                <a:spcPts val="500"/>
              </a:spcBef>
            </a:pP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통역과</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상담</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접근성</a:t>
            </a:r>
            <a:endParaRPr sz="28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안전교육과</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보호장비</a:t>
            </a:r>
            <a:endParaRPr sz="28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주거·휴식권</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보장</a:t>
            </a:r>
            <a:endParaRPr sz="2800" dirty="0">
              <a:solidFill>
                <a:srgbClr val="1E232B"/>
              </a:solidFill>
              <a:latin typeface="a옛날사진관5" panose="02020600000000000000" pitchFamily="18" charset="-127"/>
              <a:ea typeface="a옛날사진관5" panose="02020600000000000000" pitchFamily="18" charset="-127"/>
            </a:endParaRPr>
          </a:p>
          <a:p>
            <a:pPr>
              <a:spcBef>
                <a:spcPts val="500"/>
              </a:spcBef>
            </a:pP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차별</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없는</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신고</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체계</a:t>
            </a:r>
            <a:endParaRPr sz="2800" dirty="0">
              <a:solidFill>
                <a:srgbClr val="1E232B"/>
              </a:solidFill>
              <a:latin typeface="a옛날사진관5" panose="02020600000000000000" pitchFamily="18" charset="-127"/>
              <a:ea typeface="a옛날사진관5" panose="02020600000000000000" pitchFamily="18" charset="-127"/>
            </a:endParaRPr>
          </a:p>
        </p:txBody>
      </p:sp>
      <p:sp>
        <p:nvSpPr>
          <p:cNvPr id="18" name="Rounded Rectangle 14">
            <a:extLst>
              <a:ext uri="{FF2B5EF4-FFF2-40B4-BE49-F238E27FC236}">
                <a16:creationId xmlns:a16="http://schemas.microsoft.com/office/drawing/2014/main" id="{D7F3948C-EDCB-5836-F60B-FA860689DBFC}"/>
              </a:ext>
            </a:extLst>
          </p:cNvPr>
          <p:cNvSpPr/>
          <p:nvPr/>
        </p:nvSpPr>
        <p:spPr>
          <a:xfrm>
            <a:off x="1676400" y="6899563"/>
            <a:ext cx="14630400" cy="822960"/>
          </a:xfrm>
          <a:prstGeom prst="roundRect">
            <a:avLst/>
          </a:prstGeom>
          <a:solidFill>
            <a:srgbClr val="FFF8DC"/>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2800" b="1">
                <a:solidFill>
                  <a:srgbClr val="102E4E"/>
                </a:solidFill>
                <a:latin typeface="a옛날사진관5" panose="02020600000000000000" pitchFamily="18" charset="-127"/>
                <a:ea typeface="a옛날사진관5" panose="02020600000000000000" pitchFamily="18" charset="-127"/>
              </a:rPr>
              <a:t>이주노동자의 문제는 “도와줄 사람”의 문제가 아니라, 권리 보장의 문제입니다.</a:t>
            </a:r>
          </a:p>
        </p:txBody>
      </p:sp>
    </p:spTree>
    <p:extLst>
      <p:ext uri="{BB962C8B-B14F-4D97-AF65-F5344CB8AC3E}">
        <p14:creationId xmlns:p14="http://schemas.microsoft.com/office/powerpoint/2010/main" val="37964841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a:extLst>
            <a:ext uri="{FF2B5EF4-FFF2-40B4-BE49-F238E27FC236}">
              <a16:creationId xmlns:a16="http://schemas.microsoft.com/office/drawing/2014/main" id="{6586394F-D509-9B1A-5381-10485F4BCB17}"/>
            </a:ext>
          </a:extLst>
        </p:cNvPr>
        <p:cNvGrpSpPr/>
        <p:nvPr/>
      </p:nvGrpSpPr>
      <p:grpSpPr>
        <a:xfrm>
          <a:off x="0" y="0"/>
          <a:ext cx="0" cy="0"/>
          <a:chOff x="0" y="0"/>
          <a:chExt cx="0" cy="0"/>
        </a:xfrm>
      </p:grpSpPr>
      <p:grpSp>
        <p:nvGrpSpPr>
          <p:cNvPr id="12" name="그룹 11">
            <a:extLst>
              <a:ext uri="{FF2B5EF4-FFF2-40B4-BE49-F238E27FC236}">
                <a16:creationId xmlns:a16="http://schemas.microsoft.com/office/drawing/2014/main" id="{B0F0044A-0157-0EA4-7A2D-5567CA85760F}"/>
              </a:ext>
            </a:extLst>
          </p:cNvPr>
          <p:cNvGrpSpPr/>
          <p:nvPr/>
        </p:nvGrpSpPr>
        <p:grpSpPr>
          <a:xfrm>
            <a:off x="558800" y="444500"/>
            <a:ext cx="16891000" cy="9017000"/>
            <a:chOff x="558800" y="444500"/>
            <a:chExt cx="16891000" cy="9017000"/>
          </a:xfrm>
        </p:grpSpPr>
        <p:pic>
          <p:nvPicPr>
            <p:cNvPr id="2" name="Picture 2">
              <a:extLst>
                <a:ext uri="{FF2B5EF4-FFF2-40B4-BE49-F238E27FC236}">
                  <a16:creationId xmlns:a16="http://schemas.microsoft.com/office/drawing/2014/main" id="{3B9F993F-E98B-0B72-3DF1-D24B8AC6EA36}"/>
                </a:ext>
              </a:extLst>
            </p:cNvPr>
            <p:cNvPicPr>
              <a:picLocks noChangeAspect="1"/>
            </p:cNvPicPr>
            <p:nvPr/>
          </p:nvPicPr>
          <p:blipFill>
            <a:blip r:embed="rId3"/>
            <a:stretch>
              <a:fillRect/>
            </a:stretch>
          </p:blipFill>
          <p:spPr>
            <a:xfrm>
              <a:off x="558800" y="444500"/>
              <a:ext cx="16891000" cy="9017000"/>
            </a:xfrm>
            <a:prstGeom prst="rect">
              <a:avLst/>
            </a:prstGeom>
          </p:spPr>
        </p:pic>
        <p:grpSp>
          <p:nvGrpSpPr>
            <p:cNvPr id="9" name="그룹 8">
              <a:extLst>
                <a:ext uri="{FF2B5EF4-FFF2-40B4-BE49-F238E27FC236}">
                  <a16:creationId xmlns:a16="http://schemas.microsoft.com/office/drawing/2014/main" id="{C8CD5FF9-AD38-6834-37C3-54E6B8B7A682}"/>
                </a:ext>
              </a:extLst>
            </p:cNvPr>
            <p:cNvGrpSpPr/>
            <p:nvPr/>
          </p:nvGrpSpPr>
          <p:grpSpPr>
            <a:xfrm>
              <a:off x="584200" y="450770"/>
              <a:ext cx="10717567" cy="1092280"/>
              <a:chOff x="584200" y="450770"/>
              <a:chExt cx="10717567" cy="1092280"/>
            </a:xfrm>
          </p:grpSpPr>
          <p:sp>
            <p:nvSpPr>
              <p:cNvPr id="10" name="사각형: 둥근 모서리 9">
                <a:extLst>
                  <a:ext uri="{FF2B5EF4-FFF2-40B4-BE49-F238E27FC236}">
                    <a16:creationId xmlns:a16="http://schemas.microsoft.com/office/drawing/2014/main" id="{B473C3E1-F1EC-60F7-FA5C-149B10C25569}"/>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1" name="직사각형 46">
                <a:extLst>
                  <a:ext uri="{FF2B5EF4-FFF2-40B4-BE49-F238E27FC236}">
                    <a16:creationId xmlns:a16="http://schemas.microsoft.com/office/drawing/2014/main" id="{E8ABB1BA-A426-8C9C-A36F-82E09A9EF6B3}"/>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a:extLst>
              <a:ext uri="{FF2B5EF4-FFF2-40B4-BE49-F238E27FC236}">
                <a16:creationId xmlns:a16="http://schemas.microsoft.com/office/drawing/2014/main" id="{4B26A37D-29B9-E51E-45AD-12B045AB6A89}"/>
              </a:ext>
            </a:extLst>
          </p:cNvPr>
          <p:cNvPicPr>
            <a:picLocks noChangeAspect="1"/>
          </p:cNvPicPr>
          <p:nvPr/>
        </p:nvPicPr>
        <p:blipFill>
          <a:blip r:embed="rId4"/>
          <a:stretch>
            <a:fillRect/>
          </a:stretch>
        </p:blipFill>
        <p:spPr>
          <a:xfrm>
            <a:off x="838200" y="8420100"/>
            <a:ext cx="16611600" cy="1041400"/>
          </a:xfrm>
          <a:prstGeom prst="rect">
            <a:avLst/>
          </a:prstGeom>
        </p:spPr>
      </p:pic>
      <p:sp>
        <p:nvSpPr>
          <p:cNvPr id="14" name="TextBox 11">
            <a:extLst>
              <a:ext uri="{FF2B5EF4-FFF2-40B4-BE49-F238E27FC236}">
                <a16:creationId xmlns:a16="http://schemas.microsoft.com/office/drawing/2014/main" id="{50F64F00-F366-2BF7-126B-A7D012E4DDF4}"/>
              </a:ext>
            </a:extLst>
          </p:cNvPr>
          <p:cNvSpPr txBox="1"/>
          <p:nvPr/>
        </p:nvSpPr>
        <p:spPr>
          <a:xfrm>
            <a:off x="2514600" y="586749"/>
            <a:ext cx="10439400" cy="769441"/>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4400" spc="-350" dirty="0">
                <a:solidFill>
                  <a:schemeClr val="tx2">
                    <a:lumMod val="75000"/>
                  </a:schemeClr>
                </a:solidFill>
                <a:latin typeface="a옛날사진관5" panose="02020600000000000000" pitchFamily="18" charset="-127"/>
                <a:ea typeface="a옛날사진관5" panose="02020600000000000000" pitchFamily="18" charset="-127"/>
              </a:rPr>
              <a:t>국적이 달라도 권리는 같습니다</a:t>
            </a:r>
            <a:r>
              <a:rPr lang="en-US" altLang="ko-KR" sz="4400" spc="-350" dirty="0">
                <a:solidFill>
                  <a:schemeClr val="tx2">
                    <a:lumMod val="75000"/>
                  </a:schemeClr>
                </a:solidFill>
                <a:latin typeface="a옛날사진관5" panose="02020600000000000000" pitchFamily="18" charset="-127"/>
                <a:ea typeface="a옛날사진관5" panose="02020600000000000000" pitchFamily="18" charset="-127"/>
              </a:rPr>
              <a:t>.</a:t>
            </a:r>
            <a:endParaRPr lang="ko-KR" altLang="en-US" sz="4400" spc="-350" dirty="0">
              <a:solidFill>
                <a:schemeClr val="tx2">
                  <a:lumMod val="75000"/>
                </a:schemeClr>
              </a:solidFill>
              <a:latin typeface="a옛날사진관5" panose="02020600000000000000" pitchFamily="18" charset="-127"/>
              <a:ea typeface="a옛날사진관5" panose="02020600000000000000" pitchFamily="18" charset="-127"/>
            </a:endParaRPr>
          </a:p>
        </p:txBody>
      </p:sp>
      <p:sp>
        <p:nvSpPr>
          <p:cNvPr id="5" name="Rounded Rectangle 7">
            <a:extLst>
              <a:ext uri="{FF2B5EF4-FFF2-40B4-BE49-F238E27FC236}">
                <a16:creationId xmlns:a16="http://schemas.microsoft.com/office/drawing/2014/main" id="{2C7324DD-68CF-C6DD-C2E5-25BA4984FE94}"/>
              </a:ext>
            </a:extLst>
          </p:cNvPr>
          <p:cNvSpPr/>
          <p:nvPr/>
        </p:nvSpPr>
        <p:spPr>
          <a:xfrm>
            <a:off x="2286000" y="2573030"/>
            <a:ext cx="13716000" cy="2103120"/>
          </a:xfrm>
          <a:prstGeom prst="roundRect">
            <a:avLst/>
          </a:prstGeom>
          <a:solidFill>
            <a:srgbClr val="FFF8DC"/>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4000">
                <a:solidFill>
                  <a:srgbClr val="102E4E"/>
                </a:solidFill>
                <a:latin typeface="a옛날사진관5" panose="02020600000000000000" pitchFamily="18" charset="-127"/>
                <a:ea typeface="a옛날사진관5" panose="02020600000000000000" pitchFamily="18" charset="-127"/>
              </a:rPr>
              <a:t>청소년이든, 비청소년이든</a:t>
            </a:r>
          </a:p>
          <a:p>
            <a:pPr algn="ctr">
              <a:spcBef>
                <a:spcPts val="400"/>
              </a:spcBef>
            </a:pPr>
            <a:r>
              <a:rPr sz="4000">
                <a:solidFill>
                  <a:srgbClr val="102E4E"/>
                </a:solidFill>
                <a:latin typeface="a옛날사진관5" panose="02020600000000000000" pitchFamily="18" charset="-127"/>
                <a:ea typeface="a옛날사진관5" panose="02020600000000000000" pitchFamily="18" charset="-127"/>
              </a:rPr>
              <a:t>한국인이든, 이주민이든</a:t>
            </a:r>
          </a:p>
          <a:p>
            <a:pPr algn="ctr">
              <a:spcBef>
                <a:spcPts val="400"/>
              </a:spcBef>
            </a:pPr>
            <a:r>
              <a:rPr sz="4000">
                <a:solidFill>
                  <a:srgbClr val="102E4E"/>
                </a:solidFill>
                <a:latin typeface="a옛날사진관5" panose="02020600000000000000" pitchFamily="18" charset="-127"/>
                <a:ea typeface="a옛날사진관5" panose="02020600000000000000" pitchFamily="18" charset="-127"/>
              </a:rPr>
              <a:t>직접고용이든, 플랫폼 노동이든</a:t>
            </a:r>
          </a:p>
        </p:txBody>
      </p:sp>
      <p:sp>
        <p:nvSpPr>
          <p:cNvPr id="7" name="Rounded Rectangle 8">
            <a:extLst>
              <a:ext uri="{FF2B5EF4-FFF2-40B4-BE49-F238E27FC236}">
                <a16:creationId xmlns:a16="http://schemas.microsoft.com/office/drawing/2014/main" id="{803386D5-0068-78A8-D68A-4738CA989DD2}"/>
              </a:ext>
            </a:extLst>
          </p:cNvPr>
          <p:cNvSpPr/>
          <p:nvPr/>
        </p:nvSpPr>
        <p:spPr>
          <a:xfrm>
            <a:off x="2103120" y="5473705"/>
            <a:ext cx="14081760" cy="1097280"/>
          </a:xfrm>
          <a:prstGeom prst="roundRect">
            <a:avLst/>
          </a:prstGeom>
          <a:solidFill>
            <a:srgbClr val="102E4E"/>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4000">
                <a:solidFill>
                  <a:srgbClr val="FFFFFF"/>
                </a:solidFill>
                <a:latin typeface="a옛날사진관5" panose="02020600000000000000" pitchFamily="18" charset="-127"/>
                <a:ea typeface="a옛날사진관5" panose="02020600000000000000" pitchFamily="18" charset="-127"/>
              </a:rPr>
              <a:t>일하는 사람의 생명·안전·휴식·존엄은 줄어들 수 없습니다.</a:t>
            </a:r>
          </a:p>
        </p:txBody>
      </p:sp>
      <p:sp>
        <p:nvSpPr>
          <p:cNvPr id="15" name="Rounded Rectangle 9">
            <a:extLst>
              <a:ext uri="{FF2B5EF4-FFF2-40B4-BE49-F238E27FC236}">
                <a16:creationId xmlns:a16="http://schemas.microsoft.com/office/drawing/2014/main" id="{E2E12808-4DBF-3759-30E5-362652FC07AF}"/>
              </a:ext>
            </a:extLst>
          </p:cNvPr>
          <p:cNvSpPr/>
          <p:nvPr/>
        </p:nvSpPr>
        <p:spPr>
          <a:xfrm>
            <a:off x="2926080" y="7152642"/>
            <a:ext cx="12435840" cy="685800"/>
          </a:xfrm>
          <a:prstGeom prst="roundRect">
            <a:avLst/>
          </a:prstGeom>
          <a:solidFill>
            <a:srgbClr val="FFFFFF"/>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3200">
                <a:solidFill>
                  <a:srgbClr val="1E232B"/>
                </a:solidFill>
                <a:latin typeface="a옛날사진관5" panose="02020600000000000000" pitchFamily="18" charset="-127"/>
                <a:ea typeface="a옛날사진관5" panose="02020600000000000000" pitchFamily="18" charset="-127"/>
              </a:rPr>
              <a:t>노동인권은 “누구에게나 같은 기준”에서 시작합니다.</a:t>
            </a:r>
          </a:p>
        </p:txBody>
      </p:sp>
    </p:spTree>
    <p:extLst>
      <p:ext uri="{BB962C8B-B14F-4D97-AF65-F5344CB8AC3E}">
        <p14:creationId xmlns:p14="http://schemas.microsoft.com/office/powerpoint/2010/main" val="14674538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p:cNvGrpSpPr/>
        <p:nvPr/>
      </p:nvGrpSpPr>
      <p:grpSpPr>
        <a:xfrm>
          <a:off x="0" y="0"/>
          <a:ext cx="0" cy="0"/>
          <a:chOff x="0" y="0"/>
          <a:chExt cx="0" cy="0"/>
        </a:xfrm>
      </p:grpSpPr>
      <p:grpSp>
        <p:nvGrpSpPr>
          <p:cNvPr id="11" name="그룹 10">
            <a:extLst>
              <a:ext uri="{FF2B5EF4-FFF2-40B4-BE49-F238E27FC236}">
                <a16:creationId xmlns:a16="http://schemas.microsoft.com/office/drawing/2014/main" id="{32590B97-152E-A6DC-B223-71944CF810BA}"/>
              </a:ext>
            </a:extLst>
          </p:cNvPr>
          <p:cNvGrpSpPr/>
          <p:nvPr/>
        </p:nvGrpSpPr>
        <p:grpSpPr>
          <a:xfrm>
            <a:off x="558800" y="444500"/>
            <a:ext cx="16891000" cy="9017000"/>
            <a:chOff x="558800" y="444500"/>
            <a:chExt cx="16891000" cy="9017000"/>
          </a:xfrm>
        </p:grpSpPr>
        <p:pic>
          <p:nvPicPr>
            <p:cNvPr id="2" name="Picture 2"/>
            <p:cNvPicPr>
              <a:picLocks noChangeAspect="1"/>
            </p:cNvPicPr>
            <p:nvPr/>
          </p:nvPicPr>
          <p:blipFill>
            <a:blip r:embed="rId3"/>
            <a:stretch>
              <a:fillRect/>
            </a:stretch>
          </p:blipFill>
          <p:spPr>
            <a:xfrm>
              <a:off x="558800" y="444500"/>
              <a:ext cx="16891000" cy="9017000"/>
            </a:xfrm>
            <a:prstGeom prst="rect">
              <a:avLst/>
            </a:prstGeom>
          </p:spPr>
        </p:pic>
        <p:grpSp>
          <p:nvGrpSpPr>
            <p:cNvPr id="7" name="그룹 6">
              <a:extLst>
                <a:ext uri="{FF2B5EF4-FFF2-40B4-BE49-F238E27FC236}">
                  <a16:creationId xmlns:a16="http://schemas.microsoft.com/office/drawing/2014/main" id="{E1C383EC-1289-A3A1-2435-A2D920AA182D}"/>
                </a:ext>
              </a:extLst>
            </p:cNvPr>
            <p:cNvGrpSpPr/>
            <p:nvPr/>
          </p:nvGrpSpPr>
          <p:grpSpPr>
            <a:xfrm>
              <a:off x="584200" y="450770"/>
              <a:ext cx="10717567" cy="1092280"/>
              <a:chOff x="584200" y="450770"/>
              <a:chExt cx="10717567" cy="1092280"/>
            </a:xfrm>
          </p:grpSpPr>
          <p:sp>
            <p:nvSpPr>
              <p:cNvPr id="9" name="사각형: 둥근 모서리 8">
                <a:extLst>
                  <a:ext uri="{FF2B5EF4-FFF2-40B4-BE49-F238E27FC236}">
                    <a16:creationId xmlns:a16="http://schemas.microsoft.com/office/drawing/2014/main" id="{C99A2AF5-2490-99AA-796D-75F4204E0174}"/>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0" name="직사각형 46">
                <a:extLst>
                  <a:ext uri="{FF2B5EF4-FFF2-40B4-BE49-F238E27FC236}">
                    <a16:creationId xmlns:a16="http://schemas.microsoft.com/office/drawing/2014/main" id="{A0E03567-9DCE-9D98-465B-AB1D1471EC04}"/>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p:cNvPicPr>
            <a:picLocks noChangeAspect="1"/>
          </p:cNvPicPr>
          <p:nvPr/>
        </p:nvPicPr>
        <p:blipFill>
          <a:blip r:embed="rId4"/>
          <a:stretch>
            <a:fillRect/>
          </a:stretch>
        </p:blipFill>
        <p:spPr>
          <a:xfrm>
            <a:off x="838200" y="8420100"/>
            <a:ext cx="16611600" cy="1041400"/>
          </a:xfrm>
          <a:prstGeom prst="rect">
            <a:avLst/>
          </a:prstGeom>
        </p:spPr>
      </p:pic>
      <p:pic>
        <p:nvPicPr>
          <p:cNvPr id="5" name="Picture 4">
            <a:extLst>
              <a:ext uri="{FF2B5EF4-FFF2-40B4-BE49-F238E27FC236}">
                <a16:creationId xmlns:a16="http://schemas.microsoft.com/office/drawing/2014/main" id="{B1A1609B-4AAD-03DB-B5BF-8C694676923B}"/>
              </a:ext>
            </a:extLst>
          </p:cNvPr>
          <p:cNvPicPr>
            <a:picLocks noChangeAspect="1"/>
          </p:cNvPicPr>
          <p:nvPr/>
        </p:nvPicPr>
        <p:blipFill>
          <a:blip r:embed="rId5"/>
          <a:stretch>
            <a:fillRect/>
          </a:stretch>
        </p:blipFill>
        <p:spPr>
          <a:xfrm>
            <a:off x="12217400" y="482600"/>
            <a:ext cx="4343400" cy="4089400"/>
          </a:xfrm>
          <a:prstGeom prst="rect">
            <a:avLst/>
          </a:prstGeom>
        </p:spPr>
      </p:pic>
      <p:sp>
        <p:nvSpPr>
          <p:cNvPr id="8" name="TextBox 7">
            <a:extLst>
              <a:ext uri="{FF2B5EF4-FFF2-40B4-BE49-F238E27FC236}">
                <a16:creationId xmlns:a16="http://schemas.microsoft.com/office/drawing/2014/main" id="{5F0B7274-5BE6-15FF-7AF4-554D3F365D5A}"/>
              </a:ext>
            </a:extLst>
          </p:cNvPr>
          <p:cNvSpPr txBox="1"/>
          <p:nvPr/>
        </p:nvSpPr>
        <p:spPr>
          <a:xfrm>
            <a:off x="3634190" y="3396923"/>
            <a:ext cx="9484969" cy="2618666"/>
          </a:xfrm>
          <a:prstGeom prst="rect">
            <a:avLst/>
          </a:prstGeom>
          <a:noFill/>
        </p:spPr>
        <p:txBody>
          <a:bodyPr wrap="none" rtlCol="0">
            <a:spAutoFit/>
          </a:bodyPr>
          <a:lstStyle/>
          <a:p>
            <a:pPr marL="118800">
              <a:spcAft>
                <a:spcPts val="500"/>
              </a:spcAft>
            </a:pPr>
            <a:r>
              <a:rPr lang="ko-KR" altLang="en-US" sz="8000" b="1" spc="-150" dirty="0">
                <a:latin typeface="나눔스퀘어OTF ExtraBold" pitchFamily="34" charset="-127"/>
                <a:ea typeface="나눔스퀘어OTF ExtraBold" pitchFamily="34" charset="-127"/>
              </a:rPr>
              <a:t>노동존중</a:t>
            </a:r>
          </a:p>
          <a:p>
            <a:pPr marL="118800">
              <a:spcAft>
                <a:spcPts val="500"/>
              </a:spcAft>
            </a:pPr>
            <a:r>
              <a:rPr lang="ko-KR" altLang="en-US" sz="8000" b="1" spc="-150" dirty="0">
                <a:latin typeface="나눔스퀘어OTF ExtraBold" pitchFamily="34" charset="-127"/>
                <a:ea typeface="나눔스퀘어OTF ExtraBold" pitchFamily="34" charset="-127"/>
              </a:rPr>
              <a:t>어떻게 하면 좋을까</a:t>
            </a:r>
            <a:r>
              <a:rPr lang="en-US" altLang="ko-KR" sz="8000" b="1" spc="-150" dirty="0">
                <a:latin typeface="나눔스퀘어OTF ExtraBold" pitchFamily="34" charset="-127"/>
                <a:ea typeface="나눔스퀘어OTF ExtraBold" pitchFamily="34" charset="-127"/>
              </a:rPr>
              <a:t>?</a:t>
            </a:r>
            <a:endParaRPr lang="ko-KR" altLang="en-US" sz="8000" b="1" spc="-150" dirty="0">
              <a:latin typeface="나눔스퀘어OTF ExtraBold" pitchFamily="34" charset="-127"/>
              <a:ea typeface="나눔스퀘어OTF ExtraBold" pitchFamily="34" charset="-127"/>
            </a:endParaRPr>
          </a:p>
        </p:txBody>
      </p:sp>
      <p:sp>
        <p:nvSpPr>
          <p:cNvPr id="13" name="TextBox 11">
            <a:extLst>
              <a:ext uri="{FF2B5EF4-FFF2-40B4-BE49-F238E27FC236}">
                <a16:creationId xmlns:a16="http://schemas.microsoft.com/office/drawing/2014/main" id="{2A8FFBEC-0422-0C8C-5A20-B4A6DC3BA2E1}"/>
              </a:ext>
            </a:extLst>
          </p:cNvPr>
          <p:cNvSpPr txBox="1"/>
          <p:nvPr/>
        </p:nvSpPr>
        <p:spPr>
          <a:xfrm>
            <a:off x="4371274" y="498577"/>
            <a:ext cx="3143417" cy="1015663"/>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6000" b="1" spc="-350" dirty="0">
                <a:solidFill>
                  <a:schemeClr val="tx2">
                    <a:lumMod val="75000"/>
                  </a:schemeClr>
                </a:solidFill>
                <a:latin typeface="이순신 돋움체 B" pitchFamily="18" charset="-127"/>
                <a:ea typeface="이순신 돋움체 B" pitchFamily="18" charset="-127"/>
              </a:rPr>
              <a:t>노동존중</a:t>
            </a:r>
          </a:p>
        </p:txBody>
      </p:sp>
    </p:spTree>
    <p:extLst>
      <p:ext uri="{BB962C8B-B14F-4D97-AF65-F5344CB8AC3E}">
        <p14:creationId xmlns:p14="http://schemas.microsoft.com/office/powerpoint/2010/main" val="5519378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a:extLst>
            <a:ext uri="{FF2B5EF4-FFF2-40B4-BE49-F238E27FC236}">
              <a16:creationId xmlns:a16="http://schemas.microsoft.com/office/drawing/2014/main" id="{2D2A1632-6345-9231-24FA-DEE5CF84CF14}"/>
            </a:ext>
          </a:extLst>
        </p:cNvPr>
        <p:cNvGrpSpPr/>
        <p:nvPr/>
      </p:nvGrpSpPr>
      <p:grpSpPr>
        <a:xfrm>
          <a:off x="0" y="0"/>
          <a:ext cx="0" cy="0"/>
          <a:chOff x="0" y="0"/>
          <a:chExt cx="0" cy="0"/>
        </a:xfrm>
      </p:grpSpPr>
      <p:grpSp>
        <p:nvGrpSpPr>
          <p:cNvPr id="11" name="그룹 10">
            <a:extLst>
              <a:ext uri="{FF2B5EF4-FFF2-40B4-BE49-F238E27FC236}">
                <a16:creationId xmlns:a16="http://schemas.microsoft.com/office/drawing/2014/main" id="{17D83275-53F0-C9FB-59D9-99ABA6F42453}"/>
              </a:ext>
            </a:extLst>
          </p:cNvPr>
          <p:cNvGrpSpPr/>
          <p:nvPr/>
        </p:nvGrpSpPr>
        <p:grpSpPr>
          <a:xfrm>
            <a:off x="558800" y="444500"/>
            <a:ext cx="16891000" cy="9017000"/>
            <a:chOff x="558800" y="444500"/>
            <a:chExt cx="16891000" cy="9017000"/>
          </a:xfrm>
        </p:grpSpPr>
        <p:pic>
          <p:nvPicPr>
            <p:cNvPr id="2" name="Picture 2">
              <a:extLst>
                <a:ext uri="{FF2B5EF4-FFF2-40B4-BE49-F238E27FC236}">
                  <a16:creationId xmlns:a16="http://schemas.microsoft.com/office/drawing/2014/main" id="{1EC54AC2-887B-1C4D-59A8-2EC07CFCAFD3}"/>
                </a:ext>
              </a:extLst>
            </p:cNvPr>
            <p:cNvPicPr>
              <a:picLocks noChangeAspect="1"/>
            </p:cNvPicPr>
            <p:nvPr/>
          </p:nvPicPr>
          <p:blipFill>
            <a:blip r:embed="rId3"/>
            <a:stretch>
              <a:fillRect/>
            </a:stretch>
          </p:blipFill>
          <p:spPr>
            <a:xfrm>
              <a:off x="558800" y="444500"/>
              <a:ext cx="16891000" cy="9017000"/>
            </a:xfrm>
            <a:prstGeom prst="rect">
              <a:avLst/>
            </a:prstGeom>
          </p:spPr>
        </p:pic>
        <p:grpSp>
          <p:nvGrpSpPr>
            <p:cNvPr id="7" name="그룹 6">
              <a:extLst>
                <a:ext uri="{FF2B5EF4-FFF2-40B4-BE49-F238E27FC236}">
                  <a16:creationId xmlns:a16="http://schemas.microsoft.com/office/drawing/2014/main" id="{2E3B98D5-6A6B-BC58-B8E1-FC37E1F8E3A3}"/>
                </a:ext>
              </a:extLst>
            </p:cNvPr>
            <p:cNvGrpSpPr/>
            <p:nvPr/>
          </p:nvGrpSpPr>
          <p:grpSpPr>
            <a:xfrm>
              <a:off x="584200" y="450770"/>
              <a:ext cx="10717567" cy="1092280"/>
              <a:chOff x="584200" y="450770"/>
              <a:chExt cx="10717567" cy="1092280"/>
            </a:xfrm>
          </p:grpSpPr>
          <p:sp>
            <p:nvSpPr>
              <p:cNvPr id="9" name="사각형: 둥근 모서리 8">
                <a:extLst>
                  <a:ext uri="{FF2B5EF4-FFF2-40B4-BE49-F238E27FC236}">
                    <a16:creationId xmlns:a16="http://schemas.microsoft.com/office/drawing/2014/main" id="{91E58394-6072-B6AF-0E7B-C59368774CDC}"/>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0" name="직사각형 46">
                <a:extLst>
                  <a:ext uri="{FF2B5EF4-FFF2-40B4-BE49-F238E27FC236}">
                    <a16:creationId xmlns:a16="http://schemas.microsoft.com/office/drawing/2014/main" id="{25A1D38E-CF01-5DB7-213F-FED563A0E20E}"/>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a:extLst>
              <a:ext uri="{FF2B5EF4-FFF2-40B4-BE49-F238E27FC236}">
                <a16:creationId xmlns:a16="http://schemas.microsoft.com/office/drawing/2014/main" id="{FA81F188-E15B-5715-8FD6-707BE1528EE7}"/>
              </a:ext>
            </a:extLst>
          </p:cNvPr>
          <p:cNvPicPr>
            <a:picLocks noChangeAspect="1"/>
          </p:cNvPicPr>
          <p:nvPr/>
        </p:nvPicPr>
        <p:blipFill>
          <a:blip r:embed="rId4"/>
          <a:stretch>
            <a:fillRect/>
          </a:stretch>
        </p:blipFill>
        <p:spPr>
          <a:xfrm>
            <a:off x="838200" y="8420100"/>
            <a:ext cx="16611600" cy="1041400"/>
          </a:xfrm>
          <a:prstGeom prst="rect">
            <a:avLst/>
          </a:prstGeom>
        </p:spPr>
      </p:pic>
      <p:pic>
        <p:nvPicPr>
          <p:cNvPr id="5" name="Picture 4">
            <a:extLst>
              <a:ext uri="{FF2B5EF4-FFF2-40B4-BE49-F238E27FC236}">
                <a16:creationId xmlns:a16="http://schemas.microsoft.com/office/drawing/2014/main" id="{0F28253E-51BA-1F74-9E20-79574BF4DEF9}"/>
              </a:ext>
            </a:extLst>
          </p:cNvPr>
          <p:cNvPicPr>
            <a:picLocks noChangeAspect="1"/>
          </p:cNvPicPr>
          <p:nvPr/>
        </p:nvPicPr>
        <p:blipFill>
          <a:blip r:embed="rId5"/>
          <a:stretch>
            <a:fillRect/>
          </a:stretch>
        </p:blipFill>
        <p:spPr>
          <a:xfrm>
            <a:off x="16049188" y="162160"/>
            <a:ext cx="2208332" cy="2079190"/>
          </a:xfrm>
          <a:prstGeom prst="rect">
            <a:avLst/>
          </a:prstGeom>
        </p:spPr>
      </p:pic>
      <p:sp>
        <p:nvSpPr>
          <p:cNvPr id="13" name="TextBox 11">
            <a:extLst>
              <a:ext uri="{FF2B5EF4-FFF2-40B4-BE49-F238E27FC236}">
                <a16:creationId xmlns:a16="http://schemas.microsoft.com/office/drawing/2014/main" id="{AA52F4DB-B7C0-1291-51ED-E1A308A9FBE4}"/>
              </a:ext>
            </a:extLst>
          </p:cNvPr>
          <p:cNvSpPr txBox="1"/>
          <p:nvPr/>
        </p:nvSpPr>
        <p:spPr>
          <a:xfrm>
            <a:off x="2148840" y="568649"/>
            <a:ext cx="9265920" cy="830997"/>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4800" spc="-350">
                <a:solidFill>
                  <a:schemeClr val="tx2">
                    <a:lumMod val="75000"/>
                  </a:schemeClr>
                </a:solidFill>
                <a:latin typeface="a옛날사진관5" panose="02020600000000000000" pitchFamily="18" charset="-127"/>
                <a:ea typeface="a옛날사진관5" panose="02020600000000000000" pitchFamily="18" charset="-127"/>
              </a:rPr>
              <a:t>노동존중은 친절보다 큽니다</a:t>
            </a:r>
            <a:r>
              <a:rPr lang="en-US" altLang="ko-KR" sz="4800" spc="-350" dirty="0">
                <a:solidFill>
                  <a:schemeClr val="tx2">
                    <a:lumMod val="75000"/>
                  </a:schemeClr>
                </a:solidFill>
                <a:latin typeface="a옛날사진관5" panose="02020600000000000000" pitchFamily="18" charset="-127"/>
                <a:ea typeface="a옛날사진관5" panose="02020600000000000000" pitchFamily="18" charset="-127"/>
              </a:rPr>
              <a:t>.</a:t>
            </a:r>
            <a:endParaRPr lang="ko-KR" altLang="en-US" sz="4800" spc="-350" dirty="0">
              <a:solidFill>
                <a:schemeClr val="tx2">
                  <a:lumMod val="75000"/>
                </a:schemeClr>
              </a:solidFill>
              <a:latin typeface="a옛날사진관5" panose="02020600000000000000" pitchFamily="18" charset="-127"/>
              <a:ea typeface="a옛날사진관5" panose="02020600000000000000" pitchFamily="18" charset="-127"/>
            </a:endParaRPr>
          </a:p>
        </p:txBody>
      </p:sp>
      <p:sp>
        <p:nvSpPr>
          <p:cNvPr id="6" name="Rounded Rectangle 7">
            <a:extLst>
              <a:ext uri="{FF2B5EF4-FFF2-40B4-BE49-F238E27FC236}">
                <a16:creationId xmlns:a16="http://schemas.microsoft.com/office/drawing/2014/main" id="{6E78D688-AD68-9ADB-373D-D94585E6E84C}"/>
              </a:ext>
            </a:extLst>
          </p:cNvPr>
          <p:cNvSpPr/>
          <p:nvPr/>
        </p:nvSpPr>
        <p:spPr>
          <a:xfrm>
            <a:off x="3659068" y="1949370"/>
            <a:ext cx="11582400" cy="914400"/>
          </a:xfrm>
          <a:prstGeom prst="roundRect">
            <a:avLst/>
          </a:prstGeom>
          <a:solidFill>
            <a:srgbClr val="FFF8DC"/>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4000">
                <a:solidFill>
                  <a:srgbClr val="102E4E"/>
                </a:solidFill>
                <a:latin typeface="a옛날사진관5" panose="02020600000000000000" pitchFamily="18" charset="-127"/>
                <a:ea typeface="a옛날사진관5" panose="02020600000000000000" pitchFamily="18" charset="-127"/>
              </a:rPr>
              <a:t>노동존중 = 좋은 말 + 좋은 조건</a:t>
            </a:r>
          </a:p>
        </p:txBody>
      </p:sp>
      <p:sp>
        <p:nvSpPr>
          <p:cNvPr id="14" name="Rounded Rectangle 8">
            <a:extLst>
              <a:ext uri="{FF2B5EF4-FFF2-40B4-BE49-F238E27FC236}">
                <a16:creationId xmlns:a16="http://schemas.microsoft.com/office/drawing/2014/main" id="{18CA94AF-F4E4-5F9C-D9AE-BFBCD9213E6A}"/>
              </a:ext>
            </a:extLst>
          </p:cNvPr>
          <p:cNvSpPr/>
          <p:nvPr/>
        </p:nvSpPr>
        <p:spPr>
          <a:xfrm>
            <a:off x="3749040" y="3657318"/>
            <a:ext cx="914400" cy="731520"/>
          </a:xfrm>
          <a:prstGeom prst="roundRect">
            <a:avLst/>
          </a:prstGeom>
          <a:solidFill>
            <a:srgbClr val="FFDE5A"/>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3600">
                <a:solidFill>
                  <a:srgbClr val="102E4E"/>
                </a:solidFill>
                <a:latin typeface="a옛날사진관5" panose="02020600000000000000" pitchFamily="18" charset="-127"/>
                <a:ea typeface="a옛날사진관5" panose="02020600000000000000" pitchFamily="18" charset="-127"/>
              </a:rPr>
              <a:t>1</a:t>
            </a:r>
          </a:p>
        </p:txBody>
      </p:sp>
      <p:sp>
        <p:nvSpPr>
          <p:cNvPr id="16" name="Rounded Rectangle 9">
            <a:extLst>
              <a:ext uri="{FF2B5EF4-FFF2-40B4-BE49-F238E27FC236}">
                <a16:creationId xmlns:a16="http://schemas.microsoft.com/office/drawing/2014/main" id="{3F03095A-FC34-0FC2-7E63-0BC62DD2A12E}"/>
              </a:ext>
            </a:extLst>
          </p:cNvPr>
          <p:cNvSpPr/>
          <p:nvPr/>
        </p:nvSpPr>
        <p:spPr>
          <a:xfrm>
            <a:off x="5227320" y="3596499"/>
            <a:ext cx="3108960" cy="1188720"/>
          </a:xfrm>
          <a:prstGeom prst="roundRect">
            <a:avLst/>
          </a:prstGeom>
          <a:solidFill>
            <a:srgbClr val="E5F3FF"/>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2800">
                <a:solidFill>
                  <a:srgbClr val="1E232B"/>
                </a:solidFill>
                <a:latin typeface="a옛날사진관5" panose="02020600000000000000" pitchFamily="18" charset="-127"/>
                <a:ea typeface="a옛날사진관5" panose="02020600000000000000" pitchFamily="18" charset="-127"/>
              </a:rPr>
              <a:t>노동자를</a:t>
            </a:r>
          </a:p>
          <a:p>
            <a:pPr algn="ctr">
              <a:spcBef>
                <a:spcPts val="400"/>
              </a:spcBef>
            </a:pPr>
            <a:r>
              <a:rPr sz="2800">
                <a:solidFill>
                  <a:srgbClr val="1E232B"/>
                </a:solidFill>
                <a:latin typeface="a옛날사진관5" panose="02020600000000000000" pitchFamily="18" charset="-127"/>
                <a:ea typeface="a옛날사진관5" panose="02020600000000000000" pitchFamily="18" charset="-127"/>
              </a:rPr>
              <a:t>노동자로 부르기</a:t>
            </a:r>
          </a:p>
        </p:txBody>
      </p:sp>
      <p:sp>
        <p:nvSpPr>
          <p:cNvPr id="18" name="Rounded Rectangle 10">
            <a:extLst>
              <a:ext uri="{FF2B5EF4-FFF2-40B4-BE49-F238E27FC236}">
                <a16:creationId xmlns:a16="http://schemas.microsoft.com/office/drawing/2014/main" id="{47855E0E-489F-EC74-8506-F6D51D2CA3B3}"/>
              </a:ext>
            </a:extLst>
          </p:cNvPr>
          <p:cNvSpPr/>
          <p:nvPr/>
        </p:nvSpPr>
        <p:spPr>
          <a:xfrm>
            <a:off x="9753600" y="3627372"/>
            <a:ext cx="914400" cy="731520"/>
          </a:xfrm>
          <a:prstGeom prst="roundRect">
            <a:avLst/>
          </a:prstGeom>
          <a:solidFill>
            <a:srgbClr val="FFDE5A"/>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3600" dirty="0">
                <a:solidFill>
                  <a:srgbClr val="102E4E"/>
                </a:solidFill>
                <a:latin typeface="a옛날사진관5" panose="02020600000000000000" pitchFamily="18" charset="-127"/>
                <a:ea typeface="a옛날사진관5" panose="02020600000000000000" pitchFamily="18" charset="-127"/>
              </a:rPr>
              <a:t>2</a:t>
            </a:r>
          </a:p>
        </p:txBody>
      </p:sp>
      <p:sp>
        <p:nvSpPr>
          <p:cNvPr id="20" name="Rounded Rectangle 11">
            <a:extLst>
              <a:ext uri="{FF2B5EF4-FFF2-40B4-BE49-F238E27FC236}">
                <a16:creationId xmlns:a16="http://schemas.microsoft.com/office/drawing/2014/main" id="{26FBA5E9-A48B-2B75-4BCF-2EACA7152379}"/>
              </a:ext>
            </a:extLst>
          </p:cNvPr>
          <p:cNvSpPr/>
          <p:nvPr/>
        </p:nvSpPr>
        <p:spPr>
          <a:xfrm>
            <a:off x="11216640" y="3517174"/>
            <a:ext cx="3108960" cy="1188720"/>
          </a:xfrm>
          <a:prstGeom prst="roundRect">
            <a:avLst/>
          </a:prstGeom>
          <a:solidFill>
            <a:srgbClr val="E5F3FF"/>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2800" dirty="0" err="1">
                <a:solidFill>
                  <a:srgbClr val="1E232B"/>
                </a:solidFill>
                <a:latin typeface="a옛날사진관5" panose="02020600000000000000" pitchFamily="18" charset="-127"/>
                <a:ea typeface="a옛날사진관5" panose="02020600000000000000" pitchFamily="18" charset="-127"/>
              </a:rPr>
              <a:t>전문성과</a:t>
            </a:r>
            <a:r>
              <a:rPr sz="2800" dirty="0">
                <a:solidFill>
                  <a:srgbClr val="1E232B"/>
                </a:solidFill>
                <a:latin typeface="a옛날사진관5" panose="02020600000000000000" pitchFamily="18" charset="-127"/>
                <a:ea typeface="a옛날사진관5" panose="02020600000000000000" pitchFamily="18" charset="-127"/>
              </a:rPr>
              <a:t> </a:t>
            </a:r>
            <a:r>
              <a:rPr sz="2800" dirty="0" err="1">
                <a:solidFill>
                  <a:srgbClr val="1E232B"/>
                </a:solidFill>
                <a:latin typeface="a옛날사진관5" panose="02020600000000000000" pitchFamily="18" charset="-127"/>
                <a:ea typeface="a옛날사진관5" panose="02020600000000000000" pitchFamily="18" charset="-127"/>
              </a:rPr>
              <a:t>가치를</a:t>
            </a:r>
            <a:endParaRPr sz="2800" dirty="0">
              <a:solidFill>
                <a:srgbClr val="1E232B"/>
              </a:solidFill>
              <a:latin typeface="a옛날사진관5" panose="02020600000000000000" pitchFamily="18" charset="-127"/>
              <a:ea typeface="a옛날사진관5" panose="02020600000000000000" pitchFamily="18" charset="-127"/>
            </a:endParaRPr>
          </a:p>
          <a:p>
            <a:pPr algn="ctr">
              <a:spcBef>
                <a:spcPts val="400"/>
              </a:spcBef>
            </a:pPr>
            <a:r>
              <a:rPr sz="2800" dirty="0" err="1">
                <a:solidFill>
                  <a:srgbClr val="1E232B"/>
                </a:solidFill>
                <a:latin typeface="a옛날사진관5" panose="02020600000000000000" pitchFamily="18" charset="-127"/>
                <a:ea typeface="a옛날사진관5" panose="02020600000000000000" pitchFamily="18" charset="-127"/>
              </a:rPr>
              <a:t>인정하기</a:t>
            </a:r>
            <a:endParaRPr sz="2800" dirty="0">
              <a:solidFill>
                <a:srgbClr val="1E232B"/>
              </a:solidFill>
              <a:latin typeface="a옛날사진관5" panose="02020600000000000000" pitchFamily="18" charset="-127"/>
              <a:ea typeface="a옛날사진관5" panose="02020600000000000000" pitchFamily="18" charset="-127"/>
            </a:endParaRPr>
          </a:p>
        </p:txBody>
      </p:sp>
      <p:sp>
        <p:nvSpPr>
          <p:cNvPr id="22" name="Rounded Rectangle 12">
            <a:extLst>
              <a:ext uri="{FF2B5EF4-FFF2-40B4-BE49-F238E27FC236}">
                <a16:creationId xmlns:a16="http://schemas.microsoft.com/office/drawing/2014/main" id="{E547E32C-32C2-AEF6-1404-B8A1A01D6A37}"/>
              </a:ext>
            </a:extLst>
          </p:cNvPr>
          <p:cNvSpPr/>
          <p:nvPr/>
        </p:nvSpPr>
        <p:spPr>
          <a:xfrm>
            <a:off x="3718560" y="5187869"/>
            <a:ext cx="914400" cy="731520"/>
          </a:xfrm>
          <a:prstGeom prst="roundRect">
            <a:avLst/>
          </a:prstGeom>
          <a:solidFill>
            <a:srgbClr val="FFDE5A"/>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3600">
                <a:solidFill>
                  <a:srgbClr val="102E4E"/>
                </a:solidFill>
                <a:latin typeface="a옛날사진관5" panose="02020600000000000000" pitchFamily="18" charset="-127"/>
                <a:ea typeface="a옛날사진관5" panose="02020600000000000000" pitchFamily="18" charset="-127"/>
              </a:rPr>
              <a:t>3</a:t>
            </a:r>
          </a:p>
        </p:txBody>
      </p:sp>
      <p:sp>
        <p:nvSpPr>
          <p:cNvPr id="24" name="Rounded Rectangle 13">
            <a:extLst>
              <a:ext uri="{FF2B5EF4-FFF2-40B4-BE49-F238E27FC236}">
                <a16:creationId xmlns:a16="http://schemas.microsoft.com/office/drawing/2014/main" id="{97632EB2-821B-FDC1-AEAE-B90E0BCB21C5}"/>
              </a:ext>
            </a:extLst>
          </p:cNvPr>
          <p:cNvSpPr/>
          <p:nvPr/>
        </p:nvSpPr>
        <p:spPr>
          <a:xfrm>
            <a:off x="5227320" y="5143500"/>
            <a:ext cx="3108960" cy="1188720"/>
          </a:xfrm>
          <a:prstGeom prst="roundRect">
            <a:avLst/>
          </a:prstGeom>
          <a:solidFill>
            <a:srgbClr val="E5F3FF"/>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2800">
                <a:solidFill>
                  <a:srgbClr val="1E232B"/>
                </a:solidFill>
                <a:latin typeface="a옛날사진관5" panose="02020600000000000000" pitchFamily="18" charset="-127"/>
                <a:ea typeface="a옛날사진관5" panose="02020600000000000000" pitchFamily="18" charset="-127"/>
              </a:rPr>
              <a:t>권리를</a:t>
            </a:r>
          </a:p>
          <a:p>
            <a:pPr algn="ctr">
              <a:spcBef>
                <a:spcPts val="400"/>
              </a:spcBef>
            </a:pPr>
            <a:r>
              <a:rPr sz="2800">
                <a:solidFill>
                  <a:srgbClr val="1E232B"/>
                </a:solidFill>
                <a:latin typeface="a옛날사진관5" panose="02020600000000000000" pitchFamily="18" charset="-127"/>
                <a:ea typeface="a옛날사진관5" panose="02020600000000000000" pitchFamily="18" charset="-127"/>
              </a:rPr>
              <a:t>보장하기</a:t>
            </a:r>
          </a:p>
        </p:txBody>
      </p:sp>
      <p:sp>
        <p:nvSpPr>
          <p:cNvPr id="26" name="Rounded Rectangle 14">
            <a:extLst>
              <a:ext uri="{FF2B5EF4-FFF2-40B4-BE49-F238E27FC236}">
                <a16:creationId xmlns:a16="http://schemas.microsoft.com/office/drawing/2014/main" id="{CD833FAC-B2A1-3A20-CC91-D6E4B0B25CC8}"/>
              </a:ext>
            </a:extLst>
          </p:cNvPr>
          <p:cNvSpPr/>
          <p:nvPr/>
        </p:nvSpPr>
        <p:spPr>
          <a:xfrm>
            <a:off x="9723120" y="5157923"/>
            <a:ext cx="914400" cy="731520"/>
          </a:xfrm>
          <a:prstGeom prst="roundRect">
            <a:avLst/>
          </a:prstGeom>
          <a:solidFill>
            <a:srgbClr val="FFDE5A"/>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3600">
                <a:solidFill>
                  <a:srgbClr val="102E4E"/>
                </a:solidFill>
                <a:latin typeface="a옛날사진관5" panose="02020600000000000000" pitchFamily="18" charset="-127"/>
                <a:ea typeface="a옛날사진관5" panose="02020600000000000000" pitchFamily="18" charset="-127"/>
              </a:rPr>
              <a:t>4</a:t>
            </a:r>
          </a:p>
        </p:txBody>
      </p:sp>
      <p:sp>
        <p:nvSpPr>
          <p:cNvPr id="28" name="Rounded Rectangle 15">
            <a:extLst>
              <a:ext uri="{FF2B5EF4-FFF2-40B4-BE49-F238E27FC236}">
                <a16:creationId xmlns:a16="http://schemas.microsoft.com/office/drawing/2014/main" id="{A0B34556-DFCE-2F49-055C-71BB456EAB26}"/>
              </a:ext>
            </a:extLst>
          </p:cNvPr>
          <p:cNvSpPr/>
          <p:nvPr/>
        </p:nvSpPr>
        <p:spPr>
          <a:xfrm>
            <a:off x="11231880" y="5128119"/>
            <a:ext cx="3108960" cy="1188720"/>
          </a:xfrm>
          <a:prstGeom prst="roundRect">
            <a:avLst/>
          </a:prstGeom>
          <a:solidFill>
            <a:srgbClr val="E5F3FF"/>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2800">
                <a:solidFill>
                  <a:srgbClr val="1E232B"/>
                </a:solidFill>
                <a:latin typeface="a옛날사진관5" panose="02020600000000000000" pitchFamily="18" charset="-127"/>
                <a:ea typeface="a옛날사진관5" panose="02020600000000000000" pitchFamily="18" charset="-127"/>
              </a:rPr>
              <a:t>노동환경을</a:t>
            </a:r>
          </a:p>
          <a:p>
            <a:pPr algn="ctr">
              <a:spcBef>
                <a:spcPts val="400"/>
              </a:spcBef>
            </a:pPr>
            <a:r>
              <a:rPr sz="2800">
                <a:solidFill>
                  <a:srgbClr val="1E232B"/>
                </a:solidFill>
                <a:latin typeface="a옛날사진관5" panose="02020600000000000000" pitchFamily="18" charset="-127"/>
                <a:ea typeface="a옛날사진관5" panose="02020600000000000000" pitchFamily="18" charset="-127"/>
              </a:rPr>
              <a:t>바꾸기</a:t>
            </a:r>
          </a:p>
        </p:txBody>
      </p:sp>
      <p:sp>
        <p:nvSpPr>
          <p:cNvPr id="30" name="Rounded Rectangle 16">
            <a:extLst>
              <a:ext uri="{FF2B5EF4-FFF2-40B4-BE49-F238E27FC236}">
                <a16:creationId xmlns:a16="http://schemas.microsoft.com/office/drawing/2014/main" id="{EC35ED4A-43DD-4344-D37C-4A1AC51781BA}"/>
              </a:ext>
            </a:extLst>
          </p:cNvPr>
          <p:cNvSpPr/>
          <p:nvPr/>
        </p:nvSpPr>
        <p:spPr>
          <a:xfrm>
            <a:off x="1828800" y="6988891"/>
            <a:ext cx="14630400" cy="868680"/>
          </a:xfrm>
          <a:prstGeom prst="roundRect">
            <a:avLst/>
          </a:prstGeom>
          <a:solidFill>
            <a:srgbClr val="FFFFFF"/>
          </a:solidFill>
          <a:ln w="12700">
            <a:solidFill>
              <a:srgbClr val="102E4E"/>
            </a:solidFill>
          </a:ln>
        </p:spPr>
        <p:style>
          <a:lnRef idx="1">
            <a:schemeClr val="accent1"/>
          </a:lnRef>
          <a:fillRef idx="3">
            <a:schemeClr val="accent1"/>
          </a:fillRef>
          <a:effectRef idx="2">
            <a:schemeClr val="accent1"/>
          </a:effectRef>
          <a:fontRef idx="minor">
            <a:schemeClr val="lt1"/>
          </a:fontRef>
        </p:style>
        <p:txBody>
          <a:bodyPr wrap="square" lIns="137160" tIns="137160" rIns="137160" bIns="137160" rtlCol="0" anchor="ctr"/>
          <a:lstStyle/>
          <a:p>
            <a:pPr algn="ctr"/>
            <a:r>
              <a:rPr sz="3200">
                <a:solidFill>
                  <a:srgbClr val="102E4E"/>
                </a:solidFill>
                <a:latin typeface="a옛날사진관5" panose="02020600000000000000" pitchFamily="18" charset="-127"/>
                <a:ea typeface="a옛날사진관5" panose="02020600000000000000" pitchFamily="18" charset="-127"/>
              </a:rPr>
              <a:t>“고생하시네요”에서 멈추지 말고, “어떤 권리가 보장되어야 할까?”를 묻습니다.</a:t>
            </a:r>
          </a:p>
        </p:txBody>
      </p:sp>
    </p:spTree>
    <p:extLst>
      <p:ext uri="{BB962C8B-B14F-4D97-AF65-F5344CB8AC3E}">
        <p14:creationId xmlns:p14="http://schemas.microsoft.com/office/powerpoint/2010/main" val="32175834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p:cNvGrpSpPr/>
        <p:nvPr/>
      </p:nvGrpSpPr>
      <p:grpSpPr>
        <a:xfrm>
          <a:off x="0" y="0"/>
          <a:ext cx="0" cy="0"/>
          <a:chOff x="0" y="0"/>
          <a:chExt cx="0" cy="0"/>
        </a:xfrm>
      </p:grpSpPr>
      <p:grpSp>
        <p:nvGrpSpPr>
          <p:cNvPr id="15" name="그룹 14">
            <a:extLst>
              <a:ext uri="{FF2B5EF4-FFF2-40B4-BE49-F238E27FC236}">
                <a16:creationId xmlns:a16="http://schemas.microsoft.com/office/drawing/2014/main" id="{B239BC33-0FC6-AB91-C356-F9A5B34F2EA2}"/>
              </a:ext>
            </a:extLst>
          </p:cNvPr>
          <p:cNvGrpSpPr/>
          <p:nvPr/>
        </p:nvGrpSpPr>
        <p:grpSpPr>
          <a:xfrm>
            <a:off x="558800" y="444500"/>
            <a:ext cx="16891000" cy="9017000"/>
            <a:chOff x="558800" y="444500"/>
            <a:chExt cx="16891000" cy="9017000"/>
          </a:xfrm>
        </p:grpSpPr>
        <p:pic>
          <p:nvPicPr>
            <p:cNvPr id="2" name="Picture 2"/>
            <p:cNvPicPr>
              <a:picLocks noChangeAspect="1"/>
            </p:cNvPicPr>
            <p:nvPr/>
          </p:nvPicPr>
          <p:blipFill>
            <a:blip r:embed="rId3"/>
            <a:stretch>
              <a:fillRect/>
            </a:stretch>
          </p:blipFill>
          <p:spPr>
            <a:xfrm>
              <a:off x="558800" y="444500"/>
              <a:ext cx="16891000" cy="9017000"/>
            </a:xfrm>
            <a:prstGeom prst="rect">
              <a:avLst/>
            </a:prstGeom>
          </p:spPr>
        </p:pic>
        <p:grpSp>
          <p:nvGrpSpPr>
            <p:cNvPr id="11" name="그룹 10">
              <a:extLst>
                <a:ext uri="{FF2B5EF4-FFF2-40B4-BE49-F238E27FC236}">
                  <a16:creationId xmlns:a16="http://schemas.microsoft.com/office/drawing/2014/main" id="{8D5AD8A6-4700-2CEB-9836-3F36B50367C3}"/>
                </a:ext>
              </a:extLst>
            </p:cNvPr>
            <p:cNvGrpSpPr/>
            <p:nvPr/>
          </p:nvGrpSpPr>
          <p:grpSpPr>
            <a:xfrm>
              <a:off x="584200" y="450770"/>
              <a:ext cx="10717567" cy="1092280"/>
              <a:chOff x="584200" y="450770"/>
              <a:chExt cx="10717567" cy="1092280"/>
            </a:xfrm>
          </p:grpSpPr>
          <p:sp>
            <p:nvSpPr>
              <p:cNvPr id="13" name="사각형: 둥근 모서리 12">
                <a:extLst>
                  <a:ext uri="{FF2B5EF4-FFF2-40B4-BE49-F238E27FC236}">
                    <a16:creationId xmlns:a16="http://schemas.microsoft.com/office/drawing/2014/main" id="{6BD1E738-D5A7-DB65-6B06-D9558D20B931}"/>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4" name="직사각형 46">
                <a:extLst>
                  <a:ext uri="{FF2B5EF4-FFF2-40B4-BE49-F238E27FC236}">
                    <a16:creationId xmlns:a16="http://schemas.microsoft.com/office/drawing/2014/main" id="{B545BC02-4A0B-C1FF-B419-762D0A6E6F6A}"/>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p:cNvPicPr>
            <a:picLocks noChangeAspect="1"/>
          </p:cNvPicPr>
          <p:nvPr/>
        </p:nvPicPr>
        <p:blipFill>
          <a:blip r:embed="rId4"/>
          <a:stretch>
            <a:fillRect/>
          </a:stretch>
        </p:blipFill>
        <p:spPr>
          <a:xfrm>
            <a:off x="838200" y="8420100"/>
            <a:ext cx="16611600" cy="1041400"/>
          </a:xfrm>
          <a:prstGeom prst="rect">
            <a:avLst/>
          </a:prstGeom>
        </p:spPr>
      </p:pic>
      <p:sp>
        <p:nvSpPr>
          <p:cNvPr id="10" name="TextBox 9">
            <a:extLst>
              <a:ext uri="{FF2B5EF4-FFF2-40B4-BE49-F238E27FC236}">
                <a16:creationId xmlns:a16="http://schemas.microsoft.com/office/drawing/2014/main" id="{7257A043-B073-5271-DEF7-9210D89A5B80}"/>
              </a:ext>
            </a:extLst>
          </p:cNvPr>
          <p:cNvSpPr txBox="1"/>
          <p:nvPr/>
        </p:nvSpPr>
        <p:spPr>
          <a:xfrm>
            <a:off x="6461051" y="8724900"/>
            <a:ext cx="10972800" cy="400110"/>
          </a:xfrm>
          <a:prstGeom prst="rect">
            <a:avLst/>
          </a:prstGeom>
          <a:noFill/>
        </p:spPr>
        <p:txBody>
          <a:bodyPr wrap="square">
            <a:spAutoFit/>
          </a:bodyPr>
          <a:lstStyle/>
          <a:p>
            <a:r>
              <a:rPr lang="ko-KR" altLang="en-US" sz="2000" spc="-100" dirty="0">
                <a:solidFill>
                  <a:schemeClr val="bg1"/>
                </a:solidFill>
                <a:latin typeface="+mn-ea"/>
              </a:rPr>
              <a:t>출처 </a:t>
            </a:r>
            <a:r>
              <a:rPr lang="en-US" altLang="ko-KR" sz="2000" spc="-100" dirty="0">
                <a:solidFill>
                  <a:schemeClr val="bg1"/>
                </a:solidFill>
                <a:latin typeface="+mn-ea"/>
              </a:rPr>
              <a:t>: </a:t>
            </a:r>
            <a:r>
              <a:rPr lang="ko-KR" altLang="en-US" sz="2000" spc="-100" dirty="0">
                <a:solidFill>
                  <a:schemeClr val="bg1"/>
                </a:solidFill>
                <a:latin typeface="+mn-ea"/>
              </a:rPr>
              <a:t>오마이뉴스 </a:t>
            </a:r>
            <a:r>
              <a:rPr lang="en-US" altLang="ko-KR" sz="2000" spc="-100" dirty="0">
                <a:solidFill>
                  <a:schemeClr val="bg1"/>
                </a:solidFill>
                <a:latin typeface="+mn-ea"/>
              </a:rPr>
              <a:t>https://www.ohmynews.com/NWS_Web/View/at_pg.aspx?CNTN_CD=A0001090028</a:t>
            </a:r>
            <a:endParaRPr lang="ko-KR" altLang="en-US" sz="2000" dirty="0">
              <a:solidFill>
                <a:schemeClr val="bg1"/>
              </a:solidFill>
              <a:latin typeface="+mn-ea"/>
            </a:endParaRPr>
          </a:p>
        </p:txBody>
      </p:sp>
      <p:pic>
        <p:nvPicPr>
          <p:cNvPr id="12" name="Picture 4">
            <a:extLst>
              <a:ext uri="{FF2B5EF4-FFF2-40B4-BE49-F238E27FC236}">
                <a16:creationId xmlns:a16="http://schemas.microsoft.com/office/drawing/2014/main" id="{16538344-7D4B-E0FE-C035-59EB4996BDDF}"/>
              </a:ext>
            </a:extLst>
          </p:cNvPr>
          <p:cNvPicPr>
            <a:picLocks noChangeAspect="1"/>
          </p:cNvPicPr>
          <p:nvPr/>
        </p:nvPicPr>
        <p:blipFill>
          <a:blip r:embed="rId5"/>
          <a:stretch>
            <a:fillRect/>
          </a:stretch>
        </p:blipFill>
        <p:spPr>
          <a:xfrm>
            <a:off x="15138399" y="539723"/>
            <a:ext cx="2235200" cy="2104487"/>
          </a:xfrm>
          <a:prstGeom prst="rect">
            <a:avLst/>
          </a:prstGeom>
        </p:spPr>
      </p:pic>
      <p:sp>
        <p:nvSpPr>
          <p:cNvPr id="17" name="TextBox 11">
            <a:extLst>
              <a:ext uri="{FF2B5EF4-FFF2-40B4-BE49-F238E27FC236}">
                <a16:creationId xmlns:a16="http://schemas.microsoft.com/office/drawing/2014/main" id="{092F8BF1-8623-D244-35C3-6FC592F9EE06}"/>
              </a:ext>
            </a:extLst>
          </p:cNvPr>
          <p:cNvSpPr txBox="1"/>
          <p:nvPr/>
        </p:nvSpPr>
        <p:spPr>
          <a:xfrm>
            <a:off x="3998488" y="458934"/>
            <a:ext cx="4925126" cy="1015663"/>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6000" b="1" spc="-350" dirty="0">
                <a:solidFill>
                  <a:schemeClr val="tx2">
                    <a:lumMod val="75000"/>
                  </a:schemeClr>
                </a:solidFill>
                <a:latin typeface="이순신 돋움체 B" pitchFamily="18" charset="-127"/>
                <a:ea typeface="이순신 돋움체 B" pitchFamily="18" charset="-127"/>
              </a:rPr>
              <a:t>노동존중 사례</a:t>
            </a:r>
          </a:p>
        </p:txBody>
      </p:sp>
      <p:pic>
        <p:nvPicPr>
          <p:cNvPr id="8" name="Picture 2">
            <a:hlinkClick r:id="rId6"/>
            <a:extLst>
              <a:ext uri="{FF2B5EF4-FFF2-40B4-BE49-F238E27FC236}">
                <a16:creationId xmlns:a16="http://schemas.microsoft.com/office/drawing/2014/main" id="{D903E8FB-8969-69B5-0783-AFE9C386048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00" y="1779397"/>
            <a:ext cx="14706600" cy="6412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81825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p:cNvGrpSpPr/>
        <p:nvPr/>
      </p:nvGrpSpPr>
      <p:grpSpPr>
        <a:xfrm>
          <a:off x="0" y="0"/>
          <a:ext cx="0" cy="0"/>
          <a:chOff x="0" y="0"/>
          <a:chExt cx="0" cy="0"/>
        </a:xfrm>
      </p:grpSpPr>
      <p:grpSp>
        <p:nvGrpSpPr>
          <p:cNvPr id="16" name="그룹 15">
            <a:extLst>
              <a:ext uri="{FF2B5EF4-FFF2-40B4-BE49-F238E27FC236}">
                <a16:creationId xmlns:a16="http://schemas.microsoft.com/office/drawing/2014/main" id="{0AC94996-D270-277F-BC42-4B54CA99ADD3}"/>
              </a:ext>
            </a:extLst>
          </p:cNvPr>
          <p:cNvGrpSpPr/>
          <p:nvPr/>
        </p:nvGrpSpPr>
        <p:grpSpPr>
          <a:xfrm>
            <a:off x="558800" y="444500"/>
            <a:ext cx="16891000" cy="9017000"/>
            <a:chOff x="558800" y="444500"/>
            <a:chExt cx="16891000" cy="9017000"/>
          </a:xfrm>
        </p:grpSpPr>
        <p:pic>
          <p:nvPicPr>
            <p:cNvPr id="2" name="Picture 2"/>
            <p:cNvPicPr>
              <a:picLocks noChangeAspect="1"/>
            </p:cNvPicPr>
            <p:nvPr/>
          </p:nvPicPr>
          <p:blipFill>
            <a:blip r:embed="rId3"/>
            <a:stretch>
              <a:fillRect/>
            </a:stretch>
          </p:blipFill>
          <p:spPr>
            <a:xfrm>
              <a:off x="558800" y="444500"/>
              <a:ext cx="16891000" cy="9017000"/>
            </a:xfrm>
            <a:prstGeom prst="rect">
              <a:avLst/>
            </a:prstGeom>
          </p:spPr>
        </p:pic>
        <p:grpSp>
          <p:nvGrpSpPr>
            <p:cNvPr id="11" name="그룹 10">
              <a:extLst>
                <a:ext uri="{FF2B5EF4-FFF2-40B4-BE49-F238E27FC236}">
                  <a16:creationId xmlns:a16="http://schemas.microsoft.com/office/drawing/2014/main" id="{DA4F2A0B-CC29-9450-3CF4-B1797C771095}"/>
                </a:ext>
              </a:extLst>
            </p:cNvPr>
            <p:cNvGrpSpPr/>
            <p:nvPr/>
          </p:nvGrpSpPr>
          <p:grpSpPr>
            <a:xfrm>
              <a:off x="584200" y="450770"/>
              <a:ext cx="10717567" cy="1092280"/>
              <a:chOff x="584200" y="450770"/>
              <a:chExt cx="10717567" cy="1092280"/>
            </a:xfrm>
          </p:grpSpPr>
          <p:sp>
            <p:nvSpPr>
              <p:cNvPr id="13" name="사각형: 둥근 모서리 12">
                <a:extLst>
                  <a:ext uri="{FF2B5EF4-FFF2-40B4-BE49-F238E27FC236}">
                    <a16:creationId xmlns:a16="http://schemas.microsoft.com/office/drawing/2014/main" id="{72E0331D-1917-6E71-CD38-204F4833A37F}"/>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5" name="직사각형 46">
                <a:extLst>
                  <a:ext uri="{FF2B5EF4-FFF2-40B4-BE49-F238E27FC236}">
                    <a16:creationId xmlns:a16="http://schemas.microsoft.com/office/drawing/2014/main" id="{D7B70F7C-B6C8-9097-2D17-543729E9832D}"/>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p:cNvPicPr>
            <a:picLocks noChangeAspect="1"/>
          </p:cNvPicPr>
          <p:nvPr/>
        </p:nvPicPr>
        <p:blipFill>
          <a:blip r:embed="rId4"/>
          <a:stretch>
            <a:fillRect/>
          </a:stretch>
        </p:blipFill>
        <p:spPr>
          <a:xfrm>
            <a:off x="838200" y="8420100"/>
            <a:ext cx="16611600" cy="1041400"/>
          </a:xfrm>
          <a:prstGeom prst="rect">
            <a:avLst/>
          </a:prstGeom>
        </p:spPr>
      </p:pic>
      <p:pic>
        <p:nvPicPr>
          <p:cNvPr id="10" name="Picture 2">
            <a:extLst>
              <a:ext uri="{FF2B5EF4-FFF2-40B4-BE49-F238E27FC236}">
                <a16:creationId xmlns:a16="http://schemas.microsoft.com/office/drawing/2014/main" id="{9E37ABCD-D4CA-066D-6951-E3AB5A0EC1C2}"/>
              </a:ext>
            </a:extLst>
          </p:cNvPr>
          <p:cNvPicPr preferRelativeResize="0">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2600" y="1738604"/>
            <a:ext cx="7920000" cy="6376696"/>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FBF14FBC-5B27-72D9-2E82-8C3B86FC8C1F}"/>
              </a:ext>
            </a:extLst>
          </p:cNvPr>
          <p:cNvSpPr txBox="1"/>
          <p:nvPr/>
        </p:nvSpPr>
        <p:spPr>
          <a:xfrm>
            <a:off x="6064249" y="8590171"/>
            <a:ext cx="11309350" cy="707886"/>
          </a:xfrm>
          <a:prstGeom prst="rect">
            <a:avLst/>
          </a:prstGeom>
          <a:noFill/>
        </p:spPr>
        <p:txBody>
          <a:bodyPr wrap="square">
            <a:spAutoFit/>
          </a:bodyPr>
          <a:lstStyle/>
          <a:p>
            <a:r>
              <a:rPr lang="ko-KR" altLang="en-US" sz="2000" b="1" spc="-100" dirty="0">
                <a:solidFill>
                  <a:schemeClr val="bg1"/>
                </a:solidFill>
                <a:latin typeface="+mn-ea"/>
              </a:rPr>
              <a:t>출처 </a:t>
            </a:r>
            <a:r>
              <a:rPr lang="en-US" altLang="ko-KR" sz="2000" b="1" spc="-100" dirty="0">
                <a:solidFill>
                  <a:schemeClr val="bg1"/>
                </a:solidFill>
                <a:latin typeface="+mn-ea"/>
              </a:rPr>
              <a:t>: </a:t>
            </a:r>
            <a:r>
              <a:rPr lang="ko-KR" altLang="en-US" sz="2000" b="1" spc="-100" dirty="0">
                <a:solidFill>
                  <a:schemeClr val="bg1"/>
                </a:solidFill>
                <a:latin typeface="+mn-ea"/>
              </a:rPr>
              <a:t>조선비즈 </a:t>
            </a:r>
            <a:r>
              <a:rPr lang="en-US" altLang="ko-KR" sz="2000" b="1" dirty="0">
                <a:solidFill>
                  <a:schemeClr val="bg1"/>
                </a:solidFill>
                <a:latin typeface="+mn-ea"/>
              </a:rPr>
              <a:t>https://biz.chosun.com/site/data/html_dir/2020/02/04/2020020400975.html</a:t>
            </a:r>
            <a:endParaRPr lang="ko-KR" altLang="en-US" sz="2000" b="1" dirty="0">
              <a:solidFill>
                <a:schemeClr val="bg1"/>
              </a:solidFill>
              <a:latin typeface="+mn-ea"/>
            </a:endParaRPr>
          </a:p>
          <a:p>
            <a:r>
              <a:rPr lang="ko-KR" altLang="en-US" sz="2000" b="1" spc="-100" dirty="0">
                <a:solidFill>
                  <a:schemeClr val="bg1"/>
                </a:solidFill>
                <a:latin typeface="나눔스퀘어OTF ExtraBold" pitchFamily="34" charset="-127"/>
                <a:ea typeface="나눔스퀘어OTF ExtraBold" pitchFamily="34" charset="-127"/>
              </a:rPr>
              <a:t>         동아일보 </a:t>
            </a:r>
            <a:r>
              <a:rPr lang="en-US" altLang="ko-KR" sz="2000" b="1" dirty="0">
                <a:solidFill>
                  <a:schemeClr val="bg1"/>
                </a:solidFill>
                <a:latin typeface="나눔스퀘어OTF Bold" pitchFamily="34" charset="-127"/>
                <a:ea typeface="나눔스퀘어OTF Bold" pitchFamily="34" charset="-127"/>
              </a:rPr>
              <a:t>https://n.news.naver.com/mnews/article/020/0002594477</a:t>
            </a:r>
            <a:endParaRPr lang="ko-KR" altLang="en-US" sz="2000" b="1" dirty="0">
              <a:solidFill>
                <a:schemeClr val="bg1"/>
              </a:solidFill>
              <a:latin typeface="나눔스퀘어OTF Bold" pitchFamily="34" charset="-127"/>
              <a:ea typeface="나눔스퀘어OTF Bold" pitchFamily="34" charset="-127"/>
            </a:endParaRPr>
          </a:p>
        </p:txBody>
      </p:sp>
      <p:pic>
        <p:nvPicPr>
          <p:cNvPr id="8" name="Picture 4">
            <a:extLst>
              <a:ext uri="{FF2B5EF4-FFF2-40B4-BE49-F238E27FC236}">
                <a16:creationId xmlns:a16="http://schemas.microsoft.com/office/drawing/2014/main" id="{093BFEC9-62BC-13E9-6BBD-B23CCD3D4330}"/>
              </a:ext>
            </a:extLst>
          </p:cNvPr>
          <p:cNvPicPr>
            <a:picLocks noChangeAspect="1"/>
          </p:cNvPicPr>
          <p:nvPr/>
        </p:nvPicPr>
        <p:blipFill>
          <a:blip r:embed="rId6"/>
          <a:stretch>
            <a:fillRect/>
          </a:stretch>
        </p:blipFill>
        <p:spPr>
          <a:xfrm>
            <a:off x="15138399" y="539723"/>
            <a:ext cx="2235200" cy="2104487"/>
          </a:xfrm>
          <a:prstGeom prst="rect">
            <a:avLst/>
          </a:prstGeom>
        </p:spPr>
      </p:pic>
      <p:sp>
        <p:nvSpPr>
          <p:cNvPr id="18" name="TextBox 11">
            <a:extLst>
              <a:ext uri="{FF2B5EF4-FFF2-40B4-BE49-F238E27FC236}">
                <a16:creationId xmlns:a16="http://schemas.microsoft.com/office/drawing/2014/main" id="{8362DD3A-EE0B-4D50-7707-864FE2B36A7C}"/>
              </a:ext>
            </a:extLst>
          </p:cNvPr>
          <p:cNvSpPr txBox="1"/>
          <p:nvPr/>
        </p:nvSpPr>
        <p:spPr>
          <a:xfrm>
            <a:off x="3998488" y="458934"/>
            <a:ext cx="4925126" cy="1015663"/>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6000" b="1" spc="-350" dirty="0">
                <a:solidFill>
                  <a:schemeClr val="tx2">
                    <a:lumMod val="75000"/>
                  </a:schemeClr>
                </a:solidFill>
                <a:latin typeface="이순신 돋움체 B" pitchFamily="18" charset="-127"/>
                <a:ea typeface="이순신 돋움체 B" pitchFamily="18" charset="-127"/>
              </a:rPr>
              <a:t>노동존중 사례</a:t>
            </a:r>
          </a:p>
        </p:txBody>
      </p:sp>
      <p:pic>
        <p:nvPicPr>
          <p:cNvPr id="12" name="Picture 2">
            <a:extLst>
              <a:ext uri="{FF2B5EF4-FFF2-40B4-BE49-F238E27FC236}">
                <a16:creationId xmlns:a16="http://schemas.microsoft.com/office/drawing/2014/main" id="{506D2E68-7C1A-F107-46D3-9ECF1F16E52F}"/>
              </a:ext>
            </a:extLst>
          </p:cNvPr>
          <p:cNvPicPr preferRelativeResize="0">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31504" y="1738604"/>
            <a:ext cx="7920000" cy="6376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4744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p:cNvGrpSpPr/>
        <p:nvPr/>
      </p:nvGrpSpPr>
      <p:grpSpPr>
        <a:xfrm>
          <a:off x="0" y="0"/>
          <a:ext cx="0" cy="0"/>
          <a:chOff x="0" y="0"/>
          <a:chExt cx="0" cy="0"/>
        </a:xfrm>
      </p:grpSpPr>
      <p:grpSp>
        <p:nvGrpSpPr>
          <p:cNvPr id="13" name="그룹 12">
            <a:extLst>
              <a:ext uri="{FF2B5EF4-FFF2-40B4-BE49-F238E27FC236}">
                <a16:creationId xmlns:a16="http://schemas.microsoft.com/office/drawing/2014/main" id="{5EEEFB2D-74D7-31A9-E7AE-C67E1D981B76}"/>
              </a:ext>
            </a:extLst>
          </p:cNvPr>
          <p:cNvGrpSpPr/>
          <p:nvPr/>
        </p:nvGrpSpPr>
        <p:grpSpPr>
          <a:xfrm>
            <a:off x="558800" y="444500"/>
            <a:ext cx="16891000" cy="9017000"/>
            <a:chOff x="558800" y="444500"/>
            <a:chExt cx="16891000" cy="9017000"/>
          </a:xfrm>
        </p:grpSpPr>
        <p:pic>
          <p:nvPicPr>
            <p:cNvPr id="2" name="Picture 2"/>
            <p:cNvPicPr>
              <a:picLocks noChangeAspect="1"/>
            </p:cNvPicPr>
            <p:nvPr/>
          </p:nvPicPr>
          <p:blipFill>
            <a:blip r:embed="rId3"/>
            <a:stretch>
              <a:fillRect/>
            </a:stretch>
          </p:blipFill>
          <p:spPr>
            <a:xfrm>
              <a:off x="558800" y="444500"/>
              <a:ext cx="16891000" cy="9017000"/>
            </a:xfrm>
            <a:prstGeom prst="rect">
              <a:avLst/>
            </a:prstGeom>
          </p:spPr>
        </p:pic>
        <p:grpSp>
          <p:nvGrpSpPr>
            <p:cNvPr id="9" name="그룹 8">
              <a:extLst>
                <a:ext uri="{FF2B5EF4-FFF2-40B4-BE49-F238E27FC236}">
                  <a16:creationId xmlns:a16="http://schemas.microsoft.com/office/drawing/2014/main" id="{29E40AE5-68F9-3796-5578-DCBED0CB583C}"/>
                </a:ext>
              </a:extLst>
            </p:cNvPr>
            <p:cNvGrpSpPr/>
            <p:nvPr/>
          </p:nvGrpSpPr>
          <p:grpSpPr>
            <a:xfrm>
              <a:off x="584200" y="450770"/>
              <a:ext cx="10717567" cy="1092280"/>
              <a:chOff x="584200" y="450770"/>
              <a:chExt cx="10717567" cy="1092280"/>
            </a:xfrm>
          </p:grpSpPr>
          <p:sp>
            <p:nvSpPr>
              <p:cNvPr id="11" name="사각형: 둥근 모서리 10">
                <a:extLst>
                  <a:ext uri="{FF2B5EF4-FFF2-40B4-BE49-F238E27FC236}">
                    <a16:creationId xmlns:a16="http://schemas.microsoft.com/office/drawing/2014/main" id="{EF5F1C66-0F27-1758-2F20-181A385AB688}"/>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2" name="직사각형 46">
                <a:extLst>
                  <a:ext uri="{FF2B5EF4-FFF2-40B4-BE49-F238E27FC236}">
                    <a16:creationId xmlns:a16="http://schemas.microsoft.com/office/drawing/2014/main" id="{A46BAA9E-1CA9-3457-CEAB-D1F56E674413}"/>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p:cNvPicPr>
            <a:picLocks noChangeAspect="1"/>
          </p:cNvPicPr>
          <p:nvPr/>
        </p:nvPicPr>
        <p:blipFill>
          <a:blip r:embed="rId4"/>
          <a:stretch>
            <a:fillRect/>
          </a:stretch>
        </p:blipFill>
        <p:spPr>
          <a:xfrm>
            <a:off x="838200" y="8420100"/>
            <a:ext cx="16611600" cy="1041400"/>
          </a:xfrm>
          <a:prstGeom prst="rect">
            <a:avLst/>
          </a:prstGeom>
        </p:spPr>
      </p:pic>
      <p:pic>
        <p:nvPicPr>
          <p:cNvPr id="10" name="그림 9">
            <a:hlinkClick r:id="rId5"/>
            <a:extLst>
              <a:ext uri="{FF2B5EF4-FFF2-40B4-BE49-F238E27FC236}">
                <a16:creationId xmlns:a16="http://schemas.microsoft.com/office/drawing/2014/main" id="{E4AF7792-5E87-4247-F020-2D1920BD9FAC}"/>
              </a:ext>
            </a:extLst>
          </p:cNvPr>
          <p:cNvPicPr>
            <a:picLocks noChangeAspect="1"/>
          </p:cNvPicPr>
          <p:nvPr/>
        </p:nvPicPr>
        <p:blipFill>
          <a:blip r:embed="rId6"/>
          <a:stretch>
            <a:fillRect/>
          </a:stretch>
        </p:blipFill>
        <p:spPr>
          <a:xfrm>
            <a:off x="1752600" y="1760287"/>
            <a:ext cx="14859000" cy="5912216"/>
          </a:xfrm>
          <a:prstGeom prst="rect">
            <a:avLst/>
          </a:prstGeom>
        </p:spPr>
      </p:pic>
      <p:sp>
        <p:nvSpPr>
          <p:cNvPr id="15" name="TextBox 14">
            <a:extLst>
              <a:ext uri="{FF2B5EF4-FFF2-40B4-BE49-F238E27FC236}">
                <a16:creationId xmlns:a16="http://schemas.microsoft.com/office/drawing/2014/main" id="{8722CE64-0393-4DB3-6DD9-7F2EE4F19216}"/>
              </a:ext>
            </a:extLst>
          </p:cNvPr>
          <p:cNvSpPr txBox="1"/>
          <p:nvPr/>
        </p:nvSpPr>
        <p:spPr>
          <a:xfrm>
            <a:off x="8534400" y="8705790"/>
            <a:ext cx="8686800" cy="400110"/>
          </a:xfrm>
          <a:prstGeom prst="rect">
            <a:avLst/>
          </a:prstGeom>
          <a:noFill/>
        </p:spPr>
        <p:txBody>
          <a:bodyPr wrap="square">
            <a:spAutoFit/>
          </a:bodyPr>
          <a:lstStyle/>
          <a:p>
            <a:r>
              <a:rPr lang="ko-KR" altLang="en-US" sz="2000" b="1" dirty="0">
                <a:solidFill>
                  <a:schemeClr val="bg1"/>
                </a:solidFill>
                <a:latin typeface="+mn-ea"/>
              </a:rPr>
              <a:t>출처 </a:t>
            </a:r>
            <a:r>
              <a:rPr lang="en-US" altLang="ko-KR" sz="2000" b="1" dirty="0">
                <a:solidFill>
                  <a:schemeClr val="bg1"/>
                </a:solidFill>
                <a:latin typeface="+mn-ea"/>
              </a:rPr>
              <a:t>: </a:t>
            </a:r>
            <a:r>
              <a:rPr lang="ko-KR" altLang="en-US" sz="2000" b="1" dirty="0">
                <a:solidFill>
                  <a:schemeClr val="bg1"/>
                </a:solidFill>
                <a:latin typeface="+mn-ea"/>
              </a:rPr>
              <a:t>내 손안에 서울 </a:t>
            </a:r>
            <a:r>
              <a:rPr lang="en-US" altLang="ko-KR" sz="2000" b="1" dirty="0">
                <a:solidFill>
                  <a:schemeClr val="bg1"/>
                </a:solidFill>
                <a:latin typeface="+mn-ea"/>
              </a:rPr>
              <a:t>https://mediahub.seoul.go.kr/archives/2016641</a:t>
            </a:r>
            <a:endParaRPr lang="ko-KR" altLang="en-US" sz="2000" b="1" dirty="0">
              <a:solidFill>
                <a:schemeClr val="bg1"/>
              </a:solidFill>
              <a:latin typeface="+mn-ea"/>
            </a:endParaRPr>
          </a:p>
        </p:txBody>
      </p:sp>
      <p:sp>
        <p:nvSpPr>
          <p:cNvPr id="17" name="TextBox 16">
            <a:extLst>
              <a:ext uri="{FF2B5EF4-FFF2-40B4-BE49-F238E27FC236}">
                <a16:creationId xmlns:a16="http://schemas.microsoft.com/office/drawing/2014/main" id="{9AA22F53-B75C-FD02-E1F7-C0352980D7AA}"/>
              </a:ext>
            </a:extLst>
          </p:cNvPr>
          <p:cNvSpPr txBox="1"/>
          <p:nvPr/>
        </p:nvSpPr>
        <p:spPr>
          <a:xfrm>
            <a:off x="4648200" y="7778115"/>
            <a:ext cx="9982200" cy="523220"/>
          </a:xfrm>
          <a:prstGeom prst="rect">
            <a:avLst/>
          </a:prstGeom>
          <a:noFill/>
        </p:spPr>
        <p:txBody>
          <a:bodyPr wrap="square">
            <a:spAutoFit/>
          </a:bodyPr>
          <a:lstStyle/>
          <a:p>
            <a:r>
              <a:rPr lang="ko-KR" altLang="ko-KR" sz="2800" b="1" i="0" dirty="0">
                <a:effectLst/>
                <a:latin typeface="+mn-ea"/>
              </a:rPr>
              <a:t>새롭게 조성된 휴(休)서울이동노동자 가산쉼터와 구로쉼터</a:t>
            </a:r>
            <a:endParaRPr lang="ko-KR" altLang="en-US" sz="2800" b="1" dirty="0">
              <a:latin typeface="+mn-ea"/>
            </a:endParaRPr>
          </a:p>
        </p:txBody>
      </p:sp>
      <p:pic>
        <p:nvPicPr>
          <p:cNvPr id="19" name="Picture 4">
            <a:extLst>
              <a:ext uri="{FF2B5EF4-FFF2-40B4-BE49-F238E27FC236}">
                <a16:creationId xmlns:a16="http://schemas.microsoft.com/office/drawing/2014/main" id="{AFCADBAD-EA1F-FF9C-F422-27671DEA1142}"/>
              </a:ext>
            </a:extLst>
          </p:cNvPr>
          <p:cNvPicPr>
            <a:picLocks noChangeAspect="1"/>
          </p:cNvPicPr>
          <p:nvPr/>
        </p:nvPicPr>
        <p:blipFill>
          <a:blip r:embed="rId7"/>
          <a:stretch>
            <a:fillRect/>
          </a:stretch>
        </p:blipFill>
        <p:spPr>
          <a:xfrm>
            <a:off x="15138399" y="539723"/>
            <a:ext cx="2235200" cy="2104487"/>
          </a:xfrm>
          <a:prstGeom prst="rect">
            <a:avLst/>
          </a:prstGeom>
        </p:spPr>
      </p:pic>
      <p:sp>
        <p:nvSpPr>
          <p:cNvPr id="16" name="TextBox 11">
            <a:extLst>
              <a:ext uri="{FF2B5EF4-FFF2-40B4-BE49-F238E27FC236}">
                <a16:creationId xmlns:a16="http://schemas.microsoft.com/office/drawing/2014/main" id="{DBCC238E-55C1-B808-5042-D95D9847412C}"/>
              </a:ext>
            </a:extLst>
          </p:cNvPr>
          <p:cNvSpPr txBox="1"/>
          <p:nvPr/>
        </p:nvSpPr>
        <p:spPr>
          <a:xfrm>
            <a:off x="3998488" y="458934"/>
            <a:ext cx="4925126" cy="1015663"/>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6000" b="1" spc="-350" dirty="0">
                <a:solidFill>
                  <a:schemeClr val="tx2">
                    <a:lumMod val="75000"/>
                  </a:schemeClr>
                </a:solidFill>
                <a:latin typeface="이순신 돋움체 B" pitchFamily="18" charset="-127"/>
                <a:ea typeface="이순신 돋움체 B" pitchFamily="18" charset="-127"/>
              </a:rPr>
              <a:t>노동존중 사례</a:t>
            </a:r>
          </a:p>
        </p:txBody>
      </p:sp>
    </p:spTree>
    <p:extLst>
      <p:ext uri="{BB962C8B-B14F-4D97-AF65-F5344CB8AC3E}">
        <p14:creationId xmlns:p14="http://schemas.microsoft.com/office/powerpoint/2010/main" val="19549434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p:cNvGrpSpPr/>
        <p:nvPr/>
      </p:nvGrpSpPr>
      <p:grpSpPr>
        <a:xfrm>
          <a:off x="0" y="0"/>
          <a:ext cx="0" cy="0"/>
          <a:chOff x="0" y="0"/>
          <a:chExt cx="0" cy="0"/>
        </a:xfrm>
      </p:grpSpPr>
      <p:grpSp>
        <p:nvGrpSpPr>
          <p:cNvPr id="16" name="그룹 15">
            <a:extLst>
              <a:ext uri="{FF2B5EF4-FFF2-40B4-BE49-F238E27FC236}">
                <a16:creationId xmlns:a16="http://schemas.microsoft.com/office/drawing/2014/main" id="{9333709C-4262-F0F2-CAE2-28725B65B8AD}"/>
              </a:ext>
            </a:extLst>
          </p:cNvPr>
          <p:cNvGrpSpPr/>
          <p:nvPr/>
        </p:nvGrpSpPr>
        <p:grpSpPr>
          <a:xfrm>
            <a:off x="558800" y="444500"/>
            <a:ext cx="16891000" cy="9017000"/>
            <a:chOff x="558800" y="444500"/>
            <a:chExt cx="16891000" cy="9017000"/>
          </a:xfrm>
        </p:grpSpPr>
        <p:pic>
          <p:nvPicPr>
            <p:cNvPr id="2" name="Picture 2"/>
            <p:cNvPicPr>
              <a:picLocks noChangeAspect="1"/>
            </p:cNvPicPr>
            <p:nvPr/>
          </p:nvPicPr>
          <p:blipFill>
            <a:blip r:embed="rId3"/>
            <a:stretch>
              <a:fillRect/>
            </a:stretch>
          </p:blipFill>
          <p:spPr>
            <a:xfrm>
              <a:off x="558800" y="444500"/>
              <a:ext cx="16891000" cy="9017000"/>
            </a:xfrm>
            <a:prstGeom prst="rect">
              <a:avLst/>
            </a:prstGeom>
          </p:spPr>
        </p:pic>
        <p:grpSp>
          <p:nvGrpSpPr>
            <p:cNvPr id="11" name="그룹 10">
              <a:extLst>
                <a:ext uri="{FF2B5EF4-FFF2-40B4-BE49-F238E27FC236}">
                  <a16:creationId xmlns:a16="http://schemas.microsoft.com/office/drawing/2014/main" id="{67AAC56A-BAF8-A1A9-CCC6-CC2B71AF94A7}"/>
                </a:ext>
              </a:extLst>
            </p:cNvPr>
            <p:cNvGrpSpPr/>
            <p:nvPr/>
          </p:nvGrpSpPr>
          <p:grpSpPr>
            <a:xfrm>
              <a:off x="584200" y="450770"/>
              <a:ext cx="10717567" cy="1092280"/>
              <a:chOff x="584200" y="450770"/>
              <a:chExt cx="10717567" cy="1092280"/>
            </a:xfrm>
          </p:grpSpPr>
          <p:sp>
            <p:nvSpPr>
              <p:cNvPr id="13" name="사각형: 둥근 모서리 12">
                <a:extLst>
                  <a:ext uri="{FF2B5EF4-FFF2-40B4-BE49-F238E27FC236}">
                    <a16:creationId xmlns:a16="http://schemas.microsoft.com/office/drawing/2014/main" id="{464C1278-40E0-5F69-CCED-192F10848758}"/>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5" name="직사각형 46">
                <a:extLst>
                  <a:ext uri="{FF2B5EF4-FFF2-40B4-BE49-F238E27FC236}">
                    <a16:creationId xmlns:a16="http://schemas.microsoft.com/office/drawing/2014/main" id="{60495181-937A-7959-1BE1-B667BF445482}"/>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p:cNvPicPr>
            <a:picLocks noChangeAspect="1"/>
          </p:cNvPicPr>
          <p:nvPr/>
        </p:nvPicPr>
        <p:blipFill>
          <a:blip r:embed="rId4"/>
          <a:stretch>
            <a:fillRect/>
          </a:stretch>
        </p:blipFill>
        <p:spPr>
          <a:xfrm>
            <a:off x="838200" y="8420100"/>
            <a:ext cx="16611600" cy="1041400"/>
          </a:xfrm>
          <a:prstGeom prst="rect">
            <a:avLst/>
          </a:prstGeom>
        </p:spPr>
      </p:pic>
      <p:sp>
        <p:nvSpPr>
          <p:cNvPr id="10" name="TextBox 9">
            <a:extLst>
              <a:ext uri="{FF2B5EF4-FFF2-40B4-BE49-F238E27FC236}">
                <a16:creationId xmlns:a16="http://schemas.microsoft.com/office/drawing/2014/main" id="{135CAF2D-42D1-4014-DF75-A1DA9FDE9E39}"/>
              </a:ext>
            </a:extLst>
          </p:cNvPr>
          <p:cNvSpPr txBox="1"/>
          <p:nvPr/>
        </p:nvSpPr>
        <p:spPr>
          <a:xfrm>
            <a:off x="9753600" y="8663101"/>
            <a:ext cx="7467600" cy="400110"/>
          </a:xfrm>
          <a:prstGeom prst="rect">
            <a:avLst/>
          </a:prstGeom>
          <a:noFill/>
        </p:spPr>
        <p:txBody>
          <a:bodyPr wrap="square">
            <a:spAutoFit/>
          </a:bodyPr>
          <a:lstStyle/>
          <a:p>
            <a:r>
              <a:rPr lang="ko-KR" altLang="en-US" sz="2000" dirty="0">
                <a:solidFill>
                  <a:schemeClr val="bg1"/>
                </a:solidFill>
                <a:latin typeface="+mn-ea"/>
              </a:rPr>
              <a:t>출처 </a:t>
            </a:r>
            <a:r>
              <a:rPr lang="en-US" altLang="ko-KR" sz="2000" dirty="0">
                <a:solidFill>
                  <a:schemeClr val="bg1"/>
                </a:solidFill>
                <a:latin typeface="+mn-ea"/>
              </a:rPr>
              <a:t>: </a:t>
            </a:r>
            <a:r>
              <a:rPr lang="ko-KR" altLang="en-US" sz="2000" dirty="0">
                <a:solidFill>
                  <a:schemeClr val="bg1"/>
                </a:solidFill>
                <a:latin typeface="+mn-ea"/>
              </a:rPr>
              <a:t>매일경제 </a:t>
            </a:r>
            <a:r>
              <a:rPr lang="en-US" altLang="ko-KR" sz="2000" dirty="0">
                <a:solidFill>
                  <a:schemeClr val="bg1"/>
                </a:solidFill>
                <a:latin typeface="+mn-ea"/>
              </a:rPr>
              <a:t>https://www.mk.co.kr/news/business/11920071</a:t>
            </a:r>
          </a:p>
        </p:txBody>
      </p:sp>
      <p:pic>
        <p:nvPicPr>
          <p:cNvPr id="14" name="Picture 4">
            <a:extLst>
              <a:ext uri="{FF2B5EF4-FFF2-40B4-BE49-F238E27FC236}">
                <a16:creationId xmlns:a16="http://schemas.microsoft.com/office/drawing/2014/main" id="{87F19E2D-1478-7F5D-015E-4CF9C255C52E}"/>
              </a:ext>
            </a:extLst>
          </p:cNvPr>
          <p:cNvPicPr>
            <a:picLocks noChangeAspect="1"/>
          </p:cNvPicPr>
          <p:nvPr/>
        </p:nvPicPr>
        <p:blipFill>
          <a:blip r:embed="rId5"/>
          <a:stretch>
            <a:fillRect/>
          </a:stretch>
        </p:blipFill>
        <p:spPr>
          <a:xfrm>
            <a:off x="15138399" y="539723"/>
            <a:ext cx="2235200" cy="2104487"/>
          </a:xfrm>
          <a:prstGeom prst="rect">
            <a:avLst/>
          </a:prstGeom>
        </p:spPr>
      </p:pic>
      <p:pic>
        <p:nvPicPr>
          <p:cNvPr id="8" name="그림 7">
            <a:hlinkClick r:id="rId6"/>
            <a:extLst>
              <a:ext uri="{FF2B5EF4-FFF2-40B4-BE49-F238E27FC236}">
                <a16:creationId xmlns:a16="http://schemas.microsoft.com/office/drawing/2014/main" id="{3C22E29D-1527-D2FC-02DD-E549A888B0B9}"/>
              </a:ext>
            </a:extLst>
          </p:cNvPr>
          <p:cNvPicPr>
            <a:picLocks noChangeAspect="1"/>
          </p:cNvPicPr>
          <p:nvPr/>
        </p:nvPicPr>
        <p:blipFill>
          <a:blip r:embed="rId7"/>
          <a:stretch>
            <a:fillRect/>
          </a:stretch>
        </p:blipFill>
        <p:spPr>
          <a:xfrm>
            <a:off x="1828800" y="1638300"/>
            <a:ext cx="14935200" cy="6304213"/>
          </a:xfrm>
          <a:prstGeom prst="rect">
            <a:avLst/>
          </a:prstGeom>
        </p:spPr>
      </p:pic>
      <p:sp>
        <p:nvSpPr>
          <p:cNvPr id="18" name="TextBox 11">
            <a:extLst>
              <a:ext uri="{FF2B5EF4-FFF2-40B4-BE49-F238E27FC236}">
                <a16:creationId xmlns:a16="http://schemas.microsoft.com/office/drawing/2014/main" id="{7AFC5DAB-B8C2-410B-A70C-7EEE137E8D75}"/>
              </a:ext>
            </a:extLst>
          </p:cNvPr>
          <p:cNvSpPr txBox="1"/>
          <p:nvPr/>
        </p:nvSpPr>
        <p:spPr>
          <a:xfrm>
            <a:off x="3998488" y="458934"/>
            <a:ext cx="4925126" cy="1015663"/>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6000" b="1" spc="-350" dirty="0">
                <a:solidFill>
                  <a:schemeClr val="tx2">
                    <a:lumMod val="75000"/>
                  </a:schemeClr>
                </a:solidFill>
                <a:latin typeface="이순신 돋움체 B" pitchFamily="18" charset="-127"/>
                <a:ea typeface="이순신 돋움체 B" pitchFamily="18" charset="-127"/>
              </a:rPr>
              <a:t>노동존중 사례</a:t>
            </a:r>
          </a:p>
        </p:txBody>
      </p:sp>
      <p:sp>
        <p:nvSpPr>
          <p:cNvPr id="12" name="TextBox 11">
            <a:extLst>
              <a:ext uri="{FF2B5EF4-FFF2-40B4-BE49-F238E27FC236}">
                <a16:creationId xmlns:a16="http://schemas.microsoft.com/office/drawing/2014/main" id="{9AA9D7D2-DABE-44F1-4B24-924E693217C6}"/>
              </a:ext>
            </a:extLst>
          </p:cNvPr>
          <p:cNvSpPr txBox="1"/>
          <p:nvPr/>
        </p:nvSpPr>
        <p:spPr>
          <a:xfrm>
            <a:off x="2133600" y="7810500"/>
            <a:ext cx="14173200" cy="476144"/>
          </a:xfrm>
          <a:prstGeom prst="rect">
            <a:avLst/>
          </a:prstGeom>
          <a:noFill/>
        </p:spPr>
        <p:txBody>
          <a:bodyPr wrap="square">
            <a:spAutoFit/>
          </a:bodyPr>
          <a:lstStyle/>
          <a:p>
            <a:r>
              <a:rPr lang="ko-KR" altLang="ko-KR" sz="2500" b="1" dirty="0">
                <a:latin typeface="+mn-ea"/>
              </a:rPr>
              <a:t>34년 연속 무분규 사업장</a:t>
            </a:r>
            <a:r>
              <a:rPr lang="en-US" altLang="ko-KR" sz="2500" b="1" dirty="0">
                <a:latin typeface="+mn-ea"/>
              </a:rPr>
              <a:t> : </a:t>
            </a:r>
            <a:r>
              <a:rPr lang="ko-KR" altLang="ko-KR" sz="2500" b="1" dirty="0">
                <a:latin typeface="+mn-ea"/>
              </a:rPr>
              <a:t>현장 근로자의 아이디어와 제안을 적극적으로 수용하여 작업 공정 개선</a:t>
            </a:r>
            <a:endParaRPr lang="ko-KR" altLang="en-US" sz="2500" b="1" dirty="0">
              <a:latin typeface="+mn-ea"/>
            </a:endParaRPr>
          </a:p>
        </p:txBody>
      </p:sp>
    </p:spTree>
    <p:extLst>
      <p:ext uri="{BB962C8B-B14F-4D97-AF65-F5344CB8AC3E}">
        <p14:creationId xmlns:p14="http://schemas.microsoft.com/office/powerpoint/2010/main" val="15052137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p:cNvGrpSpPr/>
        <p:nvPr/>
      </p:nvGrpSpPr>
      <p:grpSpPr>
        <a:xfrm>
          <a:off x="0" y="0"/>
          <a:ext cx="0" cy="0"/>
          <a:chOff x="0" y="0"/>
          <a:chExt cx="0" cy="0"/>
        </a:xfrm>
      </p:grpSpPr>
      <p:grpSp>
        <p:nvGrpSpPr>
          <p:cNvPr id="15" name="그룹 14">
            <a:extLst>
              <a:ext uri="{FF2B5EF4-FFF2-40B4-BE49-F238E27FC236}">
                <a16:creationId xmlns:a16="http://schemas.microsoft.com/office/drawing/2014/main" id="{E483778D-B7FC-B5E8-6C85-DCB26FEE3C8D}"/>
              </a:ext>
            </a:extLst>
          </p:cNvPr>
          <p:cNvGrpSpPr/>
          <p:nvPr/>
        </p:nvGrpSpPr>
        <p:grpSpPr>
          <a:xfrm>
            <a:off x="558800" y="444500"/>
            <a:ext cx="16891000" cy="9017000"/>
            <a:chOff x="558800" y="444500"/>
            <a:chExt cx="16891000" cy="9017000"/>
          </a:xfrm>
        </p:grpSpPr>
        <p:pic>
          <p:nvPicPr>
            <p:cNvPr id="2" name="Picture 2"/>
            <p:cNvPicPr>
              <a:picLocks noChangeAspect="1"/>
            </p:cNvPicPr>
            <p:nvPr/>
          </p:nvPicPr>
          <p:blipFill>
            <a:blip r:embed="rId3"/>
            <a:stretch>
              <a:fillRect/>
            </a:stretch>
          </p:blipFill>
          <p:spPr>
            <a:xfrm>
              <a:off x="558800" y="444500"/>
              <a:ext cx="16891000" cy="9017000"/>
            </a:xfrm>
            <a:prstGeom prst="rect">
              <a:avLst/>
            </a:prstGeom>
          </p:spPr>
        </p:pic>
        <p:grpSp>
          <p:nvGrpSpPr>
            <p:cNvPr id="11" name="그룹 10">
              <a:extLst>
                <a:ext uri="{FF2B5EF4-FFF2-40B4-BE49-F238E27FC236}">
                  <a16:creationId xmlns:a16="http://schemas.microsoft.com/office/drawing/2014/main" id="{3AD42161-60FF-4FC0-485D-EA401659A3EC}"/>
                </a:ext>
              </a:extLst>
            </p:cNvPr>
            <p:cNvGrpSpPr/>
            <p:nvPr/>
          </p:nvGrpSpPr>
          <p:grpSpPr>
            <a:xfrm>
              <a:off x="584200" y="450770"/>
              <a:ext cx="10717567" cy="1092280"/>
              <a:chOff x="584200" y="450770"/>
              <a:chExt cx="10717567" cy="1092280"/>
            </a:xfrm>
          </p:grpSpPr>
          <p:sp>
            <p:nvSpPr>
              <p:cNvPr id="13" name="사각형: 둥근 모서리 12">
                <a:extLst>
                  <a:ext uri="{FF2B5EF4-FFF2-40B4-BE49-F238E27FC236}">
                    <a16:creationId xmlns:a16="http://schemas.microsoft.com/office/drawing/2014/main" id="{9D810688-FCB6-34FA-7A5A-02B66AD93C4E}"/>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4" name="직사각형 46">
                <a:extLst>
                  <a:ext uri="{FF2B5EF4-FFF2-40B4-BE49-F238E27FC236}">
                    <a16:creationId xmlns:a16="http://schemas.microsoft.com/office/drawing/2014/main" id="{F55B8AD2-F7D8-DFAD-A224-603A09B01279}"/>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p:cNvPicPr>
            <a:picLocks noChangeAspect="1"/>
          </p:cNvPicPr>
          <p:nvPr/>
        </p:nvPicPr>
        <p:blipFill>
          <a:blip r:embed="rId4"/>
          <a:stretch>
            <a:fillRect/>
          </a:stretch>
        </p:blipFill>
        <p:spPr>
          <a:xfrm>
            <a:off x="838200" y="8420100"/>
            <a:ext cx="16611600" cy="1041400"/>
          </a:xfrm>
          <a:prstGeom prst="rect">
            <a:avLst/>
          </a:prstGeom>
        </p:spPr>
      </p:pic>
      <p:pic>
        <p:nvPicPr>
          <p:cNvPr id="8" name="Picture 2" descr="사람 2명, 주차 요금 징수기, 기차, 가판대 및 텍스트의 이미지일 수 있음">
            <a:extLst>
              <a:ext uri="{FF2B5EF4-FFF2-40B4-BE49-F238E27FC236}">
                <a16:creationId xmlns:a16="http://schemas.microsoft.com/office/drawing/2014/main" id="{EC4DF4C5-1521-6937-FB73-DDE59EA9F50E}"/>
              </a:ext>
            </a:extLst>
          </p:cNvPr>
          <p:cNvPicPr preferRelativeResize="0">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91600" y="1714500"/>
            <a:ext cx="7200000" cy="653884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57838275-E5FE-9663-F25A-6E735EDBF6A2}"/>
              </a:ext>
            </a:extLst>
          </p:cNvPr>
          <p:cNvSpPr txBox="1"/>
          <p:nvPr/>
        </p:nvSpPr>
        <p:spPr>
          <a:xfrm>
            <a:off x="11582400" y="8586857"/>
            <a:ext cx="5599482" cy="707886"/>
          </a:xfrm>
          <a:prstGeom prst="rect">
            <a:avLst/>
          </a:prstGeom>
          <a:noFill/>
        </p:spPr>
        <p:txBody>
          <a:bodyPr wrap="none" rtlCol="0">
            <a:spAutoFit/>
          </a:bodyPr>
          <a:lstStyle/>
          <a:p>
            <a:r>
              <a:rPr lang="ko-KR" altLang="en-US" sz="2000" b="1" dirty="0">
                <a:solidFill>
                  <a:schemeClr val="bg1"/>
                </a:solidFill>
                <a:latin typeface="+mn-ea"/>
              </a:rPr>
              <a:t>사진출처</a:t>
            </a:r>
            <a:r>
              <a:rPr lang="en-US" altLang="ko-KR" sz="2000" b="1" dirty="0">
                <a:solidFill>
                  <a:schemeClr val="bg1"/>
                </a:solidFill>
                <a:latin typeface="+mn-ea"/>
              </a:rPr>
              <a:t>: </a:t>
            </a:r>
            <a:r>
              <a:rPr lang="ko-KR" altLang="en-US" sz="2000" b="1" dirty="0">
                <a:solidFill>
                  <a:schemeClr val="bg1"/>
                </a:solidFill>
                <a:latin typeface="+mn-ea"/>
              </a:rPr>
              <a:t>부산노동권익센터 페이스북</a:t>
            </a:r>
            <a:endParaRPr lang="en-US" altLang="ko-KR" sz="2000" b="1" dirty="0">
              <a:solidFill>
                <a:schemeClr val="bg1"/>
              </a:solidFill>
              <a:latin typeface="+mn-ea"/>
            </a:endParaRPr>
          </a:p>
          <a:p>
            <a:r>
              <a:rPr lang="en-US" altLang="ko-KR" sz="2000" b="1" dirty="0">
                <a:solidFill>
                  <a:schemeClr val="bg1"/>
                </a:solidFill>
                <a:latin typeface="+mn-ea"/>
              </a:rPr>
              <a:t>https://biz.heraldcorp.com/article/10554832</a:t>
            </a:r>
            <a:endParaRPr lang="ko-KR" altLang="en-US" sz="2000" b="1" dirty="0">
              <a:solidFill>
                <a:schemeClr val="bg1"/>
              </a:solidFill>
              <a:latin typeface="+mn-ea"/>
            </a:endParaRPr>
          </a:p>
        </p:txBody>
      </p:sp>
      <p:pic>
        <p:nvPicPr>
          <p:cNvPr id="16" name="Picture 4">
            <a:extLst>
              <a:ext uri="{FF2B5EF4-FFF2-40B4-BE49-F238E27FC236}">
                <a16:creationId xmlns:a16="http://schemas.microsoft.com/office/drawing/2014/main" id="{9A6AD51E-E3A2-CCDC-9395-F75472DE445A}"/>
              </a:ext>
            </a:extLst>
          </p:cNvPr>
          <p:cNvPicPr>
            <a:picLocks noChangeAspect="1"/>
          </p:cNvPicPr>
          <p:nvPr/>
        </p:nvPicPr>
        <p:blipFill>
          <a:blip r:embed="rId6"/>
          <a:stretch>
            <a:fillRect/>
          </a:stretch>
        </p:blipFill>
        <p:spPr>
          <a:xfrm>
            <a:off x="15138399" y="539723"/>
            <a:ext cx="2235200" cy="2104487"/>
          </a:xfrm>
          <a:prstGeom prst="rect">
            <a:avLst/>
          </a:prstGeom>
        </p:spPr>
      </p:pic>
      <p:sp>
        <p:nvSpPr>
          <p:cNvPr id="18" name="TextBox 11">
            <a:extLst>
              <a:ext uri="{FF2B5EF4-FFF2-40B4-BE49-F238E27FC236}">
                <a16:creationId xmlns:a16="http://schemas.microsoft.com/office/drawing/2014/main" id="{FD9492DD-DE41-7754-AE49-394CBC32CF64}"/>
              </a:ext>
            </a:extLst>
          </p:cNvPr>
          <p:cNvSpPr txBox="1"/>
          <p:nvPr/>
        </p:nvSpPr>
        <p:spPr>
          <a:xfrm>
            <a:off x="3998488" y="458934"/>
            <a:ext cx="4925126" cy="1015663"/>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6000" b="1" spc="-350" dirty="0">
                <a:solidFill>
                  <a:schemeClr val="tx2">
                    <a:lumMod val="75000"/>
                  </a:schemeClr>
                </a:solidFill>
                <a:latin typeface="이순신 돋움체 B" pitchFamily="18" charset="-127"/>
                <a:ea typeface="이순신 돋움체 B" pitchFamily="18" charset="-127"/>
              </a:rPr>
              <a:t>노동존중 사례</a:t>
            </a:r>
          </a:p>
        </p:txBody>
      </p:sp>
      <p:pic>
        <p:nvPicPr>
          <p:cNvPr id="10" name="그림 9">
            <a:extLst>
              <a:ext uri="{FF2B5EF4-FFF2-40B4-BE49-F238E27FC236}">
                <a16:creationId xmlns:a16="http://schemas.microsoft.com/office/drawing/2014/main" id="{82DAB6CD-2D1D-EC99-DEAF-7011028B0D36}"/>
              </a:ext>
            </a:extLst>
          </p:cNvPr>
          <p:cNvPicPr preferRelativeResize="0">
            <a:picLocks/>
          </p:cNvPicPr>
          <p:nvPr/>
        </p:nvPicPr>
        <p:blipFill>
          <a:blip r:embed="rId7"/>
          <a:stretch>
            <a:fillRect/>
          </a:stretch>
        </p:blipFill>
        <p:spPr>
          <a:xfrm>
            <a:off x="9372600" y="1714499"/>
            <a:ext cx="7200000" cy="6538843"/>
          </a:xfrm>
          <a:prstGeom prst="rect">
            <a:avLst/>
          </a:prstGeom>
          <a:ln>
            <a:solidFill>
              <a:schemeClr val="tx1"/>
            </a:solidFill>
          </a:ln>
        </p:spPr>
      </p:pic>
    </p:spTree>
    <p:extLst>
      <p:ext uri="{BB962C8B-B14F-4D97-AF65-F5344CB8AC3E}">
        <p14:creationId xmlns:p14="http://schemas.microsoft.com/office/powerpoint/2010/main" val="28706043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p:cNvGrpSpPr/>
        <p:nvPr/>
      </p:nvGrpSpPr>
      <p:grpSpPr>
        <a:xfrm>
          <a:off x="0" y="0"/>
          <a:ext cx="0" cy="0"/>
          <a:chOff x="0" y="0"/>
          <a:chExt cx="0" cy="0"/>
        </a:xfrm>
      </p:grpSpPr>
      <p:grpSp>
        <p:nvGrpSpPr>
          <p:cNvPr id="17" name="그룹 16">
            <a:extLst>
              <a:ext uri="{FF2B5EF4-FFF2-40B4-BE49-F238E27FC236}">
                <a16:creationId xmlns:a16="http://schemas.microsoft.com/office/drawing/2014/main" id="{10143543-6082-BF78-7321-1F685D3FEC0E}"/>
              </a:ext>
            </a:extLst>
          </p:cNvPr>
          <p:cNvGrpSpPr/>
          <p:nvPr/>
        </p:nvGrpSpPr>
        <p:grpSpPr>
          <a:xfrm>
            <a:off x="558800" y="444500"/>
            <a:ext cx="16891000" cy="9017000"/>
            <a:chOff x="558800" y="444500"/>
            <a:chExt cx="16891000" cy="9017000"/>
          </a:xfrm>
        </p:grpSpPr>
        <p:pic>
          <p:nvPicPr>
            <p:cNvPr id="2" name="Picture 2"/>
            <p:cNvPicPr>
              <a:picLocks noChangeAspect="1"/>
            </p:cNvPicPr>
            <p:nvPr/>
          </p:nvPicPr>
          <p:blipFill>
            <a:blip r:embed="rId3"/>
            <a:stretch>
              <a:fillRect/>
            </a:stretch>
          </p:blipFill>
          <p:spPr>
            <a:xfrm>
              <a:off x="558800" y="444500"/>
              <a:ext cx="16891000" cy="9017000"/>
            </a:xfrm>
            <a:prstGeom prst="rect">
              <a:avLst/>
            </a:prstGeom>
          </p:spPr>
        </p:pic>
        <p:grpSp>
          <p:nvGrpSpPr>
            <p:cNvPr id="11" name="그룹 10">
              <a:extLst>
                <a:ext uri="{FF2B5EF4-FFF2-40B4-BE49-F238E27FC236}">
                  <a16:creationId xmlns:a16="http://schemas.microsoft.com/office/drawing/2014/main" id="{8B72D92F-9F72-5E4C-98EF-9B59DB5FBE05}"/>
                </a:ext>
              </a:extLst>
            </p:cNvPr>
            <p:cNvGrpSpPr/>
            <p:nvPr/>
          </p:nvGrpSpPr>
          <p:grpSpPr>
            <a:xfrm>
              <a:off x="584200" y="450770"/>
              <a:ext cx="10717567" cy="1092280"/>
              <a:chOff x="584200" y="450770"/>
              <a:chExt cx="10717567" cy="1092280"/>
            </a:xfrm>
          </p:grpSpPr>
          <p:sp>
            <p:nvSpPr>
              <p:cNvPr id="13" name="사각형: 둥근 모서리 12">
                <a:extLst>
                  <a:ext uri="{FF2B5EF4-FFF2-40B4-BE49-F238E27FC236}">
                    <a16:creationId xmlns:a16="http://schemas.microsoft.com/office/drawing/2014/main" id="{E0CAA0B8-322D-132D-2A38-19E6EA1DC605}"/>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5" name="직사각형 46">
                <a:extLst>
                  <a:ext uri="{FF2B5EF4-FFF2-40B4-BE49-F238E27FC236}">
                    <a16:creationId xmlns:a16="http://schemas.microsoft.com/office/drawing/2014/main" id="{EEDB5E77-D8D7-BF44-059E-10FB7D8BF4FF}"/>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p:cNvPicPr>
            <a:picLocks noChangeAspect="1"/>
          </p:cNvPicPr>
          <p:nvPr/>
        </p:nvPicPr>
        <p:blipFill>
          <a:blip r:embed="rId4"/>
          <a:stretch>
            <a:fillRect/>
          </a:stretch>
        </p:blipFill>
        <p:spPr>
          <a:xfrm>
            <a:off x="838200" y="8420100"/>
            <a:ext cx="16611600" cy="1041400"/>
          </a:xfrm>
          <a:prstGeom prst="rect">
            <a:avLst/>
          </a:prstGeom>
        </p:spPr>
      </p:pic>
      <p:pic>
        <p:nvPicPr>
          <p:cNvPr id="8" name="Picture 4">
            <a:extLst>
              <a:ext uri="{FF2B5EF4-FFF2-40B4-BE49-F238E27FC236}">
                <a16:creationId xmlns:a16="http://schemas.microsoft.com/office/drawing/2014/main" id="{37C6B9E2-C18E-EA34-DCED-73AE8659A0FB}"/>
              </a:ext>
            </a:extLst>
          </p:cNvPr>
          <p:cNvPicPr>
            <a:picLocks noChangeAspect="1"/>
          </p:cNvPicPr>
          <p:nvPr/>
        </p:nvPicPr>
        <p:blipFill>
          <a:blip r:embed="rId5"/>
          <a:stretch>
            <a:fillRect/>
          </a:stretch>
        </p:blipFill>
        <p:spPr>
          <a:xfrm>
            <a:off x="15138399" y="539723"/>
            <a:ext cx="2235200" cy="2104487"/>
          </a:xfrm>
          <a:prstGeom prst="rect">
            <a:avLst/>
          </a:prstGeom>
        </p:spPr>
      </p:pic>
      <p:pic>
        <p:nvPicPr>
          <p:cNvPr id="10" name="그림 9">
            <a:hlinkClick r:id="rId6"/>
            <a:extLst>
              <a:ext uri="{FF2B5EF4-FFF2-40B4-BE49-F238E27FC236}">
                <a16:creationId xmlns:a16="http://schemas.microsoft.com/office/drawing/2014/main" id="{D6C22245-E677-9D6D-9439-F65A479390B6}"/>
              </a:ext>
            </a:extLst>
          </p:cNvPr>
          <p:cNvPicPr preferRelativeResize="0">
            <a:picLocks/>
          </p:cNvPicPr>
          <p:nvPr/>
        </p:nvPicPr>
        <p:blipFill>
          <a:blip r:embed="rId7"/>
          <a:stretch>
            <a:fillRect/>
          </a:stretch>
        </p:blipFill>
        <p:spPr>
          <a:xfrm>
            <a:off x="1828800" y="1714500"/>
            <a:ext cx="5005800" cy="6477000"/>
          </a:xfrm>
          <a:prstGeom prst="rect">
            <a:avLst/>
          </a:prstGeom>
        </p:spPr>
      </p:pic>
      <p:sp>
        <p:nvSpPr>
          <p:cNvPr id="12" name="TextBox 11">
            <a:extLst>
              <a:ext uri="{FF2B5EF4-FFF2-40B4-BE49-F238E27FC236}">
                <a16:creationId xmlns:a16="http://schemas.microsoft.com/office/drawing/2014/main" id="{4BB39395-25B7-8907-4C99-B6F2560D5E79}"/>
              </a:ext>
            </a:extLst>
          </p:cNvPr>
          <p:cNvSpPr txBox="1"/>
          <p:nvPr/>
        </p:nvSpPr>
        <p:spPr>
          <a:xfrm>
            <a:off x="7143669" y="1648233"/>
            <a:ext cx="6893854" cy="707886"/>
          </a:xfrm>
          <a:prstGeom prst="rect">
            <a:avLst/>
          </a:prstGeom>
          <a:noFill/>
        </p:spPr>
        <p:txBody>
          <a:bodyPr wrap="square">
            <a:spAutoFit/>
          </a:bodyPr>
          <a:lstStyle/>
          <a:p>
            <a:r>
              <a:rPr lang="ko-KR" altLang="ko-KR" sz="4000" b="1" dirty="0">
                <a:latin typeface="+mj-ea"/>
                <a:ea typeface="+mj-ea"/>
              </a:rPr>
              <a:t>표준근로계약서 준수</a:t>
            </a:r>
            <a:endParaRPr lang="ko-KR" altLang="en-US" sz="4000" b="1" dirty="0">
              <a:latin typeface="+mj-ea"/>
              <a:ea typeface="+mj-ea"/>
            </a:endParaRPr>
          </a:p>
        </p:txBody>
      </p:sp>
      <p:sp>
        <p:nvSpPr>
          <p:cNvPr id="14" name="TextBox 13">
            <a:extLst>
              <a:ext uri="{FF2B5EF4-FFF2-40B4-BE49-F238E27FC236}">
                <a16:creationId xmlns:a16="http://schemas.microsoft.com/office/drawing/2014/main" id="{ECBE32F8-ACDF-821C-F8F6-2CD01BFF9A63}"/>
              </a:ext>
            </a:extLst>
          </p:cNvPr>
          <p:cNvSpPr txBox="1"/>
          <p:nvPr/>
        </p:nvSpPr>
        <p:spPr>
          <a:xfrm>
            <a:off x="7143669" y="3059280"/>
            <a:ext cx="7866317" cy="707886"/>
          </a:xfrm>
          <a:prstGeom prst="rect">
            <a:avLst/>
          </a:prstGeom>
          <a:noFill/>
        </p:spPr>
        <p:txBody>
          <a:bodyPr wrap="square">
            <a:spAutoFit/>
          </a:bodyPr>
          <a:lstStyle/>
          <a:p>
            <a:r>
              <a:rPr lang="ko-KR" altLang="ko-KR" sz="4000" b="1" dirty="0">
                <a:latin typeface="+mj-ea"/>
                <a:ea typeface="+mj-ea"/>
              </a:rPr>
              <a:t>정해진 노동 시간</a:t>
            </a:r>
            <a:r>
              <a:rPr lang="en-US" altLang="ko-KR" sz="4000" b="1" dirty="0">
                <a:latin typeface="+mj-ea"/>
                <a:ea typeface="+mj-ea"/>
              </a:rPr>
              <a:t> </a:t>
            </a:r>
            <a:r>
              <a:rPr lang="ko-KR" altLang="en-US" sz="4000" b="1" dirty="0">
                <a:latin typeface="+mj-ea"/>
                <a:ea typeface="+mj-ea"/>
              </a:rPr>
              <a:t>준수</a:t>
            </a:r>
          </a:p>
        </p:txBody>
      </p:sp>
      <p:sp>
        <p:nvSpPr>
          <p:cNvPr id="16" name="TextBox 15">
            <a:extLst>
              <a:ext uri="{FF2B5EF4-FFF2-40B4-BE49-F238E27FC236}">
                <a16:creationId xmlns:a16="http://schemas.microsoft.com/office/drawing/2014/main" id="{3BFEAE9D-6CEF-084E-508F-4F2966397594}"/>
              </a:ext>
            </a:extLst>
          </p:cNvPr>
          <p:cNvSpPr txBox="1"/>
          <p:nvPr/>
        </p:nvSpPr>
        <p:spPr>
          <a:xfrm>
            <a:off x="7143669" y="4470327"/>
            <a:ext cx="9805518" cy="707886"/>
          </a:xfrm>
          <a:prstGeom prst="rect">
            <a:avLst/>
          </a:prstGeom>
          <a:noFill/>
        </p:spPr>
        <p:txBody>
          <a:bodyPr wrap="square">
            <a:spAutoFit/>
          </a:bodyPr>
          <a:lstStyle/>
          <a:p>
            <a:r>
              <a:rPr lang="ko-KR" altLang="ko-KR" sz="4000" b="1" dirty="0">
                <a:latin typeface="+mj-ea"/>
                <a:ea typeface="+mj-ea"/>
              </a:rPr>
              <a:t>스태프들의 정당한 처우 보장</a:t>
            </a:r>
            <a:endParaRPr lang="ko-KR" altLang="en-US" sz="4000" b="1" dirty="0">
              <a:latin typeface="+mj-ea"/>
              <a:ea typeface="+mj-ea"/>
            </a:endParaRPr>
          </a:p>
        </p:txBody>
      </p:sp>
      <p:sp>
        <p:nvSpPr>
          <p:cNvPr id="18" name="TextBox 17">
            <a:extLst>
              <a:ext uri="{FF2B5EF4-FFF2-40B4-BE49-F238E27FC236}">
                <a16:creationId xmlns:a16="http://schemas.microsoft.com/office/drawing/2014/main" id="{0044D2D7-D559-B18E-927C-369E1875B510}"/>
              </a:ext>
            </a:extLst>
          </p:cNvPr>
          <p:cNvSpPr txBox="1"/>
          <p:nvPr/>
        </p:nvSpPr>
        <p:spPr>
          <a:xfrm>
            <a:off x="7143669" y="5881374"/>
            <a:ext cx="10262587" cy="707886"/>
          </a:xfrm>
          <a:prstGeom prst="rect">
            <a:avLst/>
          </a:prstGeom>
          <a:noFill/>
        </p:spPr>
        <p:txBody>
          <a:bodyPr wrap="square">
            <a:spAutoFit/>
          </a:bodyPr>
          <a:lstStyle/>
          <a:p>
            <a:r>
              <a:rPr lang="ko-KR" altLang="ko-KR" sz="4000" b="1" dirty="0">
                <a:latin typeface="+mj-ea"/>
                <a:ea typeface="+mj-ea"/>
              </a:rPr>
              <a:t>작품을 만드는 사람들의 노동 환경부터 존중</a:t>
            </a:r>
            <a:endParaRPr lang="ko-KR" altLang="en-US" sz="4000" b="1" dirty="0">
              <a:latin typeface="+mj-ea"/>
              <a:ea typeface="+mj-ea"/>
            </a:endParaRPr>
          </a:p>
        </p:txBody>
      </p:sp>
      <p:sp>
        <p:nvSpPr>
          <p:cNvPr id="20" name="TextBox 19">
            <a:extLst>
              <a:ext uri="{FF2B5EF4-FFF2-40B4-BE49-F238E27FC236}">
                <a16:creationId xmlns:a16="http://schemas.microsoft.com/office/drawing/2014/main" id="{B1F02799-9E04-B966-21AF-2B804BC1563B}"/>
              </a:ext>
            </a:extLst>
          </p:cNvPr>
          <p:cNvSpPr txBox="1"/>
          <p:nvPr/>
        </p:nvSpPr>
        <p:spPr>
          <a:xfrm>
            <a:off x="7143669" y="7292419"/>
            <a:ext cx="8408159" cy="707886"/>
          </a:xfrm>
          <a:prstGeom prst="rect">
            <a:avLst/>
          </a:prstGeom>
          <a:noFill/>
        </p:spPr>
        <p:txBody>
          <a:bodyPr wrap="square">
            <a:spAutoFit/>
          </a:bodyPr>
          <a:lstStyle/>
          <a:p>
            <a:r>
              <a:rPr lang="ko-KR" altLang="ko-KR" sz="4000" b="1" dirty="0">
                <a:latin typeface="+mj-ea"/>
                <a:ea typeface="+mj-ea"/>
              </a:rPr>
              <a:t>'전태일 정신'을 현장에 구현</a:t>
            </a:r>
            <a:endParaRPr lang="ko-KR" altLang="en-US" sz="4000" b="1" dirty="0">
              <a:latin typeface="+mj-ea"/>
              <a:ea typeface="+mj-ea"/>
            </a:endParaRPr>
          </a:p>
        </p:txBody>
      </p:sp>
      <p:sp>
        <p:nvSpPr>
          <p:cNvPr id="25" name="TextBox 24">
            <a:extLst>
              <a:ext uri="{FF2B5EF4-FFF2-40B4-BE49-F238E27FC236}">
                <a16:creationId xmlns:a16="http://schemas.microsoft.com/office/drawing/2014/main" id="{2757448B-91B2-0B63-FCFE-B2A9988E7EF8}"/>
              </a:ext>
            </a:extLst>
          </p:cNvPr>
          <p:cNvSpPr txBox="1"/>
          <p:nvPr/>
        </p:nvSpPr>
        <p:spPr>
          <a:xfrm>
            <a:off x="9906000" y="8734134"/>
            <a:ext cx="7467599" cy="400110"/>
          </a:xfrm>
          <a:prstGeom prst="rect">
            <a:avLst/>
          </a:prstGeom>
          <a:noFill/>
        </p:spPr>
        <p:txBody>
          <a:bodyPr wrap="square">
            <a:spAutoFit/>
          </a:bodyPr>
          <a:lstStyle/>
          <a:p>
            <a:r>
              <a:rPr lang="ko-KR" altLang="en-US" sz="2000" b="1" dirty="0">
                <a:solidFill>
                  <a:schemeClr val="bg1"/>
                </a:solidFill>
              </a:rPr>
              <a:t>출처 </a:t>
            </a:r>
            <a:r>
              <a:rPr lang="en-US" altLang="ko-KR" sz="2000" b="1" dirty="0">
                <a:solidFill>
                  <a:schemeClr val="bg1"/>
                </a:solidFill>
              </a:rPr>
              <a:t>: </a:t>
            </a:r>
            <a:r>
              <a:rPr lang="ko-KR" altLang="en-US" sz="2000" b="1" dirty="0">
                <a:solidFill>
                  <a:schemeClr val="bg1"/>
                </a:solidFill>
              </a:rPr>
              <a:t> https://namu.wiki/w/%ED%83%9C%EC%9D%BC%EC%9D%B4</a:t>
            </a:r>
          </a:p>
        </p:txBody>
      </p:sp>
      <p:sp>
        <p:nvSpPr>
          <p:cNvPr id="22" name="TextBox 11">
            <a:extLst>
              <a:ext uri="{FF2B5EF4-FFF2-40B4-BE49-F238E27FC236}">
                <a16:creationId xmlns:a16="http://schemas.microsoft.com/office/drawing/2014/main" id="{C6D20DD7-7175-ACF3-BCFF-11A41EB76F86}"/>
              </a:ext>
            </a:extLst>
          </p:cNvPr>
          <p:cNvSpPr txBox="1"/>
          <p:nvPr/>
        </p:nvSpPr>
        <p:spPr>
          <a:xfrm>
            <a:off x="3998488" y="458934"/>
            <a:ext cx="4925126" cy="1015663"/>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6000" b="1" spc="-350" dirty="0">
                <a:solidFill>
                  <a:schemeClr val="tx2">
                    <a:lumMod val="75000"/>
                  </a:schemeClr>
                </a:solidFill>
                <a:latin typeface="이순신 돋움체 B" pitchFamily="18" charset="-127"/>
                <a:ea typeface="이순신 돋움체 B" pitchFamily="18" charset="-127"/>
              </a:rPr>
              <a:t>노동존중 사례</a:t>
            </a:r>
          </a:p>
        </p:txBody>
      </p:sp>
    </p:spTree>
    <p:extLst>
      <p:ext uri="{BB962C8B-B14F-4D97-AF65-F5344CB8AC3E}">
        <p14:creationId xmlns:p14="http://schemas.microsoft.com/office/powerpoint/2010/main" val="606192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6" grpId="0"/>
      <p:bldP spid="18" grpId="0"/>
      <p:bldP spid="20"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p:cNvGrpSpPr/>
        <p:nvPr/>
      </p:nvGrpSpPr>
      <p:grpSpPr>
        <a:xfrm>
          <a:off x="0" y="0"/>
          <a:ext cx="0" cy="0"/>
          <a:chOff x="0" y="0"/>
          <a:chExt cx="0" cy="0"/>
        </a:xfrm>
      </p:grpSpPr>
      <p:grpSp>
        <p:nvGrpSpPr>
          <p:cNvPr id="16" name="그룹 15">
            <a:extLst>
              <a:ext uri="{FF2B5EF4-FFF2-40B4-BE49-F238E27FC236}">
                <a16:creationId xmlns:a16="http://schemas.microsoft.com/office/drawing/2014/main" id="{E4EA664D-4BDE-0FEB-4103-3683ADDDFEBA}"/>
              </a:ext>
            </a:extLst>
          </p:cNvPr>
          <p:cNvGrpSpPr/>
          <p:nvPr/>
        </p:nvGrpSpPr>
        <p:grpSpPr>
          <a:xfrm>
            <a:off x="558800" y="444500"/>
            <a:ext cx="16891000" cy="9017000"/>
            <a:chOff x="558800" y="444500"/>
            <a:chExt cx="16891000" cy="9017000"/>
          </a:xfrm>
        </p:grpSpPr>
        <p:pic>
          <p:nvPicPr>
            <p:cNvPr id="2" name="Picture 2"/>
            <p:cNvPicPr>
              <a:picLocks noChangeAspect="1"/>
            </p:cNvPicPr>
            <p:nvPr/>
          </p:nvPicPr>
          <p:blipFill>
            <a:blip r:embed="rId5"/>
            <a:stretch>
              <a:fillRect/>
            </a:stretch>
          </p:blipFill>
          <p:spPr>
            <a:xfrm>
              <a:off x="558800" y="444500"/>
              <a:ext cx="16891000" cy="9017000"/>
            </a:xfrm>
            <a:prstGeom prst="rect">
              <a:avLst/>
            </a:prstGeom>
          </p:spPr>
        </p:pic>
        <p:grpSp>
          <p:nvGrpSpPr>
            <p:cNvPr id="7" name="그룹 6">
              <a:extLst>
                <a:ext uri="{FF2B5EF4-FFF2-40B4-BE49-F238E27FC236}">
                  <a16:creationId xmlns:a16="http://schemas.microsoft.com/office/drawing/2014/main" id="{E4DCB058-FC53-E520-CBD3-C82A234524C0}"/>
                </a:ext>
              </a:extLst>
            </p:cNvPr>
            <p:cNvGrpSpPr/>
            <p:nvPr/>
          </p:nvGrpSpPr>
          <p:grpSpPr>
            <a:xfrm>
              <a:off x="584200" y="450770"/>
              <a:ext cx="10717567" cy="1092280"/>
              <a:chOff x="584200" y="450770"/>
              <a:chExt cx="10717567" cy="1092280"/>
            </a:xfrm>
          </p:grpSpPr>
          <p:sp>
            <p:nvSpPr>
              <p:cNvPr id="9" name="사각형: 둥근 모서리 8">
                <a:extLst>
                  <a:ext uri="{FF2B5EF4-FFF2-40B4-BE49-F238E27FC236}">
                    <a16:creationId xmlns:a16="http://schemas.microsoft.com/office/drawing/2014/main" id="{D40DA7BD-0218-144E-5C99-6D17BB8B1595}"/>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0" name="직사각형 46">
                <a:extLst>
                  <a:ext uri="{FF2B5EF4-FFF2-40B4-BE49-F238E27FC236}">
                    <a16:creationId xmlns:a16="http://schemas.microsoft.com/office/drawing/2014/main" id="{3FB07400-A62F-4896-1200-1F62493A56E8}"/>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p:cNvPicPr>
            <a:picLocks noChangeAspect="1"/>
          </p:cNvPicPr>
          <p:nvPr/>
        </p:nvPicPr>
        <p:blipFill>
          <a:blip r:embed="rId6"/>
          <a:stretch>
            <a:fillRect/>
          </a:stretch>
        </p:blipFill>
        <p:spPr>
          <a:xfrm>
            <a:off x="838200" y="8420100"/>
            <a:ext cx="16611600" cy="1041400"/>
          </a:xfrm>
          <a:prstGeom prst="rect">
            <a:avLst/>
          </a:prstGeom>
        </p:spPr>
      </p:pic>
      <p:pic>
        <p:nvPicPr>
          <p:cNvPr id="12" name="얼굴들">
            <a:hlinkClick r:id="" action="ppaction://media"/>
            <a:extLst>
              <a:ext uri="{FF2B5EF4-FFF2-40B4-BE49-F238E27FC236}">
                <a16:creationId xmlns:a16="http://schemas.microsoft.com/office/drawing/2014/main" id="{F8D059D2-A2BE-5914-5FCE-2B1795D94448}"/>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8292218" y="0"/>
            <a:ext cx="2453022" cy="1379825"/>
          </a:xfrm>
          <a:prstGeom prst="rect">
            <a:avLst/>
          </a:prstGeom>
        </p:spPr>
      </p:pic>
      <p:sp>
        <p:nvSpPr>
          <p:cNvPr id="22" name="TextBox 21">
            <a:extLst>
              <a:ext uri="{FF2B5EF4-FFF2-40B4-BE49-F238E27FC236}">
                <a16:creationId xmlns:a16="http://schemas.microsoft.com/office/drawing/2014/main" id="{732E15A4-FEAE-9E8A-B682-215F008307D6}"/>
              </a:ext>
            </a:extLst>
          </p:cNvPr>
          <p:cNvSpPr txBox="1"/>
          <p:nvPr/>
        </p:nvSpPr>
        <p:spPr>
          <a:xfrm>
            <a:off x="13792200" y="8740745"/>
            <a:ext cx="3258879" cy="400110"/>
          </a:xfrm>
          <a:prstGeom prst="rect">
            <a:avLst/>
          </a:prstGeom>
          <a:noFill/>
        </p:spPr>
        <p:txBody>
          <a:bodyPr wrap="square">
            <a:spAutoFit/>
          </a:bodyPr>
          <a:lstStyle/>
          <a:p>
            <a:r>
              <a:rPr lang="ko-KR" altLang="en-US" sz="2000" b="1" u="none" strike="noStrike" kern="1200" dirty="0">
                <a:solidFill>
                  <a:schemeClr val="bg1"/>
                </a:solidFill>
                <a:effectLst/>
                <a:latin typeface="+mn-ea"/>
                <a:cs typeface="+mn-cs"/>
                <a:hlinkClick r:id="rId8">
                  <a:extLst>
                    <a:ext uri="{A12FA001-AC4F-418D-AE19-62706E023703}">
                      <ahyp:hlinkClr xmlns:ahyp="http://schemas.microsoft.com/office/drawing/2018/hyperlinkcolor" val="tx"/>
                    </a:ext>
                  </a:extLst>
                </a:hlinkClick>
              </a:rPr>
              <a:t>출처 </a:t>
            </a:r>
            <a:r>
              <a:rPr lang="en-US" altLang="ko-KR" sz="2000" b="1" u="none" strike="noStrike" kern="1200" dirty="0">
                <a:solidFill>
                  <a:schemeClr val="bg1"/>
                </a:solidFill>
                <a:effectLst/>
                <a:latin typeface="+mn-ea"/>
                <a:cs typeface="+mn-cs"/>
                <a:hlinkClick r:id="rId8">
                  <a:extLst>
                    <a:ext uri="{A12FA001-AC4F-418D-AE19-62706E023703}">
                      <ahyp:hlinkClr xmlns:ahyp="http://schemas.microsoft.com/office/drawing/2018/hyperlinkcolor" val="tx"/>
                    </a:ext>
                  </a:extLst>
                </a:hlinkClick>
              </a:rPr>
              <a:t>: </a:t>
            </a:r>
            <a:r>
              <a:rPr lang="ko-KR" altLang="ko-KR" sz="2000" b="1" u="none" strike="noStrike" kern="1200" dirty="0">
                <a:solidFill>
                  <a:schemeClr val="bg1"/>
                </a:solidFill>
                <a:effectLst/>
                <a:latin typeface="+mn-ea"/>
                <a:cs typeface="+mn-cs"/>
                <a:hlinkClick r:id="rId8">
                  <a:extLst>
                    <a:ext uri="{A12FA001-AC4F-418D-AE19-62706E023703}">
                      <ahyp:hlinkClr xmlns:ahyp="http://schemas.microsoft.com/office/drawing/2018/hyperlinkcolor" val="tx"/>
                    </a:ext>
                  </a:extLst>
                </a:hlinkClick>
              </a:rPr>
              <a:t>지식채널e - '얼굴들</a:t>
            </a:r>
            <a:endParaRPr lang="ko-KR" altLang="en-US" sz="2000" dirty="0">
              <a:solidFill>
                <a:schemeClr val="bg1"/>
              </a:solidFill>
              <a:latin typeface="+mn-ea"/>
            </a:endParaRPr>
          </a:p>
        </p:txBody>
      </p:sp>
      <p:pic>
        <p:nvPicPr>
          <p:cNvPr id="24" name="Picture 4">
            <a:extLst>
              <a:ext uri="{FF2B5EF4-FFF2-40B4-BE49-F238E27FC236}">
                <a16:creationId xmlns:a16="http://schemas.microsoft.com/office/drawing/2014/main" id="{BFA6D904-3062-A699-3815-07B8AFEC9F97}"/>
              </a:ext>
            </a:extLst>
          </p:cNvPr>
          <p:cNvPicPr>
            <a:picLocks noChangeAspect="1"/>
          </p:cNvPicPr>
          <p:nvPr/>
        </p:nvPicPr>
        <p:blipFill>
          <a:blip r:embed="rId9"/>
          <a:stretch>
            <a:fillRect/>
          </a:stretch>
        </p:blipFill>
        <p:spPr>
          <a:xfrm>
            <a:off x="15138399" y="539723"/>
            <a:ext cx="2235200" cy="2104487"/>
          </a:xfrm>
          <a:prstGeom prst="rect">
            <a:avLst/>
          </a:prstGeom>
        </p:spPr>
      </p:pic>
      <p:sp>
        <p:nvSpPr>
          <p:cNvPr id="18" name="TextBox 11">
            <a:extLst>
              <a:ext uri="{FF2B5EF4-FFF2-40B4-BE49-F238E27FC236}">
                <a16:creationId xmlns:a16="http://schemas.microsoft.com/office/drawing/2014/main" id="{ABC58D06-F1DD-5B76-AAEB-615E6AA67F8D}"/>
              </a:ext>
            </a:extLst>
          </p:cNvPr>
          <p:cNvSpPr txBox="1"/>
          <p:nvPr/>
        </p:nvSpPr>
        <p:spPr>
          <a:xfrm>
            <a:off x="2132909" y="530943"/>
            <a:ext cx="8154091" cy="1015663"/>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6000" b="1" spc="-350" dirty="0">
                <a:solidFill>
                  <a:schemeClr val="tx2">
                    <a:lumMod val="75000"/>
                  </a:schemeClr>
                </a:solidFill>
                <a:latin typeface="이순신 돋움체 B" pitchFamily="18" charset="-127"/>
                <a:ea typeface="이순신 돋움체 B" pitchFamily="18" charset="-127"/>
              </a:rPr>
              <a:t>이 사람들은 누구일까요</a:t>
            </a:r>
            <a:r>
              <a:rPr lang="en-US" altLang="ko-KR" sz="6000" b="1" spc="-350" dirty="0">
                <a:solidFill>
                  <a:schemeClr val="tx2">
                    <a:lumMod val="75000"/>
                  </a:schemeClr>
                </a:solidFill>
                <a:latin typeface="이순신 돋움체 B" pitchFamily="18" charset="-127"/>
                <a:ea typeface="이순신 돋움체 B" pitchFamily="18" charset="-127"/>
              </a:rPr>
              <a:t>?</a:t>
            </a:r>
            <a:endParaRPr lang="ko-KR" altLang="en-US" sz="6000" b="1" spc="-350" dirty="0">
              <a:solidFill>
                <a:schemeClr val="tx2">
                  <a:lumMod val="75000"/>
                </a:schemeClr>
              </a:solidFill>
              <a:latin typeface="이순신 돋움체 B" pitchFamily="18" charset="-127"/>
              <a:ea typeface="이순신 돋움체 B" pitchFamily="18" charset="-127"/>
            </a:endParaRPr>
          </a:p>
        </p:txBody>
      </p:sp>
      <p:grpSp>
        <p:nvGrpSpPr>
          <p:cNvPr id="19" name="그룹 18">
            <a:extLst>
              <a:ext uri="{FF2B5EF4-FFF2-40B4-BE49-F238E27FC236}">
                <a16:creationId xmlns:a16="http://schemas.microsoft.com/office/drawing/2014/main" id="{39FFE3A5-581B-24BE-F047-DE7EF9D3A44C}"/>
              </a:ext>
            </a:extLst>
          </p:cNvPr>
          <p:cNvGrpSpPr/>
          <p:nvPr/>
        </p:nvGrpSpPr>
        <p:grpSpPr>
          <a:xfrm>
            <a:off x="1752600" y="1772844"/>
            <a:ext cx="15098400" cy="6497857"/>
            <a:chOff x="1752600" y="1772844"/>
            <a:chExt cx="15098400" cy="6497857"/>
          </a:xfrm>
        </p:grpSpPr>
        <p:pic>
          <p:nvPicPr>
            <p:cNvPr id="5" name="그림 4">
              <a:extLst>
                <a:ext uri="{FF2B5EF4-FFF2-40B4-BE49-F238E27FC236}">
                  <a16:creationId xmlns:a16="http://schemas.microsoft.com/office/drawing/2014/main" id="{ECFE2114-A8D3-753B-A88E-71DF1D7A7B23}"/>
                </a:ext>
              </a:extLst>
            </p:cNvPr>
            <p:cNvPicPr preferRelativeResize="0">
              <a:picLocks/>
            </p:cNvPicPr>
            <p:nvPr/>
          </p:nvPicPr>
          <p:blipFill>
            <a:blip r:embed="rId10">
              <a:extLst>
                <a:ext uri="{28A0092B-C50C-407E-A947-70E740481C1C}">
                  <a14:useLocalDpi xmlns:a14="http://schemas.microsoft.com/office/drawing/2010/main" val="0"/>
                </a:ext>
              </a:extLst>
            </a:blip>
            <a:stretch>
              <a:fillRect/>
            </a:stretch>
          </p:blipFill>
          <p:spPr>
            <a:xfrm>
              <a:off x="1752600" y="1790701"/>
              <a:ext cx="5040000" cy="6480000"/>
            </a:xfrm>
            <a:prstGeom prst="rect">
              <a:avLst/>
            </a:prstGeom>
          </p:spPr>
        </p:pic>
        <p:pic>
          <p:nvPicPr>
            <p:cNvPr id="8" name="그림 7">
              <a:extLst>
                <a:ext uri="{FF2B5EF4-FFF2-40B4-BE49-F238E27FC236}">
                  <a16:creationId xmlns:a16="http://schemas.microsoft.com/office/drawing/2014/main" id="{8A4A04D2-CC54-0815-186F-731B219E1073}"/>
                </a:ext>
              </a:extLst>
            </p:cNvPr>
            <p:cNvPicPr preferRelativeResize="0">
              <a:picLocks/>
            </p:cNvPicPr>
            <p:nvPr/>
          </p:nvPicPr>
          <p:blipFill>
            <a:blip r:embed="rId11">
              <a:extLst>
                <a:ext uri="{28A0092B-C50C-407E-A947-70E740481C1C}">
                  <a14:useLocalDpi xmlns:a14="http://schemas.microsoft.com/office/drawing/2010/main" val="0"/>
                </a:ext>
              </a:extLst>
            </a:blip>
            <a:stretch>
              <a:fillRect/>
            </a:stretch>
          </p:blipFill>
          <p:spPr>
            <a:xfrm>
              <a:off x="6781800" y="1772844"/>
              <a:ext cx="5040000" cy="6480000"/>
            </a:xfrm>
            <a:prstGeom prst="rect">
              <a:avLst/>
            </a:prstGeom>
          </p:spPr>
        </p:pic>
        <p:pic>
          <p:nvPicPr>
            <p:cNvPr id="11" name="그림 10">
              <a:extLst>
                <a:ext uri="{FF2B5EF4-FFF2-40B4-BE49-F238E27FC236}">
                  <a16:creationId xmlns:a16="http://schemas.microsoft.com/office/drawing/2014/main" id="{8A5A6497-4986-E264-6A44-8ACB60E6A127}"/>
                </a:ext>
              </a:extLst>
            </p:cNvPr>
            <p:cNvPicPr preferRelativeResize="0">
              <a:picLocks/>
            </p:cNvPicPr>
            <p:nvPr/>
          </p:nvPicPr>
          <p:blipFill>
            <a:blip r:embed="rId12">
              <a:extLst>
                <a:ext uri="{28A0092B-C50C-407E-A947-70E740481C1C}">
                  <a14:useLocalDpi xmlns:a14="http://schemas.microsoft.com/office/drawing/2010/main" val="0"/>
                </a:ext>
              </a:extLst>
            </a:blip>
            <a:stretch>
              <a:fillRect/>
            </a:stretch>
          </p:blipFill>
          <p:spPr>
            <a:xfrm>
              <a:off x="11811000" y="1787700"/>
              <a:ext cx="5040000" cy="6480000"/>
            </a:xfrm>
            <a:prstGeom prst="rect">
              <a:avLst/>
            </a:prstGeom>
          </p:spPr>
        </p:pic>
      </p:grpSp>
    </p:spTree>
    <p:extLst>
      <p:ext uri="{BB962C8B-B14F-4D97-AF65-F5344CB8AC3E}">
        <p14:creationId xmlns:p14="http://schemas.microsoft.com/office/powerpoint/2010/main" val="318996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220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12"/>
                </p:tgtEl>
              </p:cMediaNode>
            </p:vide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a:extLst>
            <a:ext uri="{FF2B5EF4-FFF2-40B4-BE49-F238E27FC236}">
              <a16:creationId xmlns:a16="http://schemas.microsoft.com/office/drawing/2014/main" id="{796B04C9-9CB4-C88E-2857-D1E6CDBAF45A}"/>
            </a:ext>
          </a:extLst>
        </p:cNvPr>
        <p:cNvGrpSpPr/>
        <p:nvPr/>
      </p:nvGrpSpPr>
      <p:grpSpPr>
        <a:xfrm>
          <a:off x="0" y="0"/>
          <a:ext cx="0" cy="0"/>
          <a:chOff x="0" y="0"/>
          <a:chExt cx="0" cy="0"/>
        </a:xfrm>
      </p:grpSpPr>
      <p:grpSp>
        <p:nvGrpSpPr>
          <p:cNvPr id="13" name="그룹 12">
            <a:extLst>
              <a:ext uri="{FF2B5EF4-FFF2-40B4-BE49-F238E27FC236}">
                <a16:creationId xmlns:a16="http://schemas.microsoft.com/office/drawing/2014/main" id="{A51E8762-ACEB-3F4A-4CEA-180754FBBB3B}"/>
              </a:ext>
            </a:extLst>
          </p:cNvPr>
          <p:cNvGrpSpPr/>
          <p:nvPr/>
        </p:nvGrpSpPr>
        <p:grpSpPr>
          <a:xfrm>
            <a:off x="558800" y="444500"/>
            <a:ext cx="16891000" cy="9017000"/>
            <a:chOff x="558800" y="444500"/>
            <a:chExt cx="16891000" cy="9017000"/>
          </a:xfrm>
        </p:grpSpPr>
        <p:pic>
          <p:nvPicPr>
            <p:cNvPr id="2" name="Picture 2">
              <a:extLst>
                <a:ext uri="{FF2B5EF4-FFF2-40B4-BE49-F238E27FC236}">
                  <a16:creationId xmlns:a16="http://schemas.microsoft.com/office/drawing/2014/main" id="{9FC3EB54-6BED-C395-BA07-E7952B823FDF}"/>
                </a:ext>
              </a:extLst>
            </p:cNvPr>
            <p:cNvPicPr>
              <a:picLocks noChangeAspect="1"/>
            </p:cNvPicPr>
            <p:nvPr/>
          </p:nvPicPr>
          <p:blipFill>
            <a:blip r:embed="rId3"/>
            <a:stretch>
              <a:fillRect/>
            </a:stretch>
          </p:blipFill>
          <p:spPr>
            <a:xfrm>
              <a:off x="558800" y="444500"/>
              <a:ext cx="16891000" cy="9017000"/>
            </a:xfrm>
            <a:prstGeom prst="rect">
              <a:avLst/>
            </a:prstGeom>
          </p:spPr>
        </p:pic>
        <p:grpSp>
          <p:nvGrpSpPr>
            <p:cNvPr id="7" name="그룹 6">
              <a:extLst>
                <a:ext uri="{FF2B5EF4-FFF2-40B4-BE49-F238E27FC236}">
                  <a16:creationId xmlns:a16="http://schemas.microsoft.com/office/drawing/2014/main" id="{39583A4D-0B25-796F-9988-E30736F641B5}"/>
                </a:ext>
              </a:extLst>
            </p:cNvPr>
            <p:cNvGrpSpPr/>
            <p:nvPr/>
          </p:nvGrpSpPr>
          <p:grpSpPr>
            <a:xfrm>
              <a:off x="584200" y="450770"/>
              <a:ext cx="10717567" cy="1092280"/>
              <a:chOff x="584200" y="450770"/>
              <a:chExt cx="10717567" cy="1092280"/>
            </a:xfrm>
          </p:grpSpPr>
          <p:sp>
            <p:nvSpPr>
              <p:cNvPr id="8" name="사각형: 둥근 모서리 7">
                <a:extLst>
                  <a:ext uri="{FF2B5EF4-FFF2-40B4-BE49-F238E27FC236}">
                    <a16:creationId xmlns:a16="http://schemas.microsoft.com/office/drawing/2014/main" id="{99842B49-7919-DD12-F9F2-29BFAE2C8A37}"/>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1" name="직사각형 46">
                <a:extLst>
                  <a:ext uri="{FF2B5EF4-FFF2-40B4-BE49-F238E27FC236}">
                    <a16:creationId xmlns:a16="http://schemas.microsoft.com/office/drawing/2014/main" id="{322CB6B2-1962-06FF-095E-790E29E850A7}"/>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a:extLst>
              <a:ext uri="{FF2B5EF4-FFF2-40B4-BE49-F238E27FC236}">
                <a16:creationId xmlns:a16="http://schemas.microsoft.com/office/drawing/2014/main" id="{98C51303-0628-627E-6772-F13D820D3860}"/>
              </a:ext>
            </a:extLst>
          </p:cNvPr>
          <p:cNvPicPr>
            <a:picLocks noChangeAspect="1"/>
          </p:cNvPicPr>
          <p:nvPr/>
        </p:nvPicPr>
        <p:blipFill>
          <a:blip r:embed="rId4"/>
          <a:stretch>
            <a:fillRect/>
          </a:stretch>
        </p:blipFill>
        <p:spPr>
          <a:xfrm>
            <a:off x="838200" y="8420100"/>
            <a:ext cx="16611600" cy="1041400"/>
          </a:xfrm>
          <a:prstGeom prst="rect">
            <a:avLst/>
          </a:prstGeom>
        </p:spPr>
      </p:pic>
      <p:grpSp>
        <p:nvGrpSpPr>
          <p:cNvPr id="4" name="그룹 3">
            <a:extLst>
              <a:ext uri="{FF2B5EF4-FFF2-40B4-BE49-F238E27FC236}">
                <a16:creationId xmlns:a16="http://schemas.microsoft.com/office/drawing/2014/main" id="{10C8A61F-3173-F565-A415-20631B9E9074}"/>
              </a:ext>
            </a:extLst>
          </p:cNvPr>
          <p:cNvGrpSpPr/>
          <p:nvPr/>
        </p:nvGrpSpPr>
        <p:grpSpPr>
          <a:xfrm>
            <a:off x="1219200" y="1943099"/>
            <a:ext cx="15621000" cy="6477001"/>
            <a:chOff x="368300" y="352425"/>
            <a:chExt cx="9961266" cy="6838951"/>
          </a:xfrm>
        </p:grpSpPr>
        <p:sp>
          <p:nvSpPr>
            <p:cNvPr id="9" name="직사각형 8">
              <a:extLst>
                <a:ext uri="{FF2B5EF4-FFF2-40B4-BE49-F238E27FC236}">
                  <a16:creationId xmlns:a16="http://schemas.microsoft.com/office/drawing/2014/main" id="{D47C3646-9ED0-4497-7D5E-D012B48126FB}"/>
                </a:ext>
              </a:extLst>
            </p:cNvPr>
            <p:cNvSpPr/>
            <p:nvPr/>
          </p:nvSpPr>
          <p:spPr>
            <a:xfrm>
              <a:off x="368300" y="352425"/>
              <a:ext cx="9956800" cy="6838950"/>
            </a:xfrm>
            <a:prstGeom prst="rect">
              <a:avLst/>
            </a:prstGeom>
            <a:solidFill>
              <a:srgbClr val="F0F9FF"/>
            </a:solidFill>
            <a:ln w="5080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b="1" dirty="0"/>
            </a:p>
          </p:txBody>
        </p:sp>
        <p:pic>
          <p:nvPicPr>
            <p:cNvPr id="10" name="Picture 2" descr="화려한 손을 공중에서 제기">
              <a:extLst>
                <a:ext uri="{FF2B5EF4-FFF2-40B4-BE49-F238E27FC236}">
                  <a16:creationId xmlns:a16="http://schemas.microsoft.com/office/drawing/2014/main" id="{22F6C9C5-3D3F-6FA9-4453-7AE074515C17}"/>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68300" y="2210744"/>
              <a:ext cx="9961266" cy="4980632"/>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TextBox 11">
            <a:extLst>
              <a:ext uri="{FF2B5EF4-FFF2-40B4-BE49-F238E27FC236}">
                <a16:creationId xmlns:a16="http://schemas.microsoft.com/office/drawing/2014/main" id="{E5BFFD14-0EAB-21BC-BC6D-7C186344D6F7}"/>
              </a:ext>
            </a:extLst>
          </p:cNvPr>
          <p:cNvSpPr txBox="1"/>
          <p:nvPr/>
        </p:nvSpPr>
        <p:spPr>
          <a:xfrm>
            <a:off x="3692369" y="1844108"/>
            <a:ext cx="11384207" cy="1669688"/>
          </a:xfrm>
          <a:prstGeom prst="rect">
            <a:avLst/>
          </a:prstGeom>
          <a:noFill/>
        </p:spPr>
        <p:txBody>
          <a:bodyPr wrap="none" rtlCol="0">
            <a:spAutoFit/>
          </a:bodyPr>
          <a:lstStyle/>
          <a:p>
            <a:pPr marL="118800" algn="ctr">
              <a:spcAft>
                <a:spcPts val="300"/>
              </a:spcAft>
            </a:pPr>
            <a:r>
              <a:rPr lang="ko-KR" altLang="en-US" sz="5000" b="1" spc="-280" dirty="0">
                <a:latin typeface="나눔스퀘어OTF ExtraBold" pitchFamily="34" charset="-127"/>
                <a:ea typeface="나눔스퀘어OTF ExtraBold" pitchFamily="34" charset="-127"/>
              </a:rPr>
              <a:t>노동존중사회를 위해</a:t>
            </a:r>
          </a:p>
          <a:p>
            <a:pPr marL="118800" algn="ctr">
              <a:spcAft>
                <a:spcPts val="300"/>
              </a:spcAft>
            </a:pPr>
            <a:r>
              <a:rPr lang="ko-KR" altLang="en-US" sz="5000" b="1" spc="-280" dirty="0">
                <a:latin typeface="나눔스퀘어OTF ExtraBold" pitchFamily="34" charset="-127"/>
                <a:ea typeface="나눔스퀘어OTF ExtraBold" pitchFamily="34" charset="-127"/>
              </a:rPr>
              <a:t>우리 생활 속에서 할 수 있는 실천방법은</a:t>
            </a:r>
            <a:r>
              <a:rPr lang="en-US" altLang="ko-KR" sz="5000" b="1" spc="-280" dirty="0">
                <a:latin typeface="나눔스퀘어OTF ExtraBold" pitchFamily="34" charset="-127"/>
                <a:ea typeface="나눔스퀘어OTF ExtraBold" pitchFamily="34" charset="-127"/>
              </a:rPr>
              <a:t>?</a:t>
            </a:r>
          </a:p>
        </p:txBody>
      </p:sp>
      <p:sp>
        <p:nvSpPr>
          <p:cNvPr id="14" name="TextBox 13">
            <a:extLst>
              <a:ext uri="{FF2B5EF4-FFF2-40B4-BE49-F238E27FC236}">
                <a16:creationId xmlns:a16="http://schemas.microsoft.com/office/drawing/2014/main" id="{8E0C197F-6D1C-EBD2-FABA-657E9E0598EF}"/>
              </a:ext>
            </a:extLst>
          </p:cNvPr>
          <p:cNvSpPr txBox="1"/>
          <p:nvPr/>
        </p:nvSpPr>
        <p:spPr>
          <a:xfrm>
            <a:off x="6952235" y="3769452"/>
            <a:ext cx="4864473" cy="707886"/>
          </a:xfrm>
          <a:prstGeom prst="rect">
            <a:avLst/>
          </a:prstGeom>
          <a:noFill/>
        </p:spPr>
        <p:txBody>
          <a:bodyPr wrap="none" rtlCol="0">
            <a:spAutoFit/>
          </a:bodyPr>
          <a:lstStyle/>
          <a:p>
            <a:pPr marL="118800" algn="ctr">
              <a:spcAft>
                <a:spcPts val="300"/>
              </a:spcAft>
            </a:pPr>
            <a:r>
              <a:rPr lang="en-US" altLang="ko-KR" sz="4000" b="1" spc="-280" dirty="0">
                <a:latin typeface="나눔스퀘어OTF ExtraBold" pitchFamily="34" charset="-127"/>
                <a:ea typeface="나눔스퀘어OTF ExtraBold" pitchFamily="34" charset="-127"/>
              </a:rPr>
              <a:t>( </a:t>
            </a:r>
            <a:r>
              <a:rPr lang="ko-KR" altLang="en-US" sz="4000" b="1" spc="-280" dirty="0">
                <a:latin typeface="나눔스퀘어OTF ExtraBold" pitchFamily="34" charset="-127"/>
                <a:ea typeface="나눔스퀘어OTF ExtraBold" pitchFamily="34" charset="-127"/>
              </a:rPr>
              <a:t>개인</a:t>
            </a:r>
            <a:r>
              <a:rPr lang="en-US" altLang="ko-KR" sz="4000" b="1" spc="-280" dirty="0">
                <a:latin typeface="나눔스퀘어OTF ExtraBold" pitchFamily="34" charset="-127"/>
                <a:ea typeface="나눔스퀘어OTF ExtraBold" pitchFamily="34" charset="-127"/>
              </a:rPr>
              <a:t>, </a:t>
            </a:r>
            <a:r>
              <a:rPr lang="ko-KR" altLang="en-US" sz="4000" b="1" spc="-280" dirty="0">
                <a:latin typeface="나눔스퀘어OTF ExtraBold" pitchFamily="34" charset="-127"/>
                <a:ea typeface="나눔스퀘어OTF ExtraBold" pitchFamily="34" charset="-127"/>
              </a:rPr>
              <a:t>연대</a:t>
            </a:r>
            <a:r>
              <a:rPr lang="en-US" altLang="ko-KR" sz="4000" b="1" spc="-280" dirty="0">
                <a:latin typeface="나눔스퀘어OTF ExtraBold" pitchFamily="34" charset="-127"/>
                <a:ea typeface="나눔스퀘어OTF ExtraBold" pitchFamily="34" charset="-127"/>
              </a:rPr>
              <a:t>, </a:t>
            </a:r>
            <a:r>
              <a:rPr lang="ko-KR" altLang="en-US" sz="4000" b="1" spc="-280" dirty="0">
                <a:latin typeface="나눔스퀘어OTF ExtraBold" pitchFamily="34" charset="-127"/>
                <a:ea typeface="나눔스퀘어OTF ExtraBold" pitchFamily="34" charset="-127"/>
              </a:rPr>
              <a:t>사회 등 </a:t>
            </a:r>
            <a:r>
              <a:rPr lang="en-US" altLang="ko-KR" sz="4000" b="1" spc="-280" dirty="0">
                <a:latin typeface="나눔스퀘어OTF ExtraBold" pitchFamily="34" charset="-127"/>
                <a:ea typeface="나눔스퀘어OTF ExtraBold" pitchFamily="34" charset="-127"/>
              </a:rPr>
              <a:t>)</a:t>
            </a:r>
          </a:p>
        </p:txBody>
      </p:sp>
      <p:sp>
        <p:nvSpPr>
          <p:cNvPr id="16" name="TextBox 11">
            <a:extLst>
              <a:ext uri="{FF2B5EF4-FFF2-40B4-BE49-F238E27FC236}">
                <a16:creationId xmlns:a16="http://schemas.microsoft.com/office/drawing/2014/main" id="{DCA030CC-89B5-D8B5-05FD-7D0D663019E1}"/>
              </a:ext>
            </a:extLst>
          </p:cNvPr>
          <p:cNvSpPr txBox="1"/>
          <p:nvPr/>
        </p:nvSpPr>
        <p:spPr>
          <a:xfrm>
            <a:off x="2189127" y="477596"/>
            <a:ext cx="7869273" cy="1015663"/>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6000" b="1" spc="-350" dirty="0">
                <a:solidFill>
                  <a:schemeClr val="tx2">
                    <a:lumMod val="75000"/>
                  </a:schemeClr>
                </a:solidFill>
                <a:latin typeface="이순신 돋움체 B" pitchFamily="18" charset="-127"/>
                <a:ea typeface="이순신 돋움체 B" pitchFamily="18" charset="-127"/>
              </a:rPr>
              <a:t>노동존중사회 실천방법</a:t>
            </a:r>
          </a:p>
        </p:txBody>
      </p:sp>
    </p:spTree>
    <p:extLst>
      <p:ext uri="{BB962C8B-B14F-4D97-AF65-F5344CB8AC3E}">
        <p14:creationId xmlns:p14="http://schemas.microsoft.com/office/powerpoint/2010/main" val="29557215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p:cNvGrpSpPr/>
        <p:nvPr/>
      </p:nvGrpSpPr>
      <p:grpSpPr>
        <a:xfrm>
          <a:off x="0" y="0"/>
          <a:ext cx="0" cy="0"/>
          <a:chOff x="0" y="0"/>
          <a:chExt cx="0" cy="0"/>
        </a:xfrm>
      </p:grpSpPr>
      <p:grpSp>
        <p:nvGrpSpPr>
          <p:cNvPr id="22" name="그룹 21">
            <a:extLst>
              <a:ext uri="{FF2B5EF4-FFF2-40B4-BE49-F238E27FC236}">
                <a16:creationId xmlns:a16="http://schemas.microsoft.com/office/drawing/2014/main" id="{6176B195-DB20-56DA-9144-8B99B4308FA5}"/>
              </a:ext>
            </a:extLst>
          </p:cNvPr>
          <p:cNvGrpSpPr/>
          <p:nvPr/>
        </p:nvGrpSpPr>
        <p:grpSpPr>
          <a:xfrm>
            <a:off x="584200" y="444500"/>
            <a:ext cx="16891000" cy="9017000"/>
            <a:chOff x="584200" y="444500"/>
            <a:chExt cx="16891000" cy="9017000"/>
          </a:xfrm>
        </p:grpSpPr>
        <p:pic>
          <p:nvPicPr>
            <p:cNvPr id="2" name="Picture 2"/>
            <p:cNvPicPr>
              <a:picLocks noChangeAspect="1"/>
            </p:cNvPicPr>
            <p:nvPr/>
          </p:nvPicPr>
          <p:blipFill>
            <a:blip r:embed="rId3"/>
            <a:stretch>
              <a:fillRect/>
            </a:stretch>
          </p:blipFill>
          <p:spPr>
            <a:xfrm>
              <a:off x="584200" y="444500"/>
              <a:ext cx="16891000" cy="9017000"/>
            </a:xfrm>
            <a:prstGeom prst="rect">
              <a:avLst/>
            </a:prstGeom>
          </p:spPr>
        </p:pic>
        <p:grpSp>
          <p:nvGrpSpPr>
            <p:cNvPr id="18" name="그룹 17">
              <a:extLst>
                <a:ext uri="{FF2B5EF4-FFF2-40B4-BE49-F238E27FC236}">
                  <a16:creationId xmlns:a16="http://schemas.microsoft.com/office/drawing/2014/main" id="{72257A1A-6B4D-892E-4D0D-040A822D1960}"/>
                </a:ext>
              </a:extLst>
            </p:cNvPr>
            <p:cNvGrpSpPr/>
            <p:nvPr/>
          </p:nvGrpSpPr>
          <p:grpSpPr>
            <a:xfrm>
              <a:off x="584200" y="450770"/>
              <a:ext cx="10717567" cy="1092280"/>
              <a:chOff x="584200" y="450770"/>
              <a:chExt cx="10717567" cy="1092280"/>
            </a:xfrm>
          </p:grpSpPr>
          <p:sp>
            <p:nvSpPr>
              <p:cNvPr id="19" name="사각형: 둥근 모서리 18">
                <a:extLst>
                  <a:ext uri="{FF2B5EF4-FFF2-40B4-BE49-F238E27FC236}">
                    <a16:creationId xmlns:a16="http://schemas.microsoft.com/office/drawing/2014/main" id="{F660B099-1290-500F-EAC1-83C28EF45955}"/>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0" name="직사각형 46">
                <a:extLst>
                  <a:ext uri="{FF2B5EF4-FFF2-40B4-BE49-F238E27FC236}">
                    <a16:creationId xmlns:a16="http://schemas.microsoft.com/office/drawing/2014/main" id="{86F0A006-84D0-64C2-DAA2-B5201D8812A3}"/>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p:cNvPicPr>
            <a:picLocks noChangeAspect="1"/>
          </p:cNvPicPr>
          <p:nvPr/>
        </p:nvPicPr>
        <p:blipFill>
          <a:blip r:embed="rId4"/>
          <a:stretch>
            <a:fillRect/>
          </a:stretch>
        </p:blipFill>
        <p:spPr>
          <a:xfrm>
            <a:off x="838200" y="8420100"/>
            <a:ext cx="16611600" cy="1041400"/>
          </a:xfrm>
          <a:prstGeom prst="rect">
            <a:avLst/>
          </a:prstGeom>
        </p:spPr>
      </p:pic>
      <p:grpSp>
        <p:nvGrpSpPr>
          <p:cNvPr id="4" name="그룹 3">
            <a:extLst>
              <a:ext uri="{FF2B5EF4-FFF2-40B4-BE49-F238E27FC236}">
                <a16:creationId xmlns:a16="http://schemas.microsoft.com/office/drawing/2014/main" id="{8A1948C0-6576-4A1A-C240-02FEA67B6E81}"/>
              </a:ext>
            </a:extLst>
          </p:cNvPr>
          <p:cNvGrpSpPr/>
          <p:nvPr/>
        </p:nvGrpSpPr>
        <p:grpSpPr>
          <a:xfrm>
            <a:off x="1355628" y="1517907"/>
            <a:ext cx="5400000" cy="5400000"/>
            <a:chOff x="952070" y="1332359"/>
            <a:chExt cx="3808295" cy="3384376"/>
          </a:xfrm>
        </p:grpSpPr>
        <p:pic>
          <p:nvPicPr>
            <p:cNvPr id="9" name="Picture 2">
              <a:extLst>
                <a:ext uri="{FF2B5EF4-FFF2-40B4-BE49-F238E27FC236}">
                  <a16:creationId xmlns:a16="http://schemas.microsoft.com/office/drawing/2014/main" id="{66A95A71-3209-0D82-A46D-6C85635998B6}"/>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3234" r="48708" b="45869"/>
            <a:stretch/>
          </p:blipFill>
          <p:spPr bwMode="auto">
            <a:xfrm>
              <a:off x="952070" y="1332359"/>
              <a:ext cx="3808295" cy="3384376"/>
            </a:xfrm>
            <a:prstGeom prst="rect">
              <a:avLst/>
            </a:prstGeom>
            <a:noFill/>
            <a:extLst>
              <a:ext uri="{909E8E84-426E-40DD-AFC4-6F175D3DCCD1}">
                <a14:hiddenFill xmlns:a14="http://schemas.microsoft.com/office/drawing/2010/main">
                  <a:solidFill>
                    <a:srgbClr val="FFFFFF"/>
                  </a:solidFill>
                </a14:hiddenFill>
              </a:ext>
            </a:extLst>
          </p:spPr>
        </p:pic>
        <p:sp>
          <p:nvSpPr>
            <p:cNvPr id="10" name="제목 1">
              <a:extLst>
                <a:ext uri="{FF2B5EF4-FFF2-40B4-BE49-F238E27FC236}">
                  <a16:creationId xmlns:a16="http://schemas.microsoft.com/office/drawing/2014/main" id="{D85F08EF-A5C4-16AC-B108-9BB2F3E858FE}"/>
                </a:ext>
              </a:extLst>
            </p:cNvPr>
            <p:cNvSpPr txBox="1">
              <a:spLocks/>
            </p:cNvSpPr>
            <p:nvPr/>
          </p:nvSpPr>
          <p:spPr>
            <a:xfrm>
              <a:off x="1299066" y="2556495"/>
              <a:ext cx="3120347" cy="936104"/>
            </a:xfrm>
            <a:prstGeom prst="rect">
              <a:avLst/>
            </a:prstGeom>
          </p:spPr>
          <p:txBody>
            <a:bodyPr>
              <a:noAutofit/>
            </a:bodyPr>
            <a:lstStyle>
              <a:lvl1pPr algn="ctr" defTabSz="995690" rtl="0" eaLnBrk="1" latinLnBrk="1" hangingPunct="1">
                <a:spcBef>
                  <a:spcPct val="0"/>
                </a:spcBef>
                <a:buNone/>
                <a:defRPr sz="4800" kern="1200">
                  <a:solidFill>
                    <a:schemeClr val="tx1"/>
                  </a:solidFill>
                  <a:latin typeface="+mj-lt"/>
                  <a:ea typeface="+mj-ea"/>
                  <a:cs typeface="+mj-cs"/>
                </a:defRPr>
              </a:lvl1pPr>
            </a:lstStyle>
            <a:p>
              <a:r>
                <a:rPr lang="ko-KR" altLang="en-US" sz="4000" b="1" dirty="0">
                  <a:latin typeface="나눔스퀘어라운드 ExtraBold" panose="020B0600000101010101" pitchFamily="50" charset="-127"/>
                  <a:ea typeface="나눔스퀘어라운드 ExtraBold" panose="020B0600000101010101" pitchFamily="50" charset="-127"/>
                </a:rPr>
                <a:t>내가 잘못 알고 </a:t>
              </a:r>
              <a:endParaRPr lang="en-US" altLang="ko-KR" sz="4000" b="1" dirty="0">
                <a:latin typeface="나눔스퀘어라운드 ExtraBold" panose="020B0600000101010101" pitchFamily="50" charset="-127"/>
                <a:ea typeface="나눔스퀘어라운드 ExtraBold" panose="020B0600000101010101" pitchFamily="50" charset="-127"/>
              </a:endParaRPr>
            </a:p>
            <a:p>
              <a:r>
                <a:rPr lang="ko-KR" altLang="en-US" sz="4000" b="1" dirty="0">
                  <a:latin typeface="나눔스퀘어라운드 ExtraBold" panose="020B0600000101010101" pitchFamily="50" charset="-127"/>
                  <a:ea typeface="나눔스퀘어라운드 ExtraBold" panose="020B0600000101010101" pitchFamily="50" charset="-127"/>
                </a:rPr>
                <a:t>있었던 것은</a:t>
              </a:r>
              <a:r>
                <a:rPr lang="en-US" altLang="ko-KR" sz="4000" b="1" dirty="0">
                  <a:latin typeface="나눔스퀘어라운드 ExtraBold" panose="020B0600000101010101" pitchFamily="50" charset="-127"/>
                  <a:ea typeface="나눔스퀘어라운드 ExtraBold" panose="020B0600000101010101" pitchFamily="50" charset="-127"/>
                </a:rPr>
                <a:t>?</a:t>
              </a:r>
              <a:endParaRPr lang="ko-KR" altLang="en-US" sz="4000" b="1" dirty="0">
                <a:latin typeface="나눔스퀘어라운드 ExtraBold" panose="020B0600000101010101" pitchFamily="50" charset="-127"/>
                <a:ea typeface="나눔스퀘어라운드 ExtraBold" panose="020B0600000101010101" pitchFamily="50" charset="-127"/>
              </a:endParaRPr>
            </a:p>
          </p:txBody>
        </p:sp>
      </p:grpSp>
      <p:grpSp>
        <p:nvGrpSpPr>
          <p:cNvPr id="11" name="그룹 10">
            <a:extLst>
              <a:ext uri="{FF2B5EF4-FFF2-40B4-BE49-F238E27FC236}">
                <a16:creationId xmlns:a16="http://schemas.microsoft.com/office/drawing/2014/main" id="{39596168-9EBC-FCEA-8A51-D8F74647D4B9}"/>
              </a:ext>
            </a:extLst>
          </p:cNvPr>
          <p:cNvGrpSpPr/>
          <p:nvPr/>
        </p:nvGrpSpPr>
        <p:grpSpPr>
          <a:xfrm>
            <a:off x="6266213" y="4136677"/>
            <a:ext cx="5400000" cy="4320000"/>
            <a:chOff x="3402484" y="4319015"/>
            <a:chExt cx="3632482" cy="2884746"/>
          </a:xfrm>
        </p:grpSpPr>
        <p:pic>
          <p:nvPicPr>
            <p:cNvPr id="12" name="Picture 4">
              <a:extLst>
                <a:ext uri="{FF2B5EF4-FFF2-40B4-BE49-F238E27FC236}">
                  <a16:creationId xmlns:a16="http://schemas.microsoft.com/office/drawing/2014/main" id="{A53980D6-6DAF-A523-0C3D-03ADA8567FAE}"/>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24401" t="52223" r="46522"/>
            <a:stretch/>
          </p:blipFill>
          <p:spPr bwMode="auto">
            <a:xfrm>
              <a:off x="3402484" y="4319015"/>
              <a:ext cx="3632482" cy="2884746"/>
            </a:xfrm>
            <a:prstGeom prst="rect">
              <a:avLst/>
            </a:prstGeom>
            <a:noFill/>
            <a:extLst>
              <a:ext uri="{909E8E84-426E-40DD-AFC4-6F175D3DCCD1}">
                <a14:hiddenFill xmlns:a14="http://schemas.microsoft.com/office/drawing/2010/main">
                  <a:solidFill>
                    <a:srgbClr val="FFFFFF"/>
                  </a:solidFill>
                </a14:hiddenFill>
              </a:ext>
            </a:extLst>
          </p:spPr>
        </p:pic>
        <p:sp>
          <p:nvSpPr>
            <p:cNvPr id="13" name="제목 1">
              <a:extLst>
                <a:ext uri="{FF2B5EF4-FFF2-40B4-BE49-F238E27FC236}">
                  <a16:creationId xmlns:a16="http://schemas.microsoft.com/office/drawing/2014/main" id="{FB19282C-DF2C-B3F2-B0CD-8EBCE1EAD85B}"/>
                </a:ext>
              </a:extLst>
            </p:cNvPr>
            <p:cNvSpPr txBox="1">
              <a:spLocks/>
            </p:cNvSpPr>
            <p:nvPr/>
          </p:nvSpPr>
          <p:spPr>
            <a:xfrm>
              <a:off x="3729619" y="5184635"/>
              <a:ext cx="3120347" cy="936104"/>
            </a:xfrm>
            <a:prstGeom prst="rect">
              <a:avLst/>
            </a:prstGeom>
          </p:spPr>
          <p:txBody>
            <a:bodyPr>
              <a:noAutofit/>
            </a:bodyPr>
            <a:lstStyle>
              <a:lvl1pPr algn="ctr" defTabSz="995690" rtl="0" eaLnBrk="1" latinLnBrk="1" hangingPunct="1">
                <a:spcBef>
                  <a:spcPct val="0"/>
                </a:spcBef>
                <a:buNone/>
                <a:defRPr sz="4800" kern="1200">
                  <a:solidFill>
                    <a:schemeClr val="tx1"/>
                  </a:solidFill>
                  <a:latin typeface="+mj-lt"/>
                  <a:ea typeface="+mj-ea"/>
                  <a:cs typeface="+mj-cs"/>
                </a:defRPr>
              </a:lvl1pPr>
            </a:lstStyle>
            <a:p>
              <a:r>
                <a:rPr lang="ko-KR" altLang="en-US" sz="4000" b="1" dirty="0">
                  <a:latin typeface="나눔스퀘어라운드 ExtraBold" panose="020B0600000101010101" pitchFamily="50" charset="-127"/>
                  <a:ea typeface="나눔스퀘어라운드 ExtraBold" panose="020B0600000101010101" pitchFamily="50" charset="-127"/>
                </a:rPr>
                <a:t>내가 새롭게</a:t>
              </a:r>
              <a:endParaRPr lang="en-US" altLang="ko-KR" sz="4000" b="1" dirty="0">
                <a:latin typeface="나눔스퀘어라운드 ExtraBold" panose="020B0600000101010101" pitchFamily="50" charset="-127"/>
                <a:ea typeface="나눔스퀘어라운드 ExtraBold" panose="020B0600000101010101" pitchFamily="50" charset="-127"/>
              </a:endParaRPr>
            </a:p>
            <a:p>
              <a:r>
                <a:rPr lang="ko-KR" altLang="en-US" sz="4000" b="1" dirty="0">
                  <a:latin typeface="나눔스퀘어라운드 ExtraBold" panose="020B0600000101010101" pitchFamily="50" charset="-127"/>
                  <a:ea typeface="나눔스퀘어라운드 ExtraBold" panose="020B0600000101010101" pitchFamily="50" charset="-127"/>
                </a:rPr>
                <a:t>알게 된 것은</a:t>
              </a:r>
              <a:r>
                <a:rPr lang="en-US" altLang="ko-KR" sz="4000" b="1" dirty="0">
                  <a:latin typeface="나눔스퀘어라운드 ExtraBold" panose="020B0600000101010101" pitchFamily="50" charset="-127"/>
                  <a:ea typeface="나눔스퀘어라운드 ExtraBold" panose="020B0600000101010101" pitchFamily="50" charset="-127"/>
                </a:rPr>
                <a:t>?</a:t>
              </a:r>
              <a:endParaRPr lang="ko-KR" altLang="en-US" sz="4000" b="1" dirty="0">
                <a:latin typeface="나눔스퀘어라운드 ExtraBold" panose="020B0600000101010101" pitchFamily="50" charset="-127"/>
                <a:ea typeface="나눔스퀘어라운드 ExtraBold" panose="020B0600000101010101" pitchFamily="50" charset="-127"/>
              </a:endParaRPr>
            </a:p>
          </p:txBody>
        </p:sp>
      </p:grpSp>
      <p:grpSp>
        <p:nvGrpSpPr>
          <p:cNvPr id="14" name="그룹 13">
            <a:extLst>
              <a:ext uri="{FF2B5EF4-FFF2-40B4-BE49-F238E27FC236}">
                <a16:creationId xmlns:a16="http://schemas.microsoft.com/office/drawing/2014/main" id="{7998FF4E-90BA-FAC4-711D-8B1BDF838F69}"/>
              </a:ext>
            </a:extLst>
          </p:cNvPr>
          <p:cNvGrpSpPr/>
          <p:nvPr/>
        </p:nvGrpSpPr>
        <p:grpSpPr>
          <a:xfrm>
            <a:off x="11112359" y="1246883"/>
            <a:ext cx="5400000" cy="4680000"/>
            <a:chOff x="5994141" y="2049204"/>
            <a:chExt cx="3888432" cy="2593527"/>
          </a:xfrm>
        </p:grpSpPr>
        <p:pic>
          <p:nvPicPr>
            <p:cNvPr id="15" name="Picture 4">
              <a:extLst>
                <a:ext uri="{FF2B5EF4-FFF2-40B4-BE49-F238E27FC236}">
                  <a16:creationId xmlns:a16="http://schemas.microsoft.com/office/drawing/2014/main" id="{F45FC29F-E6F4-FEA7-A840-525801B2B19C}"/>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50986" r="21599" b="51769"/>
            <a:stretch/>
          </p:blipFill>
          <p:spPr bwMode="auto">
            <a:xfrm>
              <a:off x="5994141" y="2049204"/>
              <a:ext cx="3888432" cy="2593527"/>
            </a:xfrm>
            <a:prstGeom prst="rect">
              <a:avLst/>
            </a:prstGeom>
            <a:noFill/>
            <a:extLst>
              <a:ext uri="{909E8E84-426E-40DD-AFC4-6F175D3DCCD1}">
                <a14:hiddenFill xmlns:a14="http://schemas.microsoft.com/office/drawing/2010/main">
                  <a:solidFill>
                    <a:srgbClr val="FFFFFF"/>
                  </a:solidFill>
                </a14:hiddenFill>
              </a:ext>
            </a:extLst>
          </p:spPr>
        </p:pic>
        <p:sp>
          <p:nvSpPr>
            <p:cNvPr id="16" name="제목 1">
              <a:extLst>
                <a:ext uri="{FF2B5EF4-FFF2-40B4-BE49-F238E27FC236}">
                  <a16:creationId xmlns:a16="http://schemas.microsoft.com/office/drawing/2014/main" id="{1EFDD96A-1C4C-FBE4-C97E-5E54555216B9}"/>
                </a:ext>
              </a:extLst>
            </p:cNvPr>
            <p:cNvSpPr txBox="1">
              <a:spLocks/>
            </p:cNvSpPr>
            <p:nvPr/>
          </p:nvSpPr>
          <p:spPr>
            <a:xfrm flipH="1">
              <a:off x="6419651" y="2851196"/>
              <a:ext cx="2984190" cy="944995"/>
            </a:xfrm>
            <a:prstGeom prst="rect">
              <a:avLst/>
            </a:prstGeom>
          </p:spPr>
          <p:txBody>
            <a:bodyPr>
              <a:normAutofit/>
            </a:bodyPr>
            <a:lstStyle>
              <a:lvl1pPr algn="ctr" defTabSz="995690" rtl="0" eaLnBrk="1" latinLnBrk="1" hangingPunct="1">
                <a:spcBef>
                  <a:spcPct val="0"/>
                </a:spcBef>
                <a:buNone/>
                <a:defRPr sz="4800" kern="1200">
                  <a:solidFill>
                    <a:schemeClr val="tx1"/>
                  </a:solidFill>
                  <a:latin typeface="+mj-lt"/>
                  <a:ea typeface="+mj-ea"/>
                  <a:cs typeface="+mj-cs"/>
                </a:defRPr>
              </a:lvl1pPr>
            </a:lstStyle>
            <a:p>
              <a:r>
                <a:rPr lang="ko-KR" altLang="en-US" sz="4000" b="1" dirty="0">
                  <a:latin typeface="나눔스퀘어라운드 ExtraBold" panose="020B0600000101010101" pitchFamily="50" charset="-127"/>
                  <a:ea typeface="나눔스퀘어라운드 ExtraBold" panose="020B0600000101010101" pitchFamily="50" charset="-127"/>
                </a:rPr>
                <a:t>수업 후 기억에</a:t>
              </a:r>
              <a:endParaRPr lang="en-US" altLang="ko-KR" sz="4000" b="1" dirty="0">
                <a:latin typeface="나눔스퀘어라운드 ExtraBold" panose="020B0600000101010101" pitchFamily="50" charset="-127"/>
                <a:ea typeface="나눔스퀘어라운드 ExtraBold" panose="020B0600000101010101" pitchFamily="50" charset="-127"/>
              </a:endParaRPr>
            </a:p>
            <a:p>
              <a:r>
                <a:rPr lang="ko-KR" altLang="en-US" sz="4000" b="1" dirty="0">
                  <a:latin typeface="나눔스퀘어라운드 ExtraBold" panose="020B0600000101010101" pitchFamily="50" charset="-127"/>
                  <a:ea typeface="나눔스퀘어라운드 ExtraBold" panose="020B0600000101010101" pitchFamily="50" charset="-127"/>
                </a:rPr>
                <a:t>남는 것은</a:t>
              </a:r>
              <a:r>
                <a:rPr lang="en-US" altLang="ko-KR" sz="4000" b="1" dirty="0">
                  <a:latin typeface="나눔스퀘어라운드 ExtraBold" panose="020B0600000101010101" pitchFamily="50" charset="-127"/>
                  <a:ea typeface="나눔스퀘어라운드 ExtraBold" panose="020B0600000101010101" pitchFamily="50" charset="-127"/>
                </a:rPr>
                <a:t>?</a:t>
              </a:r>
              <a:endParaRPr lang="ko-KR" altLang="en-US" sz="4000" b="1" dirty="0">
                <a:latin typeface="나눔스퀘어라운드 ExtraBold" panose="020B0600000101010101" pitchFamily="50" charset="-127"/>
                <a:ea typeface="나눔스퀘어라운드 ExtraBold" panose="020B0600000101010101" pitchFamily="50" charset="-127"/>
              </a:endParaRPr>
            </a:p>
          </p:txBody>
        </p:sp>
      </p:grpSp>
      <p:sp>
        <p:nvSpPr>
          <p:cNvPr id="24" name="TextBox 11">
            <a:extLst>
              <a:ext uri="{FF2B5EF4-FFF2-40B4-BE49-F238E27FC236}">
                <a16:creationId xmlns:a16="http://schemas.microsoft.com/office/drawing/2014/main" id="{CD33E2EE-EDE3-E577-1685-2CF14A35D8BB}"/>
              </a:ext>
            </a:extLst>
          </p:cNvPr>
          <p:cNvSpPr txBox="1"/>
          <p:nvPr/>
        </p:nvSpPr>
        <p:spPr>
          <a:xfrm>
            <a:off x="3538576" y="476507"/>
            <a:ext cx="4808814" cy="1015663"/>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6000" b="1" spc="-350" dirty="0">
                <a:solidFill>
                  <a:schemeClr val="tx2">
                    <a:lumMod val="75000"/>
                  </a:schemeClr>
                </a:solidFill>
                <a:latin typeface="이순신 돋움체 B" pitchFamily="18" charset="-127"/>
                <a:ea typeface="이순신 돋움체 B" pitchFamily="18" charset="-127"/>
              </a:rPr>
              <a:t>마무리 하면서</a:t>
            </a:r>
          </a:p>
        </p:txBody>
      </p:sp>
    </p:spTree>
    <p:extLst>
      <p:ext uri="{BB962C8B-B14F-4D97-AF65-F5344CB8AC3E}">
        <p14:creationId xmlns:p14="http://schemas.microsoft.com/office/powerpoint/2010/main" val="4154303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91C3FF"/>
        </a:solidFill>
        <a:effectLst/>
      </p:bgPr>
    </p:bg>
    <p:spTree>
      <p:nvGrpSpPr>
        <p:cNvPr id="1" name=""/>
        <p:cNvGrpSpPr/>
        <p:nvPr/>
      </p:nvGrpSpPr>
      <p:grpSpPr>
        <a:xfrm>
          <a:off x="0" y="0"/>
          <a:ext cx="0" cy="0"/>
          <a:chOff x="0" y="0"/>
          <a:chExt cx="0" cy="0"/>
        </a:xfrm>
      </p:grpSpPr>
      <p:grpSp>
        <p:nvGrpSpPr>
          <p:cNvPr id="18" name="그룹 17">
            <a:extLst>
              <a:ext uri="{FF2B5EF4-FFF2-40B4-BE49-F238E27FC236}">
                <a16:creationId xmlns:a16="http://schemas.microsoft.com/office/drawing/2014/main" id="{F97B74D9-ED10-1C32-ACDE-D39BB6917291}"/>
              </a:ext>
            </a:extLst>
          </p:cNvPr>
          <p:cNvGrpSpPr/>
          <p:nvPr/>
        </p:nvGrpSpPr>
        <p:grpSpPr>
          <a:xfrm>
            <a:off x="558800" y="438150"/>
            <a:ext cx="16891000" cy="9017000"/>
            <a:chOff x="558800" y="444500"/>
            <a:chExt cx="16891000" cy="9017000"/>
          </a:xfrm>
        </p:grpSpPr>
        <p:pic>
          <p:nvPicPr>
            <p:cNvPr id="2" name="Picture 2"/>
            <p:cNvPicPr>
              <a:picLocks noChangeAspect="1"/>
            </p:cNvPicPr>
            <p:nvPr/>
          </p:nvPicPr>
          <p:blipFill>
            <a:blip r:embed="rId3"/>
            <a:stretch>
              <a:fillRect/>
            </a:stretch>
          </p:blipFill>
          <p:spPr>
            <a:xfrm>
              <a:off x="558800" y="444500"/>
              <a:ext cx="16891000" cy="9017000"/>
            </a:xfrm>
            <a:prstGeom prst="rect">
              <a:avLst/>
            </a:prstGeom>
          </p:spPr>
        </p:pic>
        <p:grpSp>
          <p:nvGrpSpPr>
            <p:cNvPr id="13" name="그룹 12">
              <a:extLst>
                <a:ext uri="{FF2B5EF4-FFF2-40B4-BE49-F238E27FC236}">
                  <a16:creationId xmlns:a16="http://schemas.microsoft.com/office/drawing/2014/main" id="{DDBA14D8-5D78-D74C-B494-4DA64C990A77}"/>
                </a:ext>
              </a:extLst>
            </p:cNvPr>
            <p:cNvGrpSpPr/>
            <p:nvPr/>
          </p:nvGrpSpPr>
          <p:grpSpPr>
            <a:xfrm>
              <a:off x="584200" y="450770"/>
              <a:ext cx="10717567" cy="1092280"/>
              <a:chOff x="584200" y="450770"/>
              <a:chExt cx="10717567" cy="1092280"/>
            </a:xfrm>
          </p:grpSpPr>
          <p:sp>
            <p:nvSpPr>
              <p:cNvPr id="15" name="사각형: 둥근 모서리 14">
                <a:extLst>
                  <a:ext uri="{FF2B5EF4-FFF2-40B4-BE49-F238E27FC236}">
                    <a16:creationId xmlns:a16="http://schemas.microsoft.com/office/drawing/2014/main" id="{20345FCA-EF9C-5A9C-C6CE-829D42C2A80F}"/>
                  </a:ext>
                </a:extLst>
              </p:cNvPr>
              <p:cNvSpPr/>
              <p:nvPr/>
            </p:nvSpPr>
            <p:spPr>
              <a:xfrm>
                <a:off x="584200" y="450770"/>
                <a:ext cx="10717567" cy="1041400"/>
              </a:xfrm>
              <a:prstGeom prst="roundRect">
                <a:avLst>
                  <a:gd name="adj" fmla="val 50000"/>
                </a:avLst>
              </a:prstGeom>
              <a:solidFill>
                <a:srgbClr val="FFE26B"/>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7" name="직사각형 46">
                <a:extLst>
                  <a:ext uri="{FF2B5EF4-FFF2-40B4-BE49-F238E27FC236}">
                    <a16:creationId xmlns:a16="http://schemas.microsoft.com/office/drawing/2014/main" id="{241D3A79-834C-E5DD-1308-BDE51018CA90}"/>
                  </a:ext>
                </a:extLst>
              </p:cNvPr>
              <p:cNvSpPr/>
              <p:nvPr/>
            </p:nvSpPr>
            <p:spPr>
              <a:xfrm>
                <a:off x="1219200" y="1371600"/>
                <a:ext cx="304800" cy="171450"/>
              </a:xfrm>
              <a:custGeom>
                <a:avLst/>
                <a:gdLst>
                  <a:gd name="csX0" fmla="*/ 0 w 304800"/>
                  <a:gd name="csY0" fmla="*/ 0 h 171450"/>
                  <a:gd name="csX1" fmla="*/ 304800 w 304800"/>
                  <a:gd name="csY1" fmla="*/ 0 h 171450"/>
                  <a:gd name="csX2" fmla="*/ 281940 w 304800"/>
                  <a:gd name="csY2" fmla="*/ 167640 h 171450"/>
                  <a:gd name="csX3" fmla="*/ 57150 w 304800"/>
                  <a:gd name="csY3" fmla="*/ 171450 h 171450"/>
                  <a:gd name="csX4" fmla="*/ 0 w 304800"/>
                  <a:gd name="csY4" fmla="*/ 0 h 171450"/>
                </a:gdLst>
                <a:ahLst/>
                <a:cxnLst>
                  <a:cxn ang="0">
                    <a:pos x="csX0" y="csY0"/>
                  </a:cxn>
                  <a:cxn ang="0">
                    <a:pos x="csX1" y="csY1"/>
                  </a:cxn>
                  <a:cxn ang="0">
                    <a:pos x="csX2" y="csY2"/>
                  </a:cxn>
                  <a:cxn ang="0">
                    <a:pos x="csX3" y="csY3"/>
                  </a:cxn>
                  <a:cxn ang="0">
                    <a:pos x="csX4" y="csY4"/>
                  </a:cxn>
                </a:cxnLst>
                <a:rect l="l" t="t" r="r" b="b"/>
                <a:pathLst>
                  <a:path w="304800" h="171450">
                    <a:moveTo>
                      <a:pt x="0" y="0"/>
                    </a:moveTo>
                    <a:lnTo>
                      <a:pt x="304800" y="0"/>
                    </a:lnTo>
                    <a:lnTo>
                      <a:pt x="281940" y="167640"/>
                    </a:lnTo>
                    <a:lnTo>
                      <a:pt x="57150" y="171450"/>
                    </a:lnTo>
                    <a:lnTo>
                      <a:pt x="0" y="0"/>
                    </a:lnTo>
                    <a:close/>
                  </a:path>
                </a:pathLst>
              </a:custGeom>
              <a:solidFill>
                <a:srgbClr val="FFE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pic>
        <p:nvPicPr>
          <p:cNvPr id="3" name="Picture 3"/>
          <p:cNvPicPr>
            <a:picLocks noChangeAspect="1"/>
          </p:cNvPicPr>
          <p:nvPr/>
        </p:nvPicPr>
        <p:blipFill>
          <a:blip r:embed="rId4"/>
          <a:stretch>
            <a:fillRect/>
          </a:stretch>
        </p:blipFill>
        <p:spPr>
          <a:xfrm>
            <a:off x="838200" y="8420100"/>
            <a:ext cx="16611600" cy="1041400"/>
          </a:xfrm>
          <a:prstGeom prst="rect">
            <a:avLst/>
          </a:prstGeom>
        </p:spPr>
      </p:pic>
      <p:pic>
        <p:nvPicPr>
          <p:cNvPr id="4" name="Picture 4"/>
          <p:cNvPicPr>
            <a:picLocks noChangeAspect="1"/>
          </p:cNvPicPr>
          <p:nvPr/>
        </p:nvPicPr>
        <p:blipFill>
          <a:blip r:embed="rId5"/>
          <a:stretch>
            <a:fillRect/>
          </a:stretch>
        </p:blipFill>
        <p:spPr>
          <a:xfrm>
            <a:off x="16433800" y="736600"/>
            <a:ext cx="1270000" cy="1270000"/>
          </a:xfrm>
          <a:prstGeom prst="rect">
            <a:avLst/>
          </a:prstGeom>
        </p:spPr>
      </p:pic>
      <p:sp>
        <p:nvSpPr>
          <p:cNvPr id="5" name="TextBox 5"/>
          <p:cNvSpPr txBox="1"/>
          <p:nvPr/>
        </p:nvSpPr>
        <p:spPr>
          <a:xfrm>
            <a:off x="3951585" y="3232150"/>
            <a:ext cx="9569450" cy="3429000"/>
          </a:xfrm>
          <a:prstGeom prst="rect">
            <a:avLst/>
          </a:prstGeom>
        </p:spPr>
        <p:txBody>
          <a:bodyPr lIns="0" tIns="0" rIns="0" bIns="0" rtlCol="0" anchor="ctr"/>
          <a:lstStyle/>
          <a:p>
            <a:pPr algn="ctr"/>
            <a:r>
              <a:rPr lang="ko-KR" altLang="en-US" sz="6600" dirty="0">
                <a:solidFill>
                  <a:srgbClr val="1E232B"/>
                </a:solidFill>
                <a:latin typeface="a옛날사진관5" panose="02020600000000000000" pitchFamily="18" charset="-127"/>
                <a:ea typeface="a옛날사진관5" panose="02020600000000000000" pitchFamily="18" charset="-127"/>
              </a:rPr>
              <a:t>노동자를 존중하는 첫걸음은</a:t>
            </a:r>
          </a:p>
          <a:p>
            <a:pPr algn="ctr">
              <a:spcBef>
                <a:spcPts val="400"/>
              </a:spcBef>
            </a:pPr>
            <a:r>
              <a:rPr lang="ko-KR" altLang="en-US" sz="6600" dirty="0">
                <a:solidFill>
                  <a:srgbClr val="1E232B"/>
                </a:solidFill>
                <a:latin typeface="a옛날사진관5" panose="02020600000000000000" pitchFamily="18" charset="-127"/>
                <a:ea typeface="a옛날사진관5" panose="02020600000000000000" pitchFamily="18" charset="-127"/>
              </a:rPr>
              <a:t>그 사람의 노동을 보이게 하는 것입니다</a:t>
            </a:r>
            <a:r>
              <a:rPr lang="en-US" altLang="ko-KR" sz="6600" dirty="0">
                <a:solidFill>
                  <a:srgbClr val="1E232B"/>
                </a:solidFill>
                <a:latin typeface="a옛날사진관5" panose="02020600000000000000" pitchFamily="18" charset="-127"/>
                <a:ea typeface="a옛날사진관5" panose="02020600000000000000" pitchFamily="18" charset="-127"/>
              </a:rPr>
              <a:t>.</a:t>
            </a:r>
          </a:p>
        </p:txBody>
      </p:sp>
      <p:pic>
        <p:nvPicPr>
          <p:cNvPr id="7" name="Picture 7"/>
          <p:cNvPicPr>
            <a:picLocks noChangeAspect="1"/>
          </p:cNvPicPr>
          <p:nvPr/>
        </p:nvPicPr>
        <p:blipFill>
          <a:blip r:embed="rId6">
            <a:alphaModFix amt="30000"/>
          </a:blip>
          <a:stretch>
            <a:fillRect/>
          </a:stretch>
        </p:blipFill>
        <p:spPr>
          <a:xfrm rot="5400000">
            <a:off x="9182100" y="8928100"/>
            <a:ext cx="368300" cy="25400"/>
          </a:xfrm>
          <a:prstGeom prst="rect">
            <a:avLst/>
          </a:prstGeom>
        </p:spPr>
      </p:pic>
      <p:pic>
        <p:nvPicPr>
          <p:cNvPr id="8" name="Picture 8"/>
          <p:cNvPicPr>
            <a:picLocks noChangeAspect="1"/>
          </p:cNvPicPr>
          <p:nvPr/>
        </p:nvPicPr>
        <p:blipFill>
          <a:blip r:embed="rId7"/>
          <a:stretch>
            <a:fillRect/>
          </a:stretch>
        </p:blipFill>
        <p:spPr>
          <a:xfrm>
            <a:off x="13296900" y="2552700"/>
            <a:ext cx="6286500" cy="4787900"/>
          </a:xfrm>
          <a:prstGeom prst="rect">
            <a:avLst/>
          </a:prstGeom>
        </p:spPr>
      </p:pic>
      <p:pic>
        <p:nvPicPr>
          <p:cNvPr id="9" name="Picture 9"/>
          <p:cNvPicPr>
            <a:picLocks noChangeAspect="1"/>
          </p:cNvPicPr>
          <p:nvPr/>
        </p:nvPicPr>
        <p:blipFill>
          <a:blip r:embed="rId8"/>
          <a:stretch>
            <a:fillRect/>
          </a:stretch>
        </p:blipFill>
        <p:spPr>
          <a:xfrm>
            <a:off x="-1295400" y="5143500"/>
            <a:ext cx="6286500" cy="4787900"/>
          </a:xfrm>
          <a:prstGeom prst="rect">
            <a:avLst/>
          </a:prstGeom>
        </p:spPr>
      </p:pic>
      <p:sp>
        <p:nvSpPr>
          <p:cNvPr id="22" name="TextBox 11">
            <a:extLst>
              <a:ext uri="{FF2B5EF4-FFF2-40B4-BE49-F238E27FC236}">
                <a16:creationId xmlns:a16="http://schemas.microsoft.com/office/drawing/2014/main" id="{7D717606-3A54-13BE-E61C-F293A9949F2E}"/>
              </a:ext>
            </a:extLst>
          </p:cNvPr>
          <p:cNvSpPr txBox="1"/>
          <p:nvPr/>
        </p:nvSpPr>
        <p:spPr>
          <a:xfrm>
            <a:off x="2909646" y="457288"/>
            <a:ext cx="5586654" cy="923330"/>
          </a:xfrm>
          <a:prstGeom prst="rect">
            <a:avLst/>
          </a:prstGeom>
          <a:noFill/>
        </p:spPr>
        <p:txBody>
          <a:bodyPr wrap="square" rtlCol="0">
            <a:spAutoFit/>
          </a:bodyPr>
          <a:lstStyle>
            <a:defPPr>
              <a:defRPr lang="ko-KR"/>
            </a:defPPr>
            <a:lvl1pPr marL="0" algn="l" defTabSz="995690" rtl="0" eaLnBrk="1" latinLnBrk="1" hangingPunct="1">
              <a:defRPr sz="2000" kern="1200">
                <a:solidFill>
                  <a:schemeClr val="tx1"/>
                </a:solidFill>
                <a:latin typeface="+mn-lt"/>
                <a:ea typeface="+mn-ea"/>
                <a:cs typeface="+mn-cs"/>
              </a:defRPr>
            </a:lvl1pPr>
            <a:lvl2pPr marL="497845" algn="l" defTabSz="995690" rtl="0" eaLnBrk="1" latinLnBrk="1" hangingPunct="1">
              <a:defRPr sz="2000" kern="1200">
                <a:solidFill>
                  <a:schemeClr val="tx1"/>
                </a:solidFill>
                <a:latin typeface="+mn-lt"/>
                <a:ea typeface="+mn-ea"/>
                <a:cs typeface="+mn-cs"/>
              </a:defRPr>
            </a:lvl2pPr>
            <a:lvl3pPr marL="995690" algn="l" defTabSz="995690" rtl="0" eaLnBrk="1" latinLnBrk="1" hangingPunct="1">
              <a:defRPr sz="2000" kern="1200">
                <a:solidFill>
                  <a:schemeClr val="tx1"/>
                </a:solidFill>
                <a:latin typeface="+mn-lt"/>
                <a:ea typeface="+mn-ea"/>
                <a:cs typeface="+mn-cs"/>
              </a:defRPr>
            </a:lvl3pPr>
            <a:lvl4pPr marL="1493535" algn="l" defTabSz="995690" rtl="0" eaLnBrk="1" latinLnBrk="1" hangingPunct="1">
              <a:defRPr sz="2000" kern="1200">
                <a:solidFill>
                  <a:schemeClr val="tx1"/>
                </a:solidFill>
                <a:latin typeface="+mn-lt"/>
                <a:ea typeface="+mn-ea"/>
                <a:cs typeface="+mn-cs"/>
              </a:defRPr>
            </a:lvl4pPr>
            <a:lvl5pPr marL="1991380" algn="l" defTabSz="995690" rtl="0" eaLnBrk="1" latinLnBrk="1" hangingPunct="1">
              <a:defRPr sz="2000" kern="1200">
                <a:solidFill>
                  <a:schemeClr val="tx1"/>
                </a:solidFill>
                <a:latin typeface="+mn-lt"/>
                <a:ea typeface="+mn-ea"/>
                <a:cs typeface="+mn-cs"/>
              </a:defRPr>
            </a:lvl5pPr>
            <a:lvl6pPr marL="2489225" algn="l" defTabSz="995690" rtl="0" eaLnBrk="1" latinLnBrk="1" hangingPunct="1">
              <a:defRPr sz="2000" kern="1200">
                <a:solidFill>
                  <a:schemeClr val="tx1"/>
                </a:solidFill>
                <a:latin typeface="+mn-lt"/>
                <a:ea typeface="+mn-ea"/>
                <a:cs typeface="+mn-cs"/>
              </a:defRPr>
            </a:lvl6pPr>
            <a:lvl7pPr marL="2987070" algn="l" defTabSz="995690" rtl="0" eaLnBrk="1" latinLnBrk="1" hangingPunct="1">
              <a:defRPr sz="2000" kern="1200">
                <a:solidFill>
                  <a:schemeClr val="tx1"/>
                </a:solidFill>
                <a:latin typeface="+mn-lt"/>
                <a:ea typeface="+mn-ea"/>
                <a:cs typeface="+mn-cs"/>
              </a:defRPr>
            </a:lvl7pPr>
            <a:lvl8pPr marL="3484916" algn="l" defTabSz="995690" rtl="0" eaLnBrk="1" latinLnBrk="1" hangingPunct="1">
              <a:defRPr sz="2000" kern="1200">
                <a:solidFill>
                  <a:schemeClr val="tx1"/>
                </a:solidFill>
                <a:latin typeface="+mn-lt"/>
                <a:ea typeface="+mn-ea"/>
                <a:cs typeface="+mn-cs"/>
              </a:defRPr>
            </a:lvl8pPr>
            <a:lvl9pPr marL="3982761" algn="l" defTabSz="995690" rtl="0" eaLnBrk="1" latinLnBrk="1" hangingPunct="1">
              <a:defRPr sz="2000" kern="1200">
                <a:solidFill>
                  <a:schemeClr val="tx1"/>
                </a:solidFill>
                <a:latin typeface="+mn-lt"/>
                <a:ea typeface="+mn-ea"/>
                <a:cs typeface="+mn-cs"/>
              </a:defRPr>
            </a:lvl9pPr>
          </a:lstStyle>
          <a:p>
            <a:pPr>
              <a:spcAft>
                <a:spcPts val="300"/>
              </a:spcAft>
            </a:pPr>
            <a:r>
              <a:rPr lang="ko-KR" altLang="en-US" sz="5400" spc="-350" dirty="0">
                <a:solidFill>
                  <a:schemeClr val="tx2">
                    <a:lumMod val="75000"/>
                  </a:schemeClr>
                </a:solidFill>
                <a:latin typeface="a옛날사진관5" panose="02020600000000000000" pitchFamily="18" charset="-127"/>
                <a:ea typeface="a옛날사진관5" panose="02020600000000000000" pitchFamily="18" charset="-127"/>
              </a:rPr>
              <a:t>노동인권 감수성</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1084</TotalTime>
  <Words>7059</Words>
  <Application>Microsoft Office PowerPoint</Application>
  <PresentationFormat>사용자 지정</PresentationFormat>
  <Paragraphs>714</Paragraphs>
  <Slides>43</Slides>
  <Notes>42</Notes>
  <HiddenSlides>0</HiddenSlides>
  <MMClips>2</MMClips>
  <ScaleCrop>false</ScaleCrop>
  <HeadingPairs>
    <vt:vector size="6" baseType="variant">
      <vt:variant>
        <vt:lpstr>사용한 글꼴</vt:lpstr>
      </vt:variant>
      <vt:variant>
        <vt:i4>11</vt:i4>
      </vt:variant>
      <vt:variant>
        <vt:lpstr>테마</vt:lpstr>
      </vt:variant>
      <vt:variant>
        <vt:i4>1</vt:i4>
      </vt:variant>
      <vt:variant>
        <vt:lpstr>슬라이드 제목</vt:lpstr>
      </vt:variant>
      <vt:variant>
        <vt:i4>43</vt:i4>
      </vt:variant>
    </vt:vector>
  </HeadingPairs>
  <TitlesOfParts>
    <vt:vector size="55" baseType="lpstr">
      <vt:lpstr>Cambria Math</vt:lpstr>
      <vt:lpstr>나눔스퀘어라운드 ExtraBold</vt:lpstr>
      <vt:lpstr>이순신 돋움체 B</vt:lpstr>
      <vt:lpstr>Arial</vt:lpstr>
      <vt:lpstr>Gmarket Sans Medium</vt:lpstr>
      <vt:lpstr>나눔스퀘어OTF ExtraBold</vt:lpstr>
      <vt:lpstr>맑은 고딕</vt:lpstr>
      <vt:lpstr>나눔스퀘어OTF Bold</vt:lpstr>
      <vt:lpstr>Gmarket Sans Bold</vt:lpstr>
      <vt:lpstr>Calibri</vt:lpstr>
      <vt:lpstr>a옛날사진관5</vt:lpstr>
      <vt:lpstr>Office Theme</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이금주</dc:creator>
  <cp:lastModifiedBy>경미 이</cp:lastModifiedBy>
  <cp:revision>27</cp:revision>
  <dcterms:created xsi:type="dcterms:W3CDTF">2006-08-16T00:00:00Z</dcterms:created>
  <dcterms:modified xsi:type="dcterms:W3CDTF">2026-08-31T10:53:21Z</dcterms:modified>
</cp:coreProperties>
</file>