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99"/>
  </p:notesMasterIdLst>
  <p:sldIdLst>
    <p:sldId id="802" r:id="rId2"/>
    <p:sldId id="803" r:id="rId3"/>
    <p:sldId id="876" r:id="rId4"/>
    <p:sldId id="844" r:id="rId5"/>
    <p:sldId id="6969" r:id="rId6"/>
    <p:sldId id="6970" r:id="rId7"/>
    <p:sldId id="6979" r:id="rId8"/>
    <p:sldId id="6983" r:id="rId9"/>
    <p:sldId id="6982" r:id="rId10"/>
    <p:sldId id="6984" r:id="rId11"/>
    <p:sldId id="6980" r:id="rId12"/>
    <p:sldId id="759" r:id="rId13"/>
    <p:sldId id="6978" r:id="rId14"/>
    <p:sldId id="615" r:id="rId15"/>
    <p:sldId id="616" r:id="rId16"/>
    <p:sldId id="617" r:id="rId17"/>
    <p:sldId id="620" r:id="rId18"/>
    <p:sldId id="621" r:id="rId19"/>
    <p:sldId id="633" r:id="rId20"/>
    <p:sldId id="6985" r:id="rId21"/>
    <p:sldId id="6991" r:id="rId22"/>
    <p:sldId id="6990" r:id="rId23"/>
    <p:sldId id="6988" r:id="rId24"/>
    <p:sldId id="6989" r:id="rId25"/>
    <p:sldId id="809" r:id="rId26"/>
    <p:sldId id="877" r:id="rId27"/>
    <p:sldId id="811" r:id="rId28"/>
    <p:sldId id="815" r:id="rId29"/>
    <p:sldId id="814" r:id="rId30"/>
    <p:sldId id="817" r:id="rId31"/>
    <p:sldId id="864" r:id="rId32"/>
    <p:sldId id="820" r:id="rId33"/>
    <p:sldId id="821" r:id="rId34"/>
    <p:sldId id="856" r:id="rId35"/>
    <p:sldId id="857" r:id="rId36"/>
    <p:sldId id="786" r:id="rId37"/>
    <p:sldId id="788" r:id="rId38"/>
    <p:sldId id="789" r:id="rId39"/>
    <p:sldId id="790" r:id="rId40"/>
    <p:sldId id="791" r:id="rId41"/>
    <p:sldId id="792" r:id="rId42"/>
    <p:sldId id="793" r:id="rId43"/>
    <p:sldId id="860" r:id="rId44"/>
    <p:sldId id="858" r:id="rId45"/>
    <p:sldId id="859" r:id="rId46"/>
    <p:sldId id="794" r:id="rId47"/>
    <p:sldId id="797" r:id="rId48"/>
    <p:sldId id="795" r:id="rId49"/>
    <p:sldId id="796" r:id="rId50"/>
    <p:sldId id="787" r:id="rId51"/>
    <p:sldId id="798" r:id="rId52"/>
    <p:sldId id="831" r:id="rId53"/>
    <p:sldId id="875" r:id="rId54"/>
    <p:sldId id="865" r:id="rId55"/>
    <p:sldId id="784" r:id="rId56"/>
    <p:sldId id="822" r:id="rId57"/>
    <p:sldId id="823" r:id="rId58"/>
    <p:sldId id="824" r:id="rId59"/>
    <p:sldId id="861" r:id="rId60"/>
    <p:sldId id="862" r:id="rId61"/>
    <p:sldId id="883" r:id="rId62"/>
    <p:sldId id="879" r:id="rId63"/>
    <p:sldId id="880" r:id="rId64"/>
    <p:sldId id="884" r:id="rId65"/>
    <p:sldId id="882" r:id="rId66"/>
    <p:sldId id="885" r:id="rId67"/>
    <p:sldId id="886" r:id="rId68"/>
    <p:sldId id="887" r:id="rId69"/>
    <p:sldId id="908" r:id="rId70"/>
    <p:sldId id="889" r:id="rId71"/>
    <p:sldId id="890" r:id="rId72"/>
    <p:sldId id="891" r:id="rId73"/>
    <p:sldId id="892" r:id="rId74"/>
    <p:sldId id="893" r:id="rId75"/>
    <p:sldId id="894" r:id="rId76"/>
    <p:sldId id="834" r:id="rId77"/>
    <p:sldId id="833" r:id="rId78"/>
    <p:sldId id="835" r:id="rId79"/>
    <p:sldId id="836" r:id="rId80"/>
    <p:sldId id="837" r:id="rId81"/>
    <p:sldId id="838" r:id="rId82"/>
    <p:sldId id="839" r:id="rId83"/>
    <p:sldId id="842" r:id="rId84"/>
    <p:sldId id="841" r:id="rId85"/>
    <p:sldId id="840" r:id="rId86"/>
    <p:sldId id="898" r:id="rId87"/>
    <p:sldId id="806" r:id="rId88"/>
    <p:sldId id="900" r:id="rId89"/>
    <p:sldId id="895" r:id="rId90"/>
    <p:sldId id="899" r:id="rId91"/>
    <p:sldId id="863" r:id="rId92"/>
    <p:sldId id="896" r:id="rId93"/>
    <p:sldId id="897" r:id="rId94"/>
    <p:sldId id="905" r:id="rId95"/>
    <p:sldId id="907" r:id="rId96"/>
    <p:sldId id="873" r:id="rId97"/>
    <p:sldId id="846" r:id="rId98"/>
  </p:sldIdLst>
  <p:sldSz cx="10693400" cy="7561263"/>
  <p:notesSz cx="6858000" cy="9144000"/>
  <p:embeddedFontLst>
    <p:embeddedFont>
      <p:font typeface="Cafe24 Ohsquare" panose="02000A00000000000000" charset="-127"/>
      <p:regular r:id="rId100"/>
    </p:embeddedFont>
    <p:embeddedFont>
      <p:font typeface="Cafe24 Ohsquare OTF" panose="02000A00000000000000" charset="-127"/>
      <p:regular r:id="rId101"/>
    </p:embeddedFont>
    <p:embeddedFont>
      <p:font typeface="Cafe24 Ssurround Bold" panose="020F0800000000000000" charset="-127"/>
      <p:bold r:id="rId102"/>
    </p:embeddedFont>
    <p:embeddedFont>
      <p:font typeface="G마켓 산스 Bold" panose="02000000000000000000" pitchFamily="50" charset="-127"/>
      <p:bold r:id="rId103"/>
    </p:embeddedFont>
    <p:embeddedFont>
      <p:font typeface="G마켓 산스 Light" panose="02000000000000000000" pitchFamily="50" charset="-127"/>
      <p:regular r:id="rId104"/>
    </p:embeddedFont>
    <p:embeddedFont>
      <p:font typeface="HY견고딕" panose="02030600000101010101" pitchFamily="18" charset="-127"/>
      <p:regular r:id="rId105"/>
    </p:embeddedFont>
    <p:embeddedFont>
      <p:font typeface="HY헤드라인M" panose="02030600000101010101" pitchFamily="18" charset="-127"/>
      <p:regular r:id="rId106"/>
    </p:embeddedFont>
    <p:embeddedFont>
      <p:font typeface="나눔스퀘어OTF ExtraBold" panose="020B0600000101010101" pitchFamily="34" charset="-127"/>
      <p:bold r:id="rId107"/>
    </p:embeddedFont>
    <p:embeddedFont>
      <p:font typeface="맑은 고딕" panose="020B0503020000020004" pitchFamily="50" charset="-127"/>
      <p:regular r:id="rId108"/>
      <p:bold r:id="rId109"/>
    </p:embeddedFont>
    <p:embeddedFont>
      <p:font typeface="이순신 돋움체 B" panose="02020603020101020101" pitchFamily="18" charset="-127"/>
      <p:regular r:id="rId110"/>
    </p:embeddedFont>
    <p:embeddedFont>
      <p:font typeface="함초롬바탕" panose="02030604000101010101" pitchFamily="18" charset="-127"/>
      <p:regular r:id="rId111"/>
      <p:bold r:id="rId112"/>
    </p:embeddedFont>
  </p:embeddedFontLst>
  <p:defaultTex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2">
          <p15:clr>
            <a:srgbClr val="A4A3A4"/>
          </p15:clr>
        </p15:guide>
        <p15:guide id="2" pos="3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C5FF"/>
    <a:srgbClr val="33CCFF"/>
    <a:srgbClr val="006600"/>
    <a:srgbClr val="5CB8B2"/>
    <a:srgbClr val="990099"/>
    <a:srgbClr val="BC005E"/>
    <a:srgbClr val="660033"/>
    <a:srgbClr val="DCC58C"/>
    <a:srgbClr val="B9A76A"/>
    <a:srgbClr val="FFFE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보통 스타일 2 - 강조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스타일 없음, 표 눈금">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071" autoAdjust="0"/>
    <p:restoredTop sz="88920" autoAdjust="0"/>
  </p:normalViewPr>
  <p:slideViewPr>
    <p:cSldViewPr>
      <p:cViewPr varScale="1">
        <p:scale>
          <a:sx n="89" d="100"/>
          <a:sy n="89" d="100"/>
        </p:scale>
        <p:origin x="1230" y="96"/>
      </p:cViewPr>
      <p:guideLst>
        <p:guide orient="horz" pos="2382"/>
        <p:guide pos="33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13560"/>
    </p:cViewPr>
  </p:sorterViewPr>
  <p:notesViewPr>
    <p:cSldViewPr>
      <p:cViewPr varScale="1">
        <p:scale>
          <a:sx n="83" d="100"/>
          <a:sy n="83" d="100"/>
        </p:scale>
        <p:origin x="-2334"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font" Target="fonts/font13.fntdata"/><Relationship Id="rId16" Type="http://schemas.openxmlformats.org/officeDocument/2006/relationships/slide" Target="slides/slide15.xml"/><Relationship Id="rId107" Type="http://schemas.openxmlformats.org/officeDocument/2006/relationships/font" Target="fonts/font8.fntdata"/><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font" Target="fonts/font3.fntdata"/><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font" Target="fonts/font4.fntdata"/><Relationship Id="rId108" Type="http://schemas.openxmlformats.org/officeDocument/2006/relationships/font" Target="fonts/font9.fntdata"/><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font" Target="fonts/font7.fntdata"/><Relationship Id="rId114"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font" Target="fonts/font10.fntdata"/><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font" Target="fonts/font5.fntdata"/><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font" Target="fonts/font11.fntdata"/><Relationship Id="rId115"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font" Target="fonts/font1.fntdata"/><Relationship Id="rId105"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216FF6-E0F3-4011-AECB-CF97C16A2246}" type="datetimeFigureOut">
              <a:rPr lang="ko-KR" altLang="en-US" smtClean="0"/>
              <a:t>2026-09-14</a:t>
            </a:fld>
            <a:endParaRPr lang="ko-KR" altLang="en-US"/>
          </a:p>
        </p:txBody>
      </p:sp>
      <p:sp>
        <p:nvSpPr>
          <p:cNvPr id="4" name="슬라이드 이미지 개체 틀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27ADB-F041-47AE-9869-F44F776A73A6}" type="slidenum">
              <a:rPr lang="ko-KR" altLang="en-US" smtClean="0"/>
              <a:t>‹#›</a:t>
            </a:fld>
            <a:endParaRPr lang="ko-KR" altLang="en-US"/>
          </a:p>
        </p:txBody>
      </p:sp>
    </p:spTree>
    <p:extLst>
      <p:ext uri="{BB962C8B-B14F-4D97-AF65-F5344CB8AC3E}">
        <p14:creationId xmlns:p14="http://schemas.microsoft.com/office/powerpoint/2010/main" val="163310789"/>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v.daum.net/v/20210928165234943"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blog.naver.com/law-114/224331898990"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blog.naver.com/law-114/224331898990"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blog.naver.com/law-114/224331898990"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bing.com/ck/a?!&amp;&amp;p=16ff2c14dfdc080a68770e0577f8eddcf31f1d173237fcd06d68318f86081410JmltdHM9MTc4ODU2NjQwMA&amp;ptn=3&amp;ver=2&amp;hsh=4&amp;fclid=38f3bd5b-1e02-699e-0682-ab261fcd68e3&amp;u=a1aHR0cHM6Ly9sYXcuZ28ua3IvJWViJWIyJTk1JWViJWEwJWI5LyVlYyU4MiViMCVlYyU5NyU4NSVlYyU5ZSVhYyVlZCU5NSViNCVlYiViMyViNCVlYyU4MyU4MSVlYiViMyViNCVlZCU5NyU5OCVlYiViMiU5NSVlYyU4YiU5YyVlZCU5NiU4OSVlYiVhMCViOQ&amp;ntb=1"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bing.com/ck/a?!&amp;&amp;p=16ff2c14dfdc080a68770e0577f8eddcf31f1d173237fcd06d68318f86081410JmltdHM9MTc4ODU2NjQwMA&amp;ptn=3&amp;ver=2&amp;hsh=4&amp;fclid=38f3bd5b-1e02-699e-0682-ab261fcd68e3&amp;u=a1aHR0cHM6Ly9sYXcuZ28ua3IvJWViJWIyJTk1JWViJWEwJWI5LyVlYyU4MiViMCVlYyU5NyU4NSVlYyU5ZSVhYyVlZCU5NSViNCVlYiViMyViNCVlYyU4MyU4MSVlYiViMyViNCVlZCU5NyU5OCVlYiViMiU5NSVlYyU4YiU5YyVlZCU5NiU4OSVlYiVhMCViOQ&amp;ntb=1"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blog.naver.com/law-114/224331898990"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blog.naver.com/law-114/224331898990"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hankookilbo.com/news/article/A2026081913150002907?utm_source=taboola&amp;utm_medium=editorial-push"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hankookilbo.com/news/article/A2026081913150002907?utm_source=taboola&amp;utm_medium=editorial-push"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hankookilbo.com/news/article/A2026081913150002907?utm_source=taboola&amp;utm_medium=editorial-push"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hani.co.kr/arti/society/society_general/1273497.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kmib.co.kr/article/view.asp?arcid=1753343743"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kmib.co.kr/article/view.asp?arcid=1753343743"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biz.heraldcorp.com/article/10804938"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bing.com/search?q=%ea%b3%a0%ea%b8%b0%ec%a7%91%ec%95%8c%eb%b0%94+%eb%8b%a8%ec%a0%90&amp;FORM=HDRSC1" TargetMode="External"/><Relationship Id="rId2" Type="http://schemas.openxmlformats.org/officeDocument/2006/relationships/slide" Target="../slides/slide35.xml"/><Relationship Id="rId1" Type="http://schemas.openxmlformats.org/officeDocument/2006/relationships/notesMaster" Target="../notesMasters/notesMaster1.xml"/><Relationship Id="rId5" Type="http://schemas.openxmlformats.org/officeDocument/2006/relationships/hyperlink" Target="https://www.bing.com/ck/a?!&amp;&amp;p=6f25f163f20cd492ca2127ed6fb5cba336b0062a84cd83a672ffff2911581a2fJmltdHM9MTc4NzQ0MzIwMA&amp;ptn=3&amp;ver=2&amp;hsh=4&amp;fclid=38f3bd5b-1e02-699e-0682-ab261fcd68e3&amp;u=a1aHR0cHM6Ly9tLmJsb2cubmF2ZXIuY29tL3JsYWNoZG1zMTIyLzIyMzU2OTgxNDk0Mg&amp;ntb=1" TargetMode="External"/><Relationship Id="rId4" Type="http://schemas.openxmlformats.org/officeDocument/2006/relationships/hyperlink" Target="https://www.bing.com/ck/a?!&amp;&amp;p=4e982c524ee6cd5b94907343dcf0662cd92f8c6e0b76a3ad5e46366168dafd2cJmltdHM9MTc4NzQ0MzIwMA&amp;ptn=3&amp;ver=2&amp;hsh=4&amp;fclid=38f3bd5b-1e02-699e-0682-ab261fcd68e3&amp;u=a1aHR0cHM6Ly9ibG9nLm5hdmVyLmNvbS9rZXI1MjQwLzIyMzU3MDIzNzY4OA&amp;ntb=1"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seoullabor.or.kr/portal/bbs/selectBbs.do?bbs_code=A1001&amp;bbs_seq=2047"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www.canva.com/templates"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coreaone.net/2162"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coreaone.net/2162"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coreaone.net/2162"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3" Type="http://schemas.openxmlformats.org/officeDocument/2006/relationships/hyperlink" Target="https://coreaone.net/2162"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3" Type="http://schemas.openxmlformats.org/officeDocument/2006/relationships/hyperlink" Target="https://attach.mail.daum.net/bigfile/v1/urls/d/BEgsTxY5UVn5eUaQLc72CQl3XWM/iK0DwD4f-Zg2yLJZNlW52w" TargetMode="External"/><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cmail.daum.net/v2/mails/000000000001H3d/attachments/MjoxLjM6MTUwNjUyNzc6MTIwNDU4MjI6dmlkZW8vbXA0OmJhc2U2NDowdTVWZDl5V05PSzk3RVA1WEJ4OTFB/download/%EC%A4%91%EB%8C%80%EC%9E%AC%ED%95%B4%EC%B2%98%EB%B2%8C%EB%B2%95%20%EC%9C%84%EB%B0%98%20%EC%A7%95%EC%97%AD%2015%EB%85%84...%EC%8B%9C%ED%96%89%20%EB%92%A4%20%EC%B5%9C%EA%B3%A0%20%ED%98%95%EB%9F%89%20_%20YTN.mp4" TargetMode="External"/><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3" Type="http://schemas.openxmlformats.org/officeDocument/2006/relationships/hyperlink" Target="https://cmail.daum.net/v2/mails/000000000001H3g/attachments/MjoxLjM6MTI0NTA1ODk6MTE3NTU3OTA6dmlkZW8vbXA0OmJhc2U2NDowdTVWZDl5V05PSzk3RVA1WEJ4OTFB/download/5%EB%B6%84%20%EC%9A%94%EC%95%BD%20%EC%A4%91%EB%8C%80%EC%9E%AC%ED%95%B4%EC%B2%98%EB%B2%8C%EB%B2%95.%20%EC%A4%91%EC%B2%98%EB%B2%95%20%EC%89%BD%EA%B2%8C%20%EC%95%8C%EB%A0%A4%EB%93%9C%EB%A6%B4%EA%B2%8C%EC%9A%94.mp4" TargetMode="External"/><Relationship Id="rId2" Type="http://schemas.openxmlformats.org/officeDocument/2006/relationships/slide" Target="../slides/slide89.xml"/><Relationship Id="rId1" Type="http://schemas.openxmlformats.org/officeDocument/2006/relationships/notesMaster" Target="../notesMasters/notesMaster1.xml"/><Relationship Id="rId4" Type="http://schemas.openxmlformats.org/officeDocument/2006/relationships/hyperlink" Target="https://cmail.daum.net/v2/mails/000000000001H3Y/attachments/MjoxLjI6MTIyOToyNTEzNjQwOnZpZGVvL21wNDpiYXNlNjQ6MHU1VmQ5eVdOT0s5N0VQNVhCeDkxQQ/download/%5B%EC%95%8C%EC%93%B8%EC%A4%91%EC%B2%98%EB%B2%95%5D%20%EC%82%B0%EC%97%85%EC%95%88%EC%A0%84%EB%B3%B4%EA%B1%B4%EB%B2%95vs%EC%A4%91%EB%8C%80%EC%9E%AC%ED%95%B4%EC%B2%98%EB%B2%8C%EB%B2%95%2C%20%EA%B7%B8%EB%8F%99%EC%95%88%20%EB%AC%B4%EC%8A%A8%EC%9D%BC%EC%9D%B4~~_.mp4" TargetMode="Externa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m.blog.naver.com/hadaworks/223438888432" TargetMode="External"/><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3" Type="http://schemas.openxmlformats.org/officeDocument/2006/relationships/hyperlink" Target="http://www.insightkorea.co.kr/news/articleView.html?idxno=36900" TargetMode="External"/><Relationship Id="rId2" Type="http://schemas.openxmlformats.org/officeDocument/2006/relationships/slide" Target="../slides/slide91.xml"/><Relationship Id="rId1" Type="http://schemas.openxmlformats.org/officeDocument/2006/relationships/notesMaster" Target="../notesMasters/notesMaster1.xml"/><Relationship Id="rId6" Type="http://schemas.openxmlformats.org/officeDocument/2006/relationships/hyperlink" Target="https://www.hani.co.kr/arti/society/society_general/1100500.html" TargetMode="External"/><Relationship Id="rId5" Type="http://schemas.openxmlformats.org/officeDocument/2006/relationships/hyperlink" Target="https://www.worklaw.co.kr/main2022/view/view.asp?accessSite=Daum&amp;accessMethod=Search&amp;accessMenu=News&amp;in_cate=122&amp;in_cate2=0&amp;gopage=1&amp;bi_pidx=35538" TargetMode="External"/><Relationship Id="rId4" Type="http://schemas.openxmlformats.org/officeDocument/2006/relationships/hyperlink" Target="https://v.daum.net/v/20220119095101801" TargetMode="Externa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3" Type="http://schemas.openxmlformats.org/officeDocument/2006/relationships/hyperlink" Target="https://news.kbs.co.kr/news/pc/view/view.do?ncd=8642858" TargetMode="External"/><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b="1" dirty="0"/>
              <a:t>놀이방법</a:t>
            </a:r>
            <a:r>
              <a:rPr lang="en-US" altLang="ko-KR" b="1" dirty="0"/>
              <a:t>-</a:t>
            </a:r>
          </a:p>
          <a:p>
            <a:r>
              <a:rPr lang="en-US" altLang="ko-KR" b="1" dirty="0"/>
              <a:t>1] 2</a:t>
            </a:r>
            <a:r>
              <a:rPr lang="ko-KR" altLang="ko-KR" b="1" dirty="0"/>
              <a:t>명이 한 팀으로 한다</a:t>
            </a:r>
            <a:br>
              <a:rPr lang="ko-KR" altLang="ko-KR" dirty="0"/>
            </a:br>
            <a:r>
              <a:rPr lang="en-US" altLang="ko-KR" b="1" dirty="0"/>
              <a:t>2] </a:t>
            </a:r>
            <a:r>
              <a:rPr lang="ko-KR" altLang="ko-KR" b="1" dirty="0"/>
              <a:t>가위 바위 보를 한다</a:t>
            </a:r>
            <a:br>
              <a:rPr lang="ko-KR" altLang="ko-KR" dirty="0"/>
            </a:br>
            <a:r>
              <a:rPr lang="ko-KR" altLang="ko-KR" b="1" dirty="0"/>
              <a:t>진 사람이 문제를 정하여 말한다</a:t>
            </a:r>
            <a:br>
              <a:rPr lang="ko-KR" altLang="ko-KR" dirty="0"/>
            </a:br>
            <a:r>
              <a:rPr lang="en-US" altLang="ko-KR" b="1" dirty="0"/>
              <a:t>3] </a:t>
            </a:r>
            <a:r>
              <a:rPr lang="ko-KR" altLang="ko-KR" b="1" dirty="0"/>
              <a:t>좋아하는 것을 동시에 말한다</a:t>
            </a:r>
            <a:br>
              <a:rPr lang="ko-KR" altLang="ko-KR" dirty="0"/>
            </a:br>
            <a:r>
              <a:rPr lang="en-US" altLang="ko-KR" b="1" dirty="0"/>
              <a:t>4] </a:t>
            </a:r>
            <a:r>
              <a:rPr lang="ko-KR" altLang="ko-KR" b="1" dirty="0"/>
              <a:t>서로 마음이 통한 답은 </a:t>
            </a:r>
            <a:r>
              <a:rPr lang="en-US" altLang="ko-KR" b="1" dirty="0"/>
              <a:t>0</a:t>
            </a:r>
            <a:r>
              <a:rPr lang="ko-KR" altLang="ko-KR" b="1" dirty="0"/>
              <a:t>을 표시한다</a:t>
            </a:r>
            <a:br>
              <a:rPr lang="ko-KR" altLang="ko-KR" dirty="0"/>
            </a:b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a:t>
            </a:fld>
            <a:endParaRPr lang="ko-KR" altLang="en-US"/>
          </a:p>
        </p:txBody>
      </p:sp>
    </p:spTree>
    <p:extLst>
      <p:ext uri="{BB962C8B-B14F-4D97-AF65-F5344CB8AC3E}">
        <p14:creationId xmlns:p14="http://schemas.microsoft.com/office/powerpoint/2010/main" val="3670090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sz="1200" b="1" dirty="0">
                <a:solidFill>
                  <a:srgbClr val="C00000"/>
                </a:solidFill>
              </a:rPr>
              <a:t>산재에 대해서 잘 이해했나요</a:t>
            </a:r>
            <a:r>
              <a:rPr lang="en-US" altLang="ko-KR" sz="1200" b="1" dirty="0">
                <a:solidFill>
                  <a:srgbClr val="C00000"/>
                </a:solidFill>
              </a:rPr>
              <a:t>?</a:t>
            </a:r>
            <a:br>
              <a:rPr lang="en-US" altLang="ko-KR" sz="1200" b="1" dirty="0">
                <a:solidFill>
                  <a:srgbClr val="C00000"/>
                </a:solidFill>
              </a:rPr>
            </a:b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a:t>
            </a:fld>
            <a:endParaRPr lang="ko-KR" altLang="en-US"/>
          </a:p>
        </p:txBody>
      </p:sp>
    </p:spTree>
    <p:extLst>
      <p:ext uri="{BB962C8B-B14F-4D97-AF65-F5344CB8AC3E}">
        <p14:creationId xmlns:p14="http://schemas.microsoft.com/office/powerpoint/2010/main" val="1833693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34D7D-766D-4488-404B-93E44F2F0E48}"/>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8AA3CE3D-9B9C-DDA5-57D0-3B37C485D110}"/>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5BBB83BA-E41F-5FA0-F9BC-8BE30FE8B0C2}"/>
              </a:ext>
            </a:extLst>
          </p:cNvPr>
          <p:cNvSpPr>
            <a:spLocks noGrp="1"/>
          </p:cNvSpPr>
          <p:nvPr>
            <p:ph type="body" idx="1"/>
          </p:nvPr>
        </p:nvSpPr>
        <p:spPr/>
        <p:txBody>
          <a:bodyPr/>
          <a:lstStyle/>
          <a:p>
            <a:r>
              <a:rPr lang="en-US" altLang="ko-KR" dirty="0"/>
              <a:t>3</a:t>
            </a:r>
            <a:r>
              <a:rPr lang="ko-KR" altLang="en-US" dirty="0"/>
              <a:t>일 이내의 산재는 사업주가</a:t>
            </a:r>
            <a:r>
              <a:rPr lang="en-US" altLang="ko-KR" dirty="0"/>
              <a:t>, 4</a:t>
            </a:r>
            <a:r>
              <a:rPr lang="ko-KR" altLang="en-US" dirty="0"/>
              <a:t>일 이상일 경우 산재 신청 가능</a:t>
            </a:r>
            <a:r>
              <a:rPr lang="en-US" altLang="ko-KR" dirty="0"/>
              <a:t>.</a:t>
            </a:r>
          </a:p>
        </p:txBody>
      </p:sp>
      <p:sp>
        <p:nvSpPr>
          <p:cNvPr id="4" name="슬라이드 번호 개체 틀 3">
            <a:extLst>
              <a:ext uri="{FF2B5EF4-FFF2-40B4-BE49-F238E27FC236}">
                <a16:creationId xmlns:a16="http://schemas.microsoft.com/office/drawing/2014/main" id="{8ED88C3D-5D12-CE8A-4595-493B5500CE43}"/>
              </a:ext>
            </a:extLst>
          </p:cNvPr>
          <p:cNvSpPr>
            <a:spLocks noGrp="1"/>
          </p:cNvSpPr>
          <p:nvPr>
            <p:ph type="sldNum" sz="quarter" idx="10"/>
          </p:nvPr>
        </p:nvSpPr>
        <p:spPr/>
        <p:txBody>
          <a:bodyPr/>
          <a:lstStyle/>
          <a:p>
            <a:fld id="{7EB27ADB-F041-47AE-9869-F44F776A73A6}" type="slidenum">
              <a:rPr lang="ko-KR" altLang="en-US" smtClean="0"/>
              <a:t>5</a:t>
            </a:fld>
            <a:endParaRPr lang="ko-KR" altLang="en-US"/>
          </a:p>
        </p:txBody>
      </p:sp>
    </p:spTree>
    <p:extLst>
      <p:ext uri="{BB962C8B-B14F-4D97-AF65-F5344CB8AC3E}">
        <p14:creationId xmlns:p14="http://schemas.microsoft.com/office/powerpoint/2010/main" val="3513945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CFF81-EDEB-8CFA-6C26-A87BCBE24F3F}"/>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D0813CDC-6723-CCF0-722F-465FA060B889}"/>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59DD5D78-E4C3-1238-724F-09894D3E1782}"/>
              </a:ext>
            </a:extLst>
          </p:cNvPr>
          <p:cNvSpPr>
            <a:spLocks noGrp="1"/>
          </p:cNvSpPr>
          <p:nvPr>
            <p:ph type="body" idx="1"/>
          </p:nvPr>
        </p:nvSpPr>
        <p:spPr/>
        <p:txBody>
          <a:bodyPr/>
          <a:lstStyle/>
          <a:p>
            <a:endParaRPr lang="ko-KR" altLang="en-US" dirty="0"/>
          </a:p>
        </p:txBody>
      </p:sp>
      <p:sp>
        <p:nvSpPr>
          <p:cNvPr id="4" name="슬라이드 번호 개체 틀 3">
            <a:extLst>
              <a:ext uri="{FF2B5EF4-FFF2-40B4-BE49-F238E27FC236}">
                <a16:creationId xmlns:a16="http://schemas.microsoft.com/office/drawing/2014/main" id="{56E7ACCB-3FF7-615D-0F50-9B715469DB28}"/>
              </a:ext>
            </a:extLst>
          </p:cNvPr>
          <p:cNvSpPr>
            <a:spLocks noGrp="1"/>
          </p:cNvSpPr>
          <p:nvPr>
            <p:ph type="sldNum" sz="quarter" idx="10"/>
          </p:nvPr>
        </p:nvSpPr>
        <p:spPr/>
        <p:txBody>
          <a:bodyPr/>
          <a:lstStyle/>
          <a:p>
            <a:fld id="{7EB27ADB-F041-47AE-9869-F44F776A73A6}" type="slidenum">
              <a:rPr lang="ko-KR" altLang="en-US" smtClean="0"/>
              <a:t>6</a:t>
            </a:fld>
            <a:endParaRPr lang="ko-KR" altLang="en-US"/>
          </a:p>
        </p:txBody>
      </p:sp>
    </p:spTree>
    <p:extLst>
      <p:ext uri="{BB962C8B-B14F-4D97-AF65-F5344CB8AC3E}">
        <p14:creationId xmlns:p14="http://schemas.microsoft.com/office/powerpoint/2010/main" val="2508456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05BC3-63C9-B174-6C6E-737D57C89805}"/>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AF8055D3-2988-33AD-437A-CC1943017DB0}"/>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54E447DF-5CB9-ED57-3F72-33F537EC73F9}"/>
              </a:ext>
            </a:extLst>
          </p:cNvPr>
          <p:cNvSpPr>
            <a:spLocks noGrp="1"/>
          </p:cNvSpPr>
          <p:nvPr>
            <p:ph type="body" idx="1"/>
          </p:nvPr>
        </p:nvSpPr>
        <p:spPr/>
        <p:txBody>
          <a:bodyPr/>
          <a:lstStyle/>
          <a:p>
            <a:endParaRPr lang="en-US" altLang="ko-KR" dirty="0"/>
          </a:p>
          <a:p>
            <a:r>
              <a:rPr lang="ko-KR" altLang="en-US" dirty="0"/>
              <a:t>아래와 같은 사고를 당할 경우 산업재해로 인정받을 수 있을까요</a:t>
            </a:r>
            <a:r>
              <a:rPr lang="en-US" altLang="ko-KR" dirty="0"/>
              <a:t>? </a:t>
            </a:r>
          </a:p>
          <a:p>
            <a:r>
              <a:rPr lang="ko-KR" altLang="en-US" dirty="0"/>
              <a:t>회사 일을 마치고 청소를 하던 중에 미끄럼 사고로 다쳤다면 산업재해로 인정받을 수 있습니다</a:t>
            </a:r>
          </a:p>
          <a:p>
            <a:endParaRPr lang="ko-KR" altLang="en-US" dirty="0"/>
          </a:p>
        </p:txBody>
      </p:sp>
      <p:sp>
        <p:nvSpPr>
          <p:cNvPr id="4" name="슬라이드 번호 개체 틀 3">
            <a:extLst>
              <a:ext uri="{FF2B5EF4-FFF2-40B4-BE49-F238E27FC236}">
                <a16:creationId xmlns:a16="http://schemas.microsoft.com/office/drawing/2014/main" id="{B6528A4B-6113-6640-6BC5-28D2DEAE8F13}"/>
              </a:ext>
            </a:extLst>
          </p:cNvPr>
          <p:cNvSpPr>
            <a:spLocks noGrp="1"/>
          </p:cNvSpPr>
          <p:nvPr>
            <p:ph type="sldNum" sz="quarter" idx="10"/>
          </p:nvPr>
        </p:nvSpPr>
        <p:spPr/>
        <p:txBody>
          <a:bodyPr/>
          <a:lstStyle/>
          <a:p>
            <a:fld id="{7EB27ADB-F041-47AE-9869-F44F776A73A6}" type="slidenum">
              <a:rPr lang="ko-KR" altLang="en-US" smtClean="0"/>
              <a:t>7</a:t>
            </a:fld>
            <a:endParaRPr lang="ko-KR" altLang="en-US"/>
          </a:p>
        </p:txBody>
      </p:sp>
    </p:spTree>
    <p:extLst>
      <p:ext uri="{BB962C8B-B14F-4D97-AF65-F5344CB8AC3E}">
        <p14:creationId xmlns:p14="http://schemas.microsoft.com/office/powerpoint/2010/main" val="3418442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7A07D-2210-A577-C25F-496DB857FDF1}"/>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70E23B5B-5704-512C-FB4B-0638D94E0609}"/>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47E56838-21B0-5937-CB1E-7ADB9C640577}"/>
              </a:ext>
            </a:extLst>
          </p:cNvPr>
          <p:cNvSpPr>
            <a:spLocks noGrp="1"/>
          </p:cNvSpPr>
          <p:nvPr>
            <p:ph type="body" idx="1"/>
          </p:nvPr>
        </p:nvSpPr>
        <p:spPr/>
        <p:txBody>
          <a:bodyPr/>
          <a:lstStyle/>
          <a:p>
            <a:r>
              <a:rPr lang="ko-KR" altLang="en-US" dirty="0"/>
              <a:t>산업재해로 인정받을 수 있을까요</a:t>
            </a:r>
            <a:r>
              <a:rPr lang="en-US" altLang="ko-KR" dirty="0"/>
              <a:t>? </a:t>
            </a:r>
          </a:p>
          <a:p>
            <a:r>
              <a:rPr lang="ko-KR" altLang="en-US" dirty="0"/>
              <a:t>출퇴근 중 사고를 당할 경우 산재로 인정받을 수 있지만 법을 위반할 경우</a:t>
            </a:r>
            <a:r>
              <a:rPr lang="en-US" altLang="ko-KR" dirty="0"/>
              <a:t>-</a:t>
            </a:r>
            <a:r>
              <a:rPr lang="ko-KR" altLang="en-US" dirty="0"/>
              <a:t>예를 들어 신호등 위반</a:t>
            </a:r>
            <a:r>
              <a:rPr lang="en-US" altLang="ko-KR" baseline="0" dirty="0"/>
              <a:t> </a:t>
            </a:r>
            <a:r>
              <a:rPr lang="ko-KR" altLang="en-US" baseline="0" dirty="0"/>
              <a:t>등</a:t>
            </a:r>
            <a:r>
              <a:rPr lang="en-US" altLang="ko-KR" baseline="0" dirty="0"/>
              <a:t>-</a:t>
            </a:r>
            <a:r>
              <a:rPr lang="ko-KR" altLang="en-US" baseline="0" dirty="0"/>
              <a:t>에는 </a:t>
            </a:r>
            <a:r>
              <a:rPr lang="ko-KR" altLang="en-US" dirty="0"/>
              <a:t>산업재해로 인정받을 수 없습니다</a:t>
            </a:r>
            <a:endParaRPr lang="en-US" altLang="ko-KR" dirty="0"/>
          </a:p>
          <a:p>
            <a:endParaRPr lang="ko-KR" altLang="en-US" dirty="0"/>
          </a:p>
        </p:txBody>
      </p:sp>
      <p:sp>
        <p:nvSpPr>
          <p:cNvPr id="4" name="슬라이드 번호 개체 틀 3">
            <a:extLst>
              <a:ext uri="{FF2B5EF4-FFF2-40B4-BE49-F238E27FC236}">
                <a16:creationId xmlns:a16="http://schemas.microsoft.com/office/drawing/2014/main" id="{DC2D0E2B-28E1-AF00-38A4-FFEC5CEA713F}"/>
              </a:ext>
            </a:extLst>
          </p:cNvPr>
          <p:cNvSpPr>
            <a:spLocks noGrp="1"/>
          </p:cNvSpPr>
          <p:nvPr>
            <p:ph type="sldNum" sz="quarter" idx="10"/>
          </p:nvPr>
        </p:nvSpPr>
        <p:spPr/>
        <p:txBody>
          <a:bodyPr/>
          <a:lstStyle/>
          <a:p>
            <a:fld id="{7EB27ADB-F041-47AE-9869-F44F776A73A6}" type="slidenum">
              <a:rPr lang="ko-KR" altLang="en-US" smtClean="0"/>
              <a:t>8</a:t>
            </a:fld>
            <a:endParaRPr lang="ko-KR" altLang="en-US"/>
          </a:p>
        </p:txBody>
      </p:sp>
    </p:spTree>
    <p:extLst>
      <p:ext uri="{BB962C8B-B14F-4D97-AF65-F5344CB8AC3E}">
        <p14:creationId xmlns:p14="http://schemas.microsoft.com/office/powerpoint/2010/main" val="3939651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EAD5F-C058-CA9A-55F8-26FB86ACCEB4}"/>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0A0B261A-9C42-2353-66F6-7B6527CC6CD3}"/>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E7884389-1EF0-DA23-D9DF-0905FF5DB682}"/>
              </a:ext>
            </a:extLst>
          </p:cNvPr>
          <p:cNvSpPr>
            <a:spLocks noGrp="1"/>
          </p:cNvSpPr>
          <p:nvPr>
            <p:ph type="body" idx="1"/>
          </p:nvPr>
        </p:nvSpPr>
        <p:spPr/>
        <p:txBody>
          <a:bodyPr/>
          <a:lstStyle/>
          <a:p>
            <a:endParaRPr lang="en-US" altLang="ko-KR" dirty="0"/>
          </a:p>
          <a:p>
            <a:r>
              <a:rPr lang="ko-KR" altLang="en-US" dirty="0"/>
              <a:t>아래와 같은 사고를 당할 경우 산업재해로 인정받을 수 있을까요</a:t>
            </a:r>
            <a:r>
              <a:rPr lang="en-US" altLang="ko-KR" dirty="0"/>
              <a:t>? </a:t>
            </a:r>
          </a:p>
          <a:p>
            <a:r>
              <a:rPr lang="ko-KR" altLang="en-US" dirty="0"/>
              <a:t>회사 일을 마치고 회사에서 제공하는 체력단련실을 이용하다가 허리를 다친 경우에는 산업재해로 인정받을 수 있습니다</a:t>
            </a:r>
            <a:r>
              <a:rPr lang="en-US" altLang="ko-KR" dirty="0"/>
              <a:t>.</a:t>
            </a:r>
            <a:endParaRPr lang="ko-KR" altLang="en-US" dirty="0"/>
          </a:p>
          <a:p>
            <a:endParaRPr lang="ko-KR" altLang="en-US" dirty="0"/>
          </a:p>
        </p:txBody>
      </p:sp>
      <p:sp>
        <p:nvSpPr>
          <p:cNvPr id="4" name="슬라이드 번호 개체 틀 3">
            <a:extLst>
              <a:ext uri="{FF2B5EF4-FFF2-40B4-BE49-F238E27FC236}">
                <a16:creationId xmlns:a16="http://schemas.microsoft.com/office/drawing/2014/main" id="{EAD3F866-058C-1C63-D8A1-E31957D33A24}"/>
              </a:ext>
            </a:extLst>
          </p:cNvPr>
          <p:cNvSpPr>
            <a:spLocks noGrp="1"/>
          </p:cNvSpPr>
          <p:nvPr>
            <p:ph type="sldNum" sz="quarter" idx="10"/>
          </p:nvPr>
        </p:nvSpPr>
        <p:spPr/>
        <p:txBody>
          <a:bodyPr/>
          <a:lstStyle/>
          <a:p>
            <a:fld id="{7EB27ADB-F041-47AE-9869-F44F776A73A6}" type="slidenum">
              <a:rPr lang="ko-KR" altLang="en-US" smtClean="0"/>
              <a:t>9</a:t>
            </a:fld>
            <a:endParaRPr lang="ko-KR" altLang="en-US"/>
          </a:p>
        </p:txBody>
      </p:sp>
    </p:spTree>
    <p:extLst>
      <p:ext uri="{BB962C8B-B14F-4D97-AF65-F5344CB8AC3E}">
        <p14:creationId xmlns:p14="http://schemas.microsoft.com/office/powerpoint/2010/main" val="2354369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29EA8-B16B-33B6-6A6E-389DE73D9F99}"/>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A2D889AF-53EA-D806-AEA0-DA668B38697D}"/>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5E107EF6-0836-0112-C874-EDAAFA0B1465}"/>
              </a:ext>
            </a:extLst>
          </p:cNvPr>
          <p:cNvSpPr>
            <a:spLocks noGrp="1"/>
          </p:cNvSpPr>
          <p:nvPr>
            <p:ph type="body" idx="1"/>
          </p:nvPr>
        </p:nvSpPr>
        <p:spPr/>
        <p:txBody>
          <a:bodyPr/>
          <a:lstStyle/>
          <a:p>
            <a:endParaRPr lang="ko-KR" altLang="en-US" dirty="0"/>
          </a:p>
          <a:p>
            <a:endParaRPr lang="en-US" altLang="ko-KR" dirty="0"/>
          </a:p>
          <a:p>
            <a:r>
              <a:rPr lang="ko-KR" altLang="en-US" dirty="0"/>
              <a:t>아래와 같은 폭력을 당할 경우 산업재해로 인정받을 수 있을까요</a:t>
            </a:r>
            <a:r>
              <a:rPr lang="en-US" altLang="ko-KR" dirty="0"/>
              <a:t>? </a:t>
            </a:r>
          </a:p>
          <a:p>
            <a:r>
              <a:rPr lang="ko-KR" altLang="en-US" dirty="0"/>
              <a:t>당연히 </a:t>
            </a:r>
            <a:r>
              <a:rPr lang="ko-KR" altLang="en-US" dirty="0" err="1"/>
              <a:t>술취한</a:t>
            </a:r>
            <a:r>
              <a:rPr lang="ko-KR" altLang="en-US" dirty="0"/>
              <a:t> 고객으로부터 폭행을 당할 경우 산업재해로 인정받을 수 있습니다</a:t>
            </a:r>
            <a:r>
              <a:rPr lang="en-US" altLang="ko-KR" dirty="0"/>
              <a:t>.</a:t>
            </a:r>
            <a:endParaRPr lang="ko-KR" altLang="en-US" dirty="0"/>
          </a:p>
          <a:p>
            <a:endParaRPr lang="ko-KR" altLang="en-US" dirty="0"/>
          </a:p>
        </p:txBody>
      </p:sp>
      <p:sp>
        <p:nvSpPr>
          <p:cNvPr id="4" name="슬라이드 번호 개체 틀 3">
            <a:extLst>
              <a:ext uri="{FF2B5EF4-FFF2-40B4-BE49-F238E27FC236}">
                <a16:creationId xmlns:a16="http://schemas.microsoft.com/office/drawing/2014/main" id="{4C0C0D3E-133A-6EBB-7724-9D4870BD7089}"/>
              </a:ext>
            </a:extLst>
          </p:cNvPr>
          <p:cNvSpPr>
            <a:spLocks noGrp="1"/>
          </p:cNvSpPr>
          <p:nvPr>
            <p:ph type="sldNum" sz="quarter" idx="10"/>
          </p:nvPr>
        </p:nvSpPr>
        <p:spPr/>
        <p:txBody>
          <a:bodyPr/>
          <a:lstStyle/>
          <a:p>
            <a:fld id="{7EB27ADB-F041-47AE-9869-F44F776A73A6}" type="slidenum">
              <a:rPr lang="ko-KR" altLang="en-US" smtClean="0"/>
              <a:t>10</a:t>
            </a:fld>
            <a:endParaRPr lang="ko-KR" altLang="en-US"/>
          </a:p>
        </p:txBody>
      </p:sp>
    </p:spTree>
    <p:extLst>
      <p:ext uri="{BB962C8B-B14F-4D97-AF65-F5344CB8AC3E}">
        <p14:creationId xmlns:p14="http://schemas.microsoft.com/office/powerpoint/2010/main" val="1492649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1A62-E623-2A89-CC23-99598D262D1B}"/>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E50ECC4D-4A20-C40B-545F-2021962AAFB4}"/>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B4B420A4-EC86-3D02-3060-866F47F67D6F}"/>
              </a:ext>
            </a:extLst>
          </p:cNvPr>
          <p:cNvSpPr>
            <a:spLocks noGrp="1"/>
          </p:cNvSpPr>
          <p:nvPr>
            <p:ph type="body" idx="1"/>
          </p:nvPr>
        </p:nvSpPr>
        <p:spPr/>
        <p:txBody>
          <a:bodyPr/>
          <a:lstStyle/>
          <a:p>
            <a:endParaRPr lang="en-US" altLang="ko-KR" dirty="0"/>
          </a:p>
          <a:p>
            <a:r>
              <a:rPr lang="ko-KR" altLang="en-US" dirty="0"/>
              <a:t>아래와 같은 사고를 당할 경우 산업재해로 인정받을 수 있을까요</a:t>
            </a:r>
            <a:r>
              <a:rPr lang="en-US" altLang="ko-KR" dirty="0"/>
              <a:t>? </a:t>
            </a:r>
          </a:p>
          <a:p>
            <a:r>
              <a:rPr lang="ko-KR" altLang="en-US" dirty="0"/>
              <a:t>회사 </a:t>
            </a:r>
            <a:r>
              <a:rPr lang="ko-KR" altLang="en-US" dirty="0" err="1"/>
              <a:t>출장시</a:t>
            </a:r>
            <a:r>
              <a:rPr lang="ko-KR" altLang="en-US" dirty="0"/>
              <a:t> 통상적인 경로로 가다가 사고를 당할 경우에는 산업재해로 인정받을 수 있지만</a:t>
            </a:r>
            <a:r>
              <a:rPr lang="en-US" altLang="ko-KR" dirty="0"/>
              <a:t>,</a:t>
            </a:r>
          </a:p>
          <a:p>
            <a:r>
              <a:rPr lang="ko-KR" altLang="en-US" dirty="0"/>
              <a:t>출장을 가던 중 통상적인 경로가 아니라 개인적인 업무</a:t>
            </a:r>
            <a:r>
              <a:rPr lang="en-US" altLang="ko-KR" dirty="0"/>
              <a:t>-</a:t>
            </a:r>
            <a:r>
              <a:rPr lang="ko-KR" altLang="en-US" dirty="0"/>
              <a:t>아버지 심부름</a:t>
            </a:r>
            <a:r>
              <a:rPr lang="ko-KR" altLang="en-US" baseline="0" dirty="0"/>
              <a:t> 등</a:t>
            </a:r>
            <a:r>
              <a:rPr lang="en-US" altLang="ko-KR" baseline="0" dirty="0"/>
              <a:t>-</a:t>
            </a:r>
            <a:r>
              <a:rPr lang="ko-KR" altLang="en-US" baseline="0" dirty="0"/>
              <a:t>를 보고 갈 경우는 산업재해로 인정받지 못합니다</a:t>
            </a:r>
            <a:r>
              <a:rPr lang="en-US" altLang="ko-KR" baseline="0" dirty="0"/>
              <a:t>.</a:t>
            </a:r>
            <a:r>
              <a:rPr lang="ko-KR" altLang="en-US" dirty="0"/>
              <a:t> </a:t>
            </a:r>
          </a:p>
          <a:p>
            <a:endParaRPr lang="ko-KR" altLang="en-US" dirty="0"/>
          </a:p>
          <a:p>
            <a:endParaRPr lang="ko-KR" altLang="en-US" dirty="0"/>
          </a:p>
        </p:txBody>
      </p:sp>
      <p:sp>
        <p:nvSpPr>
          <p:cNvPr id="4" name="슬라이드 번호 개체 틀 3">
            <a:extLst>
              <a:ext uri="{FF2B5EF4-FFF2-40B4-BE49-F238E27FC236}">
                <a16:creationId xmlns:a16="http://schemas.microsoft.com/office/drawing/2014/main" id="{EF855989-C15C-5605-FBE6-E675708F83A3}"/>
              </a:ext>
            </a:extLst>
          </p:cNvPr>
          <p:cNvSpPr>
            <a:spLocks noGrp="1"/>
          </p:cNvSpPr>
          <p:nvPr>
            <p:ph type="sldNum" sz="quarter" idx="10"/>
          </p:nvPr>
        </p:nvSpPr>
        <p:spPr/>
        <p:txBody>
          <a:bodyPr/>
          <a:lstStyle/>
          <a:p>
            <a:fld id="{7EB27ADB-F041-47AE-9869-F44F776A73A6}" type="slidenum">
              <a:rPr lang="ko-KR" altLang="en-US" smtClean="0"/>
              <a:t>11</a:t>
            </a:fld>
            <a:endParaRPr lang="ko-KR" altLang="en-US"/>
          </a:p>
        </p:txBody>
      </p:sp>
    </p:spTree>
    <p:extLst>
      <p:ext uri="{BB962C8B-B14F-4D97-AF65-F5344CB8AC3E}">
        <p14:creationId xmlns:p14="http://schemas.microsoft.com/office/powerpoint/2010/main" val="3811904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10"/>
          </p:nvPr>
        </p:nvSpPr>
        <p:spPr/>
        <p:txBody>
          <a:bodyPr/>
          <a:lstStyle/>
          <a:p>
            <a:fld id="{7EB27ADB-F041-47AE-9869-F44F776A73A6}" type="slidenum">
              <a:rPr lang="ko-KR" altLang="en-US" smtClean="0"/>
              <a:t>12</a:t>
            </a:fld>
            <a:endParaRPr lang="ko-KR" altLang="en-US"/>
          </a:p>
        </p:txBody>
      </p:sp>
    </p:spTree>
    <p:extLst>
      <p:ext uri="{BB962C8B-B14F-4D97-AF65-F5344CB8AC3E}">
        <p14:creationId xmlns:p14="http://schemas.microsoft.com/office/powerpoint/2010/main" val="1509364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9216A-C901-3C8A-FB52-5101B3CC2A63}"/>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D408411A-7E2E-447E-3DA1-A7C7A6B3B155}"/>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FC5242E2-7E9C-5076-508D-84CFD056CBE8}"/>
              </a:ext>
            </a:extLst>
          </p:cNvPr>
          <p:cNvSpPr>
            <a:spLocks noGrp="1"/>
          </p:cNvSpPr>
          <p:nvPr>
            <p:ph type="body" idx="1"/>
          </p:nvPr>
        </p:nvSpPr>
        <p:spPr/>
        <p:txBody>
          <a:bodyPr/>
          <a:lstStyle/>
          <a:p>
            <a:r>
              <a:rPr lang="ko-KR" altLang="en-US" sz="1200" b="0" i="0" u="none" strike="noStrike" kern="1200" baseline="0" dirty="0">
                <a:solidFill>
                  <a:schemeClr val="tx1"/>
                </a:solidFill>
                <a:latin typeface="+mn-lt"/>
                <a:ea typeface="+mn-ea"/>
                <a:cs typeface="+mn-cs"/>
              </a:rPr>
              <a:t>산업 현장의 근속 기간이 짧은 입사자에게서 산업 재해가 많이 발생하고 있다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실제로 근속 기간 </a:t>
            </a:r>
            <a:r>
              <a:rPr lang="en-US" altLang="ko-KR" sz="1200" b="0" i="0" u="none" strike="noStrike" kern="1200" baseline="0" dirty="0">
                <a:solidFill>
                  <a:schemeClr val="tx1"/>
                </a:solidFill>
                <a:latin typeface="+mn-lt"/>
                <a:ea typeface="+mn-ea"/>
                <a:cs typeface="+mn-cs"/>
              </a:rPr>
              <a:t>6</a:t>
            </a:r>
            <a:r>
              <a:rPr lang="ko-KR" altLang="en-US" sz="1200" b="0" i="0" u="none" strike="noStrike" kern="1200" baseline="0" dirty="0">
                <a:solidFill>
                  <a:schemeClr val="tx1"/>
                </a:solidFill>
                <a:latin typeface="+mn-lt"/>
                <a:ea typeface="+mn-ea"/>
                <a:cs typeface="+mn-cs"/>
              </a:rPr>
              <a:t>개월 미만에서 발생하는 재해자 비율이 매우 높은 것으로 조사되었다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작업장 배치 전 해당 업종에 적합한 기초 안전 교육을 실시하여 산업 재해를 예 방해야 한다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한국 산업 안전 보건 공단</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안전 보건 나침반</a:t>
            </a:r>
            <a:r>
              <a:rPr lang="en-US" altLang="ko-KR" sz="1200" b="0" i="0" u="none" strike="noStrike" kern="1200" baseline="0" dirty="0">
                <a:solidFill>
                  <a:schemeClr val="tx1"/>
                </a:solidFill>
                <a:latin typeface="+mn-lt"/>
                <a:ea typeface="+mn-ea"/>
                <a:cs typeface="+mn-cs"/>
              </a:rPr>
              <a:t>, 2022</a:t>
            </a:r>
            <a:r>
              <a:rPr lang="ko-KR" altLang="en-US" sz="1200" b="0" i="0" u="none" strike="noStrike" kern="1200" baseline="0" dirty="0">
                <a:solidFill>
                  <a:schemeClr val="tx1"/>
                </a:solidFill>
                <a:latin typeface="+mn-lt"/>
                <a:ea typeface="+mn-ea"/>
                <a:cs typeface="+mn-cs"/>
              </a:rPr>
              <a:t>년 개정판</a:t>
            </a:r>
            <a:r>
              <a:rPr lang="en-US" altLang="ko-KR" sz="1200" b="0" i="0" u="none" strike="noStrike" kern="1200" baseline="0" dirty="0">
                <a:solidFill>
                  <a:schemeClr val="tx1"/>
                </a:solidFill>
                <a:latin typeface="+mn-lt"/>
                <a:ea typeface="+mn-ea"/>
                <a:cs typeface="+mn-cs"/>
              </a:rPr>
              <a:t>.) </a:t>
            </a:r>
          </a:p>
          <a:p>
            <a:r>
              <a:rPr lang="ko-KR" altLang="en-US" sz="1200" b="0" i="0" u="none" strike="noStrike" kern="1200" baseline="0" dirty="0">
                <a:solidFill>
                  <a:schemeClr val="tx1"/>
                </a:solidFill>
                <a:latin typeface="+mn-lt"/>
                <a:ea typeface="+mn-ea"/>
                <a:cs typeface="+mn-cs"/>
              </a:rPr>
              <a:t>신규 입사자가 산업 재해에 취약한 이유는 작업 환경 및 업무에 대한 지식과 경험 이 부족하기 때문이다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특히</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안전 보건 지식이 부족하여 유해</a:t>
            </a:r>
            <a:r>
              <a:rPr lang="en-US" altLang="ko-KR" sz="1200" b="0" i="0" u="none" strike="noStrike" kern="1200" baseline="0" dirty="0">
                <a:solidFill>
                  <a:schemeClr val="tx1"/>
                </a:solidFill>
                <a:latin typeface="+mn-lt"/>
                <a:ea typeface="+mn-ea"/>
                <a:cs typeface="+mn-cs"/>
              </a:rPr>
              <a:t>·</a:t>
            </a:r>
            <a:r>
              <a:rPr lang="ko-KR" altLang="en-US" sz="1200" b="0" i="0" u="none" strike="noStrike" kern="1200" baseline="0" dirty="0">
                <a:solidFill>
                  <a:schemeClr val="tx1"/>
                </a:solidFill>
                <a:latin typeface="+mn-lt"/>
                <a:ea typeface="+mn-ea"/>
                <a:cs typeface="+mn-cs"/>
              </a:rPr>
              <a:t>위험 작업에 대한 대 응 능력과 사고 발생 시 대처 능력이 매우 낮은 것이 현실이다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그 중에서도 매년 넘 </a:t>
            </a:r>
            <a:r>
              <a:rPr lang="ko-KR" altLang="en-US" sz="1200" b="0" i="0" u="none" strike="noStrike" kern="1200" baseline="0" dirty="0" err="1">
                <a:solidFill>
                  <a:schemeClr val="tx1"/>
                </a:solidFill>
                <a:latin typeface="+mn-lt"/>
                <a:ea typeface="+mn-ea"/>
                <a:cs typeface="+mn-cs"/>
              </a:rPr>
              <a:t>어짐</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떨어짐</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부딪힘</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절단</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끼임 등 여러 유형의 사고가 발생하고 있다</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이러한 재해 는 노동자 </a:t>
            </a:r>
            <a:r>
              <a:rPr lang="ko-KR" altLang="en-US" sz="1200" b="0" i="0" u="none" strike="noStrike" kern="1200" baseline="0" dirty="0" err="1">
                <a:solidFill>
                  <a:schemeClr val="tx1"/>
                </a:solidFill>
                <a:latin typeface="+mn-lt"/>
                <a:ea typeface="+mn-ea"/>
                <a:cs typeface="+mn-cs"/>
              </a:rPr>
              <a:t>본인뿐만</a:t>
            </a:r>
            <a:r>
              <a:rPr lang="ko-KR" altLang="en-US" sz="1200" b="0" i="0" u="none" strike="noStrike" kern="1200" baseline="0" dirty="0">
                <a:solidFill>
                  <a:schemeClr val="tx1"/>
                </a:solidFill>
                <a:latin typeface="+mn-lt"/>
                <a:ea typeface="+mn-ea"/>
                <a:cs typeface="+mn-cs"/>
              </a:rPr>
              <a:t> 아니라 가정에 슬픔을 안기고</a:t>
            </a:r>
            <a:r>
              <a:rPr lang="en-US" altLang="ko-KR" sz="1200" b="0" i="0" u="none" strike="noStrike" kern="1200" baseline="0" dirty="0">
                <a:solidFill>
                  <a:schemeClr val="tx1"/>
                </a:solidFill>
                <a:latin typeface="+mn-lt"/>
                <a:ea typeface="+mn-ea"/>
                <a:cs typeface="+mn-cs"/>
              </a:rPr>
              <a:t>, </a:t>
            </a:r>
            <a:r>
              <a:rPr lang="ko-KR" altLang="en-US" sz="1200" b="0" i="0" u="none" strike="noStrike" kern="1200" baseline="0" dirty="0">
                <a:solidFill>
                  <a:schemeClr val="tx1"/>
                </a:solidFill>
                <a:latin typeface="+mn-lt"/>
                <a:ea typeface="+mn-ea"/>
                <a:cs typeface="+mn-cs"/>
              </a:rPr>
              <a:t>사회적</a:t>
            </a:r>
            <a:r>
              <a:rPr lang="en-US" altLang="ko-KR" sz="1200" b="0" i="0" u="none" strike="noStrike" kern="1200" baseline="0" dirty="0">
                <a:solidFill>
                  <a:schemeClr val="tx1"/>
                </a:solidFill>
                <a:latin typeface="+mn-lt"/>
                <a:ea typeface="+mn-ea"/>
                <a:cs typeface="+mn-cs"/>
              </a:rPr>
              <a:t>·</a:t>
            </a:r>
            <a:r>
              <a:rPr lang="ko-KR" altLang="en-US" sz="1200" b="0" i="0" u="none" strike="noStrike" kern="1200" baseline="0" dirty="0">
                <a:solidFill>
                  <a:schemeClr val="tx1"/>
                </a:solidFill>
                <a:latin typeface="+mn-lt"/>
                <a:ea typeface="+mn-ea"/>
                <a:cs typeface="+mn-cs"/>
              </a:rPr>
              <a:t>경제적 손실을 가져온다</a:t>
            </a:r>
            <a:r>
              <a:rPr lang="en-US" altLang="ko-KR" sz="1200" b="0" i="0" u="none" strike="noStrike" kern="1200" baseline="0" dirty="0">
                <a:solidFill>
                  <a:schemeClr val="tx1"/>
                </a:solidFill>
                <a:latin typeface="+mn-lt"/>
                <a:ea typeface="+mn-ea"/>
                <a:cs typeface="+mn-cs"/>
              </a:rPr>
              <a:t>.  </a:t>
            </a:r>
            <a:endParaRPr lang="ko-KR" altLang="en-US" dirty="0"/>
          </a:p>
        </p:txBody>
      </p:sp>
      <p:sp>
        <p:nvSpPr>
          <p:cNvPr id="4" name="슬라이드 번호 개체 틀 3">
            <a:extLst>
              <a:ext uri="{FF2B5EF4-FFF2-40B4-BE49-F238E27FC236}">
                <a16:creationId xmlns:a16="http://schemas.microsoft.com/office/drawing/2014/main" id="{FBEDFB30-B1AF-DCF2-7F83-FAE5680B2237}"/>
              </a:ext>
            </a:extLst>
          </p:cNvPr>
          <p:cNvSpPr>
            <a:spLocks noGrp="1"/>
          </p:cNvSpPr>
          <p:nvPr>
            <p:ph type="sldNum" sz="quarter" idx="10"/>
          </p:nvPr>
        </p:nvSpPr>
        <p:spPr/>
        <p:txBody>
          <a:bodyPr/>
          <a:lstStyle/>
          <a:p>
            <a:fld id="{7EB27ADB-F041-47AE-9869-F44F776A73A6}" type="slidenum">
              <a:rPr lang="ko-KR" altLang="en-US" smtClean="0"/>
              <a:t>13</a:t>
            </a:fld>
            <a:endParaRPr lang="ko-KR" altLang="en-US"/>
          </a:p>
        </p:txBody>
      </p:sp>
    </p:spTree>
    <p:extLst>
      <p:ext uri="{BB962C8B-B14F-4D97-AF65-F5344CB8AC3E}">
        <p14:creationId xmlns:p14="http://schemas.microsoft.com/office/powerpoint/2010/main" val="3318882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10"/>
          </p:nvPr>
        </p:nvSpPr>
        <p:spPr/>
        <p:txBody>
          <a:bodyPr/>
          <a:lstStyle/>
          <a:p>
            <a:fld id="{7EB27ADB-F041-47AE-9869-F44F776A73A6}" type="slidenum">
              <a:rPr lang="ko-KR" altLang="en-US" smtClean="0"/>
              <a:t>15</a:t>
            </a:fld>
            <a:endParaRPr lang="ko-KR" altLang="en-US"/>
          </a:p>
        </p:txBody>
      </p:sp>
    </p:spTree>
    <p:extLst>
      <p:ext uri="{BB962C8B-B14F-4D97-AF65-F5344CB8AC3E}">
        <p14:creationId xmlns:p14="http://schemas.microsoft.com/office/powerpoint/2010/main" val="931093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16</a:t>
            </a:fld>
            <a:endParaRPr lang="ko-KR" altLang="en-US"/>
          </a:p>
        </p:txBody>
      </p:sp>
    </p:spTree>
    <p:extLst>
      <p:ext uri="{BB962C8B-B14F-4D97-AF65-F5344CB8AC3E}">
        <p14:creationId xmlns:p14="http://schemas.microsoft.com/office/powerpoint/2010/main" val="3462089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t>산업재해가 발생할 경우 근로복지공단에 신청할 수 있습니다</a:t>
            </a:r>
            <a:r>
              <a:rPr lang="en-US" altLang="ko-KR" dirty="0"/>
              <a:t>. </a:t>
            </a:r>
          </a:p>
          <a:p>
            <a:r>
              <a:rPr lang="ko-KR" altLang="en-US" dirty="0"/>
              <a:t>일하다가 사고가 발생하거나 질병이 발생할 경우 응급처치 이후 병원으로 이송된 후 병원 원무과 산재담당자와 함께</a:t>
            </a:r>
            <a:endParaRPr lang="en-US" altLang="ko-KR" dirty="0"/>
          </a:p>
          <a:p>
            <a:r>
              <a:rPr lang="ko-KR" altLang="en-US" dirty="0"/>
              <a:t>요양신청서를 작성한 후 근로복지공단에 제출하면 됩니다</a:t>
            </a:r>
            <a:r>
              <a:rPr lang="en-US" altLang="ko-KR" dirty="0"/>
              <a:t>. </a:t>
            </a:r>
          </a:p>
          <a:p>
            <a:endParaRPr lang="en-US" altLang="ko-KR" dirty="0"/>
          </a:p>
          <a:p>
            <a:r>
              <a:rPr lang="ko-KR" altLang="en-US" dirty="0"/>
              <a:t>무엇보다도 다치거나 아프면 병원에 가서 의사의 소견서</a:t>
            </a:r>
            <a:r>
              <a:rPr lang="en-US" altLang="ko-KR" dirty="0"/>
              <a:t>-3</a:t>
            </a:r>
            <a:r>
              <a:rPr lang="ko-KR" altLang="en-US" dirty="0" err="1"/>
              <a:t>일이상의</a:t>
            </a:r>
            <a:r>
              <a:rPr lang="ko-KR" altLang="en-US" dirty="0"/>
              <a:t> 치료를 요한다는 소견서</a:t>
            </a:r>
            <a:r>
              <a:rPr lang="en-US" altLang="ko-KR" dirty="0"/>
              <a:t>-</a:t>
            </a:r>
            <a:r>
              <a:rPr lang="ko-KR" altLang="en-US" dirty="0"/>
              <a:t>을 받아야 합니다</a:t>
            </a:r>
            <a:r>
              <a:rPr lang="en-US" altLang="ko-KR" dirty="0"/>
              <a:t>.</a:t>
            </a:r>
          </a:p>
          <a:p>
            <a:r>
              <a:rPr lang="ko-KR" altLang="en-US" dirty="0"/>
              <a:t>일하다가 사고가 발생하면 무조건 병원에 가야 합니다</a:t>
            </a:r>
            <a:r>
              <a:rPr lang="en-US" altLang="ko-KR" dirty="0"/>
              <a:t>.</a:t>
            </a:r>
          </a:p>
          <a:p>
            <a:endParaRPr lang="en-US" altLang="ko-KR" dirty="0"/>
          </a:p>
          <a:p>
            <a:r>
              <a:rPr lang="en-US" altLang="ko-KR" dirty="0">
                <a:hlinkClick r:id="rId3"/>
              </a:rPr>
              <a:t>* </a:t>
            </a:r>
            <a:r>
              <a:rPr lang="ko-KR" altLang="en-US" dirty="0">
                <a:hlinkClick r:id="rId3"/>
              </a:rPr>
              <a:t>사진출처</a:t>
            </a:r>
            <a:endParaRPr lang="en-US" altLang="ko-KR" dirty="0">
              <a:hlinkClick r:id="" action="ppaction://noaction"/>
            </a:endParaRPr>
          </a:p>
          <a:p>
            <a:r>
              <a:rPr lang="en-US" altLang="ko-KR" dirty="0">
                <a:hlinkClick r:id="" action="ppaction://noaction"/>
              </a:rPr>
              <a:t>"</a:t>
            </a:r>
            <a:r>
              <a:rPr lang="ko-KR" altLang="en-US" dirty="0">
                <a:hlinkClick r:id="rId3"/>
              </a:rPr>
              <a:t>매제 서울로 잘 모셔</a:t>
            </a:r>
            <a:r>
              <a:rPr lang="en-US" altLang="ko-KR" dirty="0">
                <a:hlinkClick r:id="rId3"/>
              </a:rPr>
              <a:t>" 119</a:t>
            </a:r>
            <a:r>
              <a:rPr lang="ko-KR" altLang="en-US" dirty="0">
                <a:hlinkClick r:id="rId3"/>
              </a:rPr>
              <a:t>구급차에 멋대로 친척 태운 소방서장 </a:t>
            </a:r>
            <a:r>
              <a:rPr lang="en-US" altLang="ko-KR" dirty="0">
                <a:hlinkClick r:id="rId3"/>
              </a:rPr>
              <a:t>(daum.net)</a:t>
            </a:r>
            <a:endParaRPr lang="en-US" altLang="ko-KR"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18</a:t>
            </a:fld>
            <a:endParaRPr lang="ko-KR" altLang="en-US"/>
          </a:p>
        </p:txBody>
      </p:sp>
    </p:spTree>
    <p:extLst>
      <p:ext uri="{BB962C8B-B14F-4D97-AF65-F5344CB8AC3E}">
        <p14:creationId xmlns:p14="http://schemas.microsoft.com/office/powerpoint/2010/main" val="1964938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t>산업재해로 인정받을 경우 </a:t>
            </a:r>
            <a:endParaRPr lang="en-US" altLang="ko-KR" dirty="0"/>
          </a:p>
          <a:p>
            <a:r>
              <a:rPr lang="ko-KR" altLang="en-US" dirty="0"/>
              <a:t>아래와 같은</a:t>
            </a:r>
            <a:r>
              <a:rPr lang="ko-KR" altLang="en-US" baseline="0" dirty="0"/>
              <a:t> 급여를 받을 수 있습니다</a:t>
            </a:r>
            <a:r>
              <a:rPr lang="en-US" altLang="ko-KR" baseline="0" dirty="0"/>
              <a:t>.</a:t>
            </a:r>
          </a:p>
          <a:p>
            <a:r>
              <a:rPr lang="ko-KR" altLang="en-US" baseline="0" dirty="0"/>
              <a:t>요양급여 </a:t>
            </a:r>
            <a:r>
              <a:rPr lang="en-US" altLang="ko-KR" baseline="0" dirty="0"/>
              <a:t>– </a:t>
            </a:r>
            <a:r>
              <a:rPr lang="ko-KR" altLang="en-US" baseline="0" dirty="0"/>
              <a:t>치료비</a:t>
            </a:r>
            <a:endParaRPr lang="en-US" altLang="ko-KR" baseline="0" dirty="0"/>
          </a:p>
          <a:p>
            <a:r>
              <a:rPr lang="ko-KR" altLang="en-US" baseline="0" dirty="0"/>
              <a:t>휴업급여 </a:t>
            </a:r>
            <a:r>
              <a:rPr lang="en-US" altLang="ko-KR" baseline="0" dirty="0"/>
              <a:t>– </a:t>
            </a:r>
            <a:r>
              <a:rPr lang="ko-KR" altLang="en-US" baseline="0" dirty="0"/>
              <a:t>산재기간동안 일할 수없기때문에 생계를 위해서 받는 임금</a:t>
            </a:r>
            <a:r>
              <a:rPr lang="en-US" altLang="ko-KR" baseline="0" dirty="0"/>
              <a:t>(</a:t>
            </a:r>
            <a:r>
              <a:rPr lang="ko-KR" altLang="en-US" baseline="0" dirty="0"/>
              <a:t>평균임금의 </a:t>
            </a:r>
            <a:r>
              <a:rPr lang="en-US" altLang="ko-KR" baseline="0" dirty="0"/>
              <a:t>70%)</a:t>
            </a:r>
          </a:p>
          <a:p>
            <a:r>
              <a:rPr lang="ko-KR" altLang="en-US" baseline="0" dirty="0"/>
              <a:t>장해급여 </a:t>
            </a:r>
            <a:r>
              <a:rPr lang="en-US" altLang="ko-KR" baseline="0" dirty="0"/>
              <a:t>– </a:t>
            </a:r>
            <a:r>
              <a:rPr lang="ko-KR" altLang="en-US" baseline="0" dirty="0"/>
              <a:t>더 이상 치료가 되지않아서 영구적인 </a:t>
            </a:r>
            <a:r>
              <a:rPr lang="ko-KR" altLang="en-US" baseline="0" dirty="0" err="1"/>
              <a:t>장애흘</a:t>
            </a:r>
            <a:r>
              <a:rPr lang="ko-KR" altLang="en-US" baseline="0" dirty="0"/>
              <a:t> 입었을 경우 </a:t>
            </a:r>
            <a:r>
              <a:rPr lang="ko-KR" altLang="en-US" baseline="0" dirty="0" err="1"/>
              <a:t>장해보상을</a:t>
            </a:r>
            <a:r>
              <a:rPr lang="ko-KR" altLang="en-US" baseline="0" dirty="0"/>
              <a:t> 받을 수 있음</a:t>
            </a:r>
            <a:r>
              <a:rPr lang="en-US" altLang="ko-KR" baseline="0" dirty="0"/>
              <a:t>.</a:t>
            </a:r>
          </a:p>
          <a:p>
            <a:r>
              <a:rPr lang="ko-KR" altLang="en-US" baseline="0" dirty="0"/>
              <a:t>유족급여 </a:t>
            </a:r>
            <a:r>
              <a:rPr lang="en-US" altLang="ko-KR" baseline="0" dirty="0"/>
              <a:t>– </a:t>
            </a:r>
            <a:r>
              <a:rPr lang="ko-KR" altLang="en-US" baseline="0" dirty="0"/>
              <a:t>노동자가 사망할 경우 유족에게 지급하는 보상금</a:t>
            </a:r>
            <a:endParaRPr lang="en-US" altLang="ko-KR" baseline="0"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19</a:t>
            </a:fld>
            <a:endParaRPr lang="ko-KR" altLang="en-US"/>
          </a:p>
        </p:txBody>
      </p:sp>
    </p:spTree>
    <p:extLst>
      <p:ext uri="{BB962C8B-B14F-4D97-AF65-F5344CB8AC3E}">
        <p14:creationId xmlns:p14="http://schemas.microsoft.com/office/powerpoint/2010/main" val="3371577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7E7E4-E130-F3D1-BB44-ABD38648E9B9}"/>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B9CC047C-E4E5-E8B9-B1BA-35231F7FAE2D}"/>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E3C63B09-4949-05BC-A60D-FA415CC8EAD4}"/>
              </a:ext>
            </a:extLst>
          </p:cNvPr>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-https://www.law.go.kr/</a:t>
            </a:r>
            <a:r>
              <a:rPr lang="ko-KR" altLang="en-US" dirty="0">
                <a:solidFill>
                  <a:srgbClr val="0563C1"/>
                </a:solidFill>
                <a:hlinkClick r:id="rId3">
                  <a:extLst>
                    <a:ext uri="{A12FA001-AC4F-418D-AE19-62706E023703}">
                      <ahyp:hlinkClr xmlns:ahyp="http://schemas.microsoft.com/office/drawing/2018/hyperlinkcolor" val="tx"/>
                    </a:ext>
                  </a:extLst>
                </a:hlinkClick>
              </a:rPr>
              <a:t>법령</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en-US" dirty="0">
                <a:solidFill>
                  <a:srgbClr val="0563C1"/>
                </a:solidFill>
                <a:hlinkClick r:id="rId3">
                  <a:extLst>
                    <a:ext uri="{A12FA001-AC4F-418D-AE19-62706E023703}">
                      <ahyp:hlinkClr xmlns:ahyp="http://schemas.microsoft.com/office/drawing/2018/hyperlinkcolor" val="tx"/>
                    </a:ext>
                  </a:extLst>
                </a:hlinkClick>
              </a:rPr>
              <a:t>산업재해보상보험법시행령</a:t>
            </a:r>
            <a:endParaRPr lang="en-US" altLang="ko-KR" dirty="0">
              <a:solidFill>
                <a:srgbClr val="0563C1"/>
              </a:solidFill>
              <a:hlinkClick r:id="rId3">
                <a:extLst>
                  <a:ext uri="{A12FA001-AC4F-418D-AE19-62706E023703}">
                    <ahyp:hlinkClr xmlns:ahyp="http://schemas.microsoft.com/office/drawing/2018/hyperlinkcolor" val="tx"/>
                  </a:ext>
                </a:extLst>
              </a:hlinkClick>
            </a:endParaRPr>
          </a:p>
          <a:p>
            <a:r>
              <a:rPr lang="ko-KR" altLang="ko-KR" dirty="0">
                <a:solidFill>
                  <a:schemeClr val="tx1"/>
                </a:solidFill>
                <a:hlinkClick r:id="rId3">
                  <a:extLst>
                    <a:ext uri="{A12FA001-AC4F-418D-AE19-62706E023703}">
                      <ahyp:hlinkClr xmlns:ahyp="http://schemas.microsoft.com/office/drawing/2018/hyperlinkcolor" val="tx"/>
                    </a:ext>
                  </a:extLst>
                </a:hlinkClick>
              </a:rPr>
              <a:t>[산재보험] 26년 7월「산업재해보상보험법」개정 : 네이버 블로그</a:t>
            </a:r>
            <a:endParaRPr lang="en-US" altLang="ko-KR" dirty="0">
              <a:solidFill>
                <a:schemeClr val="tx1"/>
              </a:solidFill>
            </a:endParaRPr>
          </a:p>
          <a:p>
            <a:endParaRPr lang="ko-KR" altLang="en-US" dirty="0"/>
          </a:p>
        </p:txBody>
      </p:sp>
      <p:sp>
        <p:nvSpPr>
          <p:cNvPr id="4" name="슬라이드 번호 개체 틀 3">
            <a:extLst>
              <a:ext uri="{FF2B5EF4-FFF2-40B4-BE49-F238E27FC236}">
                <a16:creationId xmlns:a16="http://schemas.microsoft.com/office/drawing/2014/main" id="{0F98974A-0C04-A13F-67C8-D961858D5E32}"/>
              </a:ext>
            </a:extLst>
          </p:cNvPr>
          <p:cNvSpPr>
            <a:spLocks noGrp="1"/>
          </p:cNvSpPr>
          <p:nvPr>
            <p:ph type="sldNum" sz="quarter" idx="10"/>
          </p:nvPr>
        </p:nvSpPr>
        <p:spPr/>
        <p:txBody>
          <a:bodyPr/>
          <a:lstStyle/>
          <a:p>
            <a:fld id="{7EB27ADB-F041-47AE-9869-F44F776A73A6}" type="slidenum">
              <a:rPr lang="ko-KR" altLang="en-US" smtClean="0"/>
              <a:t>20</a:t>
            </a:fld>
            <a:endParaRPr lang="ko-KR" altLang="en-US"/>
          </a:p>
        </p:txBody>
      </p:sp>
    </p:spTree>
    <p:extLst>
      <p:ext uri="{BB962C8B-B14F-4D97-AF65-F5344CB8AC3E}">
        <p14:creationId xmlns:p14="http://schemas.microsoft.com/office/powerpoint/2010/main" val="3504996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-https://www.law.go.kr/</a:t>
            </a:r>
            <a:r>
              <a:rPr lang="ko-KR" altLang="en-US" dirty="0">
                <a:solidFill>
                  <a:srgbClr val="0563C1"/>
                </a:solidFill>
                <a:hlinkClick r:id="rId3">
                  <a:extLst>
                    <a:ext uri="{A12FA001-AC4F-418D-AE19-62706E023703}">
                      <ahyp:hlinkClr xmlns:ahyp="http://schemas.microsoft.com/office/drawing/2018/hyperlinkcolor" val="tx"/>
                    </a:ext>
                  </a:extLst>
                </a:hlinkClick>
              </a:rPr>
              <a:t>법령</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en-US" dirty="0">
                <a:solidFill>
                  <a:srgbClr val="0563C1"/>
                </a:solidFill>
                <a:hlinkClick r:id="rId3">
                  <a:extLst>
                    <a:ext uri="{A12FA001-AC4F-418D-AE19-62706E023703}">
                      <ahyp:hlinkClr xmlns:ahyp="http://schemas.microsoft.com/office/drawing/2018/hyperlinkcolor" val="tx"/>
                    </a:ext>
                  </a:extLst>
                </a:hlinkClick>
              </a:rPr>
              <a:t>산업재해보상보험법시행령</a:t>
            </a:r>
            <a:endParaRPr lang="en-US" altLang="ko-KR" dirty="0">
              <a:solidFill>
                <a:srgbClr val="0563C1"/>
              </a:solidFill>
              <a:hlinkClick r:id="rId3">
                <a:extLst>
                  <a:ext uri="{A12FA001-AC4F-418D-AE19-62706E023703}">
                    <ahyp:hlinkClr xmlns:ahyp="http://schemas.microsoft.com/office/drawing/2018/hyperlinkcolor" val="tx"/>
                  </a:ext>
                </a:extLst>
              </a:hlinkClick>
            </a:endParaRPr>
          </a:p>
          <a:p>
            <a:r>
              <a:rPr lang="ko-KR" altLang="ko-KR" dirty="0">
                <a:solidFill>
                  <a:schemeClr val="tx1"/>
                </a:solidFill>
                <a:hlinkClick r:id="rId3">
                  <a:extLst>
                    <a:ext uri="{A12FA001-AC4F-418D-AE19-62706E023703}">
                      <ahyp:hlinkClr xmlns:ahyp="http://schemas.microsoft.com/office/drawing/2018/hyperlinkcolor" val="tx"/>
                    </a:ext>
                  </a:extLst>
                </a:hlinkClick>
              </a:rPr>
              <a:t>[산재보험] 26년 7월「산업재해보상보험법」개정 : 네이버 블로그</a:t>
            </a:r>
            <a:endParaRPr lang="en-US" altLang="ko-KR" dirty="0">
              <a:solidFill>
                <a:schemeClr val="tx1"/>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21</a:t>
            </a:fld>
            <a:endParaRPr lang="ko-KR" altLang="en-US"/>
          </a:p>
        </p:txBody>
      </p:sp>
    </p:spTree>
    <p:extLst>
      <p:ext uri="{BB962C8B-B14F-4D97-AF65-F5344CB8AC3E}">
        <p14:creationId xmlns:p14="http://schemas.microsoft.com/office/powerpoint/2010/main" val="2369338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F7D42-A7B7-36CA-BA7A-52F3AC392205}"/>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65490372-A3D6-25D0-CCD0-65E553025201}"/>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ADB08B49-78BB-1945-7194-50710D38C8AB}"/>
              </a:ext>
            </a:extLst>
          </p:cNvPr>
          <p:cNvSpPr>
            <a:spLocks noGrp="1"/>
          </p:cNvSpPr>
          <p:nvPr>
            <p:ph type="body" idx="1"/>
          </p:nvPr>
        </p:nvSpPr>
        <p:spPr/>
        <p:txBody>
          <a:bodyPr/>
          <a:lstStyle/>
          <a:p>
            <a:endParaRPr lang="en-US" altLang="ko-KR" dirty="0">
              <a:hlinkClick r:id="rId3"/>
            </a:endParaRPr>
          </a:p>
          <a:p>
            <a:pPr lvl="0"/>
            <a:r>
              <a:rPr lang="ko-KR" altLang="ko-KR" sz="1200" b="1" i="0" u="none" strike="noStrike" kern="1200" dirty="0">
                <a:solidFill>
                  <a:schemeClr val="tx1"/>
                </a:solidFill>
                <a:effectLst/>
                <a:latin typeface="+mn-lt"/>
                <a:ea typeface="+mn-ea"/>
                <a:cs typeface="+mn-cs"/>
              </a:rPr>
              <a:t>신청인 참여 보장</a:t>
            </a:r>
            <a:r>
              <a:rPr lang="ko-KR" altLang="ko-KR" sz="1200" b="0" i="0" u="none" strike="noStrike" kern="1200" dirty="0">
                <a:solidFill>
                  <a:schemeClr val="tx1"/>
                </a:solidFill>
                <a:effectLst/>
                <a:latin typeface="+mn-lt"/>
                <a:ea typeface="+mn-ea"/>
                <a:cs typeface="+mn-cs"/>
              </a:rPr>
              <a:t>: 산재 신청인이나 대리인이 요구하면 근로복지공단이 조사 과정에 반드시 참여해야 </a:t>
            </a:r>
            <a:r>
              <a:rPr lang="ko-KR" altLang="ko-KR" sz="1200" b="0" i="0" u="none" strike="noStrike" kern="1200" dirty="0" err="1">
                <a:solidFill>
                  <a:schemeClr val="tx1"/>
                </a:solidFill>
                <a:effectLst/>
                <a:latin typeface="+mn-lt"/>
                <a:ea typeface="+mn-ea"/>
                <a:cs typeface="+mn-cs"/>
              </a:rPr>
              <a:t>합니다</a:t>
            </a:r>
            <a:r>
              <a:rPr lang="ko-KR" altLang="ko-KR" sz="1200" b="1" i="0" u="none" strike="noStrike" kern="1200" dirty="0" err="1">
                <a:solidFill>
                  <a:schemeClr val="tx1"/>
                </a:solidFill>
                <a:effectLst/>
                <a:latin typeface="+mn-lt"/>
                <a:ea typeface="+mn-ea"/>
                <a:cs typeface="+mn-cs"/>
                <a:hlinkClick r:id="rId4"/>
              </a:rPr>
              <a:t>비밀유지</a:t>
            </a:r>
            <a:r>
              <a:rPr lang="ko-KR" altLang="ko-KR" sz="1200" b="1" i="0" u="none" strike="noStrike" kern="1200" dirty="0">
                <a:solidFill>
                  <a:schemeClr val="tx1"/>
                </a:solidFill>
                <a:effectLst/>
                <a:latin typeface="+mn-lt"/>
                <a:ea typeface="+mn-ea"/>
                <a:cs typeface="+mn-cs"/>
                <a:hlinkClick r:id="rId4"/>
              </a:rPr>
              <a:t> 의무</a:t>
            </a:r>
            <a:r>
              <a:rPr lang="ko-KR" altLang="ko-KR" sz="1200" b="0" i="0" u="none" strike="noStrike" kern="1200" dirty="0">
                <a:solidFill>
                  <a:schemeClr val="tx1"/>
                </a:solidFill>
                <a:effectLst/>
                <a:latin typeface="+mn-lt"/>
                <a:ea typeface="+mn-ea"/>
                <a:cs typeface="+mn-cs"/>
                <a:hlinkClick r:id="rId4"/>
              </a:rPr>
              <a:t>: 조사 과정에서 알게 된 회사의 정보는 타인에게 누설하거나 목적 외로 사용할 수 없습니다. </a:t>
            </a:r>
            <a:endParaRPr lang="ko-KR" altLang="ko-KR" sz="1200" b="0" i="0" kern="1200" dirty="0">
              <a:solidFill>
                <a:schemeClr val="tx1"/>
              </a:solidFill>
              <a:effectLst/>
              <a:latin typeface="+mn-lt"/>
              <a:ea typeface="+mn-ea"/>
              <a:cs typeface="+mn-cs"/>
            </a:endParaRPr>
          </a:p>
          <a:p>
            <a:pPr lvl="0"/>
            <a:br>
              <a:rPr lang="ko-KR" altLang="ko-KR" sz="1200" b="0" i="0" u="none" strike="noStrike"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br>
            <a:r>
              <a:rPr lang="ko-KR" altLang="ko-KR" sz="1200" b="0" i="0" u="none" strike="noStrike"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이러한 개정은 근로자의 권익을 보호하고, 조사 과정에서의 비밀유지 의무를 강화하여 사업주의 경영상 정보도 </a:t>
            </a:r>
            <a:r>
              <a:rPr lang="ko-KR" altLang="ko-KR" sz="1200" b="0" i="0" u="none" strike="noStrike" kern="1200" dirty="0" err="1">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존중받도록</a:t>
            </a:r>
            <a:r>
              <a:rPr lang="ko-KR" altLang="ko-KR"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 하려는 의도입니다. </a:t>
            </a:r>
            <a:endParaRPr lang="ko-KR" altLang="ko-KR" sz="1200" b="0" i="0" kern="1200" dirty="0">
              <a:solidFill>
                <a:schemeClr val="tx1"/>
              </a:solidFill>
              <a:effectLst/>
              <a:latin typeface="+mn-lt"/>
              <a:ea typeface="+mn-ea"/>
              <a:cs typeface="+mn-cs"/>
            </a:endParaRPr>
          </a:p>
          <a:p>
            <a:pPr lvl="0"/>
            <a:endParaRPr lang="ko-KR" altLang="ko-KR" sz="1200" b="0" i="0" u="sng" kern="1200" dirty="0">
              <a:solidFill>
                <a:schemeClr val="tx1"/>
              </a:solidFill>
              <a:effectLst/>
              <a:latin typeface="+mn-lt"/>
              <a:ea typeface="+mn-ea"/>
              <a:cs typeface="+mn-cs"/>
            </a:endParaRPr>
          </a:p>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-https://www.law.go.kr/</a:t>
            </a:r>
            <a:r>
              <a:rPr lang="ko-KR" altLang="en-US" dirty="0">
                <a:solidFill>
                  <a:srgbClr val="0563C1"/>
                </a:solidFill>
                <a:hlinkClick r:id="rId3">
                  <a:extLst>
                    <a:ext uri="{A12FA001-AC4F-418D-AE19-62706E023703}">
                      <ahyp:hlinkClr xmlns:ahyp="http://schemas.microsoft.com/office/drawing/2018/hyperlinkcolor" val="tx"/>
                    </a:ext>
                  </a:extLst>
                </a:hlinkClick>
              </a:rPr>
              <a:t>법령</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en-US" dirty="0">
                <a:solidFill>
                  <a:srgbClr val="0563C1"/>
                </a:solidFill>
                <a:hlinkClick r:id="rId3">
                  <a:extLst>
                    <a:ext uri="{A12FA001-AC4F-418D-AE19-62706E023703}">
                      <ahyp:hlinkClr xmlns:ahyp="http://schemas.microsoft.com/office/drawing/2018/hyperlinkcolor" val="tx"/>
                    </a:ext>
                  </a:extLst>
                </a:hlinkClick>
              </a:rPr>
              <a:t>산업재해보상보험법시행령</a:t>
            </a:r>
            <a:endParaRPr lang="en-US" altLang="ko-KR" dirty="0">
              <a:solidFill>
                <a:srgbClr val="0563C1"/>
              </a:solidFill>
              <a:hlinkClick r:id="rId3">
                <a:extLst>
                  <a:ext uri="{A12FA001-AC4F-418D-AE19-62706E023703}">
                    <ahyp:hlinkClr xmlns:ahyp="http://schemas.microsoft.com/office/drawing/2018/hyperlinkcolor" val="tx"/>
                  </a:ext>
                </a:extLst>
              </a:hlinkClick>
            </a:endParaRPr>
          </a:p>
          <a:p>
            <a:r>
              <a:rPr lang="ko-KR" altLang="ko-KR" dirty="0">
                <a:solidFill>
                  <a:schemeClr val="tx1"/>
                </a:solidFill>
                <a:hlinkClick r:id="rId3">
                  <a:extLst>
                    <a:ext uri="{A12FA001-AC4F-418D-AE19-62706E023703}">
                      <ahyp:hlinkClr xmlns:ahyp="http://schemas.microsoft.com/office/drawing/2018/hyperlinkcolor" val="tx"/>
                    </a:ext>
                  </a:extLst>
                </a:hlinkClick>
              </a:rPr>
              <a:t>[산재보험] 26년 7월「산업재해보상보험법」개정 : 네이버 블로그</a:t>
            </a:r>
            <a:endParaRPr lang="ko-KR" altLang="en-US" dirty="0">
              <a:solidFill>
                <a:schemeClr val="tx1"/>
              </a:solidFill>
            </a:endParaRPr>
          </a:p>
        </p:txBody>
      </p:sp>
      <p:sp>
        <p:nvSpPr>
          <p:cNvPr id="4" name="슬라이드 번호 개체 틀 3">
            <a:extLst>
              <a:ext uri="{FF2B5EF4-FFF2-40B4-BE49-F238E27FC236}">
                <a16:creationId xmlns:a16="http://schemas.microsoft.com/office/drawing/2014/main" id="{A563BB1A-4AC3-1FA5-2D76-9D46974A7CB8}"/>
              </a:ext>
            </a:extLst>
          </p:cNvPr>
          <p:cNvSpPr>
            <a:spLocks noGrp="1"/>
          </p:cNvSpPr>
          <p:nvPr>
            <p:ph type="sldNum" sz="quarter" idx="10"/>
          </p:nvPr>
        </p:nvSpPr>
        <p:spPr/>
        <p:txBody>
          <a:bodyPr/>
          <a:lstStyle/>
          <a:p>
            <a:fld id="{7EB27ADB-F041-47AE-9869-F44F776A73A6}" type="slidenum">
              <a:rPr lang="ko-KR" altLang="en-US" smtClean="0"/>
              <a:t>22</a:t>
            </a:fld>
            <a:endParaRPr lang="ko-KR" altLang="en-US"/>
          </a:p>
        </p:txBody>
      </p:sp>
    </p:spTree>
    <p:extLst>
      <p:ext uri="{BB962C8B-B14F-4D97-AF65-F5344CB8AC3E}">
        <p14:creationId xmlns:p14="http://schemas.microsoft.com/office/powerpoint/2010/main" val="22336857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34A9F-BA66-E84C-D959-064105497A6F}"/>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063D2E68-1420-3D72-7C3A-5E048172FBE6}"/>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67F1024E-C4C7-8629-2248-55C123A22DEA}"/>
              </a:ext>
            </a:extLst>
          </p:cNvPr>
          <p:cNvSpPr>
            <a:spLocks noGrp="1"/>
          </p:cNvSpPr>
          <p:nvPr>
            <p:ph type="body" idx="1"/>
          </p:nvPr>
        </p:nvSpPr>
        <p:spPr/>
        <p:txBody>
          <a:bodyPr/>
          <a:lstStyle/>
          <a:p>
            <a:r>
              <a:rPr lang="ko-KR" altLang="ko-KR" sz="1200" b="0" i="0" u="none" strike="noStrike" kern="1200" dirty="0">
                <a:solidFill>
                  <a:schemeClr val="tx1"/>
                </a:solidFill>
                <a:effectLst/>
                <a:latin typeface="+mn-lt"/>
                <a:ea typeface="+mn-ea"/>
                <a:cs typeface="+mn-cs"/>
              </a:rPr>
              <a:t>. </a:t>
            </a:r>
            <a:endParaRPr lang="en-US" altLang="ko-KR" sz="1200" b="0" i="0" u="none" strike="noStrike" kern="1200" dirty="0">
              <a:solidFill>
                <a:schemeClr val="tx1"/>
              </a:solidFill>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sz="1200" b="1"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사업주의 자료 제공 의무</a:t>
            </a:r>
            <a:r>
              <a:rPr lang="ko-KR" altLang="ko-KR"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 사업주는 근로자에게 보험급여를 받기 위해 필요한 자료를 제공해야 합니다. </a:t>
            </a:r>
            <a:endParaRPr lang="en-US" altLang="ko-KR" dirty="0">
              <a:solidFill>
                <a:srgbClr val="0563C1"/>
              </a:solidFill>
              <a:hlinkClick r:id="rId4">
                <a:extLst>
                  <a:ext uri="{A12FA001-AC4F-418D-AE19-62706E023703}">
                    <ahyp:hlinkClr xmlns:ahyp="http://schemas.microsoft.com/office/drawing/2018/hyperlinkcolor" val="tx"/>
                  </a:ext>
                </a:extLst>
              </a:hlinkClick>
            </a:endParaRPr>
          </a:p>
          <a:p>
            <a:r>
              <a:rPr lang="ko-KR" altLang="en-US" dirty="0">
                <a:solidFill>
                  <a:srgbClr val="0563C1"/>
                </a:solidFill>
                <a:hlinkClick r:id="rId4">
                  <a:extLst>
                    <a:ext uri="{A12FA001-AC4F-418D-AE19-62706E023703}">
                      <ahyp:hlinkClr xmlns:ahyp="http://schemas.microsoft.com/office/drawing/2018/hyperlinkcolor" val="tx"/>
                    </a:ext>
                  </a:extLst>
                </a:hlinkClick>
              </a:rPr>
              <a:t>출처</a:t>
            </a:r>
            <a:r>
              <a:rPr lang="en-US" altLang="ko-KR" dirty="0">
                <a:solidFill>
                  <a:srgbClr val="0563C1"/>
                </a:solidFill>
                <a:hlinkClick r:id="rId4">
                  <a:extLst>
                    <a:ext uri="{A12FA001-AC4F-418D-AE19-62706E023703}">
                      <ahyp:hlinkClr xmlns:ahyp="http://schemas.microsoft.com/office/drawing/2018/hyperlinkcolor" val="tx"/>
                    </a:ext>
                  </a:extLst>
                </a:hlinkClick>
              </a:rPr>
              <a:t>-https://www.law.go.kr/</a:t>
            </a:r>
            <a:r>
              <a:rPr lang="ko-KR" altLang="en-US" dirty="0">
                <a:solidFill>
                  <a:srgbClr val="0563C1"/>
                </a:solidFill>
                <a:hlinkClick r:id="rId4">
                  <a:extLst>
                    <a:ext uri="{A12FA001-AC4F-418D-AE19-62706E023703}">
                      <ahyp:hlinkClr xmlns:ahyp="http://schemas.microsoft.com/office/drawing/2018/hyperlinkcolor" val="tx"/>
                    </a:ext>
                  </a:extLst>
                </a:hlinkClick>
              </a:rPr>
              <a:t>법령</a:t>
            </a:r>
            <a:r>
              <a:rPr lang="en-US" altLang="ko-KR" dirty="0">
                <a:solidFill>
                  <a:srgbClr val="0563C1"/>
                </a:solidFill>
                <a:hlinkClick r:id="rId4">
                  <a:extLst>
                    <a:ext uri="{A12FA001-AC4F-418D-AE19-62706E023703}">
                      <ahyp:hlinkClr xmlns:ahyp="http://schemas.microsoft.com/office/drawing/2018/hyperlinkcolor" val="tx"/>
                    </a:ext>
                  </a:extLst>
                </a:hlinkClick>
              </a:rPr>
              <a:t>/</a:t>
            </a:r>
            <a:r>
              <a:rPr lang="ko-KR" altLang="en-US" dirty="0">
                <a:solidFill>
                  <a:srgbClr val="0563C1"/>
                </a:solidFill>
                <a:hlinkClick r:id="rId4">
                  <a:extLst>
                    <a:ext uri="{A12FA001-AC4F-418D-AE19-62706E023703}">
                      <ahyp:hlinkClr xmlns:ahyp="http://schemas.microsoft.com/office/drawing/2018/hyperlinkcolor" val="tx"/>
                    </a:ext>
                  </a:extLst>
                </a:hlinkClick>
              </a:rPr>
              <a:t>산업재해보상보험법시행령</a:t>
            </a:r>
            <a:endParaRPr lang="en-US" altLang="ko-KR" dirty="0">
              <a:solidFill>
                <a:srgbClr val="0563C1"/>
              </a:solidFill>
              <a:hlinkClick r:id="rId4">
                <a:extLst>
                  <a:ext uri="{A12FA001-AC4F-418D-AE19-62706E023703}">
                    <ahyp:hlinkClr xmlns:ahyp="http://schemas.microsoft.com/office/drawing/2018/hyperlinkcolor" val="tx"/>
                  </a:ext>
                </a:extLst>
              </a:hlinkClick>
            </a:endParaRPr>
          </a:p>
          <a:p>
            <a:r>
              <a:rPr lang="ko-KR" altLang="ko-KR" dirty="0">
                <a:solidFill>
                  <a:schemeClr val="tx1"/>
                </a:solidFill>
                <a:hlinkClick r:id="rId4">
                  <a:extLst>
                    <a:ext uri="{A12FA001-AC4F-418D-AE19-62706E023703}">
                      <ahyp:hlinkClr xmlns:ahyp="http://schemas.microsoft.com/office/drawing/2018/hyperlinkcolor" val="tx"/>
                    </a:ext>
                  </a:extLst>
                </a:hlinkClick>
              </a:rPr>
              <a:t>[산재보험] 26년 7월「산업재해보상보험법」개정 : 네이버 블로그</a:t>
            </a:r>
            <a:endParaRPr lang="ko-KR" altLang="en-US" dirty="0">
              <a:solidFill>
                <a:schemeClr val="tx1"/>
              </a:solidFill>
            </a:endParaRPr>
          </a:p>
        </p:txBody>
      </p:sp>
      <p:sp>
        <p:nvSpPr>
          <p:cNvPr id="4" name="슬라이드 번호 개체 틀 3">
            <a:extLst>
              <a:ext uri="{FF2B5EF4-FFF2-40B4-BE49-F238E27FC236}">
                <a16:creationId xmlns:a16="http://schemas.microsoft.com/office/drawing/2014/main" id="{0DDEA571-1523-A482-6ADB-FA583CD2FDE1}"/>
              </a:ext>
            </a:extLst>
          </p:cNvPr>
          <p:cNvSpPr>
            <a:spLocks noGrp="1"/>
          </p:cNvSpPr>
          <p:nvPr>
            <p:ph type="sldNum" sz="quarter" idx="10"/>
          </p:nvPr>
        </p:nvSpPr>
        <p:spPr/>
        <p:txBody>
          <a:bodyPr/>
          <a:lstStyle/>
          <a:p>
            <a:fld id="{7EB27ADB-F041-47AE-9869-F44F776A73A6}" type="slidenum">
              <a:rPr lang="ko-KR" altLang="en-US" smtClean="0"/>
              <a:t>23</a:t>
            </a:fld>
            <a:endParaRPr lang="ko-KR" altLang="en-US"/>
          </a:p>
        </p:txBody>
      </p:sp>
    </p:spTree>
    <p:extLst>
      <p:ext uri="{BB962C8B-B14F-4D97-AF65-F5344CB8AC3E}">
        <p14:creationId xmlns:p14="http://schemas.microsoft.com/office/powerpoint/2010/main" val="3368428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EF86C-CFCD-1D99-18B3-5310FC236911}"/>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A5DCB0EB-9318-BB7D-EE6E-D3EA46CD1386}"/>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1409732C-801E-7E75-FCCE-5A5C3D75F1CA}"/>
              </a:ext>
            </a:extLst>
          </p:cNvPr>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산재보험금대상자가 사망하게 되면 미지급 산재보험금은 상속순위를 따른다</a:t>
            </a:r>
            <a:endParaRPr lang="en-US" altLang="ko-KR" dirty="0">
              <a:solidFill>
                <a:srgbClr val="0563C1"/>
              </a:solidFill>
              <a:hlinkClick r:id="rId3">
                <a:extLst>
                  <a:ext uri="{A12FA001-AC4F-418D-AE19-62706E023703}">
                    <ahyp:hlinkClr xmlns:ahyp="http://schemas.microsoft.com/office/drawing/2018/hyperlinkcolor" val="tx"/>
                  </a:ext>
                </a:extLst>
              </a:hlinkClick>
            </a:endParaRPr>
          </a:p>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-https://www.law.go.kr/</a:t>
            </a:r>
            <a:r>
              <a:rPr lang="ko-KR" altLang="en-US" dirty="0">
                <a:solidFill>
                  <a:srgbClr val="0563C1"/>
                </a:solidFill>
                <a:hlinkClick r:id="rId3">
                  <a:extLst>
                    <a:ext uri="{A12FA001-AC4F-418D-AE19-62706E023703}">
                      <ahyp:hlinkClr xmlns:ahyp="http://schemas.microsoft.com/office/drawing/2018/hyperlinkcolor" val="tx"/>
                    </a:ext>
                  </a:extLst>
                </a:hlinkClick>
              </a:rPr>
              <a:t>법령</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en-US" dirty="0">
                <a:solidFill>
                  <a:srgbClr val="0563C1"/>
                </a:solidFill>
                <a:hlinkClick r:id="rId3">
                  <a:extLst>
                    <a:ext uri="{A12FA001-AC4F-418D-AE19-62706E023703}">
                      <ahyp:hlinkClr xmlns:ahyp="http://schemas.microsoft.com/office/drawing/2018/hyperlinkcolor" val="tx"/>
                    </a:ext>
                  </a:extLst>
                </a:hlinkClick>
              </a:rPr>
              <a:t>산업재해보상보험법시행령</a:t>
            </a:r>
            <a:endParaRPr lang="en-US" altLang="ko-KR" dirty="0">
              <a:solidFill>
                <a:srgbClr val="0563C1"/>
              </a:solidFill>
              <a:hlinkClick r:id="rId3">
                <a:extLst>
                  <a:ext uri="{A12FA001-AC4F-418D-AE19-62706E023703}">
                    <ahyp:hlinkClr xmlns:ahyp="http://schemas.microsoft.com/office/drawing/2018/hyperlinkcolor" val="tx"/>
                  </a:ext>
                </a:extLst>
              </a:hlinkClick>
            </a:endParaRPr>
          </a:p>
          <a:p>
            <a:r>
              <a:rPr lang="ko-KR" altLang="ko-KR" dirty="0">
                <a:solidFill>
                  <a:schemeClr val="tx1"/>
                </a:solidFill>
                <a:hlinkClick r:id="rId3">
                  <a:extLst>
                    <a:ext uri="{A12FA001-AC4F-418D-AE19-62706E023703}">
                      <ahyp:hlinkClr xmlns:ahyp="http://schemas.microsoft.com/office/drawing/2018/hyperlinkcolor" val="tx"/>
                    </a:ext>
                  </a:extLst>
                </a:hlinkClick>
              </a:rPr>
              <a:t>[산재보험] 26년 7월「산업재해보상보험법」개정 : 네이버 블로그</a:t>
            </a:r>
            <a:endParaRPr lang="ko-KR" altLang="en-US" dirty="0">
              <a:solidFill>
                <a:schemeClr val="tx1"/>
              </a:solidFill>
            </a:endParaRPr>
          </a:p>
        </p:txBody>
      </p:sp>
      <p:sp>
        <p:nvSpPr>
          <p:cNvPr id="4" name="슬라이드 번호 개체 틀 3">
            <a:extLst>
              <a:ext uri="{FF2B5EF4-FFF2-40B4-BE49-F238E27FC236}">
                <a16:creationId xmlns:a16="http://schemas.microsoft.com/office/drawing/2014/main" id="{0230BC8D-AF44-2BD6-A7D8-374C5EC7ADC7}"/>
              </a:ext>
            </a:extLst>
          </p:cNvPr>
          <p:cNvSpPr>
            <a:spLocks noGrp="1"/>
          </p:cNvSpPr>
          <p:nvPr>
            <p:ph type="sldNum" sz="quarter" idx="10"/>
          </p:nvPr>
        </p:nvSpPr>
        <p:spPr/>
        <p:txBody>
          <a:bodyPr/>
          <a:lstStyle/>
          <a:p>
            <a:fld id="{7EB27ADB-F041-47AE-9869-F44F776A73A6}" type="slidenum">
              <a:rPr lang="ko-KR" altLang="en-US" smtClean="0"/>
              <a:t>24</a:t>
            </a:fld>
            <a:endParaRPr lang="ko-KR" altLang="en-US"/>
          </a:p>
        </p:txBody>
      </p:sp>
    </p:spTree>
    <p:extLst>
      <p:ext uri="{BB962C8B-B14F-4D97-AF65-F5344CB8AC3E}">
        <p14:creationId xmlns:p14="http://schemas.microsoft.com/office/powerpoint/2010/main" val="3701312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응급구조사 </a:t>
            </a:r>
            <a:r>
              <a:rPr lang="ko-KR" altLang="ko-KR" dirty="0">
                <a:solidFill>
                  <a:srgbClr val="0563C1"/>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죽여버릴 거야" 업무 시간 절반을 화난 사람과 보내는 '이 직업'-</a:t>
            </a:r>
            <a:r>
              <a:rPr lang="ko-KR" altLang="ko-KR" dirty="0" err="1">
                <a:solidFill>
                  <a:srgbClr val="1C1C1C"/>
                </a:solidFill>
                <a:hlinkClick r:id="rId3">
                  <a:extLst>
                    <a:ext uri="{A12FA001-AC4F-418D-AE19-62706E023703}">
                      <ahyp:hlinkClr xmlns:ahyp="http://schemas.microsoft.com/office/drawing/2018/hyperlinkcolor" val="tx"/>
                    </a:ext>
                  </a:extLst>
                </a:hlinkClick>
              </a:rPr>
              <a:t>사회ㅣ한국일보</a:t>
            </a:r>
            <a:endParaRPr lang="en-US" altLang="ko-KR"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25</a:t>
            </a:fld>
            <a:endParaRPr lang="ko-KR" altLang="en-US"/>
          </a:p>
        </p:txBody>
      </p:sp>
    </p:spTree>
    <p:extLst>
      <p:ext uri="{BB962C8B-B14F-4D97-AF65-F5344CB8AC3E}">
        <p14:creationId xmlns:p14="http://schemas.microsoft.com/office/powerpoint/2010/main" val="26509938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응급구조사 </a:t>
            </a:r>
            <a:r>
              <a:rPr lang="ko-KR" altLang="ko-KR" dirty="0">
                <a:solidFill>
                  <a:srgbClr val="0563C1"/>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죽여버릴 거야" 업무 시간 절반을 화난 사람과 보내는 '이 직업'-</a:t>
            </a:r>
            <a:r>
              <a:rPr lang="ko-KR" altLang="ko-KR" dirty="0" err="1">
                <a:solidFill>
                  <a:srgbClr val="1C1C1C"/>
                </a:solidFill>
                <a:hlinkClick r:id="rId3">
                  <a:extLst>
                    <a:ext uri="{A12FA001-AC4F-418D-AE19-62706E023703}">
                      <ahyp:hlinkClr xmlns:ahyp="http://schemas.microsoft.com/office/drawing/2018/hyperlinkcolor" val="tx"/>
                    </a:ext>
                  </a:extLst>
                </a:hlinkClick>
              </a:rPr>
              <a:t>사회ㅣ한국일보</a:t>
            </a:r>
            <a:endParaRPr lang="en-US" altLang="ko-KR"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26</a:t>
            </a:fld>
            <a:endParaRPr lang="ko-KR" altLang="en-US"/>
          </a:p>
        </p:txBody>
      </p:sp>
    </p:spTree>
    <p:extLst>
      <p:ext uri="{BB962C8B-B14F-4D97-AF65-F5344CB8AC3E}">
        <p14:creationId xmlns:p14="http://schemas.microsoft.com/office/powerpoint/2010/main" val="33986769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응급구조사 </a:t>
            </a:r>
            <a:r>
              <a:rPr lang="ko-KR" altLang="ko-KR" dirty="0">
                <a:hlinkClick r:id="rId3"/>
              </a:rPr>
              <a:t>"죽여버릴 거야" 업무 시간 절반을 화난 사람과 보내는 '이 직업'-</a:t>
            </a:r>
            <a:r>
              <a:rPr lang="ko-KR" altLang="ko-KR" dirty="0" err="1">
                <a:hlinkClick r:id="rId3"/>
              </a:rPr>
              <a:t>사회ㅣ한국일보</a:t>
            </a:r>
            <a:endParaRPr lang="en-US" altLang="ko-KR" dirty="0"/>
          </a:p>
          <a:p>
            <a:pPr marL="0" marR="0" lvl="0" indent="0" algn="l" defTabSz="914400" rtl="0" eaLnBrk="1" fontAlgn="auto" latinLnBrk="1" hangingPunct="1">
              <a:lnSpc>
                <a:spcPct val="100000"/>
              </a:lnSpc>
              <a:spcBef>
                <a:spcPts val="0"/>
              </a:spcBef>
              <a:spcAft>
                <a:spcPts val="0"/>
              </a:spcAft>
              <a:buClrTx/>
              <a:buSzTx/>
              <a:buFontTx/>
              <a:buNone/>
              <a:tabLst/>
              <a:defRPr/>
            </a:pPr>
            <a:endParaRPr lang="en-US" altLang="ko-KR" dirty="0"/>
          </a:p>
          <a:p>
            <a:pPr lvl="0"/>
            <a:r>
              <a:rPr lang="en-US" altLang="ko-KR" sz="1200" b="0" i="0" kern="1200" dirty="0">
                <a:solidFill>
                  <a:schemeClr val="tx1"/>
                </a:solidFill>
                <a:effectLst/>
                <a:latin typeface="+mn-lt"/>
                <a:ea typeface="+mn-ea"/>
                <a:cs typeface="+mn-cs"/>
              </a:rPr>
              <a:t>1]</a:t>
            </a:r>
            <a:r>
              <a:rPr lang="ko-KR" altLang="ko-KR" sz="1200" b="0" i="0" kern="1200" dirty="0">
                <a:solidFill>
                  <a:schemeClr val="tx1"/>
                </a:solidFill>
                <a:effectLst/>
                <a:latin typeface="+mn-lt"/>
                <a:ea typeface="+mn-ea"/>
                <a:cs typeface="+mn-cs"/>
              </a:rPr>
              <a:t>보건복지부 조사에서 응급구조사 10명 중 4명은 근무시간 절반 이상을 화난 환자나 보호자 응대에 쓰는 것으로 나왔습니다.</a:t>
            </a:r>
          </a:p>
          <a:p>
            <a:pPr lvl="0"/>
            <a:r>
              <a:rPr lang="en-US" altLang="ko-KR" sz="1200" b="0" i="0" kern="1200" dirty="0">
                <a:solidFill>
                  <a:schemeClr val="tx1"/>
                </a:solidFill>
                <a:effectLst/>
                <a:latin typeface="+mn-lt"/>
                <a:ea typeface="+mn-ea"/>
                <a:cs typeface="+mn-cs"/>
              </a:rPr>
              <a:t>2]</a:t>
            </a:r>
            <a:r>
              <a:rPr lang="ko-KR" altLang="ko-KR" sz="1200" b="0" i="0" kern="1200" dirty="0">
                <a:solidFill>
                  <a:schemeClr val="tx1"/>
                </a:solidFill>
                <a:effectLst/>
                <a:latin typeface="+mn-lt"/>
                <a:ea typeface="+mn-ea"/>
                <a:cs typeface="+mn-cs"/>
              </a:rPr>
              <a:t>응급구조사의 주당 평균 근무시간은 57.7시간으로 법정 상한과 다른 노동자 평균보다 길게 나타났습니다.</a:t>
            </a:r>
          </a:p>
          <a:p>
            <a:pPr lvl="0"/>
            <a:r>
              <a:rPr lang="en-US" altLang="ko-KR" sz="1200" b="0" i="0" kern="1200" dirty="0">
                <a:solidFill>
                  <a:schemeClr val="tx1"/>
                </a:solidFill>
                <a:effectLst/>
                <a:latin typeface="+mn-lt"/>
                <a:ea typeface="+mn-ea"/>
                <a:cs typeface="+mn-cs"/>
              </a:rPr>
              <a:t>3]</a:t>
            </a:r>
            <a:r>
              <a:rPr lang="ko-KR" altLang="ko-KR" sz="1200" b="0" i="0" kern="1200" dirty="0">
                <a:solidFill>
                  <a:schemeClr val="tx1"/>
                </a:solidFill>
                <a:effectLst/>
                <a:latin typeface="+mn-lt"/>
                <a:ea typeface="+mn-ea"/>
                <a:cs typeface="+mn-cs"/>
              </a:rPr>
              <a:t>폭언과 폭행 노출과 인력 부족이 이어지자 응급구조사들은 인력 충원과 근무체계 개선과 보호장치 강화를 요구했습니다.</a:t>
            </a:r>
            <a:r>
              <a:rPr lang="en-US" altLang="ko-KR" sz="1200" b="0" i="0" kern="1200" dirty="0">
                <a:solidFill>
                  <a:schemeClr val="tx1"/>
                </a:solidFill>
                <a:effectLst/>
                <a:latin typeface="+mn-lt"/>
                <a:ea typeface="+mn-ea"/>
                <a:cs typeface="+mn-cs"/>
              </a:rPr>
              <a:t>[</a:t>
            </a:r>
            <a:r>
              <a:rPr lang="ko-KR" altLang="en-US" sz="1200" b="0" i="0" kern="1200" dirty="0">
                <a:solidFill>
                  <a:schemeClr val="tx1"/>
                </a:solidFill>
                <a:effectLst/>
                <a:latin typeface="+mn-lt"/>
                <a:ea typeface="+mn-ea"/>
                <a:cs typeface="+mn-cs"/>
              </a:rPr>
              <a:t>요약</a:t>
            </a:r>
            <a:r>
              <a:rPr lang="en-US" altLang="ko-KR" sz="1200" b="0" i="0" kern="1200" dirty="0">
                <a:solidFill>
                  <a:schemeClr val="tx1"/>
                </a:solidFill>
                <a:effectLst/>
                <a:latin typeface="+mn-lt"/>
                <a:ea typeface="+mn-ea"/>
                <a:cs typeface="+mn-cs"/>
              </a:rPr>
              <a:t>]</a:t>
            </a:r>
            <a:endParaRPr lang="ko-KR" altLang="ko-KR" sz="1200" b="0" i="0" kern="1200" dirty="0">
              <a:solidFill>
                <a:schemeClr val="tx1"/>
              </a:solidFill>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endParaRPr lang="ko-KR" altLang="en-US"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27</a:t>
            </a:fld>
            <a:endParaRPr lang="ko-KR" altLang="en-US"/>
          </a:p>
        </p:txBody>
      </p:sp>
    </p:spTree>
    <p:extLst>
      <p:ext uri="{BB962C8B-B14F-4D97-AF65-F5344CB8AC3E}">
        <p14:creationId xmlns:p14="http://schemas.microsoft.com/office/powerpoint/2010/main" val="3238426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ko-KR" dirty="0" err="1">
                <a:solidFill>
                  <a:srgbClr val="0563C1"/>
                </a:solidFill>
                <a:hlinkClick r:id="rId3">
                  <a:extLst>
                    <a:ext uri="{A12FA001-AC4F-418D-AE19-62706E023703}">
                      <ahyp:hlinkClr xmlns:ahyp="http://schemas.microsoft.com/office/drawing/2018/hyperlinkcolor" val="tx"/>
                    </a:ext>
                  </a:extLst>
                </a:hlinkClick>
              </a:rPr>
              <a:t>먹태로</a:t>
            </a:r>
            <a:r>
              <a:rPr lang="ko-KR" altLang="ko-KR" dirty="0">
                <a:solidFill>
                  <a:srgbClr val="1C1C1C"/>
                </a:solidFill>
                <a:hlinkClick r:id="rId3">
                  <a:extLst>
                    <a:ext uri="{A12FA001-AC4F-418D-AE19-62706E023703}">
                      <ahyp:hlinkClr xmlns:ahyp="http://schemas.microsoft.com/office/drawing/2018/hyperlinkcolor" val="tx"/>
                    </a:ext>
                  </a:extLst>
                </a:hlinkClick>
              </a:rPr>
              <a:t> 맞았는데…직장내 괴롭힘 ‘방역’ 못 하는 가축방역본부 [영상</a:t>
            </a:r>
            <a:r>
              <a:rPr lang="ko-KR" altLang="ko-KR" dirty="0">
                <a:solidFill>
                  <a:srgbClr val="0563C1"/>
                </a:solidFill>
                <a:hlinkClick r:id="rId3">
                  <a:extLst>
                    <a:ext uri="{A12FA001-AC4F-418D-AE19-62706E023703}">
                      <ahyp:hlinkClr xmlns:ahyp="http://schemas.microsoft.com/office/drawing/2018/hyperlinkcolor" val="tx"/>
                    </a:ext>
                  </a:extLst>
                </a:hlinkClick>
              </a:rPr>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28</a:t>
            </a:fld>
            <a:endParaRPr lang="ko-KR" altLang="en-US"/>
          </a:p>
        </p:txBody>
      </p:sp>
    </p:spTree>
    <p:extLst>
      <p:ext uri="{BB962C8B-B14F-4D97-AF65-F5344CB8AC3E}">
        <p14:creationId xmlns:p14="http://schemas.microsoft.com/office/powerpoint/2010/main" val="26394668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2D509-1153-256E-E153-60B38DA5C68D}"/>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EBDFBF8B-BABD-7BD5-640A-D6CF47228A26}"/>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F8A2966F-7AA7-62A8-3DC5-D5413E0DF785}"/>
              </a:ext>
            </a:extLst>
          </p:cNvPr>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sz="1200" b="1" i="0" kern="1200" dirty="0">
                <a:solidFill>
                  <a:schemeClr val="tx1"/>
                </a:solidFill>
                <a:effectLst/>
                <a:latin typeface="+mn-lt"/>
                <a:ea typeface="+mn-ea"/>
                <a:cs typeface="+mn-cs"/>
              </a:rPr>
              <a:t>출처</a:t>
            </a:r>
            <a:r>
              <a:rPr lang="en-US" altLang="ko-KR" sz="1200" b="1" i="0" kern="1200" dirty="0">
                <a:solidFill>
                  <a:schemeClr val="tx1"/>
                </a:solidFill>
                <a:effectLst/>
                <a:latin typeface="+mn-lt"/>
                <a:ea typeface="+mn-ea"/>
                <a:cs typeface="+mn-cs"/>
              </a:rPr>
              <a:t>-</a:t>
            </a:r>
            <a:r>
              <a:rPr lang="ko-KR" altLang="ko-KR" sz="1200" b="1" i="0" kern="1200" dirty="0" err="1">
                <a:solidFill>
                  <a:schemeClr val="tx1"/>
                </a:solidFill>
                <a:effectLst/>
                <a:latin typeface="+mn-lt"/>
                <a:ea typeface="+mn-ea"/>
                <a:cs typeface="+mn-cs"/>
              </a:rPr>
              <a:t>먹태로</a:t>
            </a:r>
            <a:r>
              <a:rPr lang="ko-KR" altLang="ko-KR" sz="1200" b="1" i="0" kern="1200" dirty="0">
                <a:solidFill>
                  <a:schemeClr val="tx1"/>
                </a:solidFill>
                <a:effectLst/>
                <a:latin typeface="+mn-lt"/>
                <a:ea typeface="+mn-ea"/>
                <a:cs typeface="+mn-cs"/>
              </a:rPr>
              <a:t> 맞았는데… 직장내 괴롭힘 ‘방역’ 못 하는 가축방역본부 [영상]</a:t>
            </a:r>
            <a:endParaRPr lang="en-US" altLang="ko-KR" sz="1200" b="1" i="0" kern="1200" dirty="0">
              <a:solidFill>
                <a:schemeClr val="tx1"/>
              </a:solidFill>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endParaRPr lang="ko-KR" altLang="ko-KR" sz="1200" b="1" i="0" kern="1200" dirty="0">
              <a:solidFill>
                <a:schemeClr val="tx1"/>
              </a:solidFill>
              <a:effectLst/>
              <a:latin typeface="+mn-lt"/>
              <a:ea typeface="+mn-ea"/>
              <a:cs typeface="+mn-cs"/>
            </a:endParaRPr>
          </a:p>
          <a:p>
            <a:r>
              <a:rPr lang="ko-KR" altLang="ko-KR" sz="1200" b="0" i="0" kern="1200" dirty="0">
                <a:solidFill>
                  <a:schemeClr val="tx1"/>
                </a:solidFill>
                <a:effectLst/>
                <a:latin typeface="+mn-lt"/>
                <a:ea typeface="+mn-ea"/>
                <a:cs typeface="+mn-cs"/>
              </a:rPr>
              <a:t>18일 한겨레 취재 결과, 농림축산식품부 산하 </a:t>
            </a:r>
            <a:r>
              <a:rPr lang="ko-KR" altLang="ko-KR" sz="1200" b="0" i="0" kern="1200" dirty="0" err="1">
                <a:solidFill>
                  <a:schemeClr val="tx1"/>
                </a:solidFill>
                <a:effectLst/>
                <a:latin typeface="+mn-lt"/>
                <a:ea typeface="+mn-ea"/>
                <a:cs typeface="+mn-cs"/>
              </a:rPr>
              <a:t>가축위생방역지원본부</a:t>
            </a:r>
            <a:r>
              <a:rPr lang="ko-KR" altLang="ko-KR" sz="1200" b="0" i="0" kern="1200" dirty="0">
                <a:solidFill>
                  <a:schemeClr val="tx1"/>
                </a:solidFill>
                <a:effectLst/>
                <a:latin typeface="+mn-lt"/>
                <a:ea typeface="+mn-ea"/>
                <a:cs typeface="+mn-cs"/>
              </a:rPr>
              <a:t>(가축방역본부)는 지난 11일 직장 내 괴롭힘 심의위원회(</a:t>
            </a:r>
            <a:r>
              <a:rPr lang="ko-KR" altLang="ko-KR" sz="1200" b="0" i="0" kern="1200" dirty="0" err="1">
                <a:solidFill>
                  <a:schemeClr val="tx1"/>
                </a:solidFill>
                <a:effectLst/>
                <a:latin typeface="+mn-lt"/>
                <a:ea typeface="+mn-ea"/>
                <a:cs typeface="+mn-cs"/>
              </a:rPr>
              <a:t>심의위</a:t>
            </a:r>
            <a:r>
              <a:rPr lang="ko-KR" altLang="ko-KR" sz="1200" b="0" i="0" kern="1200" dirty="0">
                <a:solidFill>
                  <a:schemeClr val="tx1"/>
                </a:solidFill>
                <a:effectLst/>
                <a:latin typeface="+mn-lt"/>
                <a:ea typeface="+mn-ea"/>
                <a:cs typeface="+mn-cs"/>
              </a:rPr>
              <a:t>)에서 직원 </a:t>
            </a:r>
            <a:r>
              <a:rPr lang="ko-KR" altLang="ko-KR" sz="1200" b="0" i="0" kern="1200" dirty="0" err="1">
                <a:solidFill>
                  <a:schemeClr val="tx1"/>
                </a:solidFill>
                <a:effectLst/>
                <a:latin typeface="+mn-lt"/>
                <a:ea typeface="+mn-ea"/>
                <a:cs typeface="+mn-cs"/>
              </a:rPr>
              <a:t>ㄱ씨에</a:t>
            </a:r>
            <a:r>
              <a:rPr lang="ko-KR" altLang="ko-KR" sz="1200" b="0" i="0" kern="1200" dirty="0">
                <a:solidFill>
                  <a:schemeClr val="tx1"/>
                </a:solidFill>
                <a:effectLst/>
                <a:latin typeface="+mn-lt"/>
                <a:ea typeface="+mn-ea"/>
                <a:cs typeface="+mn-cs"/>
              </a:rPr>
              <a:t> 대한 부장급 직원 </a:t>
            </a:r>
            <a:r>
              <a:rPr lang="ko-KR" altLang="ko-KR" sz="1200" b="0" i="0" kern="1200" dirty="0" err="1">
                <a:solidFill>
                  <a:schemeClr val="tx1"/>
                </a:solidFill>
                <a:effectLst/>
                <a:latin typeface="+mn-lt"/>
                <a:ea typeface="+mn-ea"/>
                <a:cs typeface="+mn-cs"/>
              </a:rPr>
              <a:t>ㄴ씨의</a:t>
            </a:r>
            <a:r>
              <a:rPr lang="ko-KR" altLang="ko-KR" sz="1200" b="0" i="0" kern="1200" dirty="0">
                <a:solidFill>
                  <a:schemeClr val="tx1"/>
                </a:solidFill>
                <a:effectLst/>
                <a:latin typeface="+mn-lt"/>
                <a:ea typeface="+mn-ea"/>
                <a:cs typeface="+mn-cs"/>
              </a:rPr>
              <a:t> 폭언 및 폭행 행위를 직장 내 괴롭힘으로 최종 인정했다. 지난해 12월 같은 사건에 대해 직장 내 괴롭힘을 ‘</a:t>
            </a:r>
            <a:r>
              <a:rPr lang="ko-KR" altLang="ko-KR" sz="1200" b="0" i="0" kern="1200" dirty="0" err="1">
                <a:solidFill>
                  <a:schemeClr val="tx1"/>
                </a:solidFill>
                <a:effectLst/>
                <a:latin typeface="+mn-lt"/>
                <a:ea typeface="+mn-ea"/>
                <a:cs typeface="+mn-cs"/>
              </a:rPr>
              <a:t>불인정’한</a:t>
            </a:r>
            <a:r>
              <a:rPr lang="ko-KR" altLang="ko-KR" sz="1200" b="0" i="0" kern="1200" dirty="0">
                <a:solidFill>
                  <a:schemeClr val="tx1"/>
                </a:solidFill>
                <a:effectLst/>
                <a:latin typeface="+mn-lt"/>
                <a:ea typeface="+mn-ea"/>
                <a:cs typeface="+mn-cs"/>
              </a:rPr>
              <a:t> 뒤 검찰 수사 결과가 </a:t>
            </a:r>
            <a:r>
              <a:rPr lang="ko-KR" altLang="ko-KR" sz="1200" b="0" i="0" kern="1200" dirty="0" err="1">
                <a:solidFill>
                  <a:schemeClr val="tx1"/>
                </a:solidFill>
                <a:effectLst/>
                <a:latin typeface="+mn-lt"/>
                <a:ea typeface="+mn-ea"/>
                <a:cs typeface="+mn-cs"/>
              </a:rPr>
              <a:t>나오고야</a:t>
            </a:r>
            <a:r>
              <a:rPr lang="ko-KR" altLang="ko-KR" sz="1200" b="0" i="0" kern="1200" dirty="0">
                <a:solidFill>
                  <a:schemeClr val="tx1"/>
                </a:solidFill>
                <a:effectLst/>
                <a:latin typeface="+mn-lt"/>
                <a:ea typeface="+mn-ea"/>
                <a:cs typeface="+mn-cs"/>
              </a:rPr>
              <a:t> 결정을 뒤집은 것이다.</a:t>
            </a:r>
            <a:endParaRPr lang="ko-KR" altLang="en-US" dirty="0"/>
          </a:p>
        </p:txBody>
      </p:sp>
      <p:sp>
        <p:nvSpPr>
          <p:cNvPr id="4" name="슬라이드 번호 개체 틀 3">
            <a:extLst>
              <a:ext uri="{FF2B5EF4-FFF2-40B4-BE49-F238E27FC236}">
                <a16:creationId xmlns:a16="http://schemas.microsoft.com/office/drawing/2014/main" id="{498757A0-BC5D-E8C7-8ED0-A8FDD529D682}"/>
              </a:ext>
            </a:extLst>
          </p:cNvPr>
          <p:cNvSpPr>
            <a:spLocks noGrp="1"/>
          </p:cNvSpPr>
          <p:nvPr>
            <p:ph type="sldNum" sz="quarter" idx="5"/>
          </p:nvPr>
        </p:nvSpPr>
        <p:spPr/>
        <p:txBody>
          <a:bodyPr/>
          <a:lstStyle/>
          <a:p>
            <a:fld id="{7EB27ADB-F041-47AE-9869-F44F776A73A6}" type="slidenum">
              <a:rPr lang="ko-KR" altLang="en-US" smtClean="0"/>
              <a:t>29</a:t>
            </a:fld>
            <a:endParaRPr lang="ko-KR" altLang="en-US"/>
          </a:p>
        </p:txBody>
      </p:sp>
    </p:spTree>
    <p:extLst>
      <p:ext uri="{BB962C8B-B14F-4D97-AF65-F5344CB8AC3E}">
        <p14:creationId xmlns:p14="http://schemas.microsoft.com/office/powerpoint/2010/main" val="4078389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b="1" dirty="0">
              <a:solidFill>
                <a:srgbClr val="1C1C1C"/>
              </a:solidFill>
            </a:endParaRPr>
          </a:p>
          <a:p>
            <a:r>
              <a:rPr lang="ko-KR" altLang="ko-KR" dirty="0">
                <a:solidFill>
                  <a:srgbClr val="0563C1"/>
                </a:solidFill>
                <a:hlinkClick r:id="rId3">
                  <a:extLst>
                    <a:ext uri="{A12FA001-AC4F-418D-AE19-62706E023703}">
                      <ahyp:hlinkClr xmlns:ahyp="http://schemas.microsoft.com/office/drawing/2018/hyperlinkcolor" val="tx"/>
                    </a:ext>
                  </a:extLst>
                </a:hlinkClick>
              </a:rPr>
              <a:t>[</a:t>
            </a:r>
            <a:r>
              <a:rPr lang="ko-KR" altLang="ko-KR" dirty="0">
                <a:solidFill>
                  <a:schemeClr val="tx1">
                    <a:lumMod val="95000"/>
                    <a:lumOff val="5000"/>
                  </a:schemeClr>
                </a:solidFill>
                <a:hlinkClick r:id="rId3">
                  <a:extLst>
                    <a:ext uri="{A12FA001-AC4F-418D-AE19-62706E023703}">
                      <ahyp:hlinkClr xmlns:ahyp="http://schemas.microsoft.com/office/drawing/2018/hyperlinkcolor" val="tx"/>
                    </a:ext>
                  </a:extLst>
                </a:hlinkClick>
              </a:rPr>
              <a:t>사설] 지게차에 매달린 이주노동자… 인권 사각지대 살펴야-국민일보</a:t>
            </a:r>
            <a:endParaRPr lang="ko-KR" altLang="en-US" dirty="0">
              <a:solidFill>
                <a:schemeClr val="tx1">
                  <a:lumMod val="95000"/>
                  <a:lumOff val="5000"/>
                </a:schemeClr>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30</a:t>
            </a:fld>
            <a:endParaRPr lang="ko-KR" altLang="en-US"/>
          </a:p>
        </p:txBody>
      </p:sp>
    </p:spTree>
    <p:extLst>
      <p:ext uri="{BB962C8B-B14F-4D97-AF65-F5344CB8AC3E}">
        <p14:creationId xmlns:p14="http://schemas.microsoft.com/office/powerpoint/2010/main" val="31179524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ko-KR" dirty="0">
                <a:solidFill>
                  <a:srgbClr val="1C1C1C"/>
                </a:solidFill>
                <a:hlinkClick r:id="rId3">
                  <a:extLst>
                    <a:ext uri="{A12FA001-AC4F-418D-AE19-62706E023703}">
                      <ahyp:hlinkClr xmlns:ahyp="http://schemas.microsoft.com/office/drawing/2018/hyperlinkcolor" val="tx"/>
                    </a:ext>
                  </a:extLst>
                </a:hlinkClick>
              </a:rPr>
              <a:t>[사설] 지게차에 매달린 이주노동자… 인권 사각지대 살펴야-국민일보</a:t>
            </a:r>
            <a:endParaRPr lang="en-US" altLang="ko-KR" sz="1200" b="0" i="0" kern="1200" dirty="0">
              <a:solidFill>
                <a:srgbClr val="1C1C1C"/>
              </a:solidFill>
              <a:effectLst/>
              <a:latin typeface="+mn-lt"/>
              <a:ea typeface="+mn-ea"/>
              <a:cs typeface="+mn-cs"/>
            </a:endParaRPr>
          </a:p>
          <a:p>
            <a:endParaRPr lang="en-US" altLang="ko-KR" sz="1200" b="0" i="0" kern="1200" dirty="0">
              <a:solidFill>
                <a:schemeClr val="tx1"/>
              </a:solidFill>
              <a:effectLst/>
              <a:latin typeface="+mn-lt"/>
              <a:ea typeface="+mn-ea"/>
              <a:cs typeface="+mn-cs"/>
            </a:endParaRPr>
          </a:p>
          <a:p>
            <a:r>
              <a:rPr lang="ko-KR" altLang="ko-KR" sz="1200" b="0" i="0" kern="1200" dirty="0">
                <a:solidFill>
                  <a:schemeClr val="tx1"/>
                </a:solidFill>
                <a:effectLst/>
                <a:latin typeface="+mn-lt"/>
                <a:ea typeface="+mn-ea"/>
                <a:cs typeface="+mn-cs"/>
              </a:rPr>
              <a:t>외국인 노동자가 화물에 묶인 채 지게차로 들어 올려지는 영상은 보는 이의 눈을 의심케 할 정도로 충격적이다. 피해자는 생계를 위해 지난해 말 정식 고용허가제로 입국한 31세 스리랑카 노동자다. 그가 겪은 일은 가해자의 주장처럼 ‘</a:t>
            </a:r>
            <a:r>
              <a:rPr lang="ko-KR" altLang="ko-KR" sz="1200" b="0" i="0" kern="1200" dirty="0" err="1">
                <a:solidFill>
                  <a:schemeClr val="tx1"/>
                </a:solidFill>
                <a:effectLst/>
                <a:latin typeface="+mn-lt"/>
                <a:ea typeface="+mn-ea"/>
                <a:cs typeface="+mn-cs"/>
              </a:rPr>
              <a:t>장난’이</a:t>
            </a:r>
            <a:r>
              <a:rPr lang="ko-KR" altLang="ko-KR" sz="1200" b="0" i="0" kern="1200" dirty="0">
                <a:solidFill>
                  <a:schemeClr val="tx1"/>
                </a:solidFill>
                <a:effectLst/>
                <a:latin typeface="+mn-lt"/>
                <a:ea typeface="+mn-ea"/>
                <a:cs typeface="+mn-cs"/>
              </a:rPr>
              <a:t> 아니라, 한국 사회가 소수자와 약자를 어떻게 대하는지를 여실히 보여주는 인권 유린 사건이다.</a:t>
            </a:r>
            <a:br>
              <a:rPr lang="ko-KR" altLang="ko-KR" dirty="0"/>
            </a:br>
            <a:br>
              <a:rPr lang="ko-KR" altLang="ko-KR" dirty="0"/>
            </a:br>
            <a:r>
              <a:rPr lang="ko-KR" altLang="ko-KR" sz="1200" b="0" i="0" kern="1200" dirty="0">
                <a:solidFill>
                  <a:schemeClr val="tx1"/>
                </a:solidFill>
                <a:effectLst/>
                <a:latin typeface="+mn-lt"/>
                <a:ea typeface="+mn-ea"/>
                <a:cs typeface="+mn-cs"/>
              </a:rPr>
              <a:t>해당 영상은 지난 2월 전남 나주의 벽돌 공장에서 촬영됐다. 50대 한국인 지게차 운전자가 스리랑카 노동자를 벽돌과 함께 비닐로 결박해 들어 올렸고, 주변에선 그의 고통을 조롱거리 삼아 크게 웃었다. 꽁꽁 묶인 상태에서 지게차 리프트가 올라가면서 위험천만한 상황이 됐다. 피해자는 “당시 하마터면 토할 </a:t>
            </a:r>
            <a:r>
              <a:rPr lang="ko-KR" altLang="ko-KR" sz="1200" b="0" i="0" kern="1200" dirty="0" err="1">
                <a:solidFill>
                  <a:schemeClr val="tx1"/>
                </a:solidFill>
                <a:effectLst/>
                <a:latin typeface="+mn-lt"/>
                <a:ea typeface="+mn-ea"/>
                <a:cs typeface="+mn-cs"/>
              </a:rPr>
              <a:t>뻔했다”며</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수치스러웠다”고</a:t>
            </a:r>
            <a:r>
              <a:rPr lang="ko-KR" altLang="ko-KR" sz="1200" b="0" i="0" kern="1200" dirty="0">
                <a:solidFill>
                  <a:schemeClr val="tx1"/>
                </a:solidFill>
                <a:effectLst/>
                <a:latin typeface="+mn-lt"/>
                <a:ea typeface="+mn-ea"/>
                <a:cs typeface="+mn-cs"/>
              </a:rPr>
              <a:t> 말했다. 지게차 운전자는 영상이 확산되자 “장난이었다. </a:t>
            </a:r>
            <a:r>
              <a:rPr lang="ko-KR" altLang="ko-KR" sz="1200" b="0" i="0" kern="1200" dirty="0" err="1">
                <a:solidFill>
                  <a:schemeClr val="tx1"/>
                </a:solidFill>
                <a:effectLst/>
                <a:latin typeface="+mn-lt"/>
                <a:ea typeface="+mn-ea"/>
                <a:cs typeface="+mn-cs"/>
              </a:rPr>
              <a:t>사과했다”고</a:t>
            </a:r>
            <a:r>
              <a:rPr lang="ko-KR" altLang="ko-KR" sz="1200" b="0" i="0" kern="1200" dirty="0">
                <a:solidFill>
                  <a:schemeClr val="tx1"/>
                </a:solidFill>
                <a:effectLst/>
                <a:latin typeface="+mn-lt"/>
                <a:ea typeface="+mn-ea"/>
                <a:cs typeface="+mn-cs"/>
              </a:rPr>
              <a:t> 해명했지만 가볍게 넘길 일이 아니다. 피해자에게는 평생 지워지지 않는 모욕과 공포였을 것이다. 이주노동자가 사업장을 옮기기 어렵다는 것도 큰 문제다. 현 제도상 사업장을 변경하려면 사업주의 동의가 있어야 하는데 안 해주면 참고 버틸 수밖에 없다. 이런 점을 악용해 이주노동자에 대한 폭행, 괴롭힘, 임금체불 등의 인권 침해가 반복되고 있는 건 아닌지 따져봐야 할 것이다.</a:t>
            </a:r>
            <a:br>
              <a:rPr lang="ko-KR" altLang="ko-KR" dirty="0"/>
            </a:br>
            <a:r>
              <a:rPr lang="ko-KR" altLang="ko-KR" sz="1200" b="0" i="0" kern="1200" dirty="0">
                <a:solidFill>
                  <a:schemeClr val="tx1"/>
                </a:solidFill>
                <a:effectLst/>
                <a:latin typeface="+mn-lt"/>
                <a:ea typeface="+mn-ea"/>
                <a:cs typeface="+mn-cs"/>
              </a:rPr>
              <a:t>[출처] - 국민일보</a:t>
            </a:r>
            <a:br>
              <a:rPr lang="ko-KR" altLang="ko-KR" dirty="0"/>
            </a:br>
            <a:r>
              <a:rPr lang="ko-KR" altLang="ko-KR" sz="1200" b="0" i="0" kern="1200" dirty="0">
                <a:solidFill>
                  <a:schemeClr val="tx1"/>
                </a:solidFill>
                <a:effectLst/>
                <a:latin typeface="+mn-lt"/>
                <a:ea typeface="+mn-ea"/>
                <a:cs typeface="+mn-cs"/>
              </a:rPr>
              <a:t>[원본링크] - https://www.kmib.co.kr/article/view.asp?arcid=1753343743</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31</a:t>
            </a:fld>
            <a:endParaRPr lang="ko-KR" altLang="en-US"/>
          </a:p>
        </p:txBody>
      </p:sp>
    </p:spTree>
    <p:extLst>
      <p:ext uri="{BB962C8B-B14F-4D97-AF65-F5344CB8AC3E}">
        <p14:creationId xmlns:p14="http://schemas.microsoft.com/office/powerpoint/2010/main" val="17851106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867C9-1ABA-F7E5-583C-26025EEF6527}"/>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32F2A964-1D7A-3EA2-D02A-391DF618B653}"/>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602EB8E8-34ED-43DE-0B55-A766857FE4A4}"/>
              </a:ext>
            </a:extLst>
          </p:cNvPr>
          <p:cNvSpPr>
            <a:spLocks noGrp="1"/>
          </p:cNvSpPr>
          <p:nvPr>
            <p:ph type="body" idx="1"/>
          </p:nvPr>
        </p:nvSpPr>
        <p:spPr/>
        <p:txBody>
          <a:bodyPr/>
          <a:lstStyle/>
          <a:p>
            <a:r>
              <a:rPr lang="ko-KR" altLang="ko-KR" dirty="0">
                <a:solidFill>
                  <a:srgbClr val="0563C1"/>
                </a:solidFill>
                <a:hlinkClick r:id="rId3">
                  <a:extLst>
                    <a:ext uri="{A12FA001-AC4F-418D-AE19-62706E023703}">
                      <ahyp:hlinkClr xmlns:ahyp="http://schemas.microsoft.com/office/drawing/2018/hyperlinkcolor" val="tx"/>
                    </a:ext>
                  </a:extLst>
                </a:hlinkClick>
              </a:rPr>
              <a:t>20대 간호사 또 ‘태움’ 희생…반복되는 병원 내 괴롭힘 - </a:t>
            </a:r>
            <a:r>
              <a:rPr lang="ko-KR" altLang="ko-KR" dirty="0" err="1">
                <a:solidFill>
                  <a:srgbClr val="1C1C1C"/>
                </a:solidFill>
                <a:hlinkClick r:id="rId3">
                  <a:extLst>
                    <a:ext uri="{A12FA001-AC4F-418D-AE19-62706E023703}">
                      <ahyp:hlinkClr xmlns:ahyp="http://schemas.microsoft.com/office/drawing/2018/hyperlinkcolor" val="tx"/>
                    </a:ext>
                  </a:extLst>
                </a:hlinkClick>
              </a:rPr>
              <a:t>헤럴드경제</a:t>
            </a:r>
            <a:endParaRPr lang="ko-KR" altLang="en-US" dirty="0">
              <a:solidFill>
                <a:srgbClr val="1C1C1C"/>
              </a:solidFill>
            </a:endParaRPr>
          </a:p>
        </p:txBody>
      </p:sp>
      <p:sp>
        <p:nvSpPr>
          <p:cNvPr id="4" name="슬라이드 번호 개체 틀 3">
            <a:extLst>
              <a:ext uri="{FF2B5EF4-FFF2-40B4-BE49-F238E27FC236}">
                <a16:creationId xmlns:a16="http://schemas.microsoft.com/office/drawing/2014/main" id="{0B34A48E-BBB6-B5D8-099D-89FE79FB3307}"/>
              </a:ext>
            </a:extLst>
          </p:cNvPr>
          <p:cNvSpPr>
            <a:spLocks noGrp="1"/>
          </p:cNvSpPr>
          <p:nvPr>
            <p:ph type="sldNum" sz="quarter" idx="5"/>
          </p:nvPr>
        </p:nvSpPr>
        <p:spPr/>
        <p:txBody>
          <a:bodyPr/>
          <a:lstStyle/>
          <a:p>
            <a:fld id="{7EB27ADB-F041-47AE-9869-F44F776A73A6}" type="slidenum">
              <a:rPr lang="ko-KR" altLang="en-US" smtClean="0"/>
              <a:t>33</a:t>
            </a:fld>
            <a:endParaRPr lang="ko-KR" altLang="en-US"/>
          </a:p>
        </p:txBody>
      </p:sp>
    </p:spTree>
    <p:extLst>
      <p:ext uri="{BB962C8B-B14F-4D97-AF65-F5344CB8AC3E}">
        <p14:creationId xmlns:p14="http://schemas.microsoft.com/office/powerpoint/2010/main" val="9419324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8A46F-5EF1-FFEE-4A92-C5AE2B4557FB}"/>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923FA362-AC5A-A832-ABF4-DDCE92A3DFD7}"/>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371743EF-0948-5C09-5D0E-859540E97239}"/>
              </a:ext>
            </a:extLst>
          </p:cNvPr>
          <p:cNvSpPr>
            <a:spLocks noGrp="1"/>
          </p:cNvSpPr>
          <p:nvPr>
            <p:ph type="body" idx="1"/>
          </p:nvPr>
        </p:nvSpPr>
        <p:spPr/>
        <p:txBody>
          <a:bodyPr/>
          <a:lstStyle/>
          <a:p>
            <a:endParaRPr lang="ko-KR" altLang="en-US" dirty="0"/>
          </a:p>
        </p:txBody>
      </p:sp>
      <p:sp>
        <p:nvSpPr>
          <p:cNvPr id="4" name="슬라이드 번호 개체 틀 3">
            <a:extLst>
              <a:ext uri="{FF2B5EF4-FFF2-40B4-BE49-F238E27FC236}">
                <a16:creationId xmlns:a16="http://schemas.microsoft.com/office/drawing/2014/main" id="{0F2C8183-EE33-FA41-EBB9-45171E20706B}"/>
              </a:ext>
            </a:extLst>
          </p:cNvPr>
          <p:cNvSpPr>
            <a:spLocks noGrp="1"/>
          </p:cNvSpPr>
          <p:nvPr>
            <p:ph type="sldNum" sz="quarter" idx="5"/>
          </p:nvPr>
        </p:nvSpPr>
        <p:spPr/>
        <p:txBody>
          <a:bodyPr/>
          <a:lstStyle/>
          <a:p>
            <a:fld id="{7EB27ADB-F041-47AE-9869-F44F776A73A6}" type="slidenum">
              <a:rPr lang="ko-KR" altLang="en-US" smtClean="0"/>
              <a:t>34</a:t>
            </a:fld>
            <a:endParaRPr lang="ko-KR" altLang="en-US"/>
          </a:p>
        </p:txBody>
      </p:sp>
    </p:spTree>
    <p:extLst>
      <p:ext uri="{BB962C8B-B14F-4D97-AF65-F5344CB8AC3E}">
        <p14:creationId xmlns:p14="http://schemas.microsoft.com/office/powerpoint/2010/main" val="38231802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sz="1200" b="1" i="0" kern="1200" dirty="0">
                <a:solidFill>
                  <a:schemeClr val="tx1"/>
                </a:solidFill>
                <a:effectLst/>
                <a:latin typeface="+mn-lt"/>
                <a:ea typeface="+mn-ea"/>
                <a:cs typeface="+mn-cs"/>
              </a:rPr>
              <a:t>🍖고깃집🍖 아르바이트 </a:t>
            </a:r>
            <a:r>
              <a:rPr lang="ko-KR" altLang="ko-KR" sz="1200" b="1" i="0" kern="1200" dirty="0" err="1">
                <a:solidFill>
                  <a:schemeClr val="tx1"/>
                </a:solidFill>
                <a:effectLst/>
                <a:latin typeface="+mn-lt"/>
                <a:ea typeface="+mn-ea"/>
                <a:cs typeface="+mn-cs"/>
              </a:rPr>
              <a:t>브이로그</a:t>
            </a:r>
            <a:r>
              <a:rPr lang="ko-KR" altLang="ko-KR" sz="1200" b="1" i="0" kern="1200" dirty="0">
                <a:solidFill>
                  <a:schemeClr val="tx1"/>
                </a:solidFill>
                <a:effectLst/>
                <a:latin typeface="+mn-lt"/>
                <a:ea typeface="+mn-ea"/>
                <a:cs typeface="+mn-cs"/>
              </a:rPr>
              <a:t> | 고깃집 알바 후기 VLOG</a:t>
            </a:r>
            <a:endParaRPr lang="en-US" altLang="ko-KR" sz="1200" b="1" i="0" kern="1200" dirty="0">
              <a:solidFill>
                <a:schemeClr val="tx1"/>
              </a:solidFill>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endParaRPr lang="en-US" altLang="ko-KR" sz="1200" b="1" i="0" kern="1200" dirty="0">
              <a:solidFill>
                <a:schemeClr val="tx1"/>
              </a:solidFill>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sz="1200" b="0" i="0" u="sng" kern="1200" dirty="0">
                <a:solidFill>
                  <a:srgbClr val="0563C1"/>
                </a:solidFill>
                <a:effectLst/>
                <a:latin typeface="+mn-lt"/>
                <a:ea typeface="+mn-ea"/>
                <a:cs typeface="+mn-cs"/>
                <a:hlinkClick r:id="rId3">
                  <a:extLst>
                    <a:ext uri="{A12FA001-AC4F-418D-AE19-62706E023703}">
                      <ahyp:hlinkClr xmlns:ahyp="http://schemas.microsoft.com/office/drawing/2018/hyperlinkcolor" val="tx"/>
                    </a:ext>
                  </a:extLst>
                </a:hlinkClick>
              </a:rPr>
              <a:t>출처</a:t>
            </a:r>
            <a:r>
              <a:rPr lang="en-US" altLang="ko-KR" sz="1200" b="0" i="0" u="sng" kern="1200" dirty="0">
                <a:solidFill>
                  <a:srgbClr val="0563C1"/>
                </a:solidFill>
                <a:effectLst/>
                <a:latin typeface="+mn-lt"/>
                <a:ea typeface="+mn-ea"/>
                <a:cs typeface="+mn-cs"/>
                <a:hlinkClick r:id="rId3">
                  <a:extLst>
                    <a:ext uri="{A12FA001-AC4F-418D-AE19-62706E023703}">
                      <ahyp:hlinkClr xmlns:ahyp="http://schemas.microsoft.com/office/drawing/2018/hyperlinkcolor" val="tx"/>
                    </a:ext>
                  </a:extLst>
                </a:hlinkClick>
              </a:rPr>
              <a:t>-</a:t>
            </a:r>
            <a:r>
              <a:rPr lang="ko-KR" altLang="ko-KR" b="0" dirty="0" err="1">
                <a:solidFill>
                  <a:srgbClr val="0563C1"/>
                </a:solidFill>
                <a:hlinkClick r:id="rId3">
                  <a:extLst>
                    <a:ext uri="{A12FA001-AC4F-418D-AE19-62706E023703}">
                      <ahyp:hlinkClr xmlns:ahyp="http://schemas.microsoft.com/office/drawing/2018/hyperlinkcolor" val="tx"/>
                    </a:ext>
                  </a:extLst>
                </a:hlinkClick>
              </a:rPr>
              <a:t>고기집알바</a:t>
            </a:r>
            <a:r>
              <a:rPr lang="ko-KR" altLang="ko-KR" b="0" dirty="0">
                <a:solidFill>
                  <a:srgbClr val="1C1C1C"/>
                </a:solidFill>
                <a:hlinkClick r:id="rId3">
                  <a:extLst>
                    <a:ext uri="{A12FA001-AC4F-418D-AE19-62706E023703}">
                      <ahyp:hlinkClr xmlns:ahyp="http://schemas.microsoft.com/office/drawing/2018/hyperlinkcolor" val="tx"/>
                    </a:ext>
                  </a:extLst>
                </a:hlinkClick>
              </a:rPr>
              <a:t> 단점 </a:t>
            </a:r>
            <a:r>
              <a:rPr lang="en-US" altLang="ko-KR" b="0" dirty="0">
                <a:solidFill>
                  <a:srgbClr val="1C1C1C"/>
                </a:solidFill>
                <a:hlinkClick r:id="rId4">
                  <a:extLst>
                    <a:ext uri="{A12FA001-AC4F-418D-AE19-62706E023703}">
                      <ahyp:hlinkClr xmlns:ahyp="http://schemas.microsoft.com/office/drawing/2018/hyperlinkcolor" val="tx"/>
                    </a:ext>
                  </a:extLst>
                </a:hlinkClick>
              </a:rPr>
              <a:t>–</a:t>
            </a:r>
            <a:r>
              <a:rPr lang="ko-KR" altLang="ko-KR" b="0" dirty="0">
                <a:solidFill>
                  <a:srgbClr val="1C1C1C"/>
                </a:solidFill>
                <a:hlinkClick r:id="rId3">
                  <a:extLst>
                    <a:ext uri="{A12FA001-AC4F-418D-AE19-62706E023703}">
                      <ahyp:hlinkClr xmlns:ahyp="http://schemas.microsoft.com/office/drawing/2018/hyperlinkcolor" val="tx"/>
                    </a:ext>
                  </a:extLst>
                </a:hlinkClick>
              </a:rPr>
              <a:t> 검색</a:t>
            </a:r>
            <a:endParaRPr lang="en-US" altLang="ko-KR" b="0" dirty="0">
              <a:solidFill>
                <a:srgbClr val="1C1C1C"/>
              </a:solidFill>
            </a:endParaRPr>
          </a:p>
          <a:p>
            <a:pPr marL="0" marR="0" lvl="0" indent="0" algn="l" defTabSz="914400" rtl="0" eaLnBrk="1" fontAlgn="auto" latinLnBrk="1" hangingPunct="1">
              <a:lnSpc>
                <a:spcPct val="100000"/>
              </a:lnSpc>
              <a:spcBef>
                <a:spcPts val="0"/>
              </a:spcBef>
              <a:spcAft>
                <a:spcPts val="0"/>
              </a:spcAft>
              <a:buClrTx/>
              <a:buSzTx/>
              <a:buFontTx/>
              <a:buNone/>
              <a:tabLst/>
              <a:defRPr/>
            </a:pPr>
            <a:endParaRPr lang="ko-KR" altLang="ko-KR" sz="1200" b="1" i="0" kern="1200" dirty="0">
              <a:solidFill>
                <a:schemeClr val="tx1"/>
              </a:solidFill>
              <a:effectLst/>
              <a:latin typeface="+mn-lt"/>
              <a:ea typeface="+mn-ea"/>
              <a:cs typeface="+mn-cs"/>
            </a:endParaRPr>
          </a:p>
          <a:p>
            <a:r>
              <a:rPr lang="ko-KR" altLang="ko-KR" sz="1200" b="0" i="0" kern="1200" dirty="0" err="1">
                <a:solidFill>
                  <a:schemeClr val="tx1"/>
                </a:solidFill>
                <a:effectLst/>
                <a:latin typeface="+mn-lt"/>
                <a:ea typeface="+mn-ea"/>
                <a:cs typeface="+mn-cs"/>
              </a:rPr>
              <a:t>고기집</a:t>
            </a:r>
            <a:r>
              <a:rPr lang="ko-KR" altLang="ko-KR" sz="1200" b="0" i="0" kern="1200" dirty="0">
                <a:solidFill>
                  <a:schemeClr val="tx1"/>
                </a:solidFill>
                <a:effectLst/>
                <a:latin typeface="+mn-lt"/>
                <a:ea typeface="+mn-ea"/>
                <a:cs typeface="+mn-cs"/>
              </a:rPr>
              <a:t> 알바의 </a:t>
            </a:r>
            <a:r>
              <a:rPr lang="ko-KR" altLang="ko-KR" sz="1200" b="1" i="0" kern="1200" dirty="0">
                <a:solidFill>
                  <a:schemeClr val="tx1"/>
                </a:solidFill>
                <a:effectLst/>
                <a:latin typeface="+mn-lt"/>
                <a:ea typeface="+mn-ea"/>
                <a:cs typeface="+mn-cs"/>
              </a:rPr>
              <a:t>단점</a:t>
            </a:r>
            <a:r>
              <a:rPr lang="ko-KR" altLang="ko-KR" sz="1200" b="0" i="0" kern="1200" dirty="0">
                <a:solidFill>
                  <a:schemeClr val="tx1"/>
                </a:solidFill>
                <a:effectLst/>
                <a:latin typeface="+mn-lt"/>
                <a:ea typeface="+mn-ea"/>
                <a:cs typeface="+mn-cs"/>
              </a:rPr>
              <a:t>은 다음과 같습니다:</a:t>
            </a:r>
          </a:p>
          <a:p>
            <a:pPr lvl="0"/>
            <a:r>
              <a:rPr lang="ko-KR" altLang="ko-KR" sz="1200" b="1" i="0" u="none" strike="noStrike"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체력 소모</a:t>
            </a:r>
            <a:r>
              <a:rPr lang="ko-KR"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 고기집에서 일하는 것은 체력적으로 힘든 편이며, 피크 시간에는 쉴 틈 없이 움직여야 합니다. </a:t>
            </a:r>
            <a:endParaRPr lang="ko-KR" altLang="ko-KR" sz="1200" b="0" i="0" kern="1200" dirty="0">
              <a:solidFill>
                <a:srgbClr val="1C1C1C"/>
              </a:solidFill>
              <a:effectLst/>
              <a:latin typeface="+mn-lt"/>
              <a:ea typeface="+mn-ea"/>
              <a:cs typeface="+mn-cs"/>
            </a:endParaRPr>
          </a:p>
          <a:p>
            <a:pPr lvl="0"/>
            <a:r>
              <a:rPr lang="ko-KR" altLang="ko-KR" sz="1200" b="1" i="0" u="sng"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1</a:t>
            </a:r>
            <a:endParaRPr lang="ko-KR" altLang="ko-KR" sz="1200" b="0" i="0" u="sng"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endParaRPr>
          </a:p>
          <a:p>
            <a:pPr lvl="0"/>
            <a:r>
              <a:rPr lang="ko-KR" altLang="ko-KR" sz="1200" b="1" i="0" u="none" strike="noStrike"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냄새와 기름</a:t>
            </a:r>
            <a:r>
              <a:rPr lang="ko-KR"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 고기 냄새와 기름이 옷과 머리카락에 남는 경우가 많습니다. </a:t>
            </a:r>
            <a:endParaRPr lang="ko-KR" altLang="ko-KR" sz="1200" b="0" i="0" kern="1200" dirty="0">
              <a:solidFill>
                <a:srgbClr val="1C1C1C"/>
              </a:solidFill>
              <a:effectLst/>
              <a:latin typeface="+mn-lt"/>
              <a:ea typeface="+mn-ea"/>
              <a:cs typeface="+mn-cs"/>
            </a:endParaRPr>
          </a:p>
          <a:p>
            <a:pPr lvl="0"/>
            <a:r>
              <a:rPr lang="ko-KR" altLang="ko-KR" sz="1200" b="1" i="0" u="sng"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1</a:t>
            </a:r>
            <a:endParaRPr lang="ko-KR" altLang="ko-KR" sz="1200" b="0" i="0" u="sng"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endParaRPr>
          </a:p>
          <a:p>
            <a:pPr lvl="0"/>
            <a:r>
              <a:rPr lang="ko-KR" altLang="ko-KR" sz="1200" b="1" i="0" u="none" strike="noStrike"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진상 손님</a:t>
            </a:r>
            <a:r>
              <a:rPr lang="ko-KR"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 특히 저녁 시간대에는 진상 손님을 만날 수 있어 응대가 어려울 수 있습니다. </a:t>
            </a:r>
            <a:endParaRPr lang="ko-KR" altLang="ko-KR" sz="1200" b="0" i="0" kern="1200" dirty="0">
              <a:solidFill>
                <a:srgbClr val="1C1C1C"/>
              </a:solidFill>
              <a:effectLst/>
              <a:latin typeface="+mn-lt"/>
              <a:ea typeface="+mn-ea"/>
              <a:cs typeface="+mn-cs"/>
            </a:endParaRPr>
          </a:p>
          <a:p>
            <a:pPr lvl="0"/>
            <a:r>
              <a:rPr lang="ko-KR" altLang="ko-KR" sz="1200" b="1" i="0" u="sng" kern="1200" dirty="0">
                <a:solidFill>
                  <a:srgbClr val="0563C1"/>
                </a:solidFill>
                <a:effectLst/>
                <a:latin typeface="+mn-lt"/>
                <a:ea typeface="+mn-ea"/>
                <a:cs typeface="+mn-cs"/>
                <a:hlinkClick r:id="rId4">
                  <a:extLst>
                    <a:ext uri="{A12FA001-AC4F-418D-AE19-62706E023703}">
                      <ahyp:hlinkClr xmlns:ahyp="http://schemas.microsoft.com/office/drawing/2018/hyperlinkcolor" val="tx"/>
                    </a:ext>
                  </a:extLst>
                </a:hlinkClick>
              </a:rPr>
              <a:t>1</a:t>
            </a:r>
            <a:endParaRPr lang="ko-KR" altLang="ko-KR" sz="1200" b="0" i="0" u="sng"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endParaRPr>
          </a:p>
          <a:p>
            <a:pPr lvl="0"/>
            <a:r>
              <a:rPr lang="ko-KR" altLang="ko-KR" sz="1200" b="1" i="0" u="none" strike="noStrike" kern="1200" dirty="0">
                <a:solidFill>
                  <a:srgbClr val="0563C1"/>
                </a:solidFill>
                <a:effectLst/>
                <a:latin typeface="+mn-lt"/>
                <a:ea typeface="+mn-ea"/>
                <a:cs typeface="+mn-cs"/>
                <a:hlinkClick r:id="rId5">
                  <a:extLst>
                    <a:ext uri="{A12FA001-AC4F-418D-AE19-62706E023703}">
                      <ahyp:hlinkClr xmlns:ahyp="http://schemas.microsoft.com/office/drawing/2018/hyperlinkcolor" val="tx"/>
                    </a:ext>
                  </a:extLst>
                </a:hlinkClick>
              </a:rPr>
              <a:t>직원 간의 갈등</a:t>
            </a:r>
            <a:r>
              <a:rPr lang="ko-KR" altLang="ko-KR" sz="1200" b="0" i="0" u="none" strike="noStrike" kern="1200" dirty="0">
                <a:solidFill>
                  <a:srgbClr val="1C1C1C"/>
                </a:solidFill>
                <a:effectLst/>
                <a:latin typeface="+mn-lt"/>
                <a:ea typeface="+mn-ea"/>
                <a:cs typeface="+mn-cs"/>
                <a:hlinkClick r:id="rId5">
                  <a:extLst>
                    <a:ext uri="{A12FA001-AC4F-418D-AE19-62706E023703}">
                      <ahyp:hlinkClr xmlns:ahyp="http://schemas.microsoft.com/office/drawing/2018/hyperlinkcolor" val="tx"/>
                    </a:ext>
                  </a:extLst>
                </a:hlinkClick>
              </a:rPr>
              <a:t>: 남성 근로자와 여성 근로자 간의 갈등이 발생할 수 있으며, 이는 근무 환경에 영향을 미칠 수 있습니다. </a:t>
            </a:r>
            <a:endParaRPr lang="ko-KR" altLang="ko-KR" sz="1200" b="0" i="0" kern="1200" dirty="0">
              <a:solidFill>
                <a:srgbClr val="1C1C1C"/>
              </a:solidFill>
              <a:effectLst/>
              <a:latin typeface="+mn-lt"/>
              <a:ea typeface="+mn-ea"/>
              <a:cs typeface="+mn-cs"/>
            </a:endParaRPr>
          </a:p>
          <a:p>
            <a:pPr lvl="0"/>
            <a:endParaRPr lang="ko-KR" altLang="ko-KR" sz="1200" b="0" i="0" u="sng" kern="1200" dirty="0">
              <a:solidFill>
                <a:srgbClr val="1C1C1C"/>
              </a:solidFill>
              <a:effectLst/>
              <a:latin typeface="+mn-lt"/>
              <a:ea typeface="+mn-ea"/>
              <a:cs typeface="+mn-cs"/>
              <a:hlinkClick r:id="rId5">
                <a:extLst>
                  <a:ext uri="{A12FA001-AC4F-418D-AE19-62706E023703}">
                    <ahyp:hlinkClr xmlns:ahyp="http://schemas.microsoft.com/office/drawing/2018/hyperlinkcolor" val="tx"/>
                  </a:ext>
                </a:extLst>
              </a:hlinkClick>
            </a:endParaRPr>
          </a:p>
          <a:p>
            <a:pPr lvl="0"/>
            <a:r>
              <a:rPr lang="ko-KR" altLang="en-US"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출처</a:t>
            </a:r>
            <a:r>
              <a:rPr lang="en-US"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a:t>
            </a:r>
            <a:r>
              <a:rPr lang="ko-KR"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직원 친화성: 직원 간의 친화성이 중요하며, </a:t>
            </a:r>
            <a:r>
              <a:rPr lang="ko-KR" altLang="ko-KR" sz="1200" b="0" i="0" u="none" strike="noStrike" kern="1200" dirty="0" err="1">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빠릿한</a:t>
            </a:r>
            <a:r>
              <a:rPr lang="ko-KR" altLang="ko-KR" sz="1200" b="0" i="0" u="none" strike="noStrike"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rPr>
              <a:t> 대화를 하는 것이 좋습니다. </a:t>
            </a:r>
            <a:endParaRPr lang="ko-KR" altLang="ko-KR" sz="1200" b="0" i="0" kern="1200" dirty="0">
              <a:solidFill>
                <a:srgbClr val="1C1C1C"/>
              </a:solidFill>
              <a:effectLst/>
              <a:latin typeface="+mn-lt"/>
              <a:ea typeface="+mn-ea"/>
              <a:cs typeface="+mn-cs"/>
            </a:endParaRPr>
          </a:p>
          <a:p>
            <a:pPr lvl="0"/>
            <a:endParaRPr lang="en-US" altLang="ko-KR" sz="1200" b="0" i="0" u="sng" kern="1200" dirty="0">
              <a:solidFill>
                <a:srgbClr val="1C1C1C"/>
              </a:solidFill>
              <a:effectLst/>
              <a:latin typeface="+mn-lt"/>
              <a:ea typeface="+mn-ea"/>
              <a:cs typeface="+mn-cs"/>
            </a:endParaRPr>
          </a:p>
          <a:p>
            <a:pPr lvl="0"/>
            <a:endParaRPr lang="ko-KR" altLang="ko-KR" sz="1200" b="0" i="0" u="sng" kern="1200" dirty="0">
              <a:solidFill>
                <a:srgbClr val="1C1C1C"/>
              </a:solidFill>
              <a:effectLst/>
              <a:latin typeface="+mn-lt"/>
              <a:ea typeface="+mn-ea"/>
              <a:cs typeface="+mn-cs"/>
              <a:hlinkClick r:id="rId4">
                <a:extLst>
                  <a:ext uri="{A12FA001-AC4F-418D-AE19-62706E023703}">
                    <ahyp:hlinkClr xmlns:ahyp="http://schemas.microsoft.com/office/drawing/2018/hyperlinkcolor" val="tx"/>
                  </a:ext>
                </a:extLst>
              </a:hlinkClick>
            </a:endParaRPr>
          </a:p>
          <a:p>
            <a:pPr lvl="0"/>
            <a:br>
              <a:rPr lang="ko-KR" altLang="ko-KR" sz="1200" b="0" i="0" kern="1200" dirty="0">
                <a:solidFill>
                  <a:srgbClr val="1C1C1C"/>
                </a:solidFill>
                <a:effectLst/>
                <a:latin typeface="+mn-lt"/>
                <a:ea typeface="+mn-ea"/>
                <a:cs typeface="+mn-cs"/>
              </a:rPr>
            </a:b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35</a:t>
            </a:fld>
            <a:endParaRPr lang="ko-KR" altLang="en-US"/>
          </a:p>
        </p:txBody>
      </p:sp>
    </p:spTree>
    <p:extLst>
      <p:ext uri="{BB962C8B-B14F-4D97-AF65-F5344CB8AC3E}">
        <p14:creationId xmlns:p14="http://schemas.microsoft.com/office/powerpoint/2010/main" val="30754928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a:t>
            </a: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36</a:t>
            </a:fld>
            <a:endParaRPr lang="ko-KR" altLang="en-US"/>
          </a:p>
        </p:txBody>
      </p:sp>
    </p:spTree>
    <p:extLst>
      <p:ext uri="{BB962C8B-B14F-4D97-AF65-F5344CB8AC3E}">
        <p14:creationId xmlns:p14="http://schemas.microsoft.com/office/powerpoint/2010/main" val="15498444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37</a:t>
            </a:fld>
            <a:endParaRPr lang="ko-KR" altLang="en-US"/>
          </a:p>
        </p:txBody>
      </p:sp>
    </p:spTree>
    <p:extLst>
      <p:ext uri="{BB962C8B-B14F-4D97-AF65-F5344CB8AC3E}">
        <p14:creationId xmlns:p14="http://schemas.microsoft.com/office/powerpoint/2010/main" val="617709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38</a:t>
            </a:fld>
            <a:endParaRPr lang="ko-KR" altLang="en-US"/>
          </a:p>
        </p:txBody>
      </p:sp>
    </p:spTree>
    <p:extLst>
      <p:ext uri="{BB962C8B-B14F-4D97-AF65-F5344CB8AC3E}">
        <p14:creationId xmlns:p14="http://schemas.microsoft.com/office/powerpoint/2010/main" val="15596224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39</a:t>
            </a:fld>
            <a:endParaRPr lang="ko-KR" altLang="en-US"/>
          </a:p>
        </p:txBody>
      </p:sp>
    </p:spTree>
    <p:extLst>
      <p:ext uri="{BB962C8B-B14F-4D97-AF65-F5344CB8AC3E}">
        <p14:creationId xmlns:p14="http://schemas.microsoft.com/office/powerpoint/2010/main" val="11811855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40</a:t>
            </a:fld>
            <a:endParaRPr lang="ko-KR" altLang="en-US"/>
          </a:p>
        </p:txBody>
      </p:sp>
    </p:spTree>
    <p:extLst>
      <p:ext uri="{BB962C8B-B14F-4D97-AF65-F5344CB8AC3E}">
        <p14:creationId xmlns:p14="http://schemas.microsoft.com/office/powerpoint/2010/main" val="35830812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41</a:t>
            </a:fld>
            <a:endParaRPr lang="ko-KR" altLang="en-US"/>
          </a:p>
        </p:txBody>
      </p:sp>
    </p:spTree>
    <p:extLst>
      <p:ext uri="{BB962C8B-B14F-4D97-AF65-F5344CB8AC3E}">
        <p14:creationId xmlns:p14="http://schemas.microsoft.com/office/powerpoint/2010/main" val="24610208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42</a:t>
            </a:fld>
            <a:endParaRPr lang="ko-KR" altLang="en-US"/>
          </a:p>
        </p:txBody>
      </p:sp>
    </p:spTree>
    <p:extLst>
      <p:ext uri="{BB962C8B-B14F-4D97-AF65-F5344CB8AC3E}">
        <p14:creationId xmlns:p14="http://schemas.microsoft.com/office/powerpoint/2010/main" val="34766274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43</a:t>
            </a:fld>
            <a:endParaRPr lang="ko-KR" altLang="en-US"/>
          </a:p>
        </p:txBody>
      </p:sp>
    </p:spTree>
    <p:extLst>
      <p:ext uri="{BB962C8B-B14F-4D97-AF65-F5344CB8AC3E}">
        <p14:creationId xmlns:p14="http://schemas.microsoft.com/office/powerpoint/2010/main" val="8349103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44</a:t>
            </a:fld>
            <a:endParaRPr lang="ko-KR" altLang="en-US"/>
          </a:p>
        </p:txBody>
      </p:sp>
    </p:spTree>
    <p:extLst>
      <p:ext uri="{BB962C8B-B14F-4D97-AF65-F5344CB8AC3E}">
        <p14:creationId xmlns:p14="http://schemas.microsoft.com/office/powerpoint/2010/main" val="24952695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46</a:t>
            </a:fld>
            <a:endParaRPr lang="ko-KR" altLang="en-US"/>
          </a:p>
        </p:txBody>
      </p:sp>
    </p:spTree>
    <p:extLst>
      <p:ext uri="{BB962C8B-B14F-4D97-AF65-F5344CB8AC3E}">
        <p14:creationId xmlns:p14="http://schemas.microsoft.com/office/powerpoint/2010/main" val="20316930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47</a:t>
            </a:fld>
            <a:endParaRPr lang="ko-KR" altLang="en-US"/>
          </a:p>
        </p:txBody>
      </p:sp>
    </p:spTree>
    <p:extLst>
      <p:ext uri="{BB962C8B-B14F-4D97-AF65-F5344CB8AC3E}">
        <p14:creationId xmlns:p14="http://schemas.microsoft.com/office/powerpoint/2010/main" val="241275329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48</a:t>
            </a:fld>
            <a:endParaRPr lang="ko-KR" altLang="en-US"/>
          </a:p>
        </p:txBody>
      </p:sp>
    </p:spTree>
    <p:extLst>
      <p:ext uri="{BB962C8B-B14F-4D97-AF65-F5344CB8AC3E}">
        <p14:creationId xmlns:p14="http://schemas.microsoft.com/office/powerpoint/2010/main" val="40012160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49</a:t>
            </a:fld>
            <a:endParaRPr lang="ko-KR" altLang="en-US"/>
          </a:p>
        </p:txBody>
      </p:sp>
    </p:spTree>
    <p:extLst>
      <p:ext uri="{BB962C8B-B14F-4D97-AF65-F5344CB8AC3E}">
        <p14:creationId xmlns:p14="http://schemas.microsoft.com/office/powerpoint/2010/main" val="26548390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50</a:t>
            </a:fld>
            <a:endParaRPr lang="ko-KR" altLang="en-US"/>
          </a:p>
        </p:txBody>
      </p:sp>
    </p:spTree>
    <p:extLst>
      <p:ext uri="{BB962C8B-B14F-4D97-AF65-F5344CB8AC3E}">
        <p14:creationId xmlns:p14="http://schemas.microsoft.com/office/powerpoint/2010/main" val="6505487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51</a:t>
            </a:fld>
            <a:endParaRPr lang="ko-KR" altLang="en-US"/>
          </a:p>
        </p:txBody>
      </p:sp>
    </p:spTree>
    <p:extLst>
      <p:ext uri="{BB962C8B-B14F-4D97-AF65-F5344CB8AC3E}">
        <p14:creationId xmlns:p14="http://schemas.microsoft.com/office/powerpoint/2010/main" val="31112009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sz="2800" b="1" dirty="0"/>
              <a:t>팀별로 학생이 돌아가면서 무언의 행동을 취하여 다른 학생들이 직장내 괴롭힘의 종류를 </a:t>
            </a:r>
            <a:r>
              <a:rPr lang="ko-KR" altLang="en-US" sz="2800" b="1" dirty="0" err="1"/>
              <a:t>알아맞추고</a:t>
            </a:r>
            <a:r>
              <a:rPr lang="ko-KR" altLang="en-US" sz="2800" b="1" dirty="0"/>
              <a:t> 적어보기</a:t>
            </a: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52</a:t>
            </a:fld>
            <a:endParaRPr lang="ko-KR" altLang="en-US"/>
          </a:p>
        </p:txBody>
      </p:sp>
    </p:spTree>
    <p:extLst>
      <p:ext uri="{BB962C8B-B14F-4D97-AF65-F5344CB8AC3E}">
        <p14:creationId xmlns:p14="http://schemas.microsoft.com/office/powerpoint/2010/main" val="312007518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7064E-F905-A23F-A5B6-AB7526875B0D}"/>
            </a:ext>
          </a:extLst>
        </p:cNvPr>
        <p:cNvGrpSpPr/>
        <p:nvPr/>
      </p:nvGrpSpPr>
      <p:grpSpPr>
        <a:xfrm>
          <a:off x="0" y="0"/>
          <a:ext cx="0" cy="0"/>
          <a:chOff x="0" y="0"/>
          <a:chExt cx="0" cy="0"/>
        </a:xfrm>
      </p:grpSpPr>
      <p:sp>
        <p:nvSpPr>
          <p:cNvPr id="2" name="슬라이드 이미지 개체 틀 1">
            <a:extLst>
              <a:ext uri="{FF2B5EF4-FFF2-40B4-BE49-F238E27FC236}">
                <a16:creationId xmlns:a16="http://schemas.microsoft.com/office/drawing/2014/main" id="{E694102E-732C-57AA-5C74-96CE15A7903F}"/>
              </a:ext>
            </a:extLst>
          </p:cNvPr>
          <p:cNvSpPr>
            <a:spLocks noGrp="1" noRot="1" noChangeAspect="1"/>
          </p:cNvSpPr>
          <p:nvPr>
            <p:ph type="sldImg"/>
          </p:nvPr>
        </p:nvSpPr>
        <p:spPr/>
      </p:sp>
      <p:sp>
        <p:nvSpPr>
          <p:cNvPr id="3" name="슬라이드 노트 개체 틀 2">
            <a:extLst>
              <a:ext uri="{FF2B5EF4-FFF2-40B4-BE49-F238E27FC236}">
                <a16:creationId xmlns:a16="http://schemas.microsoft.com/office/drawing/2014/main" id="{1DBB87F2-20B1-BC43-C7CD-E8A2997EFF0F}"/>
              </a:ext>
            </a:extLst>
          </p:cNvPr>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ko-KR" dirty="0">
                <a:solidFill>
                  <a:srgbClr val="0563C1"/>
                </a:solidFill>
                <a:hlinkClick r:id="rId3">
                  <a:extLst>
                    <a:ext uri="{A12FA001-AC4F-418D-AE19-62706E023703}">
                      <ahyp:hlinkClr xmlns:ahyp="http://schemas.microsoft.com/office/drawing/2018/hyperlinkcolor" val="tx"/>
                    </a:ext>
                  </a:extLst>
                </a:hlinkClick>
              </a:rPr>
              <a:t>직장 내 괴롭힘 행위 요건 및 유형 &lt; 카드뉴스 &lt; 카드뉴스 &lt; 노동동향 - </a:t>
            </a:r>
            <a:r>
              <a:rPr lang="ko-KR" altLang="ko-KR" dirty="0" err="1">
                <a:solidFill>
                  <a:srgbClr val="1C1C1C"/>
                </a:solidFill>
                <a:hlinkClick r:id="rId3">
                  <a:extLst>
                    <a:ext uri="{A12FA001-AC4F-418D-AE19-62706E023703}">
                      <ahyp:hlinkClr xmlns:ahyp="http://schemas.microsoft.com/office/drawing/2018/hyperlinkcolor" val="tx"/>
                    </a:ext>
                  </a:extLst>
                </a:hlinkClick>
              </a:rPr>
              <a:t>서울노동포털</a:t>
            </a:r>
            <a:endParaRPr lang="ko-KR" altLang="en-US" dirty="0">
              <a:solidFill>
                <a:srgbClr val="1C1C1C"/>
              </a:solidFill>
            </a:endParaRPr>
          </a:p>
          <a:p>
            <a:endParaRPr lang="ko-KR" altLang="en-US" dirty="0"/>
          </a:p>
        </p:txBody>
      </p:sp>
      <p:sp>
        <p:nvSpPr>
          <p:cNvPr id="4" name="슬라이드 번호 개체 틀 3">
            <a:extLst>
              <a:ext uri="{FF2B5EF4-FFF2-40B4-BE49-F238E27FC236}">
                <a16:creationId xmlns:a16="http://schemas.microsoft.com/office/drawing/2014/main" id="{F5AFEA2A-FC67-69C0-A0AB-46355F39F671}"/>
              </a:ext>
            </a:extLst>
          </p:cNvPr>
          <p:cNvSpPr>
            <a:spLocks noGrp="1"/>
          </p:cNvSpPr>
          <p:nvPr>
            <p:ph type="sldNum" sz="quarter" idx="5"/>
          </p:nvPr>
        </p:nvSpPr>
        <p:spPr/>
        <p:txBody>
          <a:bodyPr/>
          <a:lstStyle/>
          <a:p>
            <a:fld id="{7EB27ADB-F041-47AE-9869-F44F776A73A6}" type="slidenum">
              <a:rPr lang="ko-KR" altLang="en-US" smtClean="0"/>
              <a:t>53</a:t>
            </a:fld>
            <a:endParaRPr lang="ko-KR" altLang="en-US"/>
          </a:p>
        </p:txBody>
      </p:sp>
    </p:spTree>
    <p:extLst>
      <p:ext uri="{BB962C8B-B14F-4D97-AF65-F5344CB8AC3E}">
        <p14:creationId xmlns:p14="http://schemas.microsoft.com/office/powerpoint/2010/main" val="314583722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ko-KR" dirty="0">
                <a:hlinkClick r:id="rId3"/>
              </a:rPr>
              <a:t>템플릿 - </a:t>
            </a:r>
            <a:r>
              <a:rPr lang="ko-KR" altLang="ko-KR" dirty="0" err="1">
                <a:hlinkClick r:id="rId3"/>
              </a:rPr>
              <a:t>Canva</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54</a:t>
            </a:fld>
            <a:endParaRPr lang="ko-KR" altLang="en-US"/>
          </a:p>
        </p:txBody>
      </p:sp>
    </p:spTree>
    <p:extLst>
      <p:ext uri="{BB962C8B-B14F-4D97-AF65-F5344CB8AC3E}">
        <p14:creationId xmlns:p14="http://schemas.microsoft.com/office/powerpoint/2010/main" val="30122272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1C1C1C"/>
                </a:solidFill>
                <a:hlinkClick r:id="rId3">
                  <a:extLst>
                    <a:ext uri="{A12FA001-AC4F-418D-AE19-62706E023703}">
                      <ahyp:hlinkClr xmlns:ahyp="http://schemas.microsoft.com/office/drawing/2018/hyperlinkcolor" val="tx"/>
                    </a:ext>
                  </a:extLst>
                </a:hlinkClick>
              </a:rPr>
              <a:t>출처</a:t>
            </a:r>
            <a:r>
              <a:rPr lang="en-US" altLang="ko-KR" dirty="0">
                <a:solidFill>
                  <a:srgbClr val="1C1C1C"/>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직장 내 괴롭힘, 어떻게 대처하죠? 예방대응매뉴얼</a:t>
            </a: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55</a:t>
            </a:fld>
            <a:endParaRPr lang="ko-KR" altLang="en-US"/>
          </a:p>
        </p:txBody>
      </p:sp>
    </p:spTree>
    <p:extLst>
      <p:ext uri="{BB962C8B-B14F-4D97-AF65-F5344CB8AC3E}">
        <p14:creationId xmlns:p14="http://schemas.microsoft.com/office/powerpoint/2010/main" val="33672523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1C1C1C"/>
                </a:solidFill>
                <a:hlinkClick r:id="rId3">
                  <a:extLst>
                    <a:ext uri="{A12FA001-AC4F-418D-AE19-62706E023703}">
                      <ahyp:hlinkClr xmlns:ahyp="http://schemas.microsoft.com/office/drawing/2018/hyperlinkcolor" val="tx"/>
                    </a:ext>
                  </a:extLst>
                </a:hlinkClick>
              </a:rPr>
              <a:t>출처</a:t>
            </a:r>
            <a:r>
              <a:rPr lang="en-US" altLang="ko-KR" dirty="0">
                <a:solidFill>
                  <a:srgbClr val="1C1C1C"/>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직장 내 괴롭힘, 어떻게 대처하죠? 예방대응매뉴얼</a:t>
            </a: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56</a:t>
            </a:fld>
            <a:endParaRPr lang="ko-KR" altLang="en-US"/>
          </a:p>
        </p:txBody>
      </p:sp>
    </p:spTree>
    <p:extLst>
      <p:ext uri="{BB962C8B-B14F-4D97-AF65-F5344CB8AC3E}">
        <p14:creationId xmlns:p14="http://schemas.microsoft.com/office/powerpoint/2010/main" val="215056315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1C1C1C"/>
                </a:solidFill>
                <a:hlinkClick r:id="rId3">
                  <a:extLst>
                    <a:ext uri="{A12FA001-AC4F-418D-AE19-62706E023703}">
                      <ahyp:hlinkClr xmlns:ahyp="http://schemas.microsoft.com/office/drawing/2018/hyperlinkcolor" val="tx"/>
                    </a:ext>
                  </a:extLst>
                </a:hlinkClick>
              </a:rPr>
              <a:t>출처</a:t>
            </a:r>
            <a:r>
              <a:rPr lang="en-US" altLang="ko-KR" dirty="0">
                <a:solidFill>
                  <a:srgbClr val="1C1C1C"/>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직장 내 괴롭힘, 어떻게 대처하죠? 예방대응매뉴얼</a:t>
            </a: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57</a:t>
            </a:fld>
            <a:endParaRPr lang="ko-KR" altLang="en-US"/>
          </a:p>
        </p:txBody>
      </p:sp>
    </p:spTree>
    <p:extLst>
      <p:ext uri="{BB962C8B-B14F-4D97-AF65-F5344CB8AC3E}">
        <p14:creationId xmlns:p14="http://schemas.microsoft.com/office/powerpoint/2010/main" val="21942104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1C1C1C"/>
                </a:solidFill>
                <a:hlinkClick r:id="rId3">
                  <a:extLst>
                    <a:ext uri="{A12FA001-AC4F-418D-AE19-62706E023703}">
                      <ahyp:hlinkClr xmlns:ahyp="http://schemas.microsoft.com/office/drawing/2018/hyperlinkcolor" val="tx"/>
                    </a:ext>
                  </a:extLst>
                </a:hlinkClick>
              </a:rPr>
              <a:t>출처</a:t>
            </a:r>
            <a:r>
              <a:rPr lang="en-US" altLang="ko-KR" dirty="0">
                <a:solidFill>
                  <a:srgbClr val="1C1C1C"/>
                </a:solidFill>
                <a:hlinkClick r:id="rId3">
                  <a:extLst>
                    <a:ext uri="{A12FA001-AC4F-418D-AE19-62706E023703}">
                      <ahyp:hlinkClr xmlns:ahyp="http://schemas.microsoft.com/office/drawing/2018/hyperlinkcolor" val="tx"/>
                    </a:ext>
                  </a:extLst>
                </a:hlinkClick>
              </a:rPr>
              <a:t>-</a:t>
            </a:r>
            <a:r>
              <a:rPr lang="ko-KR" altLang="ko-KR" dirty="0">
                <a:solidFill>
                  <a:srgbClr val="1C1C1C"/>
                </a:solidFill>
                <a:hlinkClick r:id="rId3">
                  <a:extLst>
                    <a:ext uri="{A12FA001-AC4F-418D-AE19-62706E023703}">
                      <ahyp:hlinkClr xmlns:ahyp="http://schemas.microsoft.com/office/drawing/2018/hyperlinkcolor" val="tx"/>
                    </a:ext>
                  </a:extLst>
                </a:hlinkClick>
              </a:rPr>
              <a:t>직장 내 괴롭힘, 어떻게 대처하죠? 예방대응매뉴얼</a:t>
            </a:r>
            <a:endParaRPr lang="ko-KR" altLang="en-US" dirty="0">
              <a:solidFill>
                <a:srgbClr val="1C1C1C"/>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58</a:t>
            </a:fld>
            <a:endParaRPr lang="ko-KR" altLang="en-US"/>
          </a:p>
        </p:txBody>
      </p:sp>
    </p:spTree>
    <p:extLst>
      <p:ext uri="{BB962C8B-B14F-4D97-AF65-F5344CB8AC3E}">
        <p14:creationId xmlns:p14="http://schemas.microsoft.com/office/powerpoint/2010/main" val="39047050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en-US" altLang="ko-KR" dirty="0"/>
              <a:t>*</a:t>
            </a:r>
            <a:r>
              <a:rPr lang="ko-KR" altLang="en-US" dirty="0" err="1"/>
              <a:t>영상출처</a:t>
            </a:r>
            <a:r>
              <a:rPr lang="en-US" altLang="ko-KR" dirty="0"/>
              <a:t>-</a:t>
            </a:r>
            <a:r>
              <a:rPr lang="ko-KR" altLang="en-US" dirty="0" err="1"/>
              <a:t>미니시리스</a:t>
            </a:r>
            <a:r>
              <a:rPr lang="ko-KR" altLang="en-US" dirty="0"/>
              <a:t> </a:t>
            </a:r>
            <a:r>
              <a:rPr lang="en-US" altLang="ko-KR" dirty="0"/>
              <a:t>‘</a:t>
            </a:r>
            <a:r>
              <a:rPr lang="ko-KR" altLang="en-US" dirty="0" err="1"/>
              <a:t>김과장</a:t>
            </a:r>
            <a:r>
              <a:rPr lang="en-US" altLang="ko-KR" dirty="0"/>
              <a:t>＇</a:t>
            </a:r>
            <a:endParaRPr lang="ko-KR" altLang="en-US"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60</a:t>
            </a:fld>
            <a:endParaRPr lang="ko-KR" altLang="en-US"/>
          </a:p>
        </p:txBody>
      </p:sp>
    </p:spTree>
    <p:extLst>
      <p:ext uri="{BB962C8B-B14F-4D97-AF65-F5344CB8AC3E}">
        <p14:creationId xmlns:p14="http://schemas.microsoft.com/office/powerpoint/2010/main" val="394695295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br>
              <a:rPr lang="ko-KR" altLang="ko-KR" sz="1200" b="0" i="0" u="none" strike="noStrike" kern="1200" dirty="0">
                <a:solidFill>
                  <a:srgbClr val="0563C1"/>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br>
            <a:r>
              <a:rPr lang="ko-KR" altLang="en-US" sz="1200" b="0" i="0" u="none" strike="noStrike" kern="1200" dirty="0">
                <a:solidFill>
                  <a:srgbClr val="0563C1"/>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t>출처</a:t>
            </a:r>
            <a:r>
              <a:rPr lang="en-US" altLang="ko-KR" sz="1200" b="0" i="0" u="none" strike="noStrike" kern="1200" dirty="0">
                <a:solidFill>
                  <a:srgbClr val="0563C1"/>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t>-</a:t>
            </a:r>
            <a:r>
              <a:rPr lang="ko-KR" altLang="ko-KR" sz="1200" b="0" i="0" u="none" strike="noStrike" kern="1200" dirty="0">
                <a:solidFill>
                  <a:srgbClr val="0563C1"/>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t>유치원 교사 이민지 씨의 휴일 [</a:t>
            </a:r>
            <a:r>
              <a:rPr lang="ko-KR" altLang="ko-KR" sz="1200" b="0" i="0" u="none" strike="noStrike" kern="1200" dirty="0" err="1">
                <a:solidFill>
                  <a:srgbClr val="0563C1"/>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t>휴먼다큐</a:t>
            </a:r>
            <a:r>
              <a:rPr lang="ko-KR" altLang="ko-KR" sz="1200" b="0" i="0" u="none" strike="noStrike" kern="1200" dirty="0">
                <a:solidFill>
                  <a:srgbClr val="1C1C1C"/>
                </a:solidFill>
                <a:effectLst/>
                <a:latin typeface="+mn-lt"/>
                <a:ea typeface="+mn-ea"/>
                <a:cs typeface="+mn-cs"/>
                <a:hlinkClick r:id="rId3" tooltip="유치원 교사 이민지 씨의 휴일 [휴먼다큐 진짜 극한직업](20260519 방송).mp4 다운로드">
                  <a:extLst>
                    <a:ext uri="{A12FA001-AC4F-418D-AE19-62706E023703}">
                      <ahyp:hlinkClr xmlns:ahyp="http://schemas.microsoft.com/office/drawing/2018/hyperlinkcolor" val="tx"/>
                    </a:ext>
                  </a:extLst>
                </a:hlinkClick>
              </a:rPr>
              <a:t> 진짜 극한직업](20260519 방송).mp4</a:t>
            </a:r>
            <a:r>
              <a:rPr lang="ko-KR" altLang="ko-KR" sz="1200" b="0" i="0" kern="1200" dirty="0">
                <a:solidFill>
                  <a:srgbClr val="1C1C1C"/>
                </a:solidFill>
                <a:effectLst/>
                <a:latin typeface="+mn-lt"/>
                <a:ea typeface="+mn-ea"/>
                <a:cs typeface="+mn-cs"/>
              </a:rPr>
              <a:t> (41.35MB)</a:t>
            </a:r>
          </a:p>
          <a:p>
            <a:endParaRPr lang="en-US" altLang="ko-KR" dirty="0"/>
          </a:p>
          <a:p>
            <a:endParaRPr lang="en-US" altLang="ko-KR"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76</a:t>
            </a:fld>
            <a:endParaRPr lang="ko-KR" altLang="en-US"/>
          </a:p>
        </p:txBody>
      </p:sp>
    </p:spTree>
    <p:extLst>
      <p:ext uri="{BB962C8B-B14F-4D97-AF65-F5344CB8AC3E}">
        <p14:creationId xmlns:p14="http://schemas.microsoft.com/office/powerpoint/2010/main" val="162982179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t>안전교육계획서</a:t>
            </a:r>
            <a:endParaRPr lang="en-US" altLang="ko-KR" dirty="0"/>
          </a:p>
          <a:p>
            <a:r>
              <a:rPr lang="ko-KR" altLang="en-US" dirty="0"/>
              <a:t>안전</a:t>
            </a: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81</a:t>
            </a:fld>
            <a:endParaRPr lang="ko-KR" altLang="en-US"/>
          </a:p>
        </p:txBody>
      </p:sp>
    </p:spTree>
    <p:extLst>
      <p:ext uri="{BB962C8B-B14F-4D97-AF65-F5344CB8AC3E}">
        <p14:creationId xmlns:p14="http://schemas.microsoft.com/office/powerpoint/2010/main" val="395406727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err="1"/>
              <a:t>브이넥입고</a:t>
            </a:r>
            <a:r>
              <a:rPr lang="ko-KR" altLang="en-US" dirty="0"/>
              <a:t> 야장에 가서 학부모를 만나 유치원이 발칵 뒤집혀졌다</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83</a:t>
            </a:fld>
            <a:endParaRPr lang="ko-KR" altLang="en-US"/>
          </a:p>
        </p:txBody>
      </p:sp>
    </p:spTree>
    <p:extLst>
      <p:ext uri="{BB962C8B-B14F-4D97-AF65-F5344CB8AC3E}">
        <p14:creationId xmlns:p14="http://schemas.microsoft.com/office/powerpoint/2010/main" val="21129965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u="sng" dirty="0">
                <a:solidFill>
                  <a:schemeClr val="tx1">
                    <a:lumMod val="95000"/>
                    <a:lumOff val="5000"/>
                  </a:schemeClr>
                </a:solidFill>
                <a:latin typeface="HY헤드라인M" panose="02030600000101010101" pitchFamily="18" charset="-127"/>
                <a:ea typeface="HY헤드라인M" panose="02030600000101010101" pitchFamily="18" charset="-127"/>
                <a:hlinkClick r:id="rId3">
                  <a:extLst>
                    <a:ext uri="{A12FA001-AC4F-418D-AE19-62706E023703}">
                      <ahyp:hlinkClr xmlns:ahyp="http://schemas.microsoft.com/office/drawing/2018/hyperlinkcolor" val="tx"/>
                    </a:ext>
                  </a:extLst>
                </a:hlinkClick>
              </a:rPr>
              <a:t>출처</a:t>
            </a:r>
            <a:r>
              <a:rPr lang="en-US" altLang="ko-KR" u="sng" dirty="0">
                <a:solidFill>
                  <a:schemeClr val="tx1">
                    <a:lumMod val="95000"/>
                    <a:lumOff val="5000"/>
                  </a:schemeClr>
                </a:solidFill>
                <a:latin typeface="HY헤드라인M" panose="02030600000101010101" pitchFamily="18" charset="-127"/>
                <a:ea typeface="HY헤드라인M" panose="02030600000101010101" pitchFamily="18" charset="-127"/>
                <a:hlinkClick r:id="rId3">
                  <a:extLst>
                    <a:ext uri="{A12FA001-AC4F-418D-AE19-62706E023703}">
                      <ahyp:hlinkClr xmlns:ahyp="http://schemas.microsoft.com/office/drawing/2018/hyperlinkcolor" val="tx"/>
                    </a:ext>
                  </a:extLst>
                </a:hlinkClick>
              </a:rPr>
              <a:t>-</a:t>
            </a:r>
            <a:r>
              <a:rPr lang="ko-KR" altLang="ko-KR" u="sng" dirty="0">
                <a:solidFill>
                  <a:schemeClr val="tx1">
                    <a:lumMod val="95000"/>
                    <a:lumOff val="5000"/>
                  </a:schemeClr>
                </a:solidFill>
                <a:latin typeface="HY헤드라인M" panose="02030600000101010101" pitchFamily="18" charset="-127"/>
                <a:ea typeface="HY헤드라인M" panose="02030600000101010101" pitchFamily="18" charset="-127"/>
                <a:hlinkClick r:id="rId3">
                  <a:extLst>
                    <a:ext uri="{A12FA001-AC4F-418D-AE19-62706E023703}">
                      <ahyp:hlinkClr xmlns:ahyp="http://schemas.microsoft.com/office/drawing/2018/hyperlinkcolor" val="tx"/>
                    </a:ext>
                  </a:extLst>
                </a:hlinkClick>
              </a:rPr>
              <a:t>중대재해처벌법 위반 징역 15년...시행 뒤 최고 형량 _ YTN.mp4</a:t>
            </a:r>
            <a:endParaRPr lang="ko-KR" altLang="en-US" dirty="0">
              <a:solidFill>
                <a:schemeClr val="tx1">
                  <a:lumMod val="95000"/>
                  <a:lumOff val="5000"/>
                </a:schemeClr>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88</a:t>
            </a:fld>
            <a:endParaRPr lang="ko-KR" altLang="en-US"/>
          </a:p>
        </p:txBody>
      </p:sp>
    </p:spTree>
    <p:extLst>
      <p:ext uri="{BB962C8B-B14F-4D97-AF65-F5344CB8AC3E}">
        <p14:creationId xmlns:p14="http://schemas.microsoft.com/office/powerpoint/2010/main" val="378059278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lvl="0"/>
            <a:r>
              <a:rPr lang="ko-KR" altLang="en-US" u="sng" dirty="0">
                <a:solidFill>
                  <a:schemeClr val="tx1">
                    <a:lumMod val="95000"/>
                    <a:lumOff val="5000"/>
                  </a:schemeClr>
                </a:solidFill>
                <a:hlinkClick r:id="rId3">
                  <a:extLst>
                    <a:ext uri="{A12FA001-AC4F-418D-AE19-62706E023703}">
                      <ahyp:hlinkClr xmlns:ahyp="http://schemas.microsoft.com/office/drawing/2018/hyperlinkcolor" val="tx"/>
                    </a:ext>
                  </a:extLst>
                </a:hlinkClick>
              </a:rPr>
              <a:t>출처</a:t>
            </a:r>
            <a:r>
              <a:rPr lang="en-US" altLang="ko-KR" u="sng" dirty="0">
                <a:solidFill>
                  <a:schemeClr val="tx1">
                    <a:lumMod val="95000"/>
                    <a:lumOff val="5000"/>
                  </a:schemeClr>
                </a:solidFill>
                <a:hlinkClick r:id="rId3">
                  <a:extLst>
                    <a:ext uri="{A12FA001-AC4F-418D-AE19-62706E023703}">
                      <ahyp:hlinkClr xmlns:ahyp="http://schemas.microsoft.com/office/drawing/2018/hyperlinkcolor" val="tx"/>
                    </a:ext>
                  </a:extLst>
                </a:hlinkClick>
              </a:rPr>
              <a:t>-</a:t>
            </a:r>
            <a:r>
              <a:rPr lang="ko-KR" altLang="ko-KR" u="sng" dirty="0">
                <a:solidFill>
                  <a:schemeClr val="tx1">
                    <a:lumMod val="95000"/>
                    <a:lumOff val="5000"/>
                  </a:schemeClr>
                </a:solidFill>
                <a:hlinkClick r:id="rId3">
                  <a:extLst>
                    <a:ext uri="{A12FA001-AC4F-418D-AE19-62706E023703}">
                      <ahyp:hlinkClr xmlns:ahyp="http://schemas.microsoft.com/office/drawing/2018/hyperlinkcolor" val="tx"/>
                    </a:ext>
                  </a:extLst>
                </a:hlinkClick>
              </a:rPr>
              <a:t>5분 요약 중대재해처벌법. </a:t>
            </a:r>
            <a:r>
              <a:rPr lang="ko-KR" altLang="ko-KR" u="sng" dirty="0" err="1">
                <a:solidFill>
                  <a:schemeClr val="tx1">
                    <a:lumMod val="95000"/>
                    <a:lumOff val="5000"/>
                  </a:schemeClr>
                </a:solidFill>
                <a:hlinkClick r:id="rId3">
                  <a:extLst>
                    <a:ext uri="{A12FA001-AC4F-418D-AE19-62706E023703}">
                      <ahyp:hlinkClr xmlns:ahyp="http://schemas.microsoft.com/office/drawing/2018/hyperlinkcolor" val="tx"/>
                    </a:ext>
                  </a:extLst>
                </a:hlinkClick>
              </a:rPr>
              <a:t>중처법</a:t>
            </a:r>
            <a:r>
              <a:rPr lang="ko-KR" altLang="ko-KR" u="sng" dirty="0">
                <a:solidFill>
                  <a:schemeClr val="tx1">
                    <a:lumMod val="95000"/>
                    <a:lumOff val="5000"/>
                  </a:schemeClr>
                </a:solidFill>
                <a:hlinkClick r:id="rId3">
                  <a:extLst>
                    <a:ext uri="{A12FA001-AC4F-418D-AE19-62706E023703}">
                      <ahyp:hlinkClr xmlns:ahyp="http://schemas.microsoft.com/office/drawing/2018/hyperlinkcolor" val="tx"/>
                    </a:ext>
                  </a:extLst>
                </a:hlinkClick>
              </a:rPr>
              <a:t> 쉽게 알려드릴게요.mp4</a:t>
            </a:r>
          </a:p>
          <a:p>
            <a:pPr lvl="0"/>
            <a:r>
              <a:rPr lang="ko-KR" altLang="ko-KR" dirty="0">
                <a:solidFill>
                  <a:schemeClr val="tx1">
                    <a:lumMod val="95000"/>
                    <a:lumOff val="5000"/>
                  </a:schemeClr>
                </a:solidFill>
              </a:rPr>
              <a:t>8.2MB</a:t>
            </a:r>
          </a:p>
          <a:p>
            <a:pPr lvl="0"/>
            <a:endParaRPr lang="ko-KR" altLang="ko-KR" sz="1200" b="0" i="0" u="sng" kern="1200" dirty="0">
              <a:solidFill>
                <a:schemeClr val="tx1"/>
              </a:solidFill>
              <a:effectLst/>
              <a:latin typeface="+mn-lt"/>
              <a:ea typeface="+mn-ea"/>
              <a:cs typeface="+mn-cs"/>
              <a:hlinkClick r:id="rId4"/>
            </a:endParaRPr>
          </a:p>
          <a:p>
            <a:pPr lvl="0"/>
            <a:r>
              <a:rPr lang="ko-KR" altLang="ko-KR" sz="1200" b="0" i="0" kern="1200" dirty="0">
                <a:solidFill>
                  <a:schemeClr val="tx1"/>
                </a:solidFill>
                <a:effectLst/>
                <a:latin typeface="+mn-lt"/>
                <a:ea typeface="+mn-ea"/>
                <a:cs typeface="+mn-cs"/>
              </a:rPr>
              <a:t>1.8MB</a:t>
            </a: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89</a:t>
            </a:fld>
            <a:endParaRPr lang="ko-KR" altLang="en-US"/>
          </a:p>
        </p:txBody>
      </p:sp>
    </p:spTree>
    <p:extLst>
      <p:ext uri="{BB962C8B-B14F-4D97-AF65-F5344CB8AC3E}">
        <p14:creationId xmlns:p14="http://schemas.microsoft.com/office/powerpoint/2010/main" val="364155548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solidFill>
                  <a:srgbClr val="0563C1"/>
                </a:solidFill>
                <a:hlinkClick r:id="rId3">
                  <a:extLst>
                    <a:ext uri="{A12FA001-AC4F-418D-AE19-62706E023703}">
                      <ahyp:hlinkClr xmlns:ahyp="http://schemas.microsoft.com/office/drawing/2018/hyperlinkcolor" val="tx"/>
                    </a:ext>
                  </a:extLst>
                </a:hlinkClick>
              </a:rPr>
              <a:t>출처</a:t>
            </a:r>
            <a:r>
              <a:rPr lang="en-US" altLang="ko-KR" dirty="0">
                <a:solidFill>
                  <a:srgbClr val="0563C1"/>
                </a:solidFill>
                <a:hlinkClick r:id="rId3">
                  <a:extLst>
                    <a:ext uri="{A12FA001-AC4F-418D-AE19-62706E023703}">
                      <ahyp:hlinkClr xmlns:ahyp="http://schemas.microsoft.com/office/drawing/2018/hyperlinkcolor" val="tx"/>
                    </a:ext>
                  </a:extLst>
                </a:hlinkClick>
              </a:rPr>
              <a:t>-https://www.bing.com/search?q=%EC%A4%91%EB%8C%80%EC%9E%AC%ED%95%B4%20%EC%B2%98%EB%B2%8C%EB%B2%95%20%EC%9A%94%EC%95%BD&amp;qs=n&amp;form=QBRE&amp;sp=-1&amp;lq=0&amp;pq=%EC%A4%91%EB%8C%80%EC%9E%AC%ED%95%B4%20%EC%B2%98%EB%B2%8C%EB%B2%95</a:t>
            </a:r>
          </a:p>
          <a:p>
            <a:r>
              <a:rPr lang="en-US" altLang="ko-KR" dirty="0">
                <a:solidFill>
                  <a:schemeClr val="tx1"/>
                </a:solidFill>
                <a:hlinkClick r:id="rId3">
                  <a:extLst>
                    <a:ext uri="{A12FA001-AC4F-418D-AE19-62706E023703}">
                      <ahyp:hlinkClr xmlns:ahyp="http://schemas.microsoft.com/office/drawing/2018/hyperlinkcolor" val="tx"/>
                    </a:ext>
                  </a:extLst>
                </a:hlinkClick>
              </a:rPr>
              <a:t>-</a:t>
            </a:r>
            <a:r>
              <a:rPr lang="ko-KR" altLang="ko-KR" dirty="0">
                <a:solidFill>
                  <a:schemeClr val="tx1"/>
                </a:solidFill>
                <a:hlinkClick r:id="rId3">
                  <a:extLst>
                    <a:ext uri="{A12FA001-AC4F-418D-AE19-62706E023703}">
                      <ahyp:hlinkClr xmlns:ahyp="http://schemas.microsoft.com/office/drawing/2018/hyperlinkcolor" val="tx"/>
                    </a:ext>
                  </a:extLst>
                </a:hlinkClick>
              </a:rPr>
              <a:t>2024년 중대재해처벌법 알아보기 (+ 적용범위, 요약, FAQ) : 네이버 블로그</a:t>
            </a:r>
            <a:endParaRPr lang="ko-KR" altLang="en-US" dirty="0">
              <a:solidFill>
                <a:schemeClr val="tx1"/>
              </a:solidFill>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90</a:t>
            </a:fld>
            <a:endParaRPr lang="ko-KR" altLang="en-US"/>
          </a:p>
        </p:txBody>
      </p:sp>
    </p:spTree>
    <p:extLst>
      <p:ext uri="{BB962C8B-B14F-4D97-AF65-F5344CB8AC3E}">
        <p14:creationId xmlns:p14="http://schemas.microsoft.com/office/powerpoint/2010/main" val="27994745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t>한국제강 대표자 법정구속 설명 </a:t>
            </a:r>
            <a:r>
              <a:rPr lang="en-US" altLang="ko-KR" dirty="0"/>
              <a:t>: </a:t>
            </a:r>
            <a:r>
              <a:rPr lang="ko-KR" altLang="en-US" dirty="0"/>
              <a:t>중대재해처벌법 적용 </a:t>
            </a:r>
            <a:r>
              <a:rPr lang="en-US" altLang="ko-KR" dirty="0"/>
              <a:t>2</a:t>
            </a:r>
            <a:r>
              <a:rPr lang="ko-KR" altLang="en-US" dirty="0"/>
              <a:t>호 사건으로</a:t>
            </a:r>
            <a:r>
              <a:rPr lang="en-US" altLang="ko-KR" dirty="0"/>
              <a:t>, </a:t>
            </a:r>
            <a:r>
              <a:rPr lang="ko-KR" altLang="en-US" dirty="0"/>
              <a:t>대표자가 첫 </a:t>
            </a:r>
            <a:r>
              <a:rPr lang="ko-KR" altLang="en-US" dirty="0" err="1"/>
              <a:t>법정구속된</a:t>
            </a:r>
            <a:r>
              <a:rPr lang="ko-KR" altLang="en-US" dirty="0"/>
              <a:t> 사건임</a:t>
            </a:r>
            <a:r>
              <a:rPr lang="en-US" altLang="ko-KR" dirty="0"/>
              <a:t>. </a:t>
            </a:r>
            <a:r>
              <a:rPr lang="ko-KR" altLang="en-US" dirty="0"/>
              <a:t>지속적인 </a:t>
            </a:r>
            <a:r>
              <a:rPr lang="ko-KR" altLang="en-US" dirty="0" err="1"/>
              <a:t>산안법</a:t>
            </a:r>
            <a:r>
              <a:rPr lang="ko-KR" altLang="en-US" dirty="0"/>
              <a:t> 위반과 반복되는 중대재해로 인한 처벌을 받게 되었습니다</a:t>
            </a:r>
            <a:r>
              <a:rPr lang="en-US" altLang="ko-KR" dirty="0"/>
              <a:t>.</a:t>
            </a:r>
          </a:p>
          <a:p>
            <a:endParaRPr lang="en-US" altLang="ko-KR" dirty="0"/>
          </a:p>
          <a:p>
            <a:r>
              <a:rPr lang="ko-KR" altLang="en-US" dirty="0"/>
              <a:t>청주 </a:t>
            </a:r>
            <a:r>
              <a:rPr lang="ko-KR" altLang="en-US" dirty="0" err="1"/>
              <a:t>오송</a:t>
            </a:r>
            <a:r>
              <a:rPr lang="ko-KR" altLang="en-US" dirty="0"/>
              <a:t> 지하도로 침수사고로 </a:t>
            </a:r>
            <a:r>
              <a:rPr lang="en-US" altLang="ko-KR" dirty="0"/>
              <a:t>14</a:t>
            </a:r>
            <a:r>
              <a:rPr lang="ko-KR" altLang="en-US" dirty="0"/>
              <a:t>명이 사망한 시민재해 참사 사건이며</a:t>
            </a:r>
            <a:r>
              <a:rPr lang="en-US" altLang="ko-KR" dirty="0"/>
              <a:t>, </a:t>
            </a:r>
            <a:r>
              <a:rPr lang="ko-KR" altLang="en-US" dirty="0"/>
              <a:t>현재 검찰차원에서 중대재해처벌법 적용여부를 확인하고 있습니다</a:t>
            </a:r>
            <a:r>
              <a:rPr lang="en-US" altLang="ko-KR" dirty="0"/>
              <a:t>.</a:t>
            </a:r>
          </a:p>
          <a:p>
            <a:pPr marL="0" indent="0">
              <a:buNone/>
            </a:pPr>
            <a:r>
              <a:rPr lang="ko-KR" altLang="en-US" dirty="0"/>
              <a:t>현재 노동부와 경찰은 </a:t>
            </a:r>
            <a:r>
              <a:rPr lang="en-US" altLang="ko-KR" dirty="0"/>
              <a:t>1) </a:t>
            </a:r>
            <a:r>
              <a:rPr lang="ko-KR" altLang="en-US" dirty="0"/>
              <a:t>침수위험 </a:t>
            </a:r>
            <a:r>
              <a:rPr lang="en-US" altLang="ko-KR" dirty="0"/>
              <a:t>3</a:t>
            </a:r>
            <a:r>
              <a:rPr lang="ko-KR" altLang="en-US" dirty="0"/>
              <a:t>등급 도로로 홍수 예보에 따른 차량 진입 통제를 했어야 함</a:t>
            </a:r>
            <a:r>
              <a:rPr lang="en-US" altLang="ko-KR" dirty="0"/>
              <a:t>.  </a:t>
            </a:r>
          </a:p>
          <a:p>
            <a:pPr marL="0" indent="0">
              <a:buNone/>
            </a:pPr>
            <a:r>
              <a:rPr lang="en-US" altLang="ko-KR" dirty="0"/>
              <a:t>2) </a:t>
            </a:r>
            <a:r>
              <a:rPr lang="ko-KR" altLang="en-US" dirty="0"/>
              <a:t>배수펌프 </a:t>
            </a:r>
            <a:r>
              <a:rPr lang="en-US" altLang="ko-KR" dirty="0"/>
              <a:t>4</a:t>
            </a:r>
            <a:r>
              <a:rPr lang="ko-KR" altLang="en-US" dirty="0"/>
              <a:t>개 모두 작동하지 못함</a:t>
            </a:r>
            <a:r>
              <a:rPr lang="en-US" altLang="ko-KR" dirty="0"/>
              <a:t>(</a:t>
            </a:r>
            <a:r>
              <a:rPr lang="ko-KR" altLang="en-US" dirty="0"/>
              <a:t>배전반이 지상에 설치되어야 하는데 지하에 설치되어 있어서 감전위험에 따른 작동중지가 된 상황 </a:t>
            </a:r>
            <a:endParaRPr lang="en-US" altLang="ko-KR" dirty="0"/>
          </a:p>
          <a:p>
            <a:pPr marL="0" indent="0">
              <a:buNone/>
            </a:pPr>
            <a:r>
              <a:rPr lang="en-US" altLang="ko-KR" dirty="0"/>
              <a:t>3) </a:t>
            </a:r>
            <a:r>
              <a:rPr lang="ko-KR" altLang="en-US" dirty="0"/>
              <a:t>미호천교 개축공사를 위해 설치한 임시 제방이 비로 인해 무너졌음</a:t>
            </a:r>
            <a:r>
              <a:rPr lang="en-US" altLang="ko-KR" dirty="0"/>
              <a:t>. (</a:t>
            </a:r>
            <a:r>
              <a:rPr lang="ko-KR" altLang="en-US" dirty="0"/>
              <a:t>기존 제방의 높이보다도 낮게 시공함</a:t>
            </a:r>
            <a:r>
              <a:rPr lang="en-US" altLang="ko-KR" dirty="0"/>
              <a:t>)</a:t>
            </a:r>
          </a:p>
          <a:p>
            <a:pPr marL="0" indent="0">
              <a:buNone/>
            </a:pPr>
            <a:endParaRPr lang="en-US" altLang="ko-KR" dirty="0"/>
          </a:p>
          <a:p>
            <a:pPr marL="0" indent="0">
              <a:buNone/>
            </a:pPr>
            <a:r>
              <a:rPr lang="ko-KR" altLang="en-US" dirty="0"/>
              <a:t>이렇듯 일터에서 발생하는 </a:t>
            </a:r>
            <a:r>
              <a:rPr lang="en-US" altLang="ko-KR" dirty="0"/>
              <a:t>‘</a:t>
            </a:r>
            <a:r>
              <a:rPr lang="ko-KR" altLang="en-US" dirty="0"/>
              <a:t>중대산업재해</a:t>
            </a:r>
            <a:r>
              <a:rPr lang="en-US" altLang="ko-KR" dirty="0"/>
              <a:t>＇</a:t>
            </a:r>
            <a:r>
              <a:rPr lang="ko-KR" altLang="en-US" dirty="0"/>
              <a:t>와 국가와 지자체에서 관리하는 공공시설 또는 다중이용시설에서 </a:t>
            </a:r>
            <a:r>
              <a:rPr lang="en-US" altLang="ko-KR" dirty="0"/>
              <a:t>‘</a:t>
            </a:r>
            <a:r>
              <a:rPr lang="ko-KR" altLang="en-US" dirty="0"/>
              <a:t>중대시민재해</a:t>
            </a:r>
            <a:r>
              <a:rPr lang="en-US" altLang="ko-KR" dirty="0"/>
              <a:t>＇</a:t>
            </a:r>
            <a:r>
              <a:rPr lang="ko-KR" altLang="en-US" dirty="0"/>
              <a:t>가 발생할 경우 </a:t>
            </a:r>
            <a:r>
              <a:rPr lang="ko-KR" altLang="en-US" dirty="0" err="1"/>
              <a:t>적용받을</a:t>
            </a:r>
            <a:r>
              <a:rPr lang="ko-KR" altLang="en-US" dirty="0"/>
              <a:t> 수 있습니다</a:t>
            </a:r>
            <a:r>
              <a:rPr lang="en-US" altLang="ko-KR" dirty="0"/>
              <a:t>.</a:t>
            </a:r>
          </a:p>
          <a:p>
            <a:endParaRPr lang="en-US" altLang="ko-KR" dirty="0"/>
          </a:p>
          <a:p>
            <a:r>
              <a:rPr lang="en-US" altLang="ko-KR" dirty="0"/>
              <a:t>* </a:t>
            </a:r>
            <a:r>
              <a:rPr lang="ko-KR" altLang="en-US" dirty="0" err="1"/>
              <a:t>시잔출처</a:t>
            </a:r>
            <a:endParaRPr lang="en-US" altLang="ko-KR" dirty="0"/>
          </a:p>
          <a:p>
            <a:pPr marL="228600" indent="-228600">
              <a:buAutoNum type="arabicPeriod"/>
            </a:pPr>
            <a:r>
              <a:rPr lang="ko-KR" altLang="en-US" dirty="0" err="1">
                <a:hlinkClick r:id="rId3"/>
              </a:rPr>
              <a:t>구의역</a:t>
            </a:r>
            <a:r>
              <a:rPr lang="ko-KR" altLang="en-US" dirty="0">
                <a:hlinkClick r:id="rId3"/>
              </a:rPr>
              <a:t> </a:t>
            </a:r>
            <a:r>
              <a:rPr lang="ko-KR" altLang="en-US" dirty="0" err="1">
                <a:hlinkClick r:id="rId3"/>
              </a:rPr>
              <a:t>김군</a:t>
            </a:r>
            <a:r>
              <a:rPr lang="ko-KR" altLang="en-US" dirty="0">
                <a:hlinkClick r:id="rId3"/>
              </a:rPr>
              <a:t> </a:t>
            </a:r>
            <a:r>
              <a:rPr lang="en-US" altLang="ko-KR" dirty="0">
                <a:hlinkClick r:id="rId3"/>
              </a:rPr>
              <a:t>3</a:t>
            </a:r>
            <a:r>
              <a:rPr lang="ko-KR" altLang="en-US" dirty="0">
                <a:hlinkClick r:id="rId3"/>
              </a:rPr>
              <a:t>주기</a:t>
            </a:r>
            <a:r>
              <a:rPr lang="en-US" altLang="ko-KR" dirty="0">
                <a:hlinkClick r:id="rId3"/>
              </a:rPr>
              <a:t>, </a:t>
            </a:r>
            <a:r>
              <a:rPr lang="ko-KR" altLang="en-US" dirty="0">
                <a:hlinkClick r:id="rId3"/>
              </a:rPr>
              <a:t>세상은 얼마나 바뀌었나 </a:t>
            </a:r>
            <a:r>
              <a:rPr lang="en-US" altLang="ko-KR" dirty="0">
                <a:hlinkClick r:id="rId3"/>
              </a:rPr>
              <a:t>- </a:t>
            </a:r>
            <a:r>
              <a:rPr lang="ko-KR" altLang="en-US" dirty="0" err="1">
                <a:hlinkClick r:id="rId3"/>
              </a:rPr>
              <a:t>인사이트코리아</a:t>
            </a:r>
            <a:r>
              <a:rPr lang="ko-KR" altLang="en-US" dirty="0">
                <a:hlinkClick r:id="rId3"/>
              </a:rPr>
              <a:t> </a:t>
            </a:r>
            <a:r>
              <a:rPr lang="en-US" altLang="ko-KR" dirty="0">
                <a:hlinkClick r:id="rId3"/>
              </a:rPr>
              <a:t>(insightkorea.co.kr)</a:t>
            </a:r>
            <a:endParaRPr lang="en-US" altLang="ko-KR" dirty="0"/>
          </a:p>
          <a:p>
            <a:pPr marL="0" indent="0">
              <a:buNone/>
            </a:pPr>
            <a:r>
              <a:rPr lang="en-US" altLang="ko-KR" dirty="0"/>
              <a:t>2. </a:t>
            </a:r>
            <a:r>
              <a:rPr lang="en-US" altLang="ko-KR" dirty="0">
                <a:hlinkClick r:id="rId4"/>
              </a:rPr>
              <a:t>"</a:t>
            </a:r>
            <a:r>
              <a:rPr lang="ko-KR" altLang="en-US" dirty="0">
                <a:hlinkClick r:id="rId4"/>
              </a:rPr>
              <a:t>고 김용균 사망 책임자 처벌에 </a:t>
            </a:r>
            <a:r>
              <a:rPr lang="en-US" altLang="ko-KR" dirty="0">
                <a:hlinkClick r:id="rId4"/>
              </a:rPr>
              <a:t>1</a:t>
            </a:r>
            <a:r>
              <a:rPr lang="ko-KR" altLang="en-US" dirty="0">
                <a:hlinkClick r:id="rId4"/>
              </a:rPr>
              <a:t>만 명 동참</a:t>
            </a:r>
            <a:r>
              <a:rPr lang="en-US" altLang="ko-KR" dirty="0">
                <a:hlinkClick r:id="rId4"/>
              </a:rPr>
              <a:t>.. </a:t>
            </a:r>
            <a:r>
              <a:rPr lang="ko-KR" altLang="en-US" dirty="0">
                <a:hlinkClick r:id="rId4"/>
              </a:rPr>
              <a:t>솜방망이 그만</a:t>
            </a:r>
            <a:r>
              <a:rPr lang="en-US" altLang="ko-KR" dirty="0">
                <a:hlinkClick r:id="rId4"/>
              </a:rPr>
              <a:t>" (daum.net)</a:t>
            </a:r>
            <a:endParaRPr lang="en-US" altLang="ko-KR" dirty="0"/>
          </a:p>
          <a:p>
            <a:r>
              <a:rPr lang="en-US" altLang="ko-KR" dirty="0">
                <a:hlinkClick r:id="rId5"/>
              </a:rPr>
              <a:t>3.</a:t>
            </a:r>
            <a:r>
              <a:rPr lang="en-US" altLang="ko-KR" baseline="0" dirty="0">
                <a:hlinkClick r:id="rId5"/>
              </a:rPr>
              <a:t> </a:t>
            </a:r>
            <a:r>
              <a:rPr lang="ko-KR" altLang="en-US" dirty="0">
                <a:hlinkClick r:id="rId5"/>
              </a:rPr>
              <a:t>월간노동법률 </a:t>
            </a:r>
            <a:r>
              <a:rPr lang="en-US" altLang="ko-KR" dirty="0">
                <a:hlinkClick r:id="rId5"/>
              </a:rPr>
              <a:t>(worklaw.co.kr)</a:t>
            </a:r>
            <a:endParaRPr lang="en-US" altLang="ko-KR" dirty="0"/>
          </a:p>
          <a:p>
            <a:r>
              <a:rPr lang="en-US" altLang="ko-KR" dirty="0">
                <a:hlinkClick r:id="rId6"/>
              </a:rPr>
              <a:t>4.</a:t>
            </a:r>
            <a:r>
              <a:rPr lang="en-US" altLang="ko-KR" baseline="0" dirty="0">
                <a:hlinkClick r:id="rId6"/>
              </a:rPr>
              <a:t> </a:t>
            </a:r>
            <a:r>
              <a:rPr lang="ko-KR" altLang="en-US" dirty="0">
                <a:hlinkClick r:id="rId6"/>
              </a:rPr>
              <a:t>‘행정 부재’ </a:t>
            </a:r>
            <a:r>
              <a:rPr lang="ko-KR" altLang="en-US" dirty="0" err="1">
                <a:hlinkClick r:id="rId6"/>
              </a:rPr>
              <a:t>오송</a:t>
            </a:r>
            <a:r>
              <a:rPr lang="ko-KR" altLang="en-US" dirty="0">
                <a:hlinkClick r:id="rId6"/>
              </a:rPr>
              <a:t> 참사</a:t>
            </a:r>
            <a:r>
              <a:rPr lang="en-US" altLang="ko-KR" dirty="0">
                <a:hlinkClick r:id="rId6"/>
              </a:rPr>
              <a:t>, </a:t>
            </a:r>
            <a:r>
              <a:rPr lang="ko-KR" altLang="en-US" dirty="0">
                <a:hlinkClick r:id="rId6"/>
              </a:rPr>
              <a:t>중대재해처벌법 적용될까 </a:t>
            </a:r>
            <a:r>
              <a:rPr lang="en-US" altLang="ko-KR" dirty="0">
                <a:hlinkClick r:id="rId6"/>
              </a:rPr>
              <a:t>: </a:t>
            </a:r>
            <a:r>
              <a:rPr lang="ko-KR" altLang="en-US" dirty="0">
                <a:hlinkClick r:id="rId6"/>
              </a:rPr>
              <a:t>사회일반 </a:t>
            </a:r>
            <a:r>
              <a:rPr lang="en-US" altLang="ko-KR" dirty="0">
                <a:hlinkClick r:id="rId6"/>
              </a:rPr>
              <a:t>: </a:t>
            </a:r>
            <a:r>
              <a:rPr lang="ko-KR" altLang="en-US" dirty="0">
                <a:hlinkClick r:id="rId6"/>
              </a:rPr>
              <a:t>사회 </a:t>
            </a:r>
            <a:r>
              <a:rPr lang="en-US" altLang="ko-KR" dirty="0">
                <a:hlinkClick r:id="rId6"/>
              </a:rPr>
              <a:t>: </a:t>
            </a:r>
            <a:r>
              <a:rPr lang="ko-KR" altLang="en-US" dirty="0">
                <a:hlinkClick r:id="rId6"/>
              </a:rPr>
              <a:t>뉴스 </a:t>
            </a:r>
            <a:r>
              <a:rPr lang="en-US" altLang="ko-KR" dirty="0">
                <a:hlinkClick r:id="rId6"/>
              </a:rPr>
              <a:t>: </a:t>
            </a:r>
            <a:r>
              <a:rPr lang="ko-KR" altLang="en-US" dirty="0">
                <a:hlinkClick r:id="rId6"/>
              </a:rPr>
              <a:t>한겨레 </a:t>
            </a:r>
            <a:r>
              <a:rPr lang="en-US" altLang="ko-KR" dirty="0">
                <a:hlinkClick r:id="rId6"/>
              </a:rPr>
              <a:t>(hani.co.kr)</a:t>
            </a:r>
            <a:endParaRPr lang="en-US" altLang="ko-KR"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91</a:t>
            </a:fld>
            <a:endParaRPr lang="ko-KR" altLang="en-US"/>
          </a:p>
        </p:txBody>
      </p:sp>
    </p:spTree>
    <p:extLst>
      <p:ext uri="{BB962C8B-B14F-4D97-AF65-F5344CB8AC3E}">
        <p14:creationId xmlns:p14="http://schemas.microsoft.com/office/powerpoint/2010/main" val="93776249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latin typeface="HY헤드라인M" panose="02030600000101010101" pitchFamily="18" charset="-127"/>
                <a:ea typeface="HY헤드라인M" panose="02030600000101010101" pitchFamily="18" charset="-127"/>
              </a:rPr>
              <a:t>출처</a:t>
            </a:r>
            <a:r>
              <a:rPr lang="en-US" altLang="ko-KR" dirty="0">
                <a:latin typeface="HY헤드라인M" panose="02030600000101010101" pitchFamily="18" charset="-127"/>
                <a:ea typeface="HY헤드라인M" panose="02030600000101010101" pitchFamily="18" charset="-127"/>
              </a:rPr>
              <a:t>-</a:t>
            </a:r>
            <a:r>
              <a:rPr lang="ko-KR" altLang="ko-KR" dirty="0">
                <a:latin typeface="HY헤드라인M" panose="02030600000101010101" pitchFamily="18" charset="-127"/>
                <a:ea typeface="HY헤드라인M" panose="02030600000101010101" pitchFamily="18" charset="-127"/>
              </a:rPr>
              <a:t>'중대재해처벌법 준수 </a:t>
            </a:r>
            <a:r>
              <a:rPr lang="ko-KR" altLang="ko-KR" dirty="0" err="1">
                <a:latin typeface="HY헤드라인M" panose="02030600000101010101" pitchFamily="18" charset="-127"/>
                <a:ea typeface="HY헤드라인M" panose="02030600000101010101" pitchFamily="18" charset="-127"/>
              </a:rPr>
              <a:t>인증제</a:t>
            </a:r>
            <a:r>
              <a:rPr lang="ko-KR" altLang="ko-KR" dirty="0">
                <a:latin typeface="HY헤드라인M" panose="02030600000101010101" pitchFamily="18" charset="-127"/>
                <a:ea typeface="HY헤드라인M" panose="02030600000101010101" pitchFamily="18" charset="-127"/>
              </a:rPr>
              <a:t>(SCC)'는 중대재해 대응 역량과 안전보건관리체계 수준을 외부 전문기관인 법무법인 </a:t>
            </a:r>
            <a:r>
              <a:rPr lang="ko-KR" altLang="ko-KR" dirty="0" err="1">
                <a:latin typeface="HY헤드라인M" panose="02030600000101010101" pitchFamily="18" charset="-127"/>
                <a:ea typeface="HY헤드라인M" panose="02030600000101010101" pitchFamily="18" charset="-127"/>
              </a:rPr>
              <a:t>대륙아주가</a:t>
            </a:r>
            <a:r>
              <a:rPr lang="ko-KR" altLang="ko-KR" dirty="0">
                <a:latin typeface="HY헤드라인M" panose="02030600000101010101" pitchFamily="18" charset="-127"/>
                <a:ea typeface="HY헤드라인M" panose="02030600000101010101" pitchFamily="18" charset="-127"/>
              </a:rPr>
              <a:t> 종합적으로 평가해 인증을 부여하는 제도다</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92</a:t>
            </a:fld>
            <a:endParaRPr lang="ko-KR" altLang="en-US"/>
          </a:p>
        </p:txBody>
      </p:sp>
    </p:spTree>
    <p:extLst>
      <p:ext uri="{BB962C8B-B14F-4D97-AF65-F5344CB8AC3E}">
        <p14:creationId xmlns:p14="http://schemas.microsoft.com/office/powerpoint/2010/main" val="15035176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ko-KR" dirty="0">
                <a:solidFill>
                  <a:srgbClr val="0563C1"/>
                </a:solidFill>
                <a:hlinkClick r:id="rId3">
                  <a:extLst>
                    <a:ext uri="{A12FA001-AC4F-418D-AE19-62706E023703}">
                      <ahyp:hlinkClr xmlns:ahyp="http://schemas.microsoft.com/office/drawing/2018/hyperlinkcolor" val="tx"/>
                    </a:ext>
                  </a:extLst>
                </a:hlinkClick>
              </a:rPr>
              <a:t>[단독] 검찰, </a:t>
            </a:r>
            <a:r>
              <a:rPr lang="ko-KR" altLang="ko-KR" dirty="0" err="1">
                <a:solidFill>
                  <a:srgbClr val="0563C1"/>
                </a:solidFill>
                <a:hlinkClick r:id="rId3">
                  <a:extLst>
                    <a:ext uri="{A12FA001-AC4F-418D-AE19-62706E023703}">
                      <ahyp:hlinkClr xmlns:ahyp="http://schemas.microsoft.com/office/drawing/2018/hyperlinkcolor" val="tx"/>
                    </a:ext>
                  </a:extLst>
                </a:hlinkClick>
              </a:rPr>
              <a:t>SK이노베이션·SK지오센트릭</a:t>
            </a:r>
            <a:r>
              <a:rPr lang="ko-KR" altLang="ko-KR" dirty="0">
                <a:solidFill>
                  <a:schemeClr val="tx1">
                    <a:lumMod val="95000"/>
                    <a:lumOff val="5000"/>
                  </a:schemeClr>
                </a:solidFill>
                <a:hlinkClick r:id="rId3">
                  <a:extLst>
                    <a:ext uri="{A12FA001-AC4F-418D-AE19-62706E023703}">
                      <ahyp:hlinkClr xmlns:ahyp="http://schemas.microsoft.com/office/drawing/2018/hyperlinkcolor" val="tx"/>
                    </a:ext>
                  </a:extLst>
                </a:hlinkClick>
              </a:rPr>
              <a:t> 압수수색…중대재해처벌법 위반 혐의 | KBS 뉴스</a:t>
            </a:r>
            <a:endParaRPr lang="en-US" altLang="ko-KR" dirty="0">
              <a:solidFill>
                <a:schemeClr val="tx1">
                  <a:lumMod val="95000"/>
                  <a:lumOff val="5000"/>
                </a:schemeClr>
              </a:solidFill>
            </a:endParaRPr>
          </a:p>
          <a:p>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폴리머공장</a:t>
            </a:r>
            <a:r>
              <a:rPr lang="ko-KR" altLang="ko-KR" sz="1200" b="0" i="0" kern="1200" dirty="0">
                <a:solidFill>
                  <a:schemeClr val="tx1"/>
                </a:solidFill>
                <a:effectLst/>
                <a:latin typeface="+mn-lt"/>
                <a:ea typeface="+mn-ea"/>
                <a:cs typeface="+mn-cs"/>
              </a:rPr>
              <a:t> 폭발 사고를 수사 중인 검찰이 강제수사에 나섰습니다.</a:t>
            </a:r>
            <a:br>
              <a:rPr lang="ko-KR" altLang="ko-KR" dirty="0"/>
            </a:br>
            <a:br>
              <a:rPr lang="ko-KR" altLang="ko-KR" dirty="0"/>
            </a:br>
            <a:r>
              <a:rPr lang="ko-KR" altLang="ko-KR" sz="1200" b="0" i="0" kern="1200" dirty="0">
                <a:solidFill>
                  <a:schemeClr val="tx1"/>
                </a:solidFill>
                <a:effectLst/>
                <a:latin typeface="+mn-lt"/>
                <a:ea typeface="+mn-ea"/>
                <a:cs typeface="+mn-cs"/>
              </a:rPr>
              <a:t>울산지검 형사5부(부장검사 </a:t>
            </a:r>
            <a:r>
              <a:rPr lang="ko-KR" altLang="ko-KR" sz="1200" b="0" i="0" kern="1200" dirty="0" err="1">
                <a:solidFill>
                  <a:schemeClr val="tx1"/>
                </a:solidFill>
                <a:effectLst/>
                <a:latin typeface="+mn-lt"/>
                <a:ea typeface="+mn-ea"/>
                <a:cs typeface="+mn-cs"/>
              </a:rPr>
              <a:t>오진세</a:t>
            </a:r>
            <a:r>
              <a:rPr lang="ko-KR" altLang="ko-KR" sz="1200" b="0" i="0" kern="1200" dirty="0">
                <a:solidFill>
                  <a:schemeClr val="tx1"/>
                </a:solidFill>
                <a:effectLst/>
                <a:latin typeface="+mn-lt"/>
                <a:ea typeface="+mn-ea"/>
                <a:cs typeface="+mn-cs"/>
              </a:rPr>
              <a:t>)는 오늘(21일) 오전부터 중대재해처벌법 위반 혐의로 서울 종로구 </a:t>
            </a:r>
            <a:r>
              <a:rPr lang="ko-KR" altLang="ko-KR" sz="1200" b="0" i="0" kern="1200" dirty="0" err="1">
                <a:solidFill>
                  <a:schemeClr val="tx1"/>
                </a:solidFill>
                <a:effectLst/>
                <a:latin typeface="+mn-lt"/>
                <a:ea typeface="+mn-ea"/>
                <a:cs typeface="+mn-cs"/>
              </a:rPr>
              <a:t>SK이노베이션과</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울산 공장 등에 검사와 수사관들을 보내 동시다발적으로 압수수색을 진행 중입니다.</a:t>
            </a:r>
            <a:br>
              <a:rPr lang="ko-KR" altLang="ko-KR" dirty="0"/>
            </a:br>
            <a:br>
              <a:rPr lang="ko-KR" altLang="ko-KR" dirty="0"/>
            </a:br>
            <a:r>
              <a:rPr lang="ko-KR" altLang="ko-KR" sz="1200" b="0" i="0" kern="1200" dirty="0">
                <a:solidFill>
                  <a:schemeClr val="tx1"/>
                </a:solidFill>
                <a:effectLst/>
                <a:latin typeface="+mn-lt"/>
                <a:ea typeface="+mn-ea"/>
                <a:cs typeface="+mn-cs"/>
              </a:rPr>
              <a:t>지난 5월 고용노동부가 </a:t>
            </a:r>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당시 대표이사 등을 중대재해처벌법 위반 혐의로 검찰에 송치한지 3개월 만입니다.</a:t>
            </a:r>
            <a:br>
              <a:rPr lang="ko-KR" altLang="ko-KR" dirty="0"/>
            </a:br>
            <a:br>
              <a:rPr lang="ko-KR" altLang="ko-KR" dirty="0"/>
            </a:br>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폴리머공장</a:t>
            </a:r>
            <a:r>
              <a:rPr lang="ko-KR" altLang="ko-KR" sz="1200" b="0" i="0" kern="1200" dirty="0">
                <a:solidFill>
                  <a:schemeClr val="tx1"/>
                </a:solidFill>
                <a:effectLst/>
                <a:latin typeface="+mn-lt"/>
                <a:ea typeface="+mn-ea"/>
                <a:cs typeface="+mn-cs"/>
              </a:rPr>
              <a:t> 폭발 사고는 2022년 8월 31일 울산 남구 </a:t>
            </a:r>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폴리머 공장에서 폭발이 발생해 </a:t>
            </a:r>
            <a:r>
              <a:rPr lang="ko-KR" altLang="ko-KR" sz="1200" b="0" i="0" kern="1200" dirty="0" err="1">
                <a:solidFill>
                  <a:schemeClr val="tx1"/>
                </a:solidFill>
                <a:effectLst/>
                <a:latin typeface="+mn-lt"/>
                <a:ea typeface="+mn-ea"/>
                <a:cs typeface="+mn-cs"/>
              </a:rPr>
              <a:t>원청</a:t>
            </a:r>
            <a:r>
              <a:rPr lang="ko-KR" altLang="ko-KR" sz="1200" b="0" i="0" kern="1200" dirty="0">
                <a:solidFill>
                  <a:schemeClr val="tx1"/>
                </a:solidFill>
                <a:effectLst/>
                <a:latin typeface="+mn-lt"/>
                <a:ea typeface="+mn-ea"/>
                <a:cs typeface="+mn-cs"/>
              </a:rPr>
              <a:t> 직원 4명과 협력사 직원 3명 중 한 명이 숨지고 6명이 다친 사건입니다.</a:t>
            </a:r>
            <a:br>
              <a:rPr lang="ko-KR" altLang="ko-KR" dirty="0"/>
            </a:br>
            <a:br>
              <a:rPr lang="ko-KR" altLang="ko-KR" dirty="0"/>
            </a:br>
            <a:r>
              <a:rPr lang="ko-KR" altLang="ko-KR" sz="1200" b="0" i="0" kern="1200" dirty="0">
                <a:solidFill>
                  <a:schemeClr val="tx1"/>
                </a:solidFill>
                <a:effectLst/>
                <a:latin typeface="+mn-lt"/>
                <a:ea typeface="+mn-ea"/>
                <a:cs typeface="+mn-cs"/>
              </a:rPr>
              <a:t>이 사고로 작업자들은 몸에 30~80%의 2도 화상을 입는 중상을 당해 병원에 이송됐습니다.</a:t>
            </a:r>
            <a:br>
              <a:rPr lang="ko-KR" altLang="ko-KR" dirty="0"/>
            </a:br>
            <a:br>
              <a:rPr lang="ko-KR" altLang="ko-KR" dirty="0"/>
            </a:br>
            <a:r>
              <a:rPr lang="ko-KR" altLang="ko-KR" sz="1200" b="0" i="0" kern="1200" dirty="0">
                <a:solidFill>
                  <a:schemeClr val="tx1"/>
                </a:solidFill>
                <a:effectLst/>
                <a:latin typeface="+mn-lt"/>
                <a:ea typeface="+mn-ea"/>
                <a:cs typeface="+mn-cs"/>
              </a:rPr>
              <a:t>검찰은 사고 발생 불과 4개월 전인 2022년 4월 20일 </a:t>
            </a:r>
            <a:r>
              <a:rPr lang="ko-KR" altLang="ko-KR" sz="1200" b="0" i="0" kern="1200" dirty="0" err="1">
                <a:solidFill>
                  <a:schemeClr val="tx1"/>
                </a:solidFill>
                <a:effectLst/>
                <a:latin typeface="+mn-lt"/>
                <a:ea typeface="+mn-ea"/>
                <a:cs typeface="+mn-cs"/>
              </a:rPr>
              <a:t>SK지오센트릭</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올레핀공장에서</a:t>
            </a:r>
            <a:r>
              <a:rPr lang="ko-KR" altLang="ko-KR" sz="1200" b="0" i="0" kern="1200" dirty="0">
                <a:solidFill>
                  <a:schemeClr val="tx1"/>
                </a:solidFill>
                <a:effectLst/>
                <a:latin typeface="+mn-lt"/>
                <a:ea typeface="+mn-ea"/>
                <a:cs typeface="+mn-cs"/>
              </a:rPr>
              <a:t> </a:t>
            </a:r>
            <a:r>
              <a:rPr lang="ko-KR" altLang="ko-KR" sz="1200" b="0" i="0" kern="1200" dirty="0" err="1">
                <a:solidFill>
                  <a:schemeClr val="tx1"/>
                </a:solidFill>
                <a:effectLst/>
                <a:latin typeface="+mn-lt"/>
                <a:ea typeface="+mn-ea"/>
                <a:cs typeface="+mn-cs"/>
              </a:rPr>
              <a:t>톨루엔</a:t>
            </a:r>
            <a:r>
              <a:rPr lang="ko-KR" altLang="ko-KR" sz="1200" b="0" i="0" kern="1200" dirty="0">
                <a:solidFill>
                  <a:schemeClr val="tx1"/>
                </a:solidFill>
                <a:effectLst/>
                <a:latin typeface="+mn-lt"/>
                <a:ea typeface="+mn-ea"/>
                <a:cs typeface="+mn-cs"/>
              </a:rPr>
              <a:t> 저장탱크 정비 작업 중 불이 나 하청업체 </a:t>
            </a:r>
            <a:r>
              <a:rPr lang="ko-KR" altLang="ko-KR" sz="1200" b="0" i="0" kern="1200" dirty="0" err="1">
                <a:solidFill>
                  <a:schemeClr val="tx1"/>
                </a:solidFill>
                <a:effectLst/>
                <a:latin typeface="+mn-lt"/>
                <a:ea typeface="+mn-ea"/>
                <a:cs typeface="+mn-cs"/>
              </a:rPr>
              <a:t>디엠코퍼레이션</a:t>
            </a:r>
            <a:r>
              <a:rPr lang="ko-KR" altLang="ko-KR" sz="1200" b="0" i="0" kern="1200" dirty="0">
                <a:solidFill>
                  <a:schemeClr val="tx1"/>
                </a:solidFill>
                <a:effectLst/>
                <a:latin typeface="+mn-lt"/>
                <a:ea typeface="+mn-ea"/>
                <a:cs typeface="+mn-cs"/>
              </a:rPr>
              <a:t> 노동자 2명이 숨진 사고가 발생했는데도, 또 다시 중대재해 사고가 발생한 만큼 수사 필요성이 있다고 판단한 것으로 전해졌습니다.</a:t>
            </a:r>
            <a:br>
              <a:rPr lang="ko-KR" altLang="ko-KR" dirty="0"/>
            </a:br>
            <a:br>
              <a:rPr lang="ko-KR" altLang="ko-KR" dirty="0"/>
            </a:br>
            <a:r>
              <a:rPr lang="ko-KR" altLang="ko-KR" sz="1200" b="0" i="0" kern="1200" dirty="0">
                <a:solidFill>
                  <a:schemeClr val="tx1"/>
                </a:solidFill>
                <a:effectLst/>
                <a:latin typeface="+mn-lt"/>
                <a:ea typeface="+mn-ea"/>
                <a:cs typeface="+mn-cs"/>
              </a:rPr>
              <a:t>첫 번째 발생한 사고는 공사금액 50억원 미만으로 중대재해처벌법이 적용되지 않는 유예기간이 있어, 당시 관계자들에 대해 중대재해처벌법 혐의가 아닌 산업안전보건법 위반과 업무상과실치사 등 혐의를 적용해 불구속 기소했습니다. 그러나 검찰은 두 번째 발생한 사고는 공사금액 규모가 유예조건을 상회한다고 판단했습니다.</a:t>
            </a:r>
            <a:br>
              <a:rPr lang="ko-KR" altLang="ko-KR" dirty="0"/>
            </a:br>
            <a:br>
              <a:rPr lang="ko-KR" altLang="ko-KR" dirty="0"/>
            </a:br>
            <a:r>
              <a:rPr lang="ko-KR" altLang="ko-KR" sz="1200" b="0" i="0" kern="1200" dirty="0">
                <a:solidFill>
                  <a:schemeClr val="tx1"/>
                </a:solidFill>
                <a:effectLst/>
                <a:latin typeface="+mn-lt"/>
                <a:ea typeface="+mn-ea"/>
                <a:cs typeface="+mn-cs"/>
              </a:rPr>
              <a:t>검찰은 이번 압수수색을 통해 확보한 자료를 분석한 후 관계자들을 불러 조사할 방침입니다.</a:t>
            </a:r>
            <a:br>
              <a:rPr lang="ko-KR" altLang="ko-KR" dirty="0"/>
            </a:br>
            <a:br>
              <a:rPr lang="ko-KR" altLang="ko-KR" dirty="0"/>
            </a:br>
            <a:r>
              <a:rPr lang="ko-KR" altLang="ko-KR" sz="1200" b="0" i="0" kern="1200" dirty="0">
                <a:solidFill>
                  <a:schemeClr val="tx1"/>
                </a:solidFill>
                <a:effectLst/>
                <a:latin typeface="+mn-lt"/>
                <a:ea typeface="+mn-ea"/>
                <a:cs typeface="+mn-cs"/>
              </a:rPr>
              <a:t>[사진 출처 : 연합뉴스]</a:t>
            </a:r>
            <a:endParaRPr lang="ko-KR" altLang="en-US" dirty="0">
              <a:solidFill>
                <a:schemeClr val="tx1">
                  <a:lumMod val="95000"/>
                  <a:lumOff val="5000"/>
                </a:schemeClr>
              </a:solidFill>
            </a:endParaRP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93</a:t>
            </a:fld>
            <a:endParaRPr lang="ko-KR" altLang="en-US"/>
          </a:p>
        </p:txBody>
      </p:sp>
    </p:spTree>
    <p:extLst>
      <p:ext uri="{BB962C8B-B14F-4D97-AF65-F5344CB8AC3E}">
        <p14:creationId xmlns:p14="http://schemas.microsoft.com/office/powerpoint/2010/main" val="3183301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사용자 지정 레이아웃">
    <p:bg>
      <p:bgPr>
        <a:solidFill>
          <a:srgbClr val="DFEAF8"/>
        </a:solidFill>
        <a:effectLst/>
      </p:bgPr>
    </p:bg>
    <p:spTree>
      <p:nvGrpSpPr>
        <p:cNvPr id="1" name=""/>
        <p:cNvGrpSpPr/>
        <p:nvPr/>
      </p:nvGrpSpPr>
      <p:grpSpPr>
        <a:xfrm>
          <a:off x="0" y="0"/>
          <a:ext cx="0" cy="0"/>
          <a:chOff x="0" y="0"/>
          <a:chExt cx="0" cy="0"/>
        </a:xfrm>
      </p:grpSpPr>
      <p:cxnSp>
        <p:nvCxnSpPr>
          <p:cNvPr id="8" name="직선 연결선 7"/>
          <p:cNvCxnSpPr/>
          <p:nvPr userDrawn="1"/>
        </p:nvCxnSpPr>
        <p:spPr>
          <a:xfrm>
            <a:off x="522164" y="6310436"/>
            <a:ext cx="9649072" cy="0"/>
          </a:xfrm>
          <a:prstGeom prst="line">
            <a:avLst/>
          </a:prstGeom>
          <a:ln w="19050">
            <a:solidFill>
              <a:srgbClr val="009FE3"/>
            </a:solidFill>
          </a:ln>
        </p:spPr>
        <p:style>
          <a:lnRef idx="1">
            <a:schemeClr val="accent1"/>
          </a:lnRef>
          <a:fillRef idx="0">
            <a:schemeClr val="accent1"/>
          </a:fillRef>
          <a:effectRef idx="0">
            <a:schemeClr val="accent1"/>
          </a:effectRef>
          <a:fontRef idx="minor">
            <a:schemeClr val="tx1"/>
          </a:fontRef>
        </p:style>
      </p:cxnSp>
      <p:pic>
        <p:nvPicPr>
          <p:cNvPr id="1027" name="Picture 3" descr="D:\01.프로젝트-SUM\[프로젝트]취업지원센터\18.표준교안ppt제작\png저장\2-2_2차시\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143625" y="1285875"/>
            <a:ext cx="4291584" cy="50474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사용자 지정 레이아웃">
    <p:bg>
      <p:bgPr>
        <a:solidFill>
          <a:schemeClr val="bg1"/>
        </a:solidFill>
        <a:effectLst/>
      </p:bgPr>
    </p:bg>
    <p:spTree>
      <p:nvGrpSpPr>
        <p:cNvPr id="1" name=""/>
        <p:cNvGrpSpPr/>
        <p:nvPr/>
      </p:nvGrpSpPr>
      <p:grpSpPr>
        <a:xfrm>
          <a:off x="0" y="0"/>
          <a:ext cx="0" cy="0"/>
          <a:chOff x="0" y="0"/>
          <a:chExt cx="0" cy="0"/>
        </a:xfrm>
      </p:grpSpPr>
      <p:pic>
        <p:nvPicPr>
          <p:cNvPr id="2052" name="Picture 4" descr="D:\01.프로젝트-SUM\[프로젝트]취업지원센터\18.표준교안ppt제작\png저장\2-2_1차시\01-2.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596585" y="6056608"/>
            <a:ext cx="1353312" cy="926592"/>
          </a:xfrm>
          <a:prstGeom prst="rect">
            <a:avLst/>
          </a:prstGeom>
          <a:noFill/>
          <a:extLst>
            <a:ext uri="{909E8E84-426E-40DD-AFC4-6F175D3DCCD1}">
              <a14:hiddenFill xmlns:a14="http://schemas.microsoft.com/office/drawing/2010/main">
                <a:solidFill>
                  <a:srgbClr val="FFFFFF"/>
                </a:solidFill>
              </a14:hiddenFill>
            </a:ext>
          </a:extLst>
        </p:spPr>
      </p:pic>
      <p:sp>
        <p:nvSpPr>
          <p:cNvPr id="10" name="직사각형 9"/>
          <p:cNvSpPr/>
          <p:nvPr userDrawn="1"/>
        </p:nvSpPr>
        <p:spPr>
          <a:xfrm>
            <a:off x="0" y="-1"/>
            <a:ext cx="10693400" cy="568800"/>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2051" name="Picture 3" descr="D:\01.프로젝트-SUM\[프로젝트]취업지원센터\18.표준교안ppt제작\png저장\2-2_1차시\02-1.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870952" y="-1"/>
            <a:ext cx="2822448" cy="566928"/>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직선 연결선 11"/>
          <p:cNvCxnSpPr/>
          <p:nvPr userDrawn="1"/>
        </p:nvCxnSpPr>
        <p:spPr>
          <a:xfrm>
            <a:off x="522164" y="7218353"/>
            <a:ext cx="9649072" cy="0"/>
          </a:xfrm>
          <a:prstGeom prst="line">
            <a:avLst/>
          </a:prstGeom>
          <a:ln w="19050">
            <a:solidFill>
              <a:srgbClr val="009FE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607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사용자 지정 레이아웃">
    <p:bg>
      <p:bgPr>
        <a:solidFill>
          <a:schemeClr val="bg1"/>
        </a:solidFill>
        <a:effectLst/>
      </p:bgPr>
    </p:bg>
    <p:spTree>
      <p:nvGrpSpPr>
        <p:cNvPr id="1" name=""/>
        <p:cNvGrpSpPr/>
        <p:nvPr/>
      </p:nvGrpSpPr>
      <p:grpSpPr>
        <a:xfrm>
          <a:off x="0" y="0"/>
          <a:ext cx="0" cy="0"/>
          <a:chOff x="0" y="0"/>
          <a:chExt cx="0" cy="0"/>
        </a:xfrm>
      </p:grpSpPr>
      <p:sp>
        <p:nvSpPr>
          <p:cNvPr id="6" name="직사각형 5"/>
          <p:cNvSpPr/>
          <p:nvPr userDrawn="1"/>
        </p:nvSpPr>
        <p:spPr>
          <a:xfrm>
            <a:off x="0" y="0"/>
            <a:ext cx="10693400" cy="1188343"/>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직사각형 9"/>
          <p:cNvSpPr/>
          <p:nvPr userDrawn="1"/>
        </p:nvSpPr>
        <p:spPr>
          <a:xfrm>
            <a:off x="0" y="6996059"/>
            <a:ext cx="10693400" cy="568800"/>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2051" name="Picture 3" descr="D:\01.프로젝트-SUM\[프로젝트]취업지원센터\18.표준교안ppt제작\png저장\2-2_1차시\02-1.png"/>
          <p:cNvPicPr preferRelativeResize="0">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flipV="1">
            <a:off x="7870952" y="6996059"/>
            <a:ext cx="2822448" cy="568800"/>
          </a:xfrm>
          <a:prstGeom prst="rect">
            <a:avLst/>
          </a:prstGeom>
          <a:noFill/>
          <a:extLst>
            <a:ext uri="{909E8E84-426E-40DD-AFC4-6F175D3DCCD1}">
              <a14:hiddenFill xmlns:a14="http://schemas.microsoft.com/office/drawing/2010/main">
                <a:solidFill>
                  <a:srgbClr val="FFFFFF"/>
                </a:solidFill>
              </a14:hiddenFill>
            </a:ext>
          </a:extLst>
        </p:spPr>
      </p:pic>
      <p:sp>
        <p:nvSpPr>
          <p:cNvPr id="8" name="직사각형 7"/>
          <p:cNvSpPr/>
          <p:nvPr userDrawn="1"/>
        </p:nvSpPr>
        <p:spPr>
          <a:xfrm>
            <a:off x="0" y="0"/>
            <a:ext cx="10693400" cy="181819"/>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4243529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3_사용자 지정 레이아웃">
    <p:bg>
      <p:bgPr>
        <a:solidFill>
          <a:schemeClr val="bg1"/>
        </a:solidFill>
        <a:effectLst/>
      </p:bgPr>
    </p:bg>
    <p:spTree>
      <p:nvGrpSpPr>
        <p:cNvPr id="1" name=""/>
        <p:cNvGrpSpPr/>
        <p:nvPr/>
      </p:nvGrpSpPr>
      <p:grpSpPr>
        <a:xfrm>
          <a:off x="0" y="0"/>
          <a:ext cx="0" cy="0"/>
          <a:chOff x="0" y="0"/>
          <a:chExt cx="0" cy="0"/>
        </a:xfrm>
      </p:grpSpPr>
      <p:sp>
        <p:nvSpPr>
          <p:cNvPr id="10" name="직사각형 9"/>
          <p:cNvSpPr/>
          <p:nvPr userDrawn="1"/>
        </p:nvSpPr>
        <p:spPr>
          <a:xfrm>
            <a:off x="0" y="6996059"/>
            <a:ext cx="10693400" cy="568800"/>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2051" name="Picture 3" descr="D:\01.프로젝트-SUM\[프로젝트]취업지원센터\18.표준교안ppt제작\png저장\2-2_1차시\02-1.png"/>
          <p:cNvPicPr preferRelativeResize="0">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flipV="1">
            <a:off x="7870952" y="6996059"/>
            <a:ext cx="2822448" cy="568800"/>
          </a:xfrm>
          <a:prstGeom prst="rect">
            <a:avLst/>
          </a:prstGeom>
          <a:noFill/>
          <a:extLst>
            <a:ext uri="{909E8E84-426E-40DD-AFC4-6F175D3DCCD1}">
              <a14:hiddenFill xmlns:a14="http://schemas.microsoft.com/office/drawing/2010/main">
                <a:solidFill>
                  <a:srgbClr val="FFFFFF"/>
                </a:solidFill>
              </a14:hiddenFill>
            </a:ext>
          </a:extLst>
        </p:spPr>
      </p:pic>
      <p:sp>
        <p:nvSpPr>
          <p:cNvPr id="8" name="직사각형 7"/>
          <p:cNvSpPr/>
          <p:nvPr userDrawn="1"/>
        </p:nvSpPr>
        <p:spPr>
          <a:xfrm>
            <a:off x="0" y="0"/>
            <a:ext cx="10693400" cy="181819"/>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3667603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4_사용자 지정 레이아웃">
    <p:bg>
      <p:bgPr>
        <a:solidFill>
          <a:schemeClr val="bg1"/>
        </a:solidFill>
        <a:effectLst/>
      </p:bgPr>
    </p:bg>
    <p:spTree>
      <p:nvGrpSpPr>
        <p:cNvPr id="1" name=""/>
        <p:cNvGrpSpPr/>
        <p:nvPr/>
      </p:nvGrpSpPr>
      <p:grpSpPr>
        <a:xfrm>
          <a:off x="0" y="0"/>
          <a:ext cx="0" cy="0"/>
          <a:chOff x="0" y="0"/>
          <a:chExt cx="0" cy="0"/>
        </a:xfrm>
      </p:grpSpPr>
      <p:sp>
        <p:nvSpPr>
          <p:cNvPr id="6" name="직사각형 5"/>
          <p:cNvSpPr/>
          <p:nvPr userDrawn="1"/>
        </p:nvSpPr>
        <p:spPr>
          <a:xfrm>
            <a:off x="0" y="0"/>
            <a:ext cx="10693400" cy="1188343"/>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직사각형 7"/>
          <p:cNvSpPr/>
          <p:nvPr userDrawn="1"/>
        </p:nvSpPr>
        <p:spPr>
          <a:xfrm>
            <a:off x="0" y="7381031"/>
            <a:ext cx="10693400" cy="181819"/>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6147" name="Picture 3" descr="D:\01.프로젝트-SUM\[프로젝트]취업지원센터\18.표준교안ppt제작\png저장\2-2_1차시\bg02.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822134" y="0"/>
            <a:ext cx="1481328" cy="1408176"/>
          </a:xfrm>
          <a:prstGeom prst="rect">
            <a:avLst/>
          </a:prstGeom>
          <a:noFill/>
          <a:extLst>
            <a:ext uri="{909E8E84-426E-40DD-AFC4-6F175D3DCCD1}">
              <a14:hiddenFill xmlns:a14="http://schemas.microsoft.com/office/drawing/2010/main">
                <a:solidFill>
                  <a:srgbClr val="FFFFFF"/>
                </a:solidFill>
              </a14:hiddenFill>
            </a:ext>
          </a:extLst>
        </p:spPr>
      </p:pic>
      <p:cxnSp>
        <p:nvCxnSpPr>
          <p:cNvPr id="7" name="직선 연결선 6"/>
          <p:cNvCxnSpPr/>
          <p:nvPr userDrawn="1"/>
        </p:nvCxnSpPr>
        <p:spPr>
          <a:xfrm>
            <a:off x="990600" y="1178818"/>
            <a:ext cx="9702800" cy="0"/>
          </a:xfrm>
          <a:prstGeom prst="line">
            <a:avLst/>
          </a:prstGeom>
          <a:ln w="25400">
            <a:solidFill>
              <a:srgbClr val="009FE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1642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사용자 지정 레이아웃">
    <p:bg>
      <p:bgPr>
        <a:solidFill>
          <a:schemeClr val="bg1"/>
        </a:solidFill>
        <a:effectLst/>
      </p:bgPr>
    </p:bg>
    <p:spTree>
      <p:nvGrpSpPr>
        <p:cNvPr id="1" name=""/>
        <p:cNvGrpSpPr/>
        <p:nvPr/>
      </p:nvGrpSpPr>
      <p:grpSpPr>
        <a:xfrm>
          <a:off x="0" y="0"/>
          <a:ext cx="0" cy="0"/>
          <a:chOff x="0" y="0"/>
          <a:chExt cx="0" cy="0"/>
        </a:xfrm>
      </p:grpSpPr>
      <p:sp>
        <p:nvSpPr>
          <p:cNvPr id="6" name="직사각형 5"/>
          <p:cNvSpPr/>
          <p:nvPr userDrawn="1"/>
        </p:nvSpPr>
        <p:spPr>
          <a:xfrm>
            <a:off x="0" y="0"/>
            <a:ext cx="10693400" cy="1188343"/>
          </a:xfrm>
          <a:prstGeom prst="rect">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직사각형 7"/>
          <p:cNvSpPr/>
          <p:nvPr userDrawn="1"/>
        </p:nvSpPr>
        <p:spPr>
          <a:xfrm>
            <a:off x="0" y="7381031"/>
            <a:ext cx="10693400" cy="181819"/>
          </a:xfrm>
          <a:prstGeom prst="rect">
            <a:avLst/>
          </a:prstGeom>
          <a:solidFill>
            <a:srgbClr val="9D9D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평행 사변형 2"/>
          <p:cNvSpPr/>
          <p:nvPr userDrawn="1"/>
        </p:nvSpPr>
        <p:spPr>
          <a:xfrm flipH="1">
            <a:off x="9798272" y="0"/>
            <a:ext cx="898302" cy="594171"/>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평행 사변형 8"/>
          <p:cNvSpPr/>
          <p:nvPr userDrawn="1"/>
        </p:nvSpPr>
        <p:spPr>
          <a:xfrm flipH="1" flipV="1">
            <a:off x="9798272" y="594171"/>
            <a:ext cx="898302" cy="594000"/>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평행 사변형 9"/>
          <p:cNvSpPr/>
          <p:nvPr userDrawn="1"/>
        </p:nvSpPr>
        <p:spPr>
          <a:xfrm flipH="1">
            <a:off x="9235132" y="0"/>
            <a:ext cx="898302" cy="594171"/>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평행 사변형 10"/>
          <p:cNvSpPr/>
          <p:nvPr userDrawn="1"/>
        </p:nvSpPr>
        <p:spPr>
          <a:xfrm flipH="1" flipV="1">
            <a:off x="9235132" y="594171"/>
            <a:ext cx="898302" cy="594000"/>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평행 사변형 11"/>
          <p:cNvSpPr/>
          <p:nvPr userDrawn="1"/>
        </p:nvSpPr>
        <p:spPr>
          <a:xfrm flipH="1">
            <a:off x="8659068" y="0"/>
            <a:ext cx="898302" cy="594171"/>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평행 사변형 12"/>
          <p:cNvSpPr/>
          <p:nvPr userDrawn="1"/>
        </p:nvSpPr>
        <p:spPr>
          <a:xfrm flipH="1" flipV="1">
            <a:off x="8659068" y="594171"/>
            <a:ext cx="898302" cy="594000"/>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 name="평행 사변형 13"/>
          <p:cNvSpPr/>
          <p:nvPr userDrawn="1"/>
        </p:nvSpPr>
        <p:spPr>
          <a:xfrm flipH="1">
            <a:off x="8083004" y="0"/>
            <a:ext cx="898302" cy="594171"/>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 name="평행 사변형 14"/>
          <p:cNvSpPr/>
          <p:nvPr userDrawn="1"/>
        </p:nvSpPr>
        <p:spPr>
          <a:xfrm flipH="1" flipV="1">
            <a:off x="8083004" y="594171"/>
            <a:ext cx="898302" cy="594000"/>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6" name="평행 사변형 15"/>
          <p:cNvSpPr/>
          <p:nvPr userDrawn="1"/>
        </p:nvSpPr>
        <p:spPr>
          <a:xfrm flipH="1">
            <a:off x="7506940" y="0"/>
            <a:ext cx="898302" cy="594171"/>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 name="평행 사변형 16"/>
          <p:cNvSpPr/>
          <p:nvPr userDrawn="1"/>
        </p:nvSpPr>
        <p:spPr>
          <a:xfrm flipH="1" flipV="1">
            <a:off x="7506940" y="594171"/>
            <a:ext cx="898302" cy="594000"/>
          </a:xfrm>
          <a:prstGeom prst="parallelogram">
            <a:avLst>
              <a:gd name="adj" fmla="val 100853"/>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2610701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사용자 지정 레이아웃">
    <p:bg>
      <p:bgPr>
        <a:solidFill>
          <a:srgbClr val="DFEAF8"/>
        </a:solidFill>
        <a:effectLst/>
      </p:bgPr>
    </p:bg>
    <p:spTree>
      <p:nvGrpSpPr>
        <p:cNvPr id="1" name=""/>
        <p:cNvGrpSpPr/>
        <p:nvPr/>
      </p:nvGrpSpPr>
      <p:grpSpPr>
        <a:xfrm>
          <a:off x="0" y="0"/>
          <a:ext cx="0" cy="0"/>
          <a:chOff x="0" y="0"/>
          <a:chExt cx="0" cy="0"/>
        </a:xfrm>
      </p:grpSpPr>
      <p:cxnSp>
        <p:nvCxnSpPr>
          <p:cNvPr id="8" name="직선 연결선 7"/>
          <p:cNvCxnSpPr/>
          <p:nvPr userDrawn="1"/>
        </p:nvCxnSpPr>
        <p:spPr>
          <a:xfrm>
            <a:off x="522164" y="7208440"/>
            <a:ext cx="9649072" cy="0"/>
          </a:xfrm>
          <a:prstGeom prst="line">
            <a:avLst/>
          </a:prstGeom>
          <a:ln w="19050">
            <a:solidFill>
              <a:srgbClr val="009FE3"/>
            </a:solidFill>
          </a:ln>
        </p:spPr>
        <p:style>
          <a:lnRef idx="1">
            <a:schemeClr val="accent1"/>
          </a:lnRef>
          <a:fillRef idx="0">
            <a:schemeClr val="accent1"/>
          </a:fillRef>
          <a:effectRef idx="0">
            <a:schemeClr val="accent1"/>
          </a:effectRef>
          <a:fontRef idx="minor">
            <a:schemeClr val="tx1"/>
          </a:fontRef>
        </p:style>
      </p:cxnSp>
      <p:pic>
        <p:nvPicPr>
          <p:cNvPr id="4" name="Picture 3" descr="D:\01.프로젝트-SUM\[프로젝트]취업지원센터\18.표준교안ppt제작\png저장\2-2_2차시\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561352" y="3075992"/>
            <a:ext cx="3537875" cy="4161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46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내용">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13660" y="554493"/>
            <a:ext cx="9223058" cy="1078740"/>
          </a:xfrm>
        </p:spPr>
        <p:txBody>
          <a:bodyPr/>
          <a:lstStyle/>
          <a:p>
            <a:r>
              <a:rPr lang="ko-KR" altLang="en-US"/>
              <a:t>마스터 제목 스타일 편집</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13660" y="1666772"/>
            <a:ext cx="9223058" cy="5071087"/>
          </a:xfrm>
        </p:spPr>
        <p:txBody>
          <a:bodyPr/>
          <a:lstStyle/>
          <a:p>
            <a:pPr lvl="0"/>
            <a:r>
              <a:rPr lang="ko-KR" altLang="en-US"/>
              <a:t>마스터 텍스트 스타일을 편집하려면 클릭</a:t>
            </a:r>
          </a:p>
          <a:p>
            <a:pPr lvl="1"/>
            <a:r>
              <a:rPr lang="ko-KR" altLang="en-US"/>
              <a:t>두 번째 수준</a:t>
            </a:r>
          </a:p>
          <a:p>
            <a:pPr lvl="2"/>
            <a:r>
              <a:rPr lang="ko-KR" altLang="en-US"/>
              <a:t>세 번째 수준</a:t>
            </a:r>
          </a:p>
          <a:p>
            <a:pPr lvl="3"/>
            <a:r>
              <a:rPr lang="ko-KR" altLang="en-US"/>
              <a:t>네 번째 수준</a:t>
            </a:r>
          </a:p>
          <a:p>
            <a:pPr lvl="4"/>
            <a:r>
              <a:rPr lang="ko-KR" altLang="en-US"/>
              <a:t>다섯 번째 수준</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ko-KR" altLang="en-US"/>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991CD028-A230-4CE5-8B80-BBDE015EF563}" type="datetimeFigureOut">
              <a:rPr lang="ko-KR" altLang="en-US" smtClean="0"/>
              <a:pPr/>
              <a:t>2026-09-14</a:t>
            </a:fld>
            <a:endParaRPr lang="ko-KR" alt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DCEEF8C6-59C3-42FE-AA2D-C56D7502797D}" type="slidenum">
              <a:rPr lang="ko-KR" altLang="en-US" smtClean="0"/>
              <a:pPr/>
              <a:t>‹#›</a:t>
            </a:fld>
            <a:endParaRPr lang="ko-KR" altLang="en-US"/>
          </a:p>
        </p:txBody>
      </p:sp>
    </p:spTree>
    <p:extLst>
      <p:ext uri="{BB962C8B-B14F-4D97-AF65-F5344CB8AC3E}">
        <p14:creationId xmlns:p14="http://schemas.microsoft.com/office/powerpoint/2010/main" val="134824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3614456" y="4937443"/>
            <a:ext cx="6189583" cy="1630291"/>
          </a:xfrm>
        </p:spPr>
        <p:txBody>
          <a:bodyPr anchor="t">
            <a:normAutofit/>
          </a:bodyPr>
          <a:lstStyle>
            <a:lvl1pPr>
              <a:lnSpc>
                <a:spcPct val="110000"/>
              </a:lnSpc>
              <a:defRPr sz="2105" b="0" spc="0" baseline="0">
                <a:latin typeface="+mn-lt"/>
              </a:defRPr>
            </a:lvl1pPr>
          </a:lstStyle>
          <a:p>
            <a:r>
              <a:rPr lang="ko-KR" altLang="en-US"/>
              <a:t>마스터 제목 스타일 편집</a:t>
            </a:r>
            <a:endParaRPr lang="en-US"/>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3532443" y="910153"/>
            <a:ext cx="6794410" cy="4962538"/>
          </a:xfrm>
        </p:spPr>
        <p:txBody>
          <a:bodyPr anchor="b"/>
          <a:lstStyle>
            <a:lvl1pPr>
              <a:buNone/>
              <a:defRPr sz="26313"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3614457" y="7008171"/>
            <a:ext cx="2782709" cy="402567"/>
          </a:xfrm>
        </p:spPr>
        <p:txBody>
          <a:bodyPr/>
          <a:lstStyle>
            <a:lvl1pPr>
              <a:defRPr>
                <a:solidFill>
                  <a:schemeClr val="tx2"/>
                </a:solidFill>
              </a:defRPr>
            </a:lvl1pPr>
          </a:lstStyle>
          <a:p>
            <a:endParaRPr lang="ko-KR" alt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991CD028-A230-4CE5-8B80-BBDE015EF563}" type="datetimeFigureOut">
              <a:rPr lang="ko-KR" altLang="en-US" smtClean="0"/>
              <a:pPr/>
              <a:t>2026-09-14</a:t>
            </a:fld>
            <a:endParaRPr lang="ko-KR" alt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DCEEF8C6-59C3-42FE-AA2D-C56D7502797D}" type="slidenum">
              <a:rPr lang="ko-KR" altLang="en-US" smtClean="0"/>
              <a:pPr/>
              <a:t>‹#›</a:t>
            </a:fld>
            <a:endParaRPr lang="ko-KR" alt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02231" y="3354544"/>
            <a:ext cx="2869936" cy="411477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79"/>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79"/>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79"/>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79"/>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79"/>
              </a:p>
            </p:txBody>
          </p:sp>
        </p:grpSp>
      </p:grpSp>
    </p:spTree>
    <p:extLst>
      <p:ext uri="{BB962C8B-B14F-4D97-AF65-F5344CB8AC3E}">
        <p14:creationId xmlns:p14="http://schemas.microsoft.com/office/powerpoint/2010/main" val="1810076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6E7E8"/>
        </a:solidFill>
        <a:effectLst/>
      </p:bgPr>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534671" y="302803"/>
            <a:ext cx="9624060" cy="1260211"/>
          </a:xfrm>
          <a:prstGeom prst="rect">
            <a:avLst/>
          </a:prstGeom>
        </p:spPr>
        <p:txBody>
          <a:bodyPr vert="horz" lIns="99569" tIns="49785" rIns="99569" bIns="49785"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534671" y="1764296"/>
            <a:ext cx="9624060" cy="4990084"/>
          </a:xfrm>
          <a:prstGeom prst="rect">
            <a:avLst/>
          </a:prstGeom>
        </p:spPr>
        <p:txBody>
          <a:bodyPr vert="horz" lIns="99569" tIns="49785" rIns="99569" bIns="49785" rtlCol="0">
            <a:normAutofit/>
          </a:body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날짜 개체 틀 3"/>
          <p:cNvSpPr>
            <a:spLocks noGrp="1"/>
          </p:cNvSpPr>
          <p:nvPr>
            <p:ph type="dt" sz="half" idx="2"/>
          </p:nvPr>
        </p:nvSpPr>
        <p:spPr>
          <a:xfrm>
            <a:off x="534671" y="7008174"/>
            <a:ext cx="2495127" cy="402567"/>
          </a:xfrm>
          <a:prstGeom prst="rect">
            <a:avLst/>
          </a:prstGeom>
        </p:spPr>
        <p:txBody>
          <a:bodyPr vert="horz" lIns="99569" tIns="49785" rIns="99569" bIns="49785" rtlCol="0" anchor="ctr"/>
          <a:lstStyle>
            <a:lvl1pPr algn="l">
              <a:defRPr sz="1300">
                <a:solidFill>
                  <a:schemeClr val="tx1">
                    <a:tint val="75000"/>
                  </a:schemeClr>
                </a:solidFill>
              </a:defRPr>
            </a:lvl1pPr>
          </a:lstStyle>
          <a:p>
            <a:fld id="{991CD028-A230-4CE5-8B80-BBDE015EF563}" type="datetimeFigureOut">
              <a:rPr lang="ko-KR" altLang="en-US" smtClean="0"/>
              <a:pPr/>
              <a:t>2026-09-14</a:t>
            </a:fld>
            <a:endParaRPr lang="ko-KR" altLang="en-US"/>
          </a:p>
        </p:txBody>
      </p:sp>
      <p:sp>
        <p:nvSpPr>
          <p:cNvPr id="5" name="바닥글 개체 틀 4"/>
          <p:cNvSpPr>
            <a:spLocks noGrp="1"/>
          </p:cNvSpPr>
          <p:nvPr>
            <p:ph type="ftr" sz="quarter" idx="3"/>
          </p:nvPr>
        </p:nvSpPr>
        <p:spPr>
          <a:xfrm>
            <a:off x="3653580" y="7008174"/>
            <a:ext cx="3386243" cy="402567"/>
          </a:xfrm>
          <a:prstGeom prst="rect">
            <a:avLst/>
          </a:prstGeom>
        </p:spPr>
        <p:txBody>
          <a:bodyPr vert="horz" lIns="99569" tIns="49785" rIns="99569" bIns="49785" rtlCol="0" anchor="ctr"/>
          <a:lstStyle>
            <a:lvl1pPr algn="ctr">
              <a:defRPr sz="1300">
                <a:solidFill>
                  <a:schemeClr val="tx1">
                    <a:tint val="75000"/>
                  </a:schemeClr>
                </a:solidFill>
              </a:defRPr>
            </a:lvl1pPr>
          </a:lstStyle>
          <a:p>
            <a:endParaRPr lang="ko-KR" altLang="en-US"/>
          </a:p>
        </p:txBody>
      </p:sp>
      <p:sp>
        <p:nvSpPr>
          <p:cNvPr id="6" name="슬라이드 번호 개체 틀 5"/>
          <p:cNvSpPr>
            <a:spLocks noGrp="1"/>
          </p:cNvSpPr>
          <p:nvPr>
            <p:ph type="sldNum" sz="quarter" idx="4"/>
          </p:nvPr>
        </p:nvSpPr>
        <p:spPr>
          <a:xfrm>
            <a:off x="7663604" y="7008174"/>
            <a:ext cx="2495127" cy="402567"/>
          </a:xfrm>
          <a:prstGeom prst="rect">
            <a:avLst/>
          </a:prstGeom>
        </p:spPr>
        <p:txBody>
          <a:bodyPr vert="horz" lIns="99569" tIns="49785" rIns="99569" bIns="49785" rtlCol="0" anchor="ctr"/>
          <a:lstStyle>
            <a:lvl1pPr algn="r">
              <a:defRPr sz="1300">
                <a:solidFill>
                  <a:schemeClr val="tx1">
                    <a:tint val="75000"/>
                  </a:schemeClr>
                </a:solidFill>
              </a:defRPr>
            </a:lvl1pPr>
          </a:lstStyle>
          <a:p>
            <a:fld id="{DCEEF8C6-59C3-42FE-AA2D-C56D7502797D}" type="slidenum">
              <a:rPr lang="ko-KR" altLang="en-US" smtClean="0"/>
              <a:pPr/>
              <a:t>‹#›</a:t>
            </a:fld>
            <a:endParaRPr lang="ko-KR" altLang="en-US"/>
          </a:p>
        </p:txBody>
      </p:sp>
    </p:spTree>
  </p:cSld>
  <p:clrMap bg1="lt1" tx1="dk1" bg2="lt2" tx2="dk2" accent1="accent1" accent2="accent2" accent3="accent3" accent4="accent4" accent5="accent5" accent6="accent6" hlink="hlink" folHlink="folHlink"/>
  <p:sldLayoutIdLst>
    <p:sldLayoutId id="2147483660" r:id="rId1"/>
    <p:sldLayoutId id="2147483748" r:id="rId2"/>
    <p:sldLayoutId id="2147483794" r:id="rId3"/>
    <p:sldLayoutId id="2147483803" r:id="rId4"/>
    <p:sldLayoutId id="2147483804" r:id="rId5"/>
    <p:sldLayoutId id="2147483796" r:id="rId6"/>
    <p:sldLayoutId id="2147483802" r:id="rId7"/>
    <p:sldLayoutId id="2147483805" r:id="rId8"/>
    <p:sldLayoutId id="2147483806" r:id="rId9"/>
  </p:sldLayoutIdLst>
  <p:txStyles>
    <p:titleStyle>
      <a:lvl1pPr algn="ctr" defTabSz="995690" rtl="0" eaLnBrk="1" latinLnBrk="1" hangingPunct="1">
        <a:spcBef>
          <a:spcPct val="0"/>
        </a:spcBef>
        <a:buNone/>
        <a:defRPr sz="4800" kern="1200">
          <a:solidFill>
            <a:schemeClr val="tx1"/>
          </a:solidFill>
          <a:latin typeface="+mj-lt"/>
          <a:ea typeface="+mj-ea"/>
          <a:cs typeface="+mj-cs"/>
        </a:defRPr>
      </a:lvl1pPr>
    </p:titleStyle>
    <p:bodyStyle>
      <a:lvl1pPr marL="373384" indent="-373384" algn="l" defTabSz="995690"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998" indent="-311153" algn="l" defTabSz="995690"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613" indent="-248923" algn="l" defTabSz="995690"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45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4030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814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99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83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168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9pPr>
    </p:bodyStyle>
    <p:other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png"/><Relationship Id="rId7"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25.jpeg"/><Relationship Id="rId11" Type="http://schemas.openxmlformats.org/officeDocument/2006/relationships/image" Target="../media/image30.jpeg"/><Relationship Id="rId5" Type="http://schemas.openxmlformats.org/officeDocument/2006/relationships/image" Target="../media/image24.jpeg"/><Relationship Id="rId10" Type="http://schemas.openxmlformats.org/officeDocument/2006/relationships/image" Target="../media/image29.jpeg"/><Relationship Id="rId4" Type="http://schemas.openxmlformats.org/officeDocument/2006/relationships/image" Target="../media/image23.jpeg"/><Relationship Id="rId9" Type="http://schemas.openxmlformats.org/officeDocument/2006/relationships/image" Target="../media/image28.jpe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ck/a?!&amp;&amp;p=878463de366a7e108bcdc83e269421989c5ef9c0a6ffe32acee442f682f50283JmltdHM9MTc4Nzk2MTYwMA&amp;ptn=3&amp;ver=2&amp;hsh=4&amp;fclid=38f3bd5b-1e02-699e-0682-ab261fcd68e3&amp;u=a1aHR0cHM6Ly93d3cubW9lbC5nby5rci9jb21tb24vZG93bmxvYWRGaWxlLmRvP2ZpbGVfc2VxPTIwMjEwNjAzMzc3JmJic19zZXE9MjAyMTA2MDI3OTMmYmJzX2lkPUxPQ0FMMQ&amp;ntb=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7.png"/><Relationship Id="rId4" Type="http://schemas.openxmlformats.org/officeDocument/2006/relationships/notesSlide" Target="../notesSlides/notesSlide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4.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5.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46.xml"/><Relationship Id="rId1" Type="http://schemas.openxmlformats.org/officeDocument/2006/relationships/slideLayout" Target="../slideLayouts/slideLayout8.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53.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42.png"/><Relationship Id="rId2" Type="http://schemas.openxmlformats.org/officeDocument/2006/relationships/notesSlide" Target="../notesSlides/notesSlide47.xml"/><Relationship Id="rId1" Type="http://schemas.openxmlformats.org/officeDocument/2006/relationships/slideLayout" Target="../slideLayouts/slideLayout8.xml"/><Relationship Id="rId6" Type="http://schemas.openxmlformats.org/officeDocument/2006/relationships/image" Target="../media/image44.png"/><Relationship Id="rId5" Type="http://schemas.openxmlformats.org/officeDocument/2006/relationships/image" Target="../media/image46.png"/><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8.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9.xml"/><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0.xml"/><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1.xml"/><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2.xml"/><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8.xml"/><Relationship Id="rId5" Type="http://schemas.openxmlformats.org/officeDocument/2006/relationships/image" Target="../media/image69.png"/><Relationship Id="rId4" Type="http://schemas.openxmlformats.org/officeDocument/2006/relationships/image" Target="../media/image68.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70.png"/><Relationship Id="rId4" Type="http://schemas.openxmlformats.org/officeDocument/2006/relationships/notesSlide" Target="../notesSlides/notesSlide53.xml"/></Relationships>
</file>

<file path=ppt/slides/_rels/slide6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8.xml"/></Relationships>
</file>

<file path=ppt/slides/_rels/slide6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8.xml"/></Relationships>
</file>

<file path=ppt/slides/_rels/slide7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8.xml"/></Relationships>
</file>

<file path=ppt/slides/_rels/slide7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8.xml"/></Relationships>
</file>

<file path=ppt/slides/_rels/slide7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8.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1.png"/><Relationship Id="rId4" Type="http://schemas.openxmlformats.org/officeDocument/2006/relationships/notesSlide" Target="../notesSlides/notesSlide5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8.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8.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8.xml"/></Relationships>
</file>

<file path=ppt/slides/_rels/slide8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9.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5.png"/><Relationship Id="rId4" Type="http://schemas.openxmlformats.org/officeDocument/2006/relationships/notesSlide" Target="../notesSlides/notesSlide57.xml"/></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6.png"/><Relationship Id="rId4" Type="http://schemas.openxmlformats.org/officeDocument/2006/relationships/notesSlide" Target="../notesSlides/notesSlide58.xml"/></Relationships>
</file>

<file path=ppt/slides/_rels/slide9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9.xml"/><Relationship Id="rId1" Type="http://schemas.openxmlformats.org/officeDocument/2006/relationships/slideLayout" Target="../slideLayouts/slideLayout8.xml"/></Relationships>
</file>

<file path=ppt/slides/_rels/slide9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0.xml"/><Relationship Id="rId1" Type="http://schemas.openxmlformats.org/officeDocument/2006/relationships/slideLayout" Target="../slideLayouts/slideLayout8.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8.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8.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6.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8.xml"/></Relationships>
</file>

<file path=ppt/slides/_rels/slide9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19AC73C8-369B-2781-E947-5C8D83D7553C}"/>
              </a:ext>
            </a:extLst>
          </p:cNvPr>
          <p:cNvSpPr txBox="1">
            <a:spLocks/>
          </p:cNvSpPr>
          <p:nvPr/>
        </p:nvSpPr>
        <p:spPr>
          <a:xfrm>
            <a:off x="-1134020" y="6181335"/>
            <a:ext cx="10693400" cy="864096"/>
          </a:xfrm>
          <a:prstGeom prst="rect">
            <a:avLst/>
          </a:prstGeom>
        </p:spPr>
        <p:txBody>
          <a:bodyPr vert="horz" lIns="91440" tIns="45720" rIns="91440" bIns="45720" rtlCol="0" anchor="t">
            <a:normAutofit fontScale="97500"/>
          </a:bodyPr>
          <a:lstStyle>
            <a:lvl1pPr algn="l" defTabSz="802020" rtl="0" eaLnBrk="1" latinLnBrk="1" hangingPunct="1">
              <a:lnSpc>
                <a:spcPct val="110000"/>
              </a:lnSpc>
              <a:spcBef>
                <a:spcPct val="0"/>
              </a:spcBef>
              <a:buNone/>
              <a:defRPr sz="2105" b="0" kern="1200" spc="0" baseline="0">
                <a:solidFill>
                  <a:schemeClr val="tx2"/>
                </a:solidFill>
                <a:latin typeface="+mn-lt"/>
                <a:ea typeface="+mj-ea"/>
                <a:cs typeface="+mj-cs"/>
              </a:defRPr>
            </a:lvl1pPr>
          </a:lstStyle>
          <a:p>
            <a:pPr algn="ctr"/>
            <a:r>
              <a:rPr lang="ko-KR" altLang="en-US" sz="4000" b="1" dirty="0"/>
              <a:t>강사</a:t>
            </a:r>
            <a:r>
              <a:rPr lang="en-US" altLang="ko-KR" sz="4000" b="1" dirty="0"/>
              <a:t>: </a:t>
            </a:r>
            <a:r>
              <a:rPr lang="ko-KR" altLang="en-US" sz="4000" b="1" dirty="0"/>
              <a:t>조영인 </a:t>
            </a:r>
            <a:r>
              <a:rPr lang="ko-KR" altLang="en-US" sz="4000" b="1" dirty="0" err="1"/>
              <a:t>채덕봉</a:t>
            </a:r>
            <a:r>
              <a:rPr lang="ko-KR" altLang="en-US" sz="4000" b="1" dirty="0"/>
              <a:t> </a:t>
            </a:r>
          </a:p>
        </p:txBody>
      </p:sp>
      <p:pic>
        <p:nvPicPr>
          <p:cNvPr id="4" name="Picture 3" descr="D:\01.프로젝트-SUM\[프로젝트]취업지원센터\18.표준교안ppt제작\png저장\01-1.png">
            <a:extLst>
              <a:ext uri="{FF2B5EF4-FFF2-40B4-BE49-F238E27FC236}">
                <a16:creationId xmlns:a16="http://schemas.microsoft.com/office/drawing/2014/main" id="{50375E2B-951B-E639-D4BE-F42624700D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4932" y="6245321"/>
            <a:ext cx="2590800" cy="6400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14F47B4-C099-C566-4708-242137E418B3}"/>
              </a:ext>
            </a:extLst>
          </p:cNvPr>
          <p:cNvSpPr txBox="1"/>
          <p:nvPr/>
        </p:nvSpPr>
        <p:spPr>
          <a:xfrm>
            <a:off x="0" y="4105833"/>
            <a:ext cx="10693400" cy="661720"/>
          </a:xfrm>
          <a:prstGeom prst="rect">
            <a:avLst/>
          </a:prstGeom>
          <a:noFill/>
        </p:spPr>
        <p:txBody>
          <a:bodyPr wrap="square" rtlCol="0">
            <a:spAutoFit/>
          </a:bodyPr>
          <a:lstStyle/>
          <a:p>
            <a:pPr algn="ctr">
              <a:spcAft>
                <a:spcPts val="300"/>
              </a:spcAft>
            </a:pPr>
            <a:r>
              <a:rPr lang="ko-KR" altLang="en-US" sz="3700" spc="-250" dirty="0">
                <a:solidFill>
                  <a:srgbClr val="575757"/>
                </a:solidFill>
                <a:latin typeface="HY헤드라인M" panose="02030600000101010101" pitchFamily="18" charset="-127"/>
                <a:ea typeface="HY헤드라인M" panose="02030600000101010101" pitchFamily="18" charset="-127"/>
              </a:rPr>
              <a:t>건강하고 안전하게 일할 권리 이해 </a:t>
            </a:r>
          </a:p>
        </p:txBody>
      </p:sp>
      <p:sp>
        <p:nvSpPr>
          <p:cNvPr id="10" name="타원 9">
            <a:extLst>
              <a:ext uri="{FF2B5EF4-FFF2-40B4-BE49-F238E27FC236}">
                <a16:creationId xmlns:a16="http://schemas.microsoft.com/office/drawing/2014/main" id="{3B16ED6A-18CB-2DFE-6429-88318AA090D0}"/>
              </a:ext>
            </a:extLst>
          </p:cNvPr>
          <p:cNvSpPr/>
          <p:nvPr/>
        </p:nvSpPr>
        <p:spPr>
          <a:xfrm>
            <a:off x="8731076" y="4212679"/>
            <a:ext cx="629692" cy="480195"/>
          </a:xfrm>
          <a:prstGeom prst="ellipse">
            <a:avLst/>
          </a:prstGeom>
          <a:solidFill>
            <a:srgbClr val="575757"/>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72000" rIns="0" bIns="0" rtlCol="0" anchor="ctr"/>
          <a:lstStyle/>
          <a:p>
            <a:pPr algn="ctr"/>
            <a:r>
              <a:rPr lang="en-US" altLang="ko-KR" sz="3600" dirty="0">
                <a:latin typeface="HY헤드라인M" panose="02030600000101010101" pitchFamily="18" charset="-127"/>
                <a:ea typeface="HY헤드라인M" panose="02030600000101010101" pitchFamily="18" charset="-127"/>
              </a:rPr>
              <a:t>2</a:t>
            </a:r>
            <a:endParaRPr lang="ko-KR" altLang="en-US" sz="3600" dirty="0">
              <a:latin typeface="HY헤드라인M" panose="02030600000101010101" pitchFamily="18" charset="-127"/>
              <a:ea typeface="HY헤드라인M" panose="02030600000101010101" pitchFamily="18" charset="-127"/>
            </a:endParaRPr>
          </a:p>
        </p:txBody>
      </p:sp>
      <p:sp>
        <p:nvSpPr>
          <p:cNvPr id="6" name="TextBox 5">
            <a:extLst>
              <a:ext uri="{FF2B5EF4-FFF2-40B4-BE49-F238E27FC236}">
                <a16:creationId xmlns:a16="http://schemas.microsoft.com/office/drawing/2014/main" id="{69F53131-95C2-3DC6-C7AF-86B68B765E09}"/>
              </a:ext>
            </a:extLst>
          </p:cNvPr>
          <p:cNvSpPr txBox="1"/>
          <p:nvPr/>
        </p:nvSpPr>
        <p:spPr>
          <a:xfrm>
            <a:off x="0" y="2052439"/>
            <a:ext cx="10693400" cy="1862048"/>
          </a:xfrm>
          <a:prstGeom prst="rect">
            <a:avLst/>
          </a:prstGeom>
          <a:noFill/>
        </p:spPr>
        <p:txBody>
          <a:bodyPr wrap="square">
            <a:spAutoFit/>
          </a:bodyPr>
          <a:lstStyle/>
          <a:p>
            <a:pPr algn="ctr"/>
            <a:r>
              <a:rPr lang="ko-KR" altLang="en-US" sz="11500" b="1" dirty="0">
                <a:ln>
                  <a:solidFill>
                    <a:srgbClr val="31B7BC"/>
                  </a:solidFill>
                </a:ln>
                <a:solidFill>
                  <a:srgbClr val="065DA4"/>
                </a:solidFill>
                <a:effectLst>
                  <a:outerShdw blurRad="38100" dist="38100" dir="2700000" algn="tl">
                    <a:srgbClr val="000000">
                      <a:alpha val="43137"/>
                    </a:srgbClr>
                  </a:outerShdw>
                  <a:reflection stA="63000" endPos="17000" dist="50800" dir="5400000" sy="-100000" algn="bl" rotWithShape="0"/>
                </a:effectLst>
                <a:latin typeface="HY견고딕" panose="02030600000101010101" pitchFamily="18" charset="-127"/>
                <a:ea typeface="HY견고딕" panose="02030600000101010101" pitchFamily="18" charset="-127"/>
              </a:rPr>
              <a:t>노동의</a:t>
            </a:r>
            <a:r>
              <a:rPr lang="en-US" altLang="ko-KR" sz="11500" b="1" dirty="0">
                <a:ln>
                  <a:solidFill>
                    <a:srgbClr val="31B7BC"/>
                  </a:solidFill>
                </a:ln>
                <a:solidFill>
                  <a:srgbClr val="065DA4"/>
                </a:solidFill>
                <a:effectLst>
                  <a:outerShdw blurRad="38100" dist="38100" dir="2700000" algn="tl">
                    <a:srgbClr val="000000">
                      <a:alpha val="43137"/>
                    </a:srgbClr>
                  </a:outerShdw>
                  <a:reflection stA="63000" endPos="17000" dist="50800" dir="5400000" sy="-100000" algn="bl" rotWithShape="0"/>
                </a:effectLst>
                <a:latin typeface="HY견고딕" panose="02030600000101010101" pitchFamily="18" charset="-127"/>
                <a:ea typeface="HY견고딕" panose="02030600000101010101" pitchFamily="18" charset="-127"/>
              </a:rPr>
              <a:t> </a:t>
            </a:r>
            <a:r>
              <a:rPr lang="ko-KR" altLang="en-US" sz="11500" b="1" dirty="0">
                <a:ln>
                  <a:solidFill>
                    <a:srgbClr val="31B7BC"/>
                  </a:solidFill>
                </a:ln>
                <a:solidFill>
                  <a:srgbClr val="065DA4"/>
                </a:solidFill>
                <a:effectLst>
                  <a:outerShdw blurRad="38100" dist="38100" dir="2700000" algn="tl">
                    <a:srgbClr val="000000">
                      <a:alpha val="43137"/>
                    </a:srgbClr>
                  </a:outerShdw>
                  <a:reflection stA="63000" endPos="17000" dist="50800" dir="5400000" sy="-100000" algn="bl" rotWithShape="0"/>
                </a:effectLst>
                <a:latin typeface="HY견고딕" panose="02030600000101010101" pitchFamily="18" charset="-127"/>
                <a:ea typeface="HY견고딕" panose="02030600000101010101" pitchFamily="18" charset="-127"/>
              </a:rPr>
              <a:t>권리</a:t>
            </a:r>
            <a:endParaRPr lang="ko-KR" alt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4CFDFF7B-418D-F311-7748-E19790C8E254}"/>
              </a:ext>
            </a:extLst>
          </p:cNvPr>
          <p:cNvPicPr>
            <a:picLocks noGrp="1" noChangeAspect="1"/>
          </p:cNvPicPr>
          <p:nvPr>
            <p:ph sz="quarter" idx="13"/>
          </p:nvPr>
        </p:nvPicPr>
        <p:blipFill>
          <a:blip r:embed="rId2"/>
          <a:stretch>
            <a:fillRect/>
          </a:stretch>
        </p:blipFill>
        <p:spPr>
          <a:xfrm>
            <a:off x="3474492" y="396255"/>
            <a:ext cx="3257611" cy="1632533"/>
          </a:xfrm>
          <a:prstGeom prst="rect">
            <a:avLst/>
          </a:prstGeom>
        </p:spPr>
      </p:pic>
      <p:sp>
        <p:nvSpPr>
          <p:cNvPr id="9" name="TextBox 8">
            <a:extLst>
              <a:ext uri="{FF2B5EF4-FFF2-40B4-BE49-F238E27FC236}">
                <a16:creationId xmlns:a16="http://schemas.microsoft.com/office/drawing/2014/main" id="{6A73DC7D-3912-5235-5F6A-8C9CC49B9B82}"/>
              </a:ext>
            </a:extLst>
          </p:cNvPr>
          <p:cNvSpPr txBox="1"/>
          <p:nvPr/>
        </p:nvSpPr>
        <p:spPr>
          <a:xfrm>
            <a:off x="666180" y="2225605"/>
            <a:ext cx="9937104" cy="3323987"/>
          </a:xfrm>
          <a:prstGeom prst="rect">
            <a:avLst/>
          </a:prstGeom>
          <a:solidFill>
            <a:schemeClr val="bg1">
              <a:lumMod val="95000"/>
            </a:schemeClr>
          </a:solidFill>
        </p:spPr>
        <p:txBody>
          <a:bodyPr wrap="square">
            <a:spAutoFit/>
          </a:bodyPr>
          <a:lstStyle/>
          <a:p>
            <a:pPr marL="118800">
              <a:spcAft>
                <a:spcPts val="1200"/>
              </a:spcAft>
            </a:pPr>
            <a:endParaRPr lang="en-US" altLang="ko-KR" sz="3600" spc="-150" dirty="0">
              <a:solidFill>
                <a:srgbClr val="0070C0"/>
              </a:solidFill>
              <a:latin typeface="HY헤드라인M" panose="02030600000101010101" pitchFamily="18" charset="-127"/>
              <a:ea typeface="HY헤드라인M" panose="02030600000101010101" pitchFamily="18" charset="-127"/>
            </a:endParaRPr>
          </a:p>
          <a:p>
            <a:pPr marL="514800" indent="-396000">
              <a:spcAft>
                <a:spcPts val="1200"/>
              </a:spcAft>
              <a:buFont typeface="+mj-lt"/>
              <a:buAutoNum type="arabicPeriod"/>
            </a:pPr>
            <a:r>
              <a:rPr lang="ko-KR" altLang="en-US" sz="3600" spc="-150" dirty="0">
                <a:solidFill>
                  <a:srgbClr val="0070C0"/>
                </a:solidFill>
                <a:latin typeface="HY헤드라인M" panose="02030600000101010101" pitchFamily="18" charset="-127"/>
                <a:ea typeface="HY헤드라인M" panose="02030600000101010101" pitchFamily="18" charset="-127"/>
              </a:rPr>
              <a:t>산업재해보상보험법에 대한 의미와 그 내용을 알 </a:t>
            </a:r>
            <a:r>
              <a:rPr lang="ko-KR" altLang="en-US" sz="3600" spc="-150" dirty="0" err="1">
                <a:solidFill>
                  <a:srgbClr val="0070C0"/>
                </a:solidFill>
                <a:latin typeface="HY헤드라인M" panose="02030600000101010101" pitchFamily="18" charset="-127"/>
                <a:ea typeface="HY헤드라인M" panose="02030600000101010101" pitchFamily="18" charset="-127"/>
              </a:rPr>
              <a:t>수있다</a:t>
            </a:r>
            <a:endParaRPr lang="en-US" altLang="ko-KR" sz="3600" spc="-150" dirty="0">
              <a:solidFill>
                <a:srgbClr val="0070C0"/>
              </a:solidFill>
              <a:latin typeface="HY헤드라인M" panose="02030600000101010101" pitchFamily="18" charset="-127"/>
              <a:ea typeface="HY헤드라인M" panose="02030600000101010101" pitchFamily="18" charset="-127"/>
            </a:endParaRPr>
          </a:p>
          <a:p>
            <a:pPr marL="514800" indent="-396000">
              <a:spcAft>
                <a:spcPts val="1200"/>
              </a:spcAft>
              <a:buFont typeface="+mj-lt"/>
              <a:buAutoNum type="arabicPeriod"/>
            </a:pPr>
            <a:r>
              <a:rPr lang="ko-KR" altLang="en-US" sz="3600" spc="-150" dirty="0">
                <a:solidFill>
                  <a:srgbClr val="0070C0"/>
                </a:solidFill>
                <a:latin typeface="HY헤드라인M" panose="02030600000101010101" pitchFamily="18" charset="-127"/>
                <a:ea typeface="HY헤드라인M" panose="02030600000101010101" pitchFamily="18" charset="-127"/>
              </a:rPr>
              <a:t>직장 괴롭힘의 의미와  대응방안을 알 </a:t>
            </a:r>
            <a:r>
              <a:rPr lang="ko-KR" altLang="en-US" sz="3600" spc="-150" dirty="0" err="1">
                <a:solidFill>
                  <a:srgbClr val="0070C0"/>
                </a:solidFill>
                <a:latin typeface="HY헤드라인M" panose="02030600000101010101" pitchFamily="18" charset="-127"/>
                <a:ea typeface="HY헤드라인M" panose="02030600000101010101" pitchFamily="18" charset="-127"/>
              </a:rPr>
              <a:t>수있다</a:t>
            </a:r>
            <a:r>
              <a:rPr lang="en-US" altLang="ko-KR" sz="3600" spc="-150" dirty="0">
                <a:solidFill>
                  <a:srgbClr val="0070C0"/>
                </a:solidFill>
                <a:latin typeface="HY헤드라인M" panose="02030600000101010101" pitchFamily="18" charset="-127"/>
                <a:ea typeface="HY헤드라인M" panose="02030600000101010101" pitchFamily="18" charset="-127"/>
              </a:rPr>
              <a:t>.</a:t>
            </a:r>
          </a:p>
          <a:p>
            <a:pPr marL="118800">
              <a:spcAft>
                <a:spcPts val="1200"/>
              </a:spcAft>
            </a:pPr>
            <a:r>
              <a:rPr lang="en-US" altLang="ko-KR" sz="3600" spc="-150" dirty="0">
                <a:solidFill>
                  <a:srgbClr val="0070C0"/>
                </a:solidFill>
                <a:latin typeface="HY헤드라인M" panose="02030600000101010101" pitchFamily="18" charset="-127"/>
                <a:ea typeface="HY헤드라인M" panose="02030600000101010101" pitchFamily="18" charset="-127"/>
              </a:rPr>
              <a:t>3. </a:t>
            </a:r>
            <a:r>
              <a:rPr lang="ko-KR" altLang="en-US" sz="3600" spc="-150" dirty="0">
                <a:solidFill>
                  <a:srgbClr val="0070C0"/>
                </a:solidFill>
                <a:latin typeface="HY헤드라인M" panose="02030600000101010101" pitchFamily="18" charset="-127"/>
                <a:ea typeface="HY헤드라인M" panose="02030600000101010101" pitchFamily="18" charset="-127"/>
              </a:rPr>
              <a:t>중대재해처벌법의 의미와 그 내용을 알 수 있다</a:t>
            </a:r>
            <a:r>
              <a:rPr lang="en-US" altLang="ko-KR" sz="3600" spc="-150" dirty="0">
                <a:solidFill>
                  <a:srgbClr val="0070C0"/>
                </a:solidFill>
                <a:latin typeface="HY헤드라인M" panose="02030600000101010101" pitchFamily="18" charset="-127"/>
                <a:ea typeface="HY헤드라인M" panose="02030600000101010101" pitchFamily="18" charset="-127"/>
              </a:rPr>
              <a:t>. </a:t>
            </a:r>
            <a:endParaRPr lang="ko-KR" altLang="en-US" sz="3600" spc="-150" dirty="0">
              <a:solidFill>
                <a:srgbClr val="0070C0"/>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989016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A531E6D7-1875-594A-DEB2-731B519D187B}"/>
              </a:ext>
            </a:extLst>
          </p:cNvPr>
          <p:cNvSpPr>
            <a:spLocks noGrp="1"/>
          </p:cNvSpPr>
          <p:nvPr>
            <p:ph type="title"/>
          </p:nvPr>
        </p:nvSpPr>
        <p:spPr>
          <a:xfrm>
            <a:off x="0" y="284645"/>
            <a:ext cx="10693399" cy="615666"/>
          </a:xfrm>
          <a:solidFill>
            <a:schemeClr val="bg1">
              <a:lumMod val="85000"/>
            </a:schemeClr>
          </a:solidFill>
        </p:spPr>
        <p:txBody>
          <a:bodyPr>
            <a:noAutofit/>
          </a:bodyPr>
          <a:lstStyle/>
          <a:p>
            <a:pPr fontAlgn="base"/>
            <a:r>
              <a:rPr lang="ko-KR" altLang="ko-KR" sz="4000" b="1" dirty="0" err="1"/>
              <a:t>니마음</a:t>
            </a:r>
            <a:r>
              <a:rPr lang="ko-KR" altLang="ko-KR" sz="4000" b="1" dirty="0"/>
              <a:t> </a:t>
            </a:r>
            <a:r>
              <a:rPr lang="ko-KR" altLang="ko-KR" sz="4000" b="1" dirty="0" err="1"/>
              <a:t>내마음</a:t>
            </a:r>
            <a:r>
              <a:rPr lang="ko-KR" altLang="ko-KR" sz="4000" b="1" dirty="0"/>
              <a:t> </a:t>
            </a:r>
            <a:r>
              <a:rPr lang="ko-KR" altLang="ko-KR" sz="4000" b="1" dirty="0" err="1"/>
              <a:t>니캉</a:t>
            </a:r>
            <a:r>
              <a:rPr lang="ko-KR" altLang="ko-KR" sz="4000" b="1" dirty="0"/>
              <a:t> </a:t>
            </a:r>
            <a:r>
              <a:rPr lang="ko-KR" altLang="ko-KR" sz="4000" b="1" dirty="0" err="1"/>
              <a:t>내캉</a:t>
            </a:r>
            <a:r>
              <a:rPr lang="ko-KR" altLang="ko-KR" sz="4000" b="1" dirty="0"/>
              <a:t> 소통하기</a:t>
            </a:r>
            <a:r>
              <a:rPr lang="en-US" altLang="ko-KR" sz="4000" b="1" dirty="0"/>
              <a:t>[</a:t>
            </a:r>
            <a:r>
              <a:rPr lang="ko-KR" altLang="en-US" sz="4000" b="1" dirty="0"/>
              <a:t>게임</a:t>
            </a:r>
            <a:r>
              <a:rPr lang="en-US" altLang="ko-KR" sz="4000" b="1" dirty="0"/>
              <a:t>]</a:t>
            </a:r>
            <a:endParaRPr lang="ko-KR" altLang="en-US" sz="4000" dirty="0"/>
          </a:p>
        </p:txBody>
      </p:sp>
      <p:graphicFrame>
        <p:nvGraphicFramePr>
          <p:cNvPr id="8" name="내용 개체 틀 7">
            <a:extLst>
              <a:ext uri="{FF2B5EF4-FFF2-40B4-BE49-F238E27FC236}">
                <a16:creationId xmlns:a16="http://schemas.microsoft.com/office/drawing/2014/main" id="{134E0A78-1483-9D3B-3224-5196D210C241}"/>
              </a:ext>
            </a:extLst>
          </p:cNvPr>
          <p:cNvGraphicFramePr>
            <a:graphicFrameLocks noGrp="1"/>
          </p:cNvGraphicFramePr>
          <p:nvPr>
            <p:ph idx="1"/>
            <p:extLst>
              <p:ext uri="{D42A27DB-BD31-4B8C-83A1-F6EECF244321}">
                <p14:modId xmlns:p14="http://schemas.microsoft.com/office/powerpoint/2010/main" val="2741209701"/>
              </p:ext>
            </p:extLst>
          </p:nvPr>
        </p:nvGraphicFramePr>
        <p:xfrm>
          <a:off x="522164" y="1116335"/>
          <a:ext cx="9649074" cy="6146204"/>
        </p:xfrm>
        <a:graphic>
          <a:graphicData uri="http://schemas.openxmlformats.org/drawingml/2006/table">
            <a:tbl>
              <a:tblPr/>
              <a:tblGrid>
                <a:gridCol w="3216358">
                  <a:extLst>
                    <a:ext uri="{9D8B030D-6E8A-4147-A177-3AD203B41FA5}">
                      <a16:colId xmlns:a16="http://schemas.microsoft.com/office/drawing/2014/main" val="2455632253"/>
                    </a:ext>
                  </a:extLst>
                </a:gridCol>
                <a:gridCol w="3216358">
                  <a:extLst>
                    <a:ext uri="{9D8B030D-6E8A-4147-A177-3AD203B41FA5}">
                      <a16:colId xmlns:a16="http://schemas.microsoft.com/office/drawing/2014/main" val="309229842"/>
                    </a:ext>
                  </a:extLst>
                </a:gridCol>
                <a:gridCol w="3216358">
                  <a:extLst>
                    <a:ext uri="{9D8B030D-6E8A-4147-A177-3AD203B41FA5}">
                      <a16:colId xmlns:a16="http://schemas.microsoft.com/office/drawing/2014/main" val="1596663304"/>
                    </a:ext>
                  </a:extLst>
                </a:gridCol>
              </a:tblGrid>
              <a:tr h="2093298">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과일</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사과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수박</a:t>
                      </a:r>
                      <a:r>
                        <a:rPr lang="en-US" altLang="ko-KR" sz="2000" b="1" kern="0" spc="0" dirty="0">
                          <a:solidFill>
                            <a:srgbClr val="000000"/>
                          </a:solidFill>
                          <a:effectLst/>
                          <a:latin typeface="함초롬바탕" panose="02030604000101010101" pitchFamily="18" charset="-127"/>
                          <a:ea typeface="함초롬바탕" panose="02030604000101010101" pitchFamily="18" charset="-127"/>
                        </a:rPr>
                        <a:t> </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2. </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음악</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힙합 </a:t>
                      </a:r>
                      <a:r>
                        <a:rPr lang="en-US" sz="2000" b="1" kern="0" spc="0" dirty="0">
                          <a:solidFill>
                            <a:srgbClr val="000000"/>
                          </a:solidFill>
                          <a:effectLst/>
                          <a:latin typeface="함초롬바탕" panose="02030604000101010101" pitchFamily="18" charset="-127"/>
                          <a:ea typeface="함초롬바탕" panose="02030604000101010101" pitchFamily="18" charset="-127"/>
                        </a:rPr>
                        <a:t>2]K-</a:t>
                      </a:r>
                      <a:r>
                        <a:rPr lang="ko-KR" sz="2000" b="1" kern="0" spc="0" dirty="0">
                          <a:solidFill>
                            <a:srgbClr val="000000"/>
                          </a:solidFill>
                          <a:effectLst/>
                          <a:latin typeface="함초롬바탕" panose="02030604000101010101" pitchFamily="18" charset="-127"/>
                          <a:ea typeface="함초롬바탕" panose="02030604000101010101" pitchFamily="18" charset="-127"/>
                        </a:rPr>
                        <a:t>팝송</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3. </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채소</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호박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상추</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88652545"/>
                  </a:ext>
                </a:extLst>
              </a:tr>
              <a:tr h="1915769">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4.</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색깔</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노랑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초록</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5.</a:t>
                      </a:r>
                      <a:r>
                        <a:rPr lang="ko-KR" sz="2000" b="1" kern="0" spc="0" dirty="0">
                          <a:solidFill>
                            <a:srgbClr val="000000"/>
                          </a:solidFill>
                          <a:effectLst/>
                          <a:latin typeface="함초롬바탕" panose="02030604000101010101" pitchFamily="18" charset="-127"/>
                          <a:ea typeface="함초롬바탕" panose="02030604000101010101" pitchFamily="18" charset="-127"/>
                        </a:rPr>
                        <a:t>즐기는 운동</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줄넘기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달리기</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6.</a:t>
                      </a:r>
                      <a:r>
                        <a:rPr lang="ko-KR" sz="2000" b="1" kern="0" spc="0" dirty="0">
                          <a:solidFill>
                            <a:srgbClr val="000000"/>
                          </a:solidFill>
                          <a:effectLst/>
                          <a:latin typeface="함초롬바탕" panose="02030604000101010101" pitchFamily="18" charset="-127"/>
                          <a:ea typeface="함초롬바탕" panose="02030604000101010101" pitchFamily="18" charset="-127"/>
                        </a:rPr>
                        <a:t>즐기는 취미</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독서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여행</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724994455"/>
                  </a:ext>
                </a:extLst>
              </a:tr>
              <a:tr h="2137137">
                <a:tc>
                  <a:txBody>
                    <a:bodyPr/>
                    <a:lstStyle/>
                    <a:p>
                      <a:pPr marL="0" marR="0" indent="0" algn="ctr" fontAlgn="base" latinLnBrk="1">
                        <a:lnSpc>
                          <a:spcPct val="160000"/>
                        </a:lnSpc>
                        <a:buNone/>
                      </a:pPr>
                      <a:r>
                        <a:rPr lang="en-US" sz="2000" b="1" kern="0" spc="0">
                          <a:solidFill>
                            <a:srgbClr val="000000"/>
                          </a:solidFill>
                          <a:effectLst/>
                          <a:latin typeface="함초롬바탕" panose="02030604000101010101" pitchFamily="18" charset="-127"/>
                          <a:ea typeface="함초롬바탕" panose="02030604000101010101" pitchFamily="18" charset="-127"/>
                        </a:rPr>
                        <a:t>7.</a:t>
                      </a:r>
                      <a:r>
                        <a:rPr lang="ko-KR" sz="2000" b="1" kern="0" spc="0">
                          <a:solidFill>
                            <a:srgbClr val="000000"/>
                          </a:solidFill>
                          <a:effectLst/>
                          <a:latin typeface="함초롬바탕" panose="02030604000101010101" pitchFamily="18" charset="-127"/>
                          <a:ea typeface="함초롬바탕" panose="02030604000101010101" pitchFamily="18" charset="-127"/>
                        </a:rPr>
                        <a:t>즐기는 취미</a:t>
                      </a:r>
                      <a:endParaRPr lang="ko-KR" sz="2000" b="1" kern="0" spc="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a:solidFill>
                            <a:srgbClr val="000000"/>
                          </a:solidFill>
                          <a:effectLst/>
                          <a:latin typeface="함초롬바탕" panose="02030604000101010101" pitchFamily="18" charset="-127"/>
                          <a:ea typeface="함초롬바탕" panose="02030604000101010101" pitchFamily="18" charset="-127"/>
                        </a:rPr>
                        <a:t>1]</a:t>
                      </a:r>
                      <a:r>
                        <a:rPr lang="ko-KR" sz="2000" b="1" kern="0" spc="0">
                          <a:solidFill>
                            <a:srgbClr val="000000"/>
                          </a:solidFill>
                          <a:effectLst/>
                          <a:latin typeface="함초롬바탕" panose="02030604000101010101" pitchFamily="18" charset="-127"/>
                          <a:ea typeface="함초롬바탕" panose="02030604000101010101" pitchFamily="18" charset="-127"/>
                        </a:rPr>
                        <a:t>독서 </a:t>
                      </a:r>
                      <a:r>
                        <a:rPr lang="en-US" sz="2000" b="1" kern="0" spc="0">
                          <a:solidFill>
                            <a:srgbClr val="000000"/>
                          </a:solidFill>
                          <a:effectLst/>
                          <a:latin typeface="함초롬바탕" panose="02030604000101010101" pitchFamily="18" charset="-127"/>
                          <a:ea typeface="함초롬바탕" panose="02030604000101010101" pitchFamily="18" charset="-127"/>
                        </a:rPr>
                        <a:t>2]</a:t>
                      </a:r>
                      <a:r>
                        <a:rPr lang="ko-KR" sz="2000" b="1" kern="0" spc="0">
                          <a:solidFill>
                            <a:srgbClr val="000000"/>
                          </a:solidFill>
                          <a:effectLst/>
                          <a:latin typeface="함초롬바탕" panose="02030604000101010101" pitchFamily="18" charset="-127"/>
                          <a:ea typeface="함초롬바탕" panose="02030604000101010101" pitchFamily="18" charset="-127"/>
                        </a:rPr>
                        <a:t>여행</a:t>
                      </a:r>
                      <a:endParaRPr lang="ko-KR" sz="2000" b="1" kern="0" spc="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8.</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곳</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a:solidFill>
                            <a:srgbClr val="000000"/>
                          </a:solidFill>
                          <a:effectLst/>
                          <a:latin typeface="함초롬바탕" panose="02030604000101010101" pitchFamily="18" charset="-127"/>
                          <a:ea typeface="함초롬바탕" panose="02030604000101010101" pitchFamily="18" charset="-127"/>
                        </a:rPr>
                        <a:t>산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a:solidFill>
                            <a:srgbClr val="000000"/>
                          </a:solidFill>
                          <a:effectLst/>
                          <a:latin typeface="함초롬바탕" panose="02030604000101010101" pitchFamily="18" charset="-127"/>
                          <a:ea typeface="함초롬바탕" panose="02030604000101010101" pitchFamily="18" charset="-127"/>
                        </a:rPr>
                        <a:t>바다</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9.</a:t>
                      </a:r>
                      <a:r>
                        <a:rPr lang="ko-KR" sz="2000" b="1" kern="0" spc="0" dirty="0">
                          <a:solidFill>
                            <a:srgbClr val="000000"/>
                          </a:solidFill>
                          <a:effectLst/>
                          <a:latin typeface="함초롬바탕" panose="02030604000101010101" pitchFamily="18" charset="-127"/>
                          <a:ea typeface="함초롬바탕" panose="02030604000101010101" pitchFamily="18" charset="-127"/>
                        </a:rPr>
                        <a:t>좋아하는 연예인</a:t>
                      </a:r>
                      <a:endParaRPr lang="ko-KR" sz="2000" b="1" kern="0" spc="0" dirty="0">
                        <a:solidFill>
                          <a:srgbClr val="000000"/>
                        </a:solidFill>
                        <a:effectLst/>
                        <a:latin typeface="함초롬바탕" panose="02030604000101010101" pitchFamily="18" charset="-127"/>
                      </a:endParaRPr>
                    </a:p>
                    <a:p>
                      <a:pPr marL="0" marR="0" indent="0" algn="ctr" fontAlgn="base" latinLnBrk="1">
                        <a:lnSpc>
                          <a:spcPct val="160000"/>
                        </a:lnSpc>
                        <a:buNone/>
                      </a:pPr>
                      <a:r>
                        <a:rPr lang="en-US" sz="2000" b="1" kern="0" spc="0" dirty="0">
                          <a:solidFill>
                            <a:srgbClr val="000000"/>
                          </a:solidFill>
                          <a:effectLst/>
                          <a:latin typeface="함초롬바탕" panose="02030604000101010101" pitchFamily="18" charset="-127"/>
                          <a:ea typeface="함초롬바탕" panose="02030604000101010101" pitchFamily="18" charset="-127"/>
                        </a:rPr>
                        <a:t>1]</a:t>
                      </a:r>
                      <a:r>
                        <a:rPr lang="ko-KR" sz="2000" b="1" kern="0" spc="0" dirty="0" err="1">
                          <a:solidFill>
                            <a:srgbClr val="000000"/>
                          </a:solidFill>
                          <a:effectLst/>
                          <a:latin typeface="함초롬바탕" panose="02030604000101010101" pitchFamily="18" charset="-127"/>
                          <a:ea typeface="함초롬바탕" panose="02030604000101010101" pitchFamily="18" charset="-127"/>
                        </a:rPr>
                        <a:t>변우석</a:t>
                      </a:r>
                      <a:r>
                        <a:rPr lang="ko-KR" sz="2000" b="1" kern="0" spc="0" dirty="0">
                          <a:solidFill>
                            <a:srgbClr val="000000"/>
                          </a:solidFill>
                          <a:effectLst/>
                          <a:latin typeface="함초롬바탕" panose="02030604000101010101" pitchFamily="18" charset="-127"/>
                          <a:ea typeface="함초롬바탕" panose="02030604000101010101" pitchFamily="18" charset="-127"/>
                        </a:rPr>
                        <a:t> </a:t>
                      </a:r>
                      <a:r>
                        <a:rPr lang="en-US" sz="2000" b="1" kern="0" spc="0" dirty="0">
                          <a:solidFill>
                            <a:srgbClr val="000000"/>
                          </a:solidFill>
                          <a:effectLst/>
                          <a:latin typeface="함초롬바탕" panose="02030604000101010101" pitchFamily="18" charset="-127"/>
                          <a:ea typeface="함초롬바탕" panose="02030604000101010101" pitchFamily="18" charset="-127"/>
                        </a:rPr>
                        <a:t>2]</a:t>
                      </a:r>
                      <a:r>
                        <a:rPr lang="ko-KR" sz="2000" b="1" kern="0" spc="0" dirty="0" err="1">
                          <a:solidFill>
                            <a:srgbClr val="000000"/>
                          </a:solidFill>
                          <a:effectLst/>
                          <a:latin typeface="함초롬바탕" panose="02030604000101010101" pitchFamily="18" charset="-127"/>
                          <a:ea typeface="함초롬바탕" panose="02030604000101010101" pitchFamily="18" charset="-127"/>
                        </a:rPr>
                        <a:t>안보현</a:t>
                      </a:r>
                      <a:endParaRPr lang="ko-KR" sz="2000" b="1" kern="0" spc="0" dirty="0">
                        <a:solidFill>
                          <a:srgbClr val="000000"/>
                        </a:solidFill>
                        <a:effectLst/>
                        <a:latin typeface="함초롬바탕" panose="02030604000101010101" pitchFamily="18" charset="-127"/>
                      </a:endParaRPr>
                    </a:p>
                  </a:txBody>
                  <a:tcPr marL="60874" marR="60874" marT="16830" marB="16830" anchor="ctr">
                    <a:lnL w="3556" cap="flat" cmpd="sng" algn="ctr">
                      <a:solidFill>
                        <a:srgbClr val="000000"/>
                      </a:solidFill>
                      <a:prstDash val="solid"/>
                      <a:round/>
                      <a:headEnd type="none" w="med" len="med"/>
                      <a:tailEnd type="none" w="med" len="med"/>
                    </a:lnL>
                    <a:lnR w="3556" cap="flat" cmpd="sng" algn="ctr">
                      <a:solidFill>
                        <a:srgbClr val="000000"/>
                      </a:solidFill>
                      <a:prstDash val="solid"/>
                      <a:round/>
                      <a:headEnd type="none" w="med" len="med"/>
                      <a:tailEnd type="none" w="med" len="med"/>
                    </a:lnR>
                    <a:lnT w="3556" cap="flat" cmpd="sng" algn="ctr">
                      <a:solidFill>
                        <a:srgbClr val="000000"/>
                      </a:solidFill>
                      <a:prstDash val="solid"/>
                      <a:round/>
                      <a:headEnd type="none" w="med" len="med"/>
                      <a:tailEnd type="none" w="med" len="med"/>
                    </a:lnT>
                    <a:lnB w="3556"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52003770"/>
                  </a:ext>
                </a:extLst>
              </a:tr>
            </a:tbl>
          </a:graphicData>
        </a:graphic>
      </p:graphicFrame>
    </p:spTree>
    <p:extLst>
      <p:ext uri="{BB962C8B-B14F-4D97-AF65-F5344CB8AC3E}">
        <p14:creationId xmlns:p14="http://schemas.microsoft.com/office/powerpoint/2010/main" val="12661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0A7D51C2-DAFE-8780-AB6B-9C346F73AE43}"/>
              </a:ext>
            </a:extLst>
          </p:cNvPr>
          <p:cNvSpPr>
            <a:spLocks noGrp="1"/>
          </p:cNvSpPr>
          <p:nvPr>
            <p:ph type="title"/>
          </p:nvPr>
        </p:nvSpPr>
        <p:spPr>
          <a:xfrm>
            <a:off x="0" y="5076775"/>
            <a:ext cx="10693400" cy="792088"/>
          </a:xfrm>
        </p:spPr>
        <p:txBody>
          <a:bodyPr>
            <a:noAutofit/>
          </a:bodyPr>
          <a:lstStyle/>
          <a:p>
            <a:r>
              <a:rPr lang="ko-KR" altLang="en-US" sz="4400" b="1" dirty="0">
                <a:solidFill>
                  <a:srgbClr val="7030A0"/>
                </a:solidFill>
              </a:rPr>
              <a:t>퀴즈로 알아보는 산재이야기</a:t>
            </a:r>
          </a:p>
        </p:txBody>
      </p:sp>
      <p:sp>
        <p:nvSpPr>
          <p:cNvPr id="3" name="제목 1">
            <a:extLst>
              <a:ext uri="{FF2B5EF4-FFF2-40B4-BE49-F238E27FC236}">
                <a16:creationId xmlns:a16="http://schemas.microsoft.com/office/drawing/2014/main" id="{6542D336-4F70-FFE3-C764-1080AE7B77C7}"/>
              </a:ext>
            </a:extLst>
          </p:cNvPr>
          <p:cNvSpPr txBox="1">
            <a:spLocks/>
          </p:cNvSpPr>
          <p:nvPr/>
        </p:nvSpPr>
        <p:spPr>
          <a:xfrm>
            <a:off x="0" y="1188343"/>
            <a:ext cx="10693400" cy="3096344"/>
          </a:xfrm>
          <a:prstGeom prst="rect">
            <a:avLst/>
          </a:prstGeom>
        </p:spPr>
        <p:txBody>
          <a:bodyPr vert="horz" lIns="99569" tIns="49785" rIns="99569" bIns="49785" rtlCol="0" anchor="ctr">
            <a:no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en-US" altLang="ko-KR" sz="41300" b="1" dirty="0">
                <a:solidFill>
                  <a:srgbClr val="0140BF"/>
                </a:solidFill>
              </a:rPr>
              <a:t>ox</a:t>
            </a:r>
            <a:endParaRPr lang="ko-KR" altLang="en-US" sz="13800" b="1" dirty="0">
              <a:solidFill>
                <a:srgbClr val="0140BF"/>
              </a:solidFill>
            </a:endParaRPr>
          </a:p>
        </p:txBody>
      </p:sp>
    </p:spTree>
    <p:extLst>
      <p:ext uri="{BB962C8B-B14F-4D97-AF65-F5344CB8AC3E}">
        <p14:creationId xmlns:p14="http://schemas.microsoft.com/office/powerpoint/2010/main" val="366985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6DF4A-2C1E-AEF1-1823-4FBC5D4288B7}"/>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B6157480-39C6-F5CD-98A7-7AAA0BFB8A6A}"/>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8CD39F48-5915-A9F9-C71D-7936B56F7A25}"/>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7" name="그림 6">
            <a:extLst>
              <a:ext uri="{FF2B5EF4-FFF2-40B4-BE49-F238E27FC236}">
                <a16:creationId xmlns:a16="http://schemas.microsoft.com/office/drawing/2014/main" id="{307EF2DD-3ED4-1A40-0482-FA84ACB20CCF}"/>
              </a:ext>
            </a:extLst>
          </p:cNvPr>
          <p:cNvPicPr>
            <a:picLocks noChangeAspect="1"/>
          </p:cNvPicPr>
          <p:nvPr/>
        </p:nvPicPr>
        <p:blipFill>
          <a:blip r:embed="rId4">
            <a:extLst>
              <a:ext uri="{28A0092B-C50C-407E-A947-70E740481C1C}">
                <a14:useLocalDpi xmlns:a14="http://schemas.microsoft.com/office/drawing/2010/main" val="0"/>
              </a:ext>
            </a:extLst>
          </a:blip>
          <a:srcRect t="40947" b="5458"/>
          <a:stretch/>
        </p:blipFill>
        <p:spPr>
          <a:xfrm>
            <a:off x="2826420" y="2026092"/>
            <a:ext cx="7776864" cy="2788126"/>
          </a:xfrm>
          <a:prstGeom prst="rect">
            <a:avLst/>
          </a:prstGeom>
        </p:spPr>
      </p:pic>
      <p:sp>
        <p:nvSpPr>
          <p:cNvPr id="8" name="모서리가 둥근 직사각형 108">
            <a:extLst>
              <a:ext uri="{FF2B5EF4-FFF2-40B4-BE49-F238E27FC236}">
                <a16:creationId xmlns:a16="http://schemas.microsoft.com/office/drawing/2014/main" id="{7D5D85E1-465B-AB89-022F-4E01EBE305D1}"/>
              </a:ext>
            </a:extLst>
          </p:cNvPr>
          <p:cNvSpPr/>
          <p:nvPr/>
        </p:nvSpPr>
        <p:spPr>
          <a:xfrm>
            <a:off x="2848759" y="5522562"/>
            <a:ext cx="7576956" cy="1412809"/>
          </a:xfrm>
          <a:prstGeom prst="roundRect">
            <a:avLst>
              <a:gd name="adj" fmla="val 50000"/>
            </a:avLst>
          </a:prstGeom>
          <a:solidFill>
            <a:schemeClr val="bg1"/>
          </a:solidFill>
          <a:ln w="63500" cap="rnd">
            <a:solidFill>
              <a:srgbClr val="2D5B93">
                <a:alpha val="50000"/>
              </a:srgbClr>
            </a:solidFill>
            <a:tailEnd type="none"/>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ko-KR" altLang="en-US" sz="3200" dirty="0">
                <a:solidFill>
                  <a:schemeClr val="tx1"/>
                </a:solidFill>
                <a:latin typeface="Cafe24 Ohsquare" panose="02000A00000000000000" pitchFamily="2" charset="-127"/>
                <a:ea typeface="Cafe24 Ohsquare" panose="02000A00000000000000" pitchFamily="2" charset="-127"/>
              </a:rPr>
              <a:t>사업주가 개인적으로 치료비를 줘도</a:t>
            </a:r>
            <a:r>
              <a:rPr lang="en-US" altLang="ko-KR" sz="3200" dirty="0">
                <a:solidFill>
                  <a:schemeClr val="tx1"/>
                </a:solidFill>
                <a:latin typeface="Cafe24 Ohsquare" panose="02000A00000000000000" pitchFamily="2" charset="-127"/>
                <a:ea typeface="Cafe24 Ohsquare" panose="02000A00000000000000" pitchFamily="2" charset="-127"/>
              </a:rPr>
              <a:t>, </a:t>
            </a:r>
            <a:r>
              <a:rPr lang="ko-KR" altLang="en-US" sz="3200" dirty="0">
                <a:solidFill>
                  <a:schemeClr val="tx1"/>
                </a:solidFill>
                <a:latin typeface="Cafe24 Ohsquare" panose="02000A00000000000000" pitchFamily="2" charset="-127"/>
                <a:ea typeface="Cafe24 Ohsquare" panose="02000A00000000000000" pitchFamily="2" charset="-127"/>
              </a:rPr>
              <a:t>근로자는 산재보험을 신청할 권리가 있음</a:t>
            </a:r>
            <a:r>
              <a:rPr lang="en-US" altLang="ko-KR" sz="3200" dirty="0">
                <a:solidFill>
                  <a:schemeClr val="tx1"/>
                </a:solidFill>
                <a:latin typeface="Cafe24 Ohsquare" panose="02000A00000000000000" pitchFamily="2" charset="-127"/>
                <a:ea typeface="Cafe24 Ohsquare" panose="02000A00000000000000" pitchFamily="2" charset="-127"/>
              </a:rPr>
              <a:t>.</a:t>
            </a:r>
          </a:p>
        </p:txBody>
      </p:sp>
      <p:sp>
        <p:nvSpPr>
          <p:cNvPr id="9" name="TextBox 8">
            <a:extLst>
              <a:ext uri="{FF2B5EF4-FFF2-40B4-BE49-F238E27FC236}">
                <a16:creationId xmlns:a16="http://schemas.microsoft.com/office/drawing/2014/main" id="{C32730EC-1BE8-AE4A-A190-64B97DFD1227}"/>
              </a:ext>
            </a:extLst>
          </p:cNvPr>
          <p:cNvSpPr txBox="1"/>
          <p:nvPr/>
        </p:nvSpPr>
        <p:spPr>
          <a:xfrm>
            <a:off x="3187364" y="2142882"/>
            <a:ext cx="7415920" cy="2554545"/>
          </a:xfrm>
          <a:prstGeom prst="rect">
            <a:avLst/>
          </a:prstGeom>
          <a:noFill/>
        </p:spPr>
        <p:txBody>
          <a:bodyPr wrap="square" rtlCol="0">
            <a:spAutoFit/>
          </a:bodyPr>
          <a:lstStyle/>
          <a:p>
            <a:pPr algn="ctr"/>
            <a:r>
              <a:rPr lang="ko-KR" altLang="en-US" sz="4000" b="1" dirty="0">
                <a:latin typeface="Cafe24 Ssurround Bold" panose="020F0800000000000000" pitchFamily="50" charset="-127"/>
                <a:ea typeface="Cafe24 Ssurround Bold" panose="020F0800000000000000" pitchFamily="50" charset="-127"/>
              </a:rPr>
              <a:t>일하다가 다쳤을 때</a:t>
            </a:r>
            <a:r>
              <a:rPr lang="en-US" altLang="ko-KR" sz="4000" b="1" dirty="0">
                <a:latin typeface="Cafe24 Ssurround Bold" panose="020F0800000000000000" pitchFamily="50" charset="-127"/>
                <a:ea typeface="Cafe24 Ssurround Bold" panose="020F0800000000000000" pitchFamily="50" charset="-127"/>
              </a:rPr>
              <a:t>, </a:t>
            </a:r>
          </a:p>
          <a:p>
            <a:pPr algn="ctr"/>
            <a:r>
              <a:rPr lang="ko-KR" altLang="en-US" sz="4000" b="1" dirty="0">
                <a:latin typeface="Cafe24 Ssurround Bold" panose="020F0800000000000000" pitchFamily="50" charset="-127"/>
                <a:ea typeface="Cafe24 Ssurround Bold" panose="020F0800000000000000" pitchFamily="50" charset="-127"/>
              </a:rPr>
              <a:t>사업주가 산재보험 대신 치료비를 직접 지급하면 산재보험을 </a:t>
            </a:r>
            <a:endParaRPr lang="en-US" altLang="ko-KR" sz="4000" b="1" dirty="0">
              <a:latin typeface="Cafe24 Ssurround Bold" panose="020F0800000000000000" pitchFamily="50" charset="-127"/>
              <a:ea typeface="Cafe24 Ssurround Bold" panose="020F0800000000000000" pitchFamily="50" charset="-127"/>
            </a:endParaRPr>
          </a:p>
          <a:p>
            <a:pPr algn="ctr"/>
            <a:r>
              <a:rPr lang="ko-KR" altLang="en-US" sz="4000" b="1" dirty="0">
                <a:latin typeface="Cafe24 Ssurround Bold" panose="020F0800000000000000" pitchFamily="50" charset="-127"/>
                <a:ea typeface="Cafe24 Ssurround Bold" panose="020F0800000000000000" pitchFamily="50" charset="-127"/>
              </a:rPr>
              <a:t>더 이상 신청할 수 없다</a:t>
            </a:r>
            <a:r>
              <a:rPr lang="en-US" altLang="ko-KR" sz="4000" b="1" dirty="0">
                <a:latin typeface="Cafe24 Ssurround Bold" panose="020F0800000000000000" pitchFamily="50" charset="-127"/>
                <a:ea typeface="Cafe24 Ssurround Bold" panose="020F0800000000000000" pitchFamily="50" charset="-127"/>
              </a:rPr>
              <a:t>.</a:t>
            </a:r>
            <a:endParaRPr lang="ko-KR" altLang="en-US" sz="4000" b="1" dirty="0">
              <a:latin typeface="Cafe24 Ssurround Bold" panose="020F0800000000000000" pitchFamily="50" charset="-127"/>
              <a:ea typeface="Cafe24 Ssurround Bold" panose="020F0800000000000000" pitchFamily="50" charset="-127"/>
            </a:endParaRPr>
          </a:p>
        </p:txBody>
      </p:sp>
      <p:sp>
        <p:nvSpPr>
          <p:cNvPr id="10" name="TextBox 9">
            <a:extLst>
              <a:ext uri="{FF2B5EF4-FFF2-40B4-BE49-F238E27FC236}">
                <a16:creationId xmlns:a16="http://schemas.microsoft.com/office/drawing/2014/main" id="{076FBE17-BED6-6CCE-E9D9-EFA7B0179963}"/>
              </a:ext>
            </a:extLst>
          </p:cNvPr>
          <p:cNvSpPr txBox="1"/>
          <p:nvPr/>
        </p:nvSpPr>
        <p:spPr>
          <a:xfrm>
            <a:off x="145104" y="5253299"/>
            <a:ext cx="3061762" cy="2215991"/>
          </a:xfrm>
          <a:prstGeom prst="rect">
            <a:avLst/>
          </a:prstGeom>
          <a:noFill/>
        </p:spPr>
        <p:txBody>
          <a:bodyPr wrap="square" rtlCol="0">
            <a:spAutoFit/>
          </a:bodyPr>
          <a:lstStyle/>
          <a:p>
            <a:pPr algn="ctr"/>
            <a:r>
              <a:rPr lang="en-US" altLang="ko-KR" sz="13800" b="1" dirty="0">
                <a:solidFill>
                  <a:srgbClr val="C00000"/>
                </a:solidFill>
                <a:latin typeface="Cafe24 Ssurround Bold" panose="020F0800000000000000" pitchFamily="50" charset="-127"/>
                <a:ea typeface="Cafe24 Ssurround Bold" panose="020F0800000000000000" pitchFamily="50" charset="-127"/>
              </a:rPr>
              <a:t>X</a:t>
            </a:r>
            <a:endParaRPr lang="ko-KR" altLang="en-US" sz="13800" b="1" dirty="0">
              <a:solidFill>
                <a:srgbClr val="C00000"/>
              </a:solidFill>
              <a:latin typeface="Cafe24 Ssurround Bold" panose="020F0800000000000000" pitchFamily="50" charset="-127"/>
              <a:ea typeface="Cafe24 Ssurround Bold" panose="020F0800000000000000" pitchFamily="50" charset="-127"/>
            </a:endParaRPr>
          </a:p>
        </p:txBody>
      </p:sp>
      <p:pic>
        <p:nvPicPr>
          <p:cNvPr id="11" name="Object 28">
            <a:extLst>
              <a:ext uri="{FF2B5EF4-FFF2-40B4-BE49-F238E27FC236}">
                <a16:creationId xmlns:a16="http://schemas.microsoft.com/office/drawing/2014/main" id="{9190CC7C-80AC-AEFE-0A15-F4A1C24A2F72}"/>
              </a:ext>
            </a:extLst>
          </p:cNvPr>
          <p:cNvPicPr>
            <a:picLocks noChangeAspect="1"/>
          </p:cNvPicPr>
          <p:nvPr/>
        </p:nvPicPr>
        <p:blipFill>
          <a:blip r:embed="rId5"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D9652E5F-08A1-5FBC-27A4-3B4465235D43}"/>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F0EFD175-8D1D-3101-4526-A39DEA4A5EDF}"/>
                </a:ext>
              </a:extLst>
            </p:cNvPr>
            <p:cNvPicPr>
              <a:picLocks noChangeAspect="1"/>
            </p:cNvPicPr>
            <p:nvPr/>
          </p:nvPicPr>
          <p:blipFill>
            <a:blip r:embed="rId6"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77906191-315D-1AF4-8CD8-212ACBB66346}"/>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pic>
        <p:nvPicPr>
          <p:cNvPr id="2" name="Picture 2">
            <a:extLst>
              <a:ext uri="{FF2B5EF4-FFF2-40B4-BE49-F238E27FC236}">
                <a16:creationId xmlns:a16="http://schemas.microsoft.com/office/drawing/2014/main" id="{B004C989-0A90-6748-8D60-84B0068E877B}"/>
              </a:ext>
            </a:extLst>
          </p:cNvPr>
          <p:cNvPicPr>
            <a:picLocks noChangeAspect="1"/>
          </p:cNvPicPr>
          <p:nvPr/>
        </p:nvPicPr>
        <p:blipFill>
          <a:blip r:embed="rId7"/>
          <a:stretch>
            <a:fillRect/>
          </a:stretch>
        </p:blipFill>
        <p:spPr>
          <a:xfrm>
            <a:off x="588548" y="2307963"/>
            <a:ext cx="2057400" cy="2336800"/>
          </a:xfrm>
          <a:prstGeom prst="rect">
            <a:avLst/>
          </a:prstGeom>
        </p:spPr>
      </p:pic>
    </p:spTree>
    <p:extLst>
      <p:ext uri="{BB962C8B-B14F-4D97-AF65-F5344CB8AC3E}">
        <p14:creationId xmlns:p14="http://schemas.microsoft.com/office/powerpoint/2010/main" val="1051572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0C078-3BD7-4A04-A4E4-2405DE89BC85}"/>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AE2C3457-A843-8249-6DA2-E09B75B1FEDE}"/>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74EF5D6A-B751-B97B-7281-D65D10FE02E9}"/>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7" name="그림 6">
            <a:extLst>
              <a:ext uri="{FF2B5EF4-FFF2-40B4-BE49-F238E27FC236}">
                <a16:creationId xmlns:a16="http://schemas.microsoft.com/office/drawing/2014/main" id="{A0A1787F-4070-5833-C22E-11EF59CACF27}"/>
              </a:ext>
            </a:extLst>
          </p:cNvPr>
          <p:cNvPicPr>
            <a:picLocks noChangeAspect="1"/>
          </p:cNvPicPr>
          <p:nvPr/>
        </p:nvPicPr>
        <p:blipFill>
          <a:blip r:embed="rId4">
            <a:extLst>
              <a:ext uri="{28A0092B-C50C-407E-A947-70E740481C1C}">
                <a14:useLocalDpi xmlns:a14="http://schemas.microsoft.com/office/drawing/2010/main" val="0"/>
              </a:ext>
            </a:extLst>
          </a:blip>
          <a:srcRect t="40947" b="5458"/>
          <a:stretch/>
        </p:blipFill>
        <p:spPr>
          <a:xfrm>
            <a:off x="2826420" y="2026092"/>
            <a:ext cx="7776864" cy="2788126"/>
          </a:xfrm>
          <a:prstGeom prst="rect">
            <a:avLst/>
          </a:prstGeom>
        </p:spPr>
      </p:pic>
      <p:sp>
        <p:nvSpPr>
          <p:cNvPr id="8" name="모서리가 둥근 직사각형 108">
            <a:extLst>
              <a:ext uri="{FF2B5EF4-FFF2-40B4-BE49-F238E27FC236}">
                <a16:creationId xmlns:a16="http://schemas.microsoft.com/office/drawing/2014/main" id="{E04273C7-401D-5C11-6F27-99E15D398FC8}"/>
              </a:ext>
            </a:extLst>
          </p:cNvPr>
          <p:cNvSpPr/>
          <p:nvPr/>
        </p:nvSpPr>
        <p:spPr>
          <a:xfrm>
            <a:off x="2848759" y="5522562"/>
            <a:ext cx="7576956" cy="1412809"/>
          </a:xfrm>
          <a:prstGeom prst="roundRect">
            <a:avLst>
              <a:gd name="adj" fmla="val 50000"/>
            </a:avLst>
          </a:prstGeom>
          <a:solidFill>
            <a:schemeClr val="bg1"/>
          </a:solidFill>
          <a:ln w="63500" cap="rnd">
            <a:solidFill>
              <a:srgbClr val="2D5B93">
                <a:alpha val="50000"/>
              </a:srgbClr>
            </a:solidFill>
            <a:tailEnd type="none"/>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ko-KR" altLang="en-US" sz="3200" dirty="0">
                <a:solidFill>
                  <a:schemeClr val="tx1"/>
                </a:solidFill>
                <a:latin typeface="Cafe24 Ohsquare" panose="02000A00000000000000" pitchFamily="2" charset="-127"/>
                <a:ea typeface="Cafe24 Ohsquare" panose="02000A00000000000000" pitchFamily="2" charset="-127"/>
              </a:rPr>
              <a:t>직업병</a:t>
            </a:r>
            <a:r>
              <a:rPr lang="en-US" altLang="ko-KR" sz="3200" dirty="0">
                <a:solidFill>
                  <a:schemeClr val="tx1"/>
                </a:solidFill>
                <a:latin typeface="Cafe24 Ohsquare" panose="02000A00000000000000" pitchFamily="2" charset="-127"/>
                <a:ea typeface="Cafe24 Ohsquare" panose="02000A00000000000000" pitchFamily="2" charset="-127"/>
              </a:rPr>
              <a:t>, </a:t>
            </a:r>
            <a:r>
              <a:rPr lang="ko-KR" altLang="en-US" sz="3200" dirty="0">
                <a:solidFill>
                  <a:schemeClr val="tx1"/>
                </a:solidFill>
                <a:latin typeface="Cafe24 Ohsquare" panose="02000A00000000000000" pitchFamily="2" charset="-127"/>
                <a:ea typeface="Cafe24 Ohsquare" panose="02000A00000000000000" pitchFamily="2" charset="-127"/>
              </a:rPr>
              <a:t>근골격계 질환도 산재에 포함됨</a:t>
            </a:r>
            <a:r>
              <a:rPr lang="en-US" altLang="ko-KR" sz="3200" dirty="0">
                <a:solidFill>
                  <a:schemeClr val="tx1"/>
                </a:solidFill>
                <a:latin typeface="Cafe24 Ohsquare" panose="02000A00000000000000" pitchFamily="2" charset="-127"/>
                <a:ea typeface="Cafe24 Ohsquare" panose="02000A00000000000000" pitchFamily="2" charset="-127"/>
              </a:rPr>
              <a:t>.</a:t>
            </a:r>
          </a:p>
        </p:txBody>
      </p:sp>
      <p:sp>
        <p:nvSpPr>
          <p:cNvPr id="9" name="TextBox 8">
            <a:extLst>
              <a:ext uri="{FF2B5EF4-FFF2-40B4-BE49-F238E27FC236}">
                <a16:creationId xmlns:a16="http://schemas.microsoft.com/office/drawing/2014/main" id="{84CD03A9-DE9B-B504-D9EE-EBD5EE55E3C4}"/>
              </a:ext>
            </a:extLst>
          </p:cNvPr>
          <p:cNvSpPr txBox="1"/>
          <p:nvPr/>
        </p:nvSpPr>
        <p:spPr>
          <a:xfrm>
            <a:off x="3187364" y="2142882"/>
            <a:ext cx="7415920" cy="2492990"/>
          </a:xfrm>
          <a:prstGeom prst="rect">
            <a:avLst/>
          </a:prstGeom>
          <a:noFill/>
        </p:spPr>
        <p:txBody>
          <a:bodyPr wrap="square" rtlCol="0">
            <a:spAutoFit/>
          </a:bodyPr>
          <a:lstStyle/>
          <a:p>
            <a:pPr algn="ctr"/>
            <a:r>
              <a:rPr lang="ko-KR" altLang="en-US" sz="3900" b="1" dirty="0">
                <a:latin typeface="Cafe24 Ssurround Bold" panose="020F0800000000000000" pitchFamily="50" charset="-127"/>
                <a:ea typeface="Cafe24 Ssurround Bold" panose="020F0800000000000000" pitchFamily="50" charset="-127"/>
              </a:rPr>
              <a:t>산업재해는 기계에 손이 끼이는 사고 같은 </a:t>
            </a:r>
            <a:r>
              <a:rPr lang="en-US" altLang="ko-KR" sz="3900" b="1" dirty="0">
                <a:latin typeface="Cafe24 Ssurround Bold" panose="020F0800000000000000" pitchFamily="50" charset="-127"/>
                <a:ea typeface="Cafe24 Ssurround Bold" panose="020F0800000000000000" pitchFamily="50" charset="-127"/>
              </a:rPr>
              <a:t>‘</a:t>
            </a:r>
            <a:r>
              <a:rPr lang="ko-KR" altLang="en-US" sz="3900" b="1" dirty="0">
                <a:latin typeface="Cafe24 Ssurround Bold" panose="020F0800000000000000" pitchFamily="50" charset="-127"/>
                <a:ea typeface="Cafe24 Ssurround Bold" panose="020F0800000000000000" pitchFamily="50" charset="-127"/>
              </a:rPr>
              <a:t>즉각적인 사고</a:t>
            </a:r>
            <a:r>
              <a:rPr lang="en-US" altLang="ko-KR" sz="3900" b="1" dirty="0">
                <a:latin typeface="Cafe24 Ssurround Bold" panose="020F0800000000000000" pitchFamily="50" charset="-127"/>
                <a:ea typeface="Cafe24 Ssurround Bold" panose="020F0800000000000000" pitchFamily="50" charset="-127"/>
              </a:rPr>
              <a:t>＇</a:t>
            </a:r>
            <a:r>
              <a:rPr lang="ko-KR" altLang="en-US" sz="3900" b="1" dirty="0">
                <a:latin typeface="Cafe24 Ssurround Bold" panose="020F0800000000000000" pitchFamily="50" charset="-127"/>
                <a:ea typeface="Cafe24 Ssurround Bold" panose="020F0800000000000000" pitchFamily="50" charset="-127"/>
              </a:rPr>
              <a:t>만 해당되고</a:t>
            </a:r>
            <a:r>
              <a:rPr lang="en-US" altLang="ko-KR" sz="3900" b="1" dirty="0">
                <a:latin typeface="Cafe24 Ssurround Bold" panose="020F0800000000000000" pitchFamily="50" charset="-127"/>
                <a:ea typeface="Cafe24 Ssurround Bold" panose="020F0800000000000000" pitchFamily="50" charset="-127"/>
              </a:rPr>
              <a:t>, </a:t>
            </a:r>
            <a:r>
              <a:rPr lang="ko-KR" altLang="en-US" sz="3900" b="1" dirty="0">
                <a:latin typeface="Cafe24 Ssurround Bold" panose="020F0800000000000000" pitchFamily="50" charset="-127"/>
                <a:ea typeface="Cafe24 Ssurround Bold" panose="020F0800000000000000" pitchFamily="50" charset="-127"/>
              </a:rPr>
              <a:t>장시간 서서 일해서 무릎이 아픈 경우에는 포함되지 않는다</a:t>
            </a:r>
            <a:r>
              <a:rPr lang="en-US" altLang="ko-KR" sz="3900" b="1" dirty="0">
                <a:latin typeface="Cafe24 Ssurround Bold" panose="020F0800000000000000" pitchFamily="50" charset="-127"/>
                <a:ea typeface="Cafe24 Ssurround Bold" panose="020F0800000000000000" pitchFamily="50" charset="-127"/>
              </a:rPr>
              <a:t>.</a:t>
            </a:r>
            <a:endParaRPr lang="ko-KR" altLang="en-US" sz="3900" b="1" dirty="0">
              <a:latin typeface="Cafe24 Ssurround Bold" panose="020F0800000000000000" pitchFamily="50" charset="-127"/>
              <a:ea typeface="Cafe24 Ssurround Bold" panose="020F0800000000000000" pitchFamily="50" charset="-127"/>
            </a:endParaRPr>
          </a:p>
        </p:txBody>
      </p:sp>
      <p:sp>
        <p:nvSpPr>
          <p:cNvPr id="10" name="TextBox 9">
            <a:extLst>
              <a:ext uri="{FF2B5EF4-FFF2-40B4-BE49-F238E27FC236}">
                <a16:creationId xmlns:a16="http://schemas.microsoft.com/office/drawing/2014/main" id="{CBDFE1A3-C4AA-53B0-4DC4-937E10FA423A}"/>
              </a:ext>
            </a:extLst>
          </p:cNvPr>
          <p:cNvSpPr txBox="1"/>
          <p:nvPr/>
        </p:nvSpPr>
        <p:spPr>
          <a:xfrm>
            <a:off x="145104" y="5253299"/>
            <a:ext cx="3061762" cy="2215991"/>
          </a:xfrm>
          <a:prstGeom prst="rect">
            <a:avLst/>
          </a:prstGeom>
          <a:noFill/>
        </p:spPr>
        <p:txBody>
          <a:bodyPr wrap="square" rtlCol="0">
            <a:spAutoFit/>
          </a:bodyPr>
          <a:lstStyle/>
          <a:p>
            <a:pPr algn="ctr"/>
            <a:r>
              <a:rPr lang="en-US" altLang="ko-KR" sz="13800" b="1" dirty="0">
                <a:solidFill>
                  <a:srgbClr val="C00000"/>
                </a:solidFill>
                <a:latin typeface="Cafe24 Ssurround Bold" panose="020F0800000000000000" pitchFamily="50" charset="-127"/>
                <a:ea typeface="Cafe24 Ssurround Bold" panose="020F0800000000000000" pitchFamily="50" charset="-127"/>
              </a:rPr>
              <a:t>X</a:t>
            </a:r>
            <a:endParaRPr lang="ko-KR" altLang="en-US" sz="13800" b="1" dirty="0">
              <a:solidFill>
                <a:srgbClr val="C00000"/>
              </a:solidFill>
              <a:latin typeface="Cafe24 Ssurround Bold" panose="020F0800000000000000" pitchFamily="50" charset="-127"/>
              <a:ea typeface="Cafe24 Ssurround Bold" panose="020F0800000000000000" pitchFamily="50" charset="-127"/>
            </a:endParaRPr>
          </a:p>
        </p:txBody>
      </p:sp>
      <p:pic>
        <p:nvPicPr>
          <p:cNvPr id="11" name="Object 28">
            <a:extLst>
              <a:ext uri="{FF2B5EF4-FFF2-40B4-BE49-F238E27FC236}">
                <a16:creationId xmlns:a16="http://schemas.microsoft.com/office/drawing/2014/main" id="{0DFFAD1A-FF0D-65D7-CCAD-1ED2511B2071}"/>
              </a:ext>
            </a:extLst>
          </p:cNvPr>
          <p:cNvPicPr>
            <a:picLocks noChangeAspect="1"/>
          </p:cNvPicPr>
          <p:nvPr/>
        </p:nvPicPr>
        <p:blipFill>
          <a:blip r:embed="rId5"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7B829B78-364D-592E-2BFA-F21F53CE2361}"/>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AA04D1DB-5265-259F-0A4A-01EA4487B53D}"/>
                </a:ext>
              </a:extLst>
            </p:cNvPr>
            <p:cNvPicPr>
              <a:picLocks noChangeAspect="1"/>
            </p:cNvPicPr>
            <p:nvPr/>
          </p:nvPicPr>
          <p:blipFill>
            <a:blip r:embed="rId6"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7096306C-F1AA-EF10-985B-3109FACB94AD}"/>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pic>
        <p:nvPicPr>
          <p:cNvPr id="2" name="Picture 5">
            <a:extLst>
              <a:ext uri="{FF2B5EF4-FFF2-40B4-BE49-F238E27FC236}">
                <a16:creationId xmlns:a16="http://schemas.microsoft.com/office/drawing/2014/main" id="{BDACA784-E5AF-1B06-BD63-02ECAC5A139E}"/>
              </a:ext>
            </a:extLst>
          </p:cNvPr>
          <p:cNvPicPr>
            <a:picLocks noChangeAspect="1"/>
          </p:cNvPicPr>
          <p:nvPr/>
        </p:nvPicPr>
        <p:blipFill>
          <a:blip r:embed="rId7"/>
          <a:stretch>
            <a:fillRect/>
          </a:stretch>
        </p:blipFill>
        <p:spPr>
          <a:xfrm>
            <a:off x="145104" y="2564203"/>
            <a:ext cx="2638543" cy="2071669"/>
          </a:xfrm>
          <a:prstGeom prst="rect">
            <a:avLst/>
          </a:prstGeom>
        </p:spPr>
      </p:pic>
    </p:spTree>
    <p:extLst>
      <p:ext uri="{BB962C8B-B14F-4D97-AF65-F5344CB8AC3E}">
        <p14:creationId xmlns:p14="http://schemas.microsoft.com/office/powerpoint/2010/main" val="25417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3D0D7-C2FA-11B4-D560-31A8D13AEF8F}"/>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C51182A4-BE52-F7BC-0E8A-9EB0FC2E0E85}"/>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9E536FAD-9B87-820B-3A63-FF490266DE5D}"/>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7" name="그림 6">
            <a:extLst>
              <a:ext uri="{FF2B5EF4-FFF2-40B4-BE49-F238E27FC236}">
                <a16:creationId xmlns:a16="http://schemas.microsoft.com/office/drawing/2014/main" id="{FEE3AD96-6F5B-BBFD-FB5E-E0A39597B9D1}"/>
              </a:ext>
            </a:extLst>
          </p:cNvPr>
          <p:cNvPicPr>
            <a:picLocks noChangeAspect="1"/>
          </p:cNvPicPr>
          <p:nvPr/>
        </p:nvPicPr>
        <p:blipFill>
          <a:blip r:embed="rId4">
            <a:extLst>
              <a:ext uri="{28A0092B-C50C-407E-A947-70E740481C1C}">
                <a14:useLocalDpi xmlns:a14="http://schemas.microsoft.com/office/drawing/2010/main" val="0"/>
              </a:ext>
            </a:extLst>
          </a:blip>
          <a:srcRect t="40947" b="5458"/>
          <a:stretch/>
        </p:blipFill>
        <p:spPr>
          <a:xfrm>
            <a:off x="2657956" y="1713603"/>
            <a:ext cx="7776864" cy="2788126"/>
          </a:xfrm>
          <a:prstGeom prst="rect">
            <a:avLst/>
          </a:prstGeom>
        </p:spPr>
      </p:pic>
      <p:pic>
        <p:nvPicPr>
          <p:cNvPr id="11" name="Object 28">
            <a:extLst>
              <a:ext uri="{FF2B5EF4-FFF2-40B4-BE49-F238E27FC236}">
                <a16:creationId xmlns:a16="http://schemas.microsoft.com/office/drawing/2014/main" id="{0DC2675B-1219-55A5-63CC-7EE7EB1F6233}"/>
              </a:ext>
            </a:extLst>
          </p:cNvPr>
          <p:cNvPicPr>
            <a:picLocks noChangeAspect="1"/>
          </p:cNvPicPr>
          <p:nvPr/>
        </p:nvPicPr>
        <p:blipFill>
          <a:blip r:embed="rId5"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B30B3F68-D048-84A4-8252-AFD24AC63799}"/>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6591559D-6578-DB86-B483-FCE3733D1B40}"/>
                </a:ext>
              </a:extLst>
            </p:cNvPr>
            <p:cNvPicPr>
              <a:picLocks noChangeAspect="1"/>
            </p:cNvPicPr>
            <p:nvPr/>
          </p:nvPicPr>
          <p:blipFill>
            <a:blip r:embed="rId6"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91559E3A-6B46-39A4-6D33-D01D4096DD9D}"/>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sp>
        <p:nvSpPr>
          <p:cNvPr id="4" name="TextBox 19">
            <a:extLst>
              <a:ext uri="{FF2B5EF4-FFF2-40B4-BE49-F238E27FC236}">
                <a16:creationId xmlns:a16="http://schemas.microsoft.com/office/drawing/2014/main" id="{A83725CA-6B67-828C-C49B-B80FB8A8F485}"/>
              </a:ext>
            </a:extLst>
          </p:cNvPr>
          <p:cNvSpPr txBox="1"/>
          <p:nvPr/>
        </p:nvSpPr>
        <p:spPr>
          <a:xfrm>
            <a:off x="3110583" y="2196455"/>
            <a:ext cx="7576956" cy="2139047"/>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회사 일을 끝마치고 청소 중에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en-US" altLang="ko-KR" sz="40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미끄럼 사고로 다쳤을 경우</a:t>
            </a:r>
          </a:p>
          <a:p>
            <a:pPr>
              <a:spcAft>
                <a:spcPts val="1500"/>
              </a:spcAft>
            </a:pPr>
            <a:endParaRPr lang="ko-KR" altLang="en-US" sz="2800" spc="-200" dirty="0">
              <a:latin typeface="HY헤드라인M" panose="02030600000101010101" pitchFamily="18" charset="-127"/>
              <a:ea typeface="HY헤드라인M" panose="02030600000101010101" pitchFamily="18" charset="-127"/>
            </a:endParaRPr>
          </a:p>
        </p:txBody>
      </p:sp>
      <p:sp>
        <p:nvSpPr>
          <p:cNvPr id="15" name="직사각형 14">
            <a:extLst>
              <a:ext uri="{FF2B5EF4-FFF2-40B4-BE49-F238E27FC236}">
                <a16:creationId xmlns:a16="http://schemas.microsoft.com/office/drawing/2014/main" id="{E1ADA3E5-9540-194F-373C-6E72B171472C}"/>
              </a:ext>
            </a:extLst>
          </p:cNvPr>
          <p:cNvSpPr/>
          <p:nvPr/>
        </p:nvSpPr>
        <p:spPr>
          <a:xfrm>
            <a:off x="561634" y="4367436"/>
            <a:ext cx="2023577" cy="2862322"/>
          </a:xfrm>
          <a:prstGeom prst="rect">
            <a:avLst/>
          </a:prstGeom>
          <a:solidFill>
            <a:schemeClr val="accent6">
              <a:lumMod val="20000"/>
              <a:lumOff val="80000"/>
            </a:schemeClr>
          </a:solidFill>
        </p:spPr>
        <p:txBody>
          <a:bodyPr wrap="square">
            <a:spAutoFit/>
          </a:bodyPr>
          <a:lstStyle/>
          <a:p>
            <a:pPr algn="ctr"/>
            <a:r>
              <a:rPr lang="en-US" altLang="ko-KR" sz="18000" b="1" spc="-200"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a:t>
            </a:r>
            <a:endParaRPr lang="ko-KR" altLang="en-US" sz="18000" b="1"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3049704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9A6B6-E03E-FC41-11F3-57B65EF5A15E}"/>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30BAEEA2-488A-681B-068B-00C7B0B0D344}"/>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F6E2AFCF-477B-E5DB-24FE-116C08B77F1F}"/>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11" name="Object 28">
            <a:extLst>
              <a:ext uri="{FF2B5EF4-FFF2-40B4-BE49-F238E27FC236}">
                <a16:creationId xmlns:a16="http://schemas.microsoft.com/office/drawing/2014/main" id="{2D6BEB5C-BCB3-94FC-4BC4-FC34640E0CA9}"/>
              </a:ext>
            </a:extLst>
          </p:cNvPr>
          <p:cNvPicPr>
            <a:picLocks noChangeAspect="1"/>
          </p:cNvPicPr>
          <p:nvPr/>
        </p:nvPicPr>
        <p:blipFill>
          <a:blip r:embed="rId4"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2E4B755E-0428-15DF-6B2E-ECBBD16BC564}"/>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76671559-5D25-40C8-444C-4911C92D5BB7}"/>
                </a:ext>
              </a:extLst>
            </p:cNvPr>
            <p:cNvPicPr>
              <a:picLocks noChangeAspect="1"/>
            </p:cNvPicPr>
            <p:nvPr/>
          </p:nvPicPr>
          <p:blipFill>
            <a:blip r:embed="rId5"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BB5566D2-B20D-106E-2BD2-5598A69DD9EA}"/>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sp>
        <p:nvSpPr>
          <p:cNvPr id="4" name="TextBox 19">
            <a:extLst>
              <a:ext uri="{FF2B5EF4-FFF2-40B4-BE49-F238E27FC236}">
                <a16:creationId xmlns:a16="http://schemas.microsoft.com/office/drawing/2014/main" id="{D988F8AC-E46C-25B1-B8D2-1A549B119839}"/>
              </a:ext>
            </a:extLst>
          </p:cNvPr>
          <p:cNvSpPr txBox="1"/>
          <p:nvPr/>
        </p:nvSpPr>
        <p:spPr>
          <a:xfrm>
            <a:off x="3110583" y="2196455"/>
            <a:ext cx="7576956" cy="2139047"/>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회사 일을 끝마치고 청소 중에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en-US" altLang="ko-KR" sz="40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미끄럼 사고로 다쳤을 경우</a:t>
            </a:r>
          </a:p>
          <a:p>
            <a:pPr>
              <a:spcAft>
                <a:spcPts val="1500"/>
              </a:spcAft>
            </a:pPr>
            <a:endParaRPr lang="ko-KR" altLang="en-US" sz="2800" spc="-200" dirty="0">
              <a:latin typeface="HY헤드라인M" panose="02030600000101010101" pitchFamily="18" charset="-127"/>
              <a:ea typeface="HY헤드라인M" panose="02030600000101010101" pitchFamily="18" charset="-127"/>
            </a:endParaRPr>
          </a:p>
        </p:txBody>
      </p:sp>
      <p:sp>
        <p:nvSpPr>
          <p:cNvPr id="15" name="직사각형 14">
            <a:extLst>
              <a:ext uri="{FF2B5EF4-FFF2-40B4-BE49-F238E27FC236}">
                <a16:creationId xmlns:a16="http://schemas.microsoft.com/office/drawing/2014/main" id="{6505A883-ABBC-1E59-8B5E-53839E62839F}"/>
              </a:ext>
            </a:extLst>
          </p:cNvPr>
          <p:cNvSpPr/>
          <p:nvPr/>
        </p:nvSpPr>
        <p:spPr>
          <a:xfrm>
            <a:off x="543909" y="4335502"/>
            <a:ext cx="2023577" cy="2862322"/>
          </a:xfrm>
          <a:prstGeom prst="rect">
            <a:avLst/>
          </a:prstGeom>
          <a:solidFill>
            <a:schemeClr val="accent6">
              <a:lumMod val="20000"/>
              <a:lumOff val="80000"/>
            </a:schemeClr>
          </a:solidFill>
        </p:spPr>
        <p:txBody>
          <a:bodyPr wrap="square">
            <a:spAutoFit/>
          </a:bodyPr>
          <a:lstStyle/>
          <a:p>
            <a:pPr algn="ctr"/>
            <a:r>
              <a:rPr lang="en-US" altLang="ko-KR" sz="18000" b="1" dirty="0">
                <a:solidFill>
                  <a:srgbClr val="C00000"/>
                </a:solidFill>
                <a:latin typeface="Cafe24 Ssurround Bold" panose="020F0800000000000000" pitchFamily="50" charset="-127"/>
                <a:ea typeface="Cafe24 Ssurround Bold" panose="020F0800000000000000" pitchFamily="50" charset="-127"/>
              </a:rPr>
              <a:t>X</a:t>
            </a:r>
            <a:endParaRPr lang="ko-KR" altLang="en-US" sz="18000" b="1" dirty="0">
              <a:solidFill>
                <a:srgbClr val="C00000"/>
              </a:solidFill>
              <a:latin typeface="Cafe24 Ssurround Bold" panose="020F0800000000000000" pitchFamily="50" charset="-127"/>
              <a:ea typeface="Cafe24 Ssurround Bold" panose="020F0800000000000000" pitchFamily="50" charset="-127"/>
            </a:endParaRPr>
          </a:p>
        </p:txBody>
      </p:sp>
      <p:pic>
        <p:nvPicPr>
          <p:cNvPr id="3" name="그림 2">
            <a:extLst>
              <a:ext uri="{FF2B5EF4-FFF2-40B4-BE49-F238E27FC236}">
                <a16:creationId xmlns:a16="http://schemas.microsoft.com/office/drawing/2014/main" id="{D4D32A83-0B24-9035-9F66-1D54A8E03BBC}"/>
              </a:ext>
            </a:extLst>
          </p:cNvPr>
          <p:cNvPicPr>
            <a:picLocks noChangeAspect="1"/>
          </p:cNvPicPr>
          <p:nvPr/>
        </p:nvPicPr>
        <p:blipFill>
          <a:blip r:embed="rId6">
            <a:extLst>
              <a:ext uri="{28A0092B-C50C-407E-A947-70E740481C1C}">
                <a14:useLocalDpi xmlns:a14="http://schemas.microsoft.com/office/drawing/2010/main" val="0"/>
              </a:ext>
            </a:extLst>
          </a:blip>
          <a:srcRect t="40947" b="5458"/>
          <a:stretch/>
        </p:blipFill>
        <p:spPr>
          <a:xfrm>
            <a:off x="2657956" y="1713603"/>
            <a:ext cx="7776864" cy="2788126"/>
          </a:xfrm>
          <a:prstGeom prst="rect">
            <a:avLst/>
          </a:prstGeom>
        </p:spPr>
      </p:pic>
      <p:sp>
        <p:nvSpPr>
          <p:cNvPr id="9" name="TextBox 19">
            <a:extLst>
              <a:ext uri="{FF2B5EF4-FFF2-40B4-BE49-F238E27FC236}">
                <a16:creationId xmlns:a16="http://schemas.microsoft.com/office/drawing/2014/main" id="{30DB8C94-2880-2EB2-DAE3-26C2689E5249}"/>
              </a:ext>
            </a:extLst>
          </p:cNvPr>
          <p:cNvSpPr txBox="1"/>
          <p:nvPr/>
        </p:nvSpPr>
        <p:spPr>
          <a:xfrm>
            <a:off x="3330476" y="1836415"/>
            <a:ext cx="7128792" cy="2323713"/>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28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킥보드를 타고 출근하던 중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ko-KR" altLang="en-US" sz="4000" spc="-200" dirty="0">
                <a:latin typeface="HY헤드라인M" panose="02030600000101010101" pitchFamily="18" charset="-127"/>
                <a:ea typeface="HY헤드라인M" panose="02030600000101010101" pitchFamily="18" charset="-127"/>
              </a:rPr>
              <a:t>건널목 신호를 위반하여</a:t>
            </a:r>
            <a:r>
              <a:rPr lang="en-US" altLang="ko-KR" sz="4000" spc="-200" dirty="0">
                <a:latin typeface="HY헤드라인M" panose="02030600000101010101" pitchFamily="18" charset="-127"/>
                <a:ea typeface="HY헤드라인M" panose="02030600000101010101" pitchFamily="18" charset="-127"/>
              </a:rPr>
              <a:t> </a:t>
            </a:r>
          </a:p>
          <a:p>
            <a:pPr>
              <a:spcAft>
                <a:spcPts val="1500"/>
              </a:spcAft>
            </a:pPr>
            <a:r>
              <a:rPr lang="ko-KR" altLang="en-US" sz="4000" spc="-200" dirty="0">
                <a:latin typeface="HY헤드라인M" panose="02030600000101010101" pitchFamily="18" charset="-127"/>
                <a:ea typeface="HY헤드라인M" panose="02030600000101010101" pitchFamily="18" charset="-127"/>
              </a:rPr>
              <a:t>자동차와 부딪힌 사고</a:t>
            </a:r>
            <a:endParaRPr lang="ko-KR" altLang="en-US" sz="2800" spc="-20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09370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3630A-BD7C-6814-5AFA-77AEE20F037A}"/>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79B9F97B-3F8E-F763-D16E-273A6C1CBDA4}"/>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1A773E46-5607-262A-DB3A-6360EB94236A}"/>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11" name="Object 28">
            <a:extLst>
              <a:ext uri="{FF2B5EF4-FFF2-40B4-BE49-F238E27FC236}">
                <a16:creationId xmlns:a16="http://schemas.microsoft.com/office/drawing/2014/main" id="{8FB21AFF-3C4F-6F84-0B44-3F63D8DFDFB6}"/>
              </a:ext>
            </a:extLst>
          </p:cNvPr>
          <p:cNvPicPr>
            <a:picLocks noChangeAspect="1"/>
          </p:cNvPicPr>
          <p:nvPr/>
        </p:nvPicPr>
        <p:blipFill>
          <a:blip r:embed="rId4"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DF7437C3-E1EC-850B-1A54-AB8331646EE2}"/>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9FE871D1-B79D-BDBB-5198-1A913ECAC8ED}"/>
                </a:ext>
              </a:extLst>
            </p:cNvPr>
            <p:cNvPicPr>
              <a:picLocks noChangeAspect="1"/>
            </p:cNvPicPr>
            <p:nvPr/>
          </p:nvPicPr>
          <p:blipFill>
            <a:blip r:embed="rId5"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279E50DF-BF4C-D524-C007-E2428046823E}"/>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sp>
        <p:nvSpPr>
          <p:cNvPr id="4" name="TextBox 19">
            <a:extLst>
              <a:ext uri="{FF2B5EF4-FFF2-40B4-BE49-F238E27FC236}">
                <a16:creationId xmlns:a16="http://schemas.microsoft.com/office/drawing/2014/main" id="{F2AA771D-638F-DF8A-4BA5-F752E60C1401}"/>
              </a:ext>
            </a:extLst>
          </p:cNvPr>
          <p:cNvSpPr txBox="1"/>
          <p:nvPr/>
        </p:nvSpPr>
        <p:spPr>
          <a:xfrm>
            <a:off x="3110583" y="2196455"/>
            <a:ext cx="7576956" cy="2139047"/>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회사 일을 끝마치고 청소 중에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en-US" altLang="ko-KR" sz="40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미끄럼 사고로 다쳤을 경우</a:t>
            </a:r>
          </a:p>
          <a:p>
            <a:pPr>
              <a:spcAft>
                <a:spcPts val="1500"/>
              </a:spcAft>
            </a:pPr>
            <a:endParaRPr lang="ko-KR" altLang="en-US" sz="2800" spc="-200" dirty="0">
              <a:latin typeface="HY헤드라인M" panose="02030600000101010101" pitchFamily="18" charset="-127"/>
              <a:ea typeface="HY헤드라인M" panose="02030600000101010101" pitchFamily="18" charset="-127"/>
            </a:endParaRPr>
          </a:p>
        </p:txBody>
      </p:sp>
      <p:sp>
        <p:nvSpPr>
          <p:cNvPr id="15" name="직사각형 14">
            <a:extLst>
              <a:ext uri="{FF2B5EF4-FFF2-40B4-BE49-F238E27FC236}">
                <a16:creationId xmlns:a16="http://schemas.microsoft.com/office/drawing/2014/main" id="{C0DF4FC4-15E4-B5CD-1ACF-57442F11DA8A}"/>
              </a:ext>
            </a:extLst>
          </p:cNvPr>
          <p:cNvSpPr/>
          <p:nvPr/>
        </p:nvSpPr>
        <p:spPr>
          <a:xfrm>
            <a:off x="561634" y="4367436"/>
            <a:ext cx="2023577" cy="2862322"/>
          </a:xfrm>
          <a:prstGeom prst="rect">
            <a:avLst/>
          </a:prstGeom>
          <a:solidFill>
            <a:schemeClr val="accent6">
              <a:lumMod val="20000"/>
              <a:lumOff val="80000"/>
            </a:schemeClr>
          </a:solidFill>
        </p:spPr>
        <p:txBody>
          <a:bodyPr wrap="square">
            <a:spAutoFit/>
          </a:bodyPr>
          <a:lstStyle/>
          <a:p>
            <a:pPr algn="ctr"/>
            <a:r>
              <a:rPr lang="en-US" altLang="ko-KR" sz="18000" b="1" spc="-200"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a:t>
            </a:r>
            <a:endParaRPr lang="ko-KR" altLang="en-US" sz="18000" b="1"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endParaRPr>
          </a:p>
        </p:txBody>
      </p:sp>
      <p:pic>
        <p:nvPicPr>
          <p:cNvPr id="3" name="그림 2">
            <a:extLst>
              <a:ext uri="{FF2B5EF4-FFF2-40B4-BE49-F238E27FC236}">
                <a16:creationId xmlns:a16="http://schemas.microsoft.com/office/drawing/2014/main" id="{E57C9732-9ED2-B6E4-AB0F-9D62F409BDD8}"/>
              </a:ext>
            </a:extLst>
          </p:cNvPr>
          <p:cNvPicPr>
            <a:picLocks noChangeAspect="1"/>
          </p:cNvPicPr>
          <p:nvPr/>
        </p:nvPicPr>
        <p:blipFill>
          <a:blip r:embed="rId6">
            <a:extLst>
              <a:ext uri="{28A0092B-C50C-407E-A947-70E740481C1C}">
                <a14:useLocalDpi xmlns:a14="http://schemas.microsoft.com/office/drawing/2010/main" val="0"/>
              </a:ext>
            </a:extLst>
          </a:blip>
          <a:srcRect t="40947" b="5458"/>
          <a:stretch/>
        </p:blipFill>
        <p:spPr>
          <a:xfrm>
            <a:off x="2657956" y="1713603"/>
            <a:ext cx="7776864" cy="2788126"/>
          </a:xfrm>
          <a:prstGeom prst="rect">
            <a:avLst/>
          </a:prstGeom>
        </p:spPr>
      </p:pic>
      <p:sp>
        <p:nvSpPr>
          <p:cNvPr id="9" name="TextBox 19">
            <a:extLst>
              <a:ext uri="{FF2B5EF4-FFF2-40B4-BE49-F238E27FC236}">
                <a16:creationId xmlns:a16="http://schemas.microsoft.com/office/drawing/2014/main" id="{7B60F076-BE51-42E5-71A7-585425BD674E}"/>
              </a:ext>
            </a:extLst>
          </p:cNvPr>
          <p:cNvSpPr txBox="1"/>
          <p:nvPr/>
        </p:nvSpPr>
        <p:spPr>
          <a:xfrm>
            <a:off x="3087032" y="1945809"/>
            <a:ext cx="7356420" cy="2323713"/>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일 마치고 회사에서 제공하는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ko-KR" altLang="en-US" sz="4000" spc="-200" dirty="0">
                <a:latin typeface="HY헤드라인M" panose="02030600000101010101" pitchFamily="18" charset="-127"/>
                <a:ea typeface="HY헤드라인M" panose="02030600000101010101" pitchFamily="18" charset="-127"/>
              </a:rPr>
              <a:t>체력단련실을 이용하다가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ko-KR" altLang="en-US" sz="4000" spc="-200" dirty="0">
                <a:latin typeface="HY헤드라인M" panose="02030600000101010101" pitchFamily="18" charset="-127"/>
                <a:ea typeface="HY헤드라인M" panose="02030600000101010101" pitchFamily="18" charset="-127"/>
              </a:rPr>
              <a:t>허리를 다친 경우</a:t>
            </a:r>
            <a:endParaRPr lang="ko-KR" altLang="en-US" sz="2800" spc="-20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33272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5E480-BC23-A13E-8CBC-720F9339192D}"/>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38B51030-C02F-A5D2-E5F2-0AD3C2A6C39B}"/>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4D9E9B8F-E78A-9179-84F3-DD14461272F6}"/>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11" name="Object 28">
            <a:extLst>
              <a:ext uri="{FF2B5EF4-FFF2-40B4-BE49-F238E27FC236}">
                <a16:creationId xmlns:a16="http://schemas.microsoft.com/office/drawing/2014/main" id="{48414A5A-4EA0-7492-E763-D5A6F6997C0D}"/>
              </a:ext>
            </a:extLst>
          </p:cNvPr>
          <p:cNvPicPr>
            <a:picLocks noChangeAspect="1"/>
          </p:cNvPicPr>
          <p:nvPr/>
        </p:nvPicPr>
        <p:blipFill>
          <a:blip r:embed="rId4"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B1B5B99C-4E32-E84D-4862-55BC9B29439B}"/>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2B94758E-D774-13B9-24F6-3BC943212530}"/>
                </a:ext>
              </a:extLst>
            </p:cNvPr>
            <p:cNvPicPr>
              <a:picLocks noChangeAspect="1"/>
            </p:cNvPicPr>
            <p:nvPr/>
          </p:nvPicPr>
          <p:blipFill>
            <a:blip r:embed="rId5"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209A1C1A-C039-C9A3-1CEA-E30656ED630E}"/>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sp>
        <p:nvSpPr>
          <p:cNvPr id="4" name="TextBox 19">
            <a:extLst>
              <a:ext uri="{FF2B5EF4-FFF2-40B4-BE49-F238E27FC236}">
                <a16:creationId xmlns:a16="http://schemas.microsoft.com/office/drawing/2014/main" id="{9F9B351F-D647-0BDC-17B6-F372DAB0D419}"/>
              </a:ext>
            </a:extLst>
          </p:cNvPr>
          <p:cNvSpPr txBox="1"/>
          <p:nvPr/>
        </p:nvSpPr>
        <p:spPr>
          <a:xfrm>
            <a:off x="3110583" y="2196455"/>
            <a:ext cx="7576956" cy="2139047"/>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회사 일을 끝마치고 청소 중에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en-US" altLang="ko-KR" sz="40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미끄럼 사고로 다쳤을 경우</a:t>
            </a:r>
          </a:p>
          <a:p>
            <a:pPr>
              <a:spcAft>
                <a:spcPts val="1500"/>
              </a:spcAft>
            </a:pPr>
            <a:endParaRPr lang="ko-KR" altLang="en-US" sz="2800" spc="-200" dirty="0">
              <a:latin typeface="HY헤드라인M" panose="02030600000101010101" pitchFamily="18" charset="-127"/>
              <a:ea typeface="HY헤드라인M" panose="02030600000101010101" pitchFamily="18" charset="-127"/>
            </a:endParaRPr>
          </a:p>
        </p:txBody>
      </p:sp>
      <p:sp>
        <p:nvSpPr>
          <p:cNvPr id="15" name="직사각형 14">
            <a:extLst>
              <a:ext uri="{FF2B5EF4-FFF2-40B4-BE49-F238E27FC236}">
                <a16:creationId xmlns:a16="http://schemas.microsoft.com/office/drawing/2014/main" id="{4509BB15-F25F-4D32-F578-573095C2926A}"/>
              </a:ext>
            </a:extLst>
          </p:cNvPr>
          <p:cNvSpPr/>
          <p:nvPr/>
        </p:nvSpPr>
        <p:spPr>
          <a:xfrm>
            <a:off x="561634" y="4367436"/>
            <a:ext cx="2023577" cy="2862322"/>
          </a:xfrm>
          <a:prstGeom prst="rect">
            <a:avLst/>
          </a:prstGeom>
          <a:solidFill>
            <a:schemeClr val="accent6">
              <a:lumMod val="20000"/>
              <a:lumOff val="80000"/>
            </a:schemeClr>
          </a:solidFill>
        </p:spPr>
        <p:txBody>
          <a:bodyPr wrap="square">
            <a:spAutoFit/>
          </a:bodyPr>
          <a:lstStyle/>
          <a:p>
            <a:pPr algn="ctr"/>
            <a:r>
              <a:rPr lang="en-US" altLang="ko-KR" sz="18000" b="1" spc="-200"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a:t>
            </a:r>
            <a:endParaRPr lang="ko-KR" altLang="en-US" sz="18000" b="1"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endParaRPr>
          </a:p>
        </p:txBody>
      </p:sp>
      <p:pic>
        <p:nvPicPr>
          <p:cNvPr id="3" name="그림 2">
            <a:extLst>
              <a:ext uri="{FF2B5EF4-FFF2-40B4-BE49-F238E27FC236}">
                <a16:creationId xmlns:a16="http://schemas.microsoft.com/office/drawing/2014/main" id="{5481112C-F54A-999A-4989-062C8F1F4998}"/>
              </a:ext>
            </a:extLst>
          </p:cNvPr>
          <p:cNvPicPr>
            <a:picLocks noChangeAspect="1"/>
          </p:cNvPicPr>
          <p:nvPr/>
        </p:nvPicPr>
        <p:blipFill>
          <a:blip r:embed="rId6">
            <a:extLst>
              <a:ext uri="{28A0092B-C50C-407E-A947-70E740481C1C}">
                <a14:useLocalDpi xmlns:a14="http://schemas.microsoft.com/office/drawing/2010/main" val="0"/>
              </a:ext>
            </a:extLst>
          </a:blip>
          <a:srcRect t="40947" b="5458"/>
          <a:stretch/>
        </p:blipFill>
        <p:spPr>
          <a:xfrm>
            <a:off x="2657956" y="1735125"/>
            <a:ext cx="7776864" cy="2788126"/>
          </a:xfrm>
          <a:prstGeom prst="rect">
            <a:avLst/>
          </a:prstGeom>
        </p:spPr>
      </p:pic>
      <p:sp>
        <p:nvSpPr>
          <p:cNvPr id="7" name="TextBox 19">
            <a:extLst>
              <a:ext uri="{FF2B5EF4-FFF2-40B4-BE49-F238E27FC236}">
                <a16:creationId xmlns:a16="http://schemas.microsoft.com/office/drawing/2014/main" id="{ABCA514C-432C-4B6E-613D-BA5F99518930}"/>
              </a:ext>
            </a:extLst>
          </p:cNvPr>
          <p:cNvSpPr txBox="1"/>
          <p:nvPr/>
        </p:nvSpPr>
        <p:spPr>
          <a:xfrm>
            <a:off x="3402484" y="2196455"/>
            <a:ext cx="6708378" cy="1938992"/>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2800" spc="-200" dirty="0">
                <a:latin typeface="HY헤드라인M" panose="02030600000101010101" pitchFamily="18" charset="-127"/>
                <a:ea typeface="HY헤드라인M" panose="02030600000101010101" pitchFamily="18" charset="-127"/>
              </a:rPr>
              <a:t> </a:t>
            </a:r>
            <a:r>
              <a:rPr lang="ko-KR" altLang="en-US" sz="4000" spc="-200" dirty="0">
                <a:latin typeface="HY헤드라인M" panose="02030600000101010101" pitchFamily="18" charset="-127"/>
                <a:ea typeface="HY헤드라인M" panose="02030600000101010101" pitchFamily="18" charset="-127"/>
              </a:rPr>
              <a:t>편의점에서 밤늦은 시간 술 취한 고객이 폭행을 가해서 다쳤을 경우  </a:t>
            </a:r>
            <a:endParaRPr lang="ko-KR" altLang="en-US" sz="2800" spc="-20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06739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ACFAF-D7B1-9074-DCE8-93BACF6E0C56}"/>
            </a:ext>
          </a:extLst>
        </p:cNvPr>
        <p:cNvGrpSpPr/>
        <p:nvPr/>
      </p:nvGrpSpPr>
      <p:grpSpPr>
        <a:xfrm>
          <a:off x="0" y="0"/>
          <a:ext cx="0" cy="0"/>
          <a:chOff x="0" y="0"/>
          <a:chExt cx="0" cy="0"/>
        </a:xfrm>
      </p:grpSpPr>
      <p:grpSp>
        <p:nvGrpSpPr>
          <p:cNvPr id="5" name="그룹 1021">
            <a:extLst>
              <a:ext uri="{FF2B5EF4-FFF2-40B4-BE49-F238E27FC236}">
                <a16:creationId xmlns:a16="http://schemas.microsoft.com/office/drawing/2014/main" id="{149ED4F5-1D29-6086-F9BC-C82278C52CCB}"/>
              </a:ext>
            </a:extLst>
          </p:cNvPr>
          <p:cNvGrpSpPr/>
          <p:nvPr/>
        </p:nvGrpSpPr>
        <p:grpSpPr>
          <a:xfrm>
            <a:off x="6546388" y="5459448"/>
            <a:ext cx="1611170" cy="124289"/>
            <a:chOff x="9209524" y="6821934"/>
            <a:chExt cx="2755444" cy="96000"/>
          </a:xfrm>
        </p:grpSpPr>
        <p:pic>
          <p:nvPicPr>
            <p:cNvPr id="6" name="Object 76">
              <a:extLst>
                <a:ext uri="{FF2B5EF4-FFF2-40B4-BE49-F238E27FC236}">
                  <a16:creationId xmlns:a16="http://schemas.microsoft.com/office/drawing/2014/main" id="{A7239E5C-17DE-654C-1D8E-5577A6E54DCE}"/>
                </a:ext>
              </a:extLst>
            </p:cNvPr>
            <p:cNvPicPr>
              <a:picLocks noChangeAspect="1"/>
            </p:cNvPicPr>
            <p:nvPr/>
          </p:nvPicPr>
          <p:blipFill>
            <a:blip r:embed="rId3" cstate="print"/>
            <a:stretch>
              <a:fillRect/>
            </a:stretch>
          </p:blipFill>
          <p:spPr>
            <a:xfrm>
              <a:off x="9209524" y="6821934"/>
              <a:ext cx="2755444" cy="96000"/>
            </a:xfrm>
            <a:prstGeom prst="rect">
              <a:avLst/>
            </a:prstGeom>
          </p:spPr>
        </p:pic>
      </p:grpSp>
      <p:pic>
        <p:nvPicPr>
          <p:cNvPr id="7" name="그림 6">
            <a:extLst>
              <a:ext uri="{FF2B5EF4-FFF2-40B4-BE49-F238E27FC236}">
                <a16:creationId xmlns:a16="http://schemas.microsoft.com/office/drawing/2014/main" id="{930A5537-14EA-7238-39DF-DE8BBD8B459B}"/>
              </a:ext>
            </a:extLst>
          </p:cNvPr>
          <p:cNvPicPr>
            <a:picLocks noChangeAspect="1"/>
          </p:cNvPicPr>
          <p:nvPr/>
        </p:nvPicPr>
        <p:blipFill>
          <a:blip r:embed="rId4">
            <a:extLst>
              <a:ext uri="{28A0092B-C50C-407E-A947-70E740481C1C}">
                <a14:useLocalDpi xmlns:a14="http://schemas.microsoft.com/office/drawing/2010/main" val="0"/>
              </a:ext>
            </a:extLst>
          </a:blip>
          <a:srcRect t="40947" b="5458"/>
          <a:stretch/>
        </p:blipFill>
        <p:spPr>
          <a:xfrm>
            <a:off x="2657956" y="1713603"/>
            <a:ext cx="7776864" cy="2788126"/>
          </a:xfrm>
          <a:prstGeom prst="rect">
            <a:avLst/>
          </a:prstGeom>
        </p:spPr>
      </p:pic>
      <p:pic>
        <p:nvPicPr>
          <p:cNvPr id="11" name="Object 28">
            <a:extLst>
              <a:ext uri="{FF2B5EF4-FFF2-40B4-BE49-F238E27FC236}">
                <a16:creationId xmlns:a16="http://schemas.microsoft.com/office/drawing/2014/main" id="{29E212F8-CEF0-C037-A9AF-CECFCA3D1A86}"/>
              </a:ext>
            </a:extLst>
          </p:cNvPr>
          <p:cNvPicPr>
            <a:picLocks noChangeAspect="1"/>
          </p:cNvPicPr>
          <p:nvPr/>
        </p:nvPicPr>
        <p:blipFill>
          <a:blip r:embed="rId5" cstate="print"/>
          <a:stretch>
            <a:fillRect/>
          </a:stretch>
        </p:blipFill>
        <p:spPr>
          <a:xfrm>
            <a:off x="370543" y="779595"/>
            <a:ext cx="10016717" cy="692472"/>
          </a:xfrm>
          <a:prstGeom prst="rect">
            <a:avLst/>
          </a:prstGeom>
        </p:spPr>
      </p:pic>
      <p:grpSp>
        <p:nvGrpSpPr>
          <p:cNvPr id="12" name="그룹 1019">
            <a:extLst>
              <a:ext uri="{FF2B5EF4-FFF2-40B4-BE49-F238E27FC236}">
                <a16:creationId xmlns:a16="http://schemas.microsoft.com/office/drawing/2014/main" id="{43D7CDCD-AC96-895C-750B-382AB56EF7CB}"/>
              </a:ext>
            </a:extLst>
          </p:cNvPr>
          <p:cNvGrpSpPr/>
          <p:nvPr/>
        </p:nvGrpSpPr>
        <p:grpSpPr>
          <a:xfrm>
            <a:off x="597178" y="868462"/>
            <a:ext cx="595564" cy="498288"/>
            <a:chOff x="2603927" y="2221794"/>
            <a:chExt cx="596007" cy="571541"/>
          </a:xfrm>
        </p:grpSpPr>
        <p:pic>
          <p:nvPicPr>
            <p:cNvPr id="13" name="Object 57">
              <a:extLst>
                <a:ext uri="{FF2B5EF4-FFF2-40B4-BE49-F238E27FC236}">
                  <a16:creationId xmlns:a16="http://schemas.microsoft.com/office/drawing/2014/main" id="{14B05652-A9E8-6198-AA0A-326A49FE4A21}"/>
                </a:ext>
              </a:extLst>
            </p:cNvPr>
            <p:cNvPicPr>
              <a:picLocks noChangeAspect="1"/>
            </p:cNvPicPr>
            <p:nvPr/>
          </p:nvPicPr>
          <p:blipFill>
            <a:blip r:embed="rId6" cstate="print"/>
            <a:stretch>
              <a:fillRect/>
            </a:stretch>
          </p:blipFill>
          <p:spPr>
            <a:xfrm>
              <a:off x="2603927" y="2221794"/>
              <a:ext cx="596007" cy="571541"/>
            </a:xfrm>
            <a:prstGeom prst="rect">
              <a:avLst/>
            </a:prstGeom>
          </p:spPr>
        </p:pic>
      </p:grpSp>
      <p:sp>
        <p:nvSpPr>
          <p:cNvPr id="14" name="TextBox 13">
            <a:extLst>
              <a:ext uri="{FF2B5EF4-FFF2-40B4-BE49-F238E27FC236}">
                <a16:creationId xmlns:a16="http://schemas.microsoft.com/office/drawing/2014/main" id="{9AB48B07-90CF-80A8-2085-09D5C5D26522}"/>
              </a:ext>
            </a:extLst>
          </p:cNvPr>
          <p:cNvSpPr txBox="1"/>
          <p:nvPr/>
        </p:nvSpPr>
        <p:spPr>
          <a:xfrm>
            <a:off x="1386260" y="868462"/>
            <a:ext cx="8150304" cy="646331"/>
          </a:xfrm>
          <a:prstGeom prst="rect">
            <a:avLst/>
          </a:prstGeom>
          <a:noFill/>
        </p:spPr>
        <p:txBody>
          <a:bodyPr wrap="square" rtlCol="0">
            <a:spAutoFit/>
          </a:bodyPr>
          <a:lstStyle/>
          <a:p>
            <a:r>
              <a:rPr lang="en-US" altLang="ko-KR" sz="3600" b="1" dirty="0">
                <a:latin typeface="Cafe24 Ohsquare" panose="02000A00000000000000" pitchFamily="2" charset="-127"/>
                <a:ea typeface="Cafe24 Ohsquare" panose="02000A00000000000000" pitchFamily="2" charset="-127"/>
              </a:rPr>
              <a:t>OX</a:t>
            </a:r>
            <a:r>
              <a:rPr lang="ko-KR" altLang="en-US" sz="3600" b="1" dirty="0">
                <a:latin typeface="Cafe24 Ohsquare" panose="02000A00000000000000" pitchFamily="2" charset="-127"/>
                <a:ea typeface="Cafe24 Ohsquare" panose="02000A00000000000000" pitchFamily="2" charset="-127"/>
              </a:rPr>
              <a:t>퀴즈</a:t>
            </a:r>
          </a:p>
        </p:txBody>
      </p:sp>
      <p:sp>
        <p:nvSpPr>
          <p:cNvPr id="3" name="TextBox 19">
            <a:extLst>
              <a:ext uri="{FF2B5EF4-FFF2-40B4-BE49-F238E27FC236}">
                <a16:creationId xmlns:a16="http://schemas.microsoft.com/office/drawing/2014/main" id="{980AC466-0292-0EEB-B28A-71CA1509B476}"/>
              </a:ext>
            </a:extLst>
          </p:cNvPr>
          <p:cNvSpPr txBox="1"/>
          <p:nvPr/>
        </p:nvSpPr>
        <p:spPr>
          <a:xfrm>
            <a:off x="3114452" y="1606018"/>
            <a:ext cx="7272808" cy="2939266"/>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500"/>
              </a:spcAft>
            </a:pPr>
            <a:r>
              <a:rPr lang="ko-KR" altLang="en-US" sz="4000" spc="-200" dirty="0">
                <a:latin typeface="HY헤드라인M" panose="02030600000101010101" pitchFamily="18" charset="-127"/>
                <a:ea typeface="HY헤드라인M" panose="02030600000101010101" pitchFamily="18" charset="-127"/>
              </a:rPr>
              <a:t>회사 출장으로 서울에 가던 중 </a:t>
            </a:r>
            <a:endParaRPr lang="en-US" altLang="ko-KR" sz="4000" spc="-200" dirty="0">
              <a:latin typeface="HY헤드라인M" panose="02030600000101010101" pitchFamily="18" charset="-127"/>
              <a:ea typeface="HY헤드라인M" panose="02030600000101010101" pitchFamily="18" charset="-127"/>
            </a:endParaRPr>
          </a:p>
          <a:p>
            <a:pPr>
              <a:spcAft>
                <a:spcPts val="1500"/>
              </a:spcAft>
            </a:pPr>
            <a:r>
              <a:rPr lang="ko-KR" altLang="en-US" sz="4000" spc="-200" dirty="0">
                <a:latin typeface="HY헤드라인M" panose="02030600000101010101" pitchFamily="18" charset="-127"/>
                <a:ea typeface="HY헤드라인M" panose="02030600000101010101" pitchFamily="18" charset="-127"/>
              </a:rPr>
              <a:t>아버지 심부름으로 친척집에</a:t>
            </a:r>
            <a:r>
              <a:rPr lang="en-US" altLang="ko-KR" sz="4000" spc="-200" dirty="0">
                <a:latin typeface="HY헤드라인M" panose="02030600000101010101" pitchFamily="18" charset="-127"/>
                <a:ea typeface="HY헤드라인M" panose="02030600000101010101" pitchFamily="18" charset="-127"/>
              </a:rPr>
              <a:t> </a:t>
            </a:r>
          </a:p>
          <a:p>
            <a:pPr>
              <a:spcAft>
                <a:spcPts val="1500"/>
              </a:spcAft>
            </a:pPr>
            <a:r>
              <a:rPr lang="ko-KR" altLang="en-US" sz="4000" spc="-200" dirty="0">
                <a:latin typeface="HY헤드라인M" panose="02030600000101010101" pitchFamily="18" charset="-127"/>
                <a:ea typeface="HY헤드라인M" panose="02030600000101010101" pitchFamily="18" charset="-127"/>
              </a:rPr>
              <a:t>들렸다가 가는 과정에서 사고가 발생할 경우</a:t>
            </a:r>
            <a:endParaRPr lang="ko-KR" altLang="en-US" sz="2800" spc="-200" dirty="0">
              <a:latin typeface="HY헤드라인M" panose="02030600000101010101" pitchFamily="18" charset="-127"/>
              <a:ea typeface="HY헤드라인M" panose="02030600000101010101" pitchFamily="18" charset="-127"/>
            </a:endParaRPr>
          </a:p>
        </p:txBody>
      </p:sp>
      <p:sp>
        <p:nvSpPr>
          <p:cNvPr id="8" name="직사각형 7">
            <a:extLst>
              <a:ext uri="{FF2B5EF4-FFF2-40B4-BE49-F238E27FC236}">
                <a16:creationId xmlns:a16="http://schemas.microsoft.com/office/drawing/2014/main" id="{55BA8EB1-81BA-93F9-DC37-363177AF2A55}"/>
              </a:ext>
            </a:extLst>
          </p:cNvPr>
          <p:cNvSpPr/>
          <p:nvPr/>
        </p:nvSpPr>
        <p:spPr>
          <a:xfrm>
            <a:off x="597178" y="4028287"/>
            <a:ext cx="2517274" cy="2862322"/>
          </a:xfrm>
          <a:prstGeom prst="rect">
            <a:avLst/>
          </a:prstGeom>
          <a:solidFill>
            <a:schemeClr val="accent6">
              <a:lumMod val="20000"/>
              <a:lumOff val="80000"/>
            </a:schemeClr>
          </a:solidFill>
        </p:spPr>
        <p:txBody>
          <a:bodyPr wrap="square">
            <a:spAutoFit/>
          </a:bodyPr>
          <a:lstStyle/>
          <a:p>
            <a:pPr algn="ctr"/>
            <a:r>
              <a:rPr lang="en-US" altLang="ko-KR" sz="18000" b="1"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x</a:t>
            </a:r>
            <a:endParaRPr lang="ko-KR" altLang="en-US" sz="18000" b="1" dirty="0">
              <a:solidFill>
                <a:srgbClr val="FF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25179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C5CC77E0-13DC-AAB1-1E19-DE9D52293BAA}"/>
              </a:ext>
            </a:extLst>
          </p:cNvPr>
          <p:cNvSpPr/>
          <p:nvPr/>
        </p:nvSpPr>
        <p:spPr>
          <a:xfrm>
            <a:off x="885467" y="288857"/>
            <a:ext cx="6890414" cy="808428"/>
          </a:xfrm>
          <a:prstGeom prst="rect">
            <a:avLst/>
          </a:prstGeom>
        </p:spPr>
        <p:txBody>
          <a:bodyPr wrap="none" lIns="99569" tIns="49785" rIns="99569" bIns="49785">
            <a:spAutoFit/>
          </a:bodyPr>
          <a:lstStyle/>
          <a:p>
            <a:r>
              <a:rPr lang="ko-KR" altLang="en-US" sz="4600" spc="-320" dirty="0">
                <a:latin typeface="G마켓 산스 Bold" panose="02000000000000000000" pitchFamily="50" charset="-127"/>
                <a:ea typeface="G마켓 산스 Bold" panose="02000000000000000000" pitchFamily="50" charset="-127"/>
              </a:rPr>
              <a:t>노동자 건강권을 보호하는 법</a:t>
            </a:r>
            <a:endParaRPr lang="ko-KR" altLang="en-US" sz="3600" spc="-320" dirty="0">
              <a:latin typeface="G마켓 산스 Bold" panose="02000000000000000000" pitchFamily="50" charset="-127"/>
              <a:ea typeface="G마켓 산스 Bold" panose="02000000000000000000" pitchFamily="50" charset="-127"/>
            </a:endParaRPr>
          </a:p>
        </p:txBody>
      </p:sp>
      <p:cxnSp>
        <p:nvCxnSpPr>
          <p:cNvPr id="3" name="직선 연결선 2">
            <a:extLst>
              <a:ext uri="{FF2B5EF4-FFF2-40B4-BE49-F238E27FC236}">
                <a16:creationId xmlns:a16="http://schemas.microsoft.com/office/drawing/2014/main" id="{02699204-D973-C598-0236-D973019D9DEE}"/>
              </a:ext>
            </a:extLst>
          </p:cNvPr>
          <p:cNvCxnSpPr/>
          <p:nvPr/>
        </p:nvCxnSpPr>
        <p:spPr>
          <a:xfrm flipH="1">
            <a:off x="0" y="718195"/>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4" name="Picture 3" descr="D:\01.프로젝트-SUM\[프로젝트]취업지원센터\18.표준교안ppt제작\png저장\2-2_1차시\01-2.png">
            <a:extLst>
              <a:ext uri="{FF2B5EF4-FFF2-40B4-BE49-F238E27FC236}">
                <a16:creationId xmlns:a16="http://schemas.microsoft.com/office/drawing/2014/main" id="{1451AD00-2495-D895-7F38-AD9D2B5C29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sp>
        <p:nvSpPr>
          <p:cNvPr id="5" name="직각 삼각형 4">
            <a:extLst>
              <a:ext uri="{FF2B5EF4-FFF2-40B4-BE49-F238E27FC236}">
                <a16:creationId xmlns:a16="http://schemas.microsoft.com/office/drawing/2014/main" id="{8D642B01-E9B6-2676-7D47-576A0D069084}"/>
              </a:ext>
            </a:extLst>
          </p:cNvPr>
          <p:cNvSpPr/>
          <p:nvPr/>
        </p:nvSpPr>
        <p:spPr>
          <a:xfrm flipV="1">
            <a:off x="1406165" y="2337231"/>
            <a:ext cx="1208732" cy="937270"/>
          </a:xfrm>
          <a:prstGeom prst="rtTriangle">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
        <p:nvSpPr>
          <p:cNvPr id="6" name="직각 삼각형 5">
            <a:extLst>
              <a:ext uri="{FF2B5EF4-FFF2-40B4-BE49-F238E27FC236}">
                <a16:creationId xmlns:a16="http://schemas.microsoft.com/office/drawing/2014/main" id="{37A3CBB3-B6B9-7911-A6FC-7F7A82D3110C}"/>
              </a:ext>
            </a:extLst>
          </p:cNvPr>
          <p:cNvSpPr/>
          <p:nvPr/>
        </p:nvSpPr>
        <p:spPr>
          <a:xfrm rot="10800000" flipV="1">
            <a:off x="4613494" y="2910750"/>
            <a:ext cx="1208732" cy="937270"/>
          </a:xfrm>
          <a:prstGeom prst="rtTriangle">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
        <p:nvSpPr>
          <p:cNvPr id="7" name="TextBox 6">
            <a:extLst>
              <a:ext uri="{FF2B5EF4-FFF2-40B4-BE49-F238E27FC236}">
                <a16:creationId xmlns:a16="http://schemas.microsoft.com/office/drawing/2014/main" id="{FA0455E4-AD60-5421-6137-93DE8930CA7A}"/>
              </a:ext>
            </a:extLst>
          </p:cNvPr>
          <p:cNvSpPr txBox="1"/>
          <p:nvPr/>
        </p:nvSpPr>
        <p:spPr>
          <a:xfrm>
            <a:off x="1529048" y="2446992"/>
            <a:ext cx="4152900" cy="1320824"/>
          </a:xfrm>
          <a:prstGeom prst="rect">
            <a:avLst/>
          </a:prstGeom>
          <a:solidFill>
            <a:srgbClr val="EDEDED"/>
          </a:solidFill>
          <a:ln w="50800" cap="sq">
            <a:solidFill>
              <a:schemeClr val="bg1"/>
            </a:solidFill>
            <a:miter lim="800000"/>
          </a:ln>
        </p:spPr>
        <p:txBody>
          <a:bodyPr wrap="square" rtlCol="0" anchor="ctr">
            <a:noAutofit/>
          </a:bodyPr>
          <a:lstStyle/>
          <a:p>
            <a:pPr algn="ctr">
              <a:spcAft>
                <a:spcPts val="300"/>
              </a:spcAft>
            </a:pPr>
            <a:r>
              <a:rPr lang="ko-KR" altLang="en-US" sz="3200" spc="-250" dirty="0">
                <a:latin typeface="G마켓 산스 Bold" panose="02000000000000000000" pitchFamily="50" charset="-127"/>
                <a:ea typeface="G마켓 산스 Bold" panose="02000000000000000000" pitchFamily="50" charset="-127"/>
              </a:rPr>
              <a:t>산업안전보건법</a:t>
            </a:r>
          </a:p>
        </p:txBody>
      </p:sp>
      <p:sp>
        <p:nvSpPr>
          <p:cNvPr id="8" name="오른쪽 화살표 2">
            <a:extLst>
              <a:ext uri="{FF2B5EF4-FFF2-40B4-BE49-F238E27FC236}">
                <a16:creationId xmlns:a16="http://schemas.microsoft.com/office/drawing/2014/main" id="{067FDD38-64C7-95BC-0389-B6308FB3B738}"/>
              </a:ext>
            </a:extLst>
          </p:cNvPr>
          <p:cNvSpPr/>
          <p:nvPr/>
        </p:nvSpPr>
        <p:spPr>
          <a:xfrm>
            <a:off x="6111496" y="2408177"/>
            <a:ext cx="3418654" cy="1372454"/>
          </a:xfrm>
          <a:prstGeom prst="rightArrow">
            <a:avLst>
              <a:gd name="adj1" fmla="val 66571"/>
              <a:gd name="adj2" fmla="val 51290"/>
            </a:avLst>
          </a:prstGeom>
          <a:solidFill>
            <a:srgbClr val="C9E8FB"/>
          </a:solidFill>
          <a:ln>
            <a:noFill/>
          </a:ln>
        </p:spPr>
        <p:style>
          <a:lnRef idx="2">
            <a:schemeClr val="accent1">
              <a:shade val="50000"/>
            </a:schemeClr>
          </a:lnRef>
          <a:fillRef idx="1">
            <a:schemeClr val="accent1"/>
          </a:fillRef>
          <a:effectRef idx="0">
            <a:schemeClr val="accent1"/>
          </a:effectRef>
          <a:fontRef idx="minor">
            <a:schemeClr val="lt1"/>
          </a:fontRef>
        </p:style>
        <p:txBody>
          <a:bodyPr rIns="0" rtlCol="0" anchor="ctr"/>
          <a:lstStyle/>
          <a:p>
            <a:pPr algn="ctr"/>
            <a:r>
              <a:rPr lang="ko-KR" altLang="en-US" sz="3200" spc="-150" dirty="0">
                <a:solidFill>
                  <a:srgbClr val="009CDC"/>
                </a:solidFill>
                <a:latin typeface="G마켓 산스 Bold" panose="02000000000000000000" pitchFamily="50" charset="-127"/>
                <a:ea typeface="G마켓 산스 Bold" panose="02000000000000000000" pitchFamily="50" charset="-127"/>
              </a:rPr>
              <a:t>예방과 보호</a:t>
            </a:r>
          </a:p>
        </p:txBody>
      </p:sp>
      <p:sp>
        <p:nvSpPr>
          <p:cNvPr id="9" name="직각 삼각형 8">
            <a:extLst>
              <a:ext uri="{FF2B5EF4-FFF2-40B4-BE49-F238E27FC236}">
                <a16:creationId xmlns:a16="http://schemas.microsoft.com/office/drawing/2014/main" id="{F880A648-D049-7DA7-B0A7-0C1F95ADC0D9}"/>
              </a:ext>
            </a:extLst>
          </p:cNvPr>
          <p:cNvSpPr/>
          <p:nvPr/>
        </p:nvSpPr>
        <p:spPr>
          <a:xfrm flipV="1">
            <a:off x="1432748" y="4316868"/>
            <a:ext cx="1208732" cy="937270"/>
          </a:xfrm>
          <a:prstGeom prst="rtTriangle">
            <a:avLst/>
          </a:prstGeom>
          <a:solidFill>
            <a:srgbClr val="7263A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
        <p:nvSpPr>
          <p:cNvPr id="10" name="직각 삼각형 9">
            <a:extLst>
              <a:ext uri="{FF2B5EF4-FFF2-40B4-BE49-F238E27FC236}">
                <a16:creationId xmlns:a16="http://schemas.microsoft.com/office/drawing/2014/main" id="{C143C904-7AA2-3868-5DA6-B15A57BF16C1}"/>
              </a:ext>
            </a:extLst>
          </p:cNvPr>
          <p:cNvSpPr/>
          <p:nvPr/>
        </p:nvSpPr>
        <p:spPr>
          <a:xfrm rot="10800000" flipV="1">
            <a:off x="4613494" y="4971370"/>
            <a:ext cx="1208732" cy="937270"/>
          </a:xfrm>
          <a:prstGeom prst="rtTriangle">
            <a:avLst/>
          </a:prstGeom>
          <a:solidFill>
            <a:srgbClr val="7263A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
        <p:nvSpPr>
          <p:cNvPr id="11" name="TextBox 10">
            <a:extLst>
              <a:ext uri="{FF2B5EF4-FFF2-40B4-BE49-F238E27FC236}">
                <a16:creationId xmlns:a16="http://schemas.microsoft.com/office/drawing/2014/main" id="{2F7EEEB9-7F6C-62A7-68F9-691BB717FB5E}"/>
              </a:ext>
            </a:extLst>
          </p:cNvPr>
          <p:cNvSpPr txBox="1"/>
          <p:nvPr/>
        </p:nvSpPr>
        <p:spPr>
          <a:xfrm>
            <a:off x="1529048" y="4444527"/>
            <a:ext cx="4152900" cy="1354352"/>
          </a:xfrm>
          <a:prstGeom prst="rect">
            <a:avLst/>
          </a:prstGeom>
          <a:solidFill>
            <a:srgbClr val="EDEDED"/>
          </a:solidFill>
          <a:ln w="50800" cap="sq">
            <a:solidFill>
              <a:schemeClr val="bg1"/>
            </a:solidFill>
            <a:miter lim="800000"/>
          </a:ln>
        </p:spPr>
        <p:txBody>
          <a:bodyPr wrap="square" rtlCol="0" anchor="ctr">
            <a:noAutofit/>
          </a:bodyPr>
          <a:lstStyle/>
          <a:p>
            <a:pPr algn="ctr">
              <a:spcAft>
                <a:spcPts val="300"/>
              </a:spcAft>
            </a:pPr>
            <a:r>
              <a:rPr lang="ko-KR" altLang="en-US" sz="3200" spc="-250" dirty="0">
                <a:latin typeface="G마켓 산스 Bold" panose="02000000000000000000" pitchFamily="50" charset="-127"/>
                <a:ea typeface="G마켓 산스 Bold" panose="02000000000000000000" pitchFamily="50" charset="-127"/>
              </a:rPr>
              <a:t>산업재해보상보험법</a:t>
            </a:r>
          </a:p>
        </p:txBody>
      </p:sp>
      <p:sp>
        <p:nvSpPr>
          <p:cNvPr id="12" name="오른쪽 화살표 27">
            <a:extLst>
              <a:ext uri="{FF2B5EF4-FFF2-40B4-BE49-F238E27FC236}">
                <a16:creationId xmlns:a16="http://schemas.microsoft.com/office/drawing/2014/main" id="{7455A348-CC92-1D87-9DB1-4E7A5A97249A}"/>
              </a:ext>
            </a:extLst>
          </p:cNvPr>
          <p:cNvSpPr/>
          <p:nvPr/>
        </p:nvSpPr>
        <p:spPr>
          <a:xfrm>
            <a:off x="6111495" y="4444528"/>
            <a:ext cx="3594639" cy="1565112"/>
          </a:xfrm>
          <a:prstGeom prst="rightArrow">
            <a:avLst>
              <a:gd name="adj1" fmla="val 66571"/>
              <a:gd name="adj2" fmla="val 51290"/>
            </a:avLst>
          </a:prstGeom>
          <a:solidFill>
            <a:srgbClr val="DDDAEE"/>
          </a:solidFill>
          <a:ln>
            <a:noFill/>
          </a:ln>
        </p:spPr>
        <p:style>
          <a:lnRef idx="2">
            <a:schemeClr val="accent1">
              <a:shade val="50000"/>
            </a:schemeClr>
          </a:lnRef>
          <a:fillRef idx="1">
            <a:schemeClr val="accent1"/>
          </a:fillRef>
          <a:effectRef idx="0">
            <a:schemeClr val="accent1"/>
          </a:effectRef>
          <a:fontRef idx="minor">
            <a:schemeClr val="lt1"/>
          </a:fontRef>
        </p:style>
        <p:txBody>
          <a:bodyPr rIns="0" rtlCol="0" anchor="ctr"/>
          <a:lstStyle/>
          <a:p>
            <a:pPr algn="ctr"/>
            <a:r>
              <a:rPr lang="ko-KR" altLang="en-US" sz="3200" spc="-150" dirty="0">
                <a:solidFill>
                  <a:srgbClr val="7263A9"/>
                </a:solidFill>
                <a:latin typeface="G마켓 산스 Bold" panose="02000000000000000000" pitchFamily="50" charset="-127"/>
                <a:ea typeface="G마켓 산스 Bold" panose="02000000000000000000" pitchFamily="50" charset="-127"/>
              </a:rPr>
              <a:t>치료</a:t>
            </a:r>
            <a:r>
              <a:rPr lang="en-US" altLang="ko-KR" sz="3200" spc="-150" dirty="0">
                <a:solidFill>
                  <a:srgbClr val="7263A9"/>
                </a:solidFill>
                <a:latin typeface="G마켓 산스 Bold" panose="02000000000000000000" pitchFamily="50" charset="-127"/>
                <a:ea typeface="G마켓 산스 Bold" panose="02000000000000000000" pitchFamily="50" charset="-127"/>
              </a:rPr>
              <a:t>.</a:t>
            </a:r>
            <a:r>
              <a:rPr lang="ko-KR" altLang="en-US" sz="3200" spc="-150" dirty="0">
                <a:solidFill>
                  <a:srgbClr val="7263A9"/>
                </a:solidFill>
                <a:latin typeface="G마켓 산스 Bold" panose="02000000000000000000" pitchFamily="50" charset="-127"/>
                <a:ea typeface="G마켓 산스 Bold" panose="02000000000000000000" pitchFamily="50" charset="-127"/>
              </a:rPr>
              <a:t>보상과 재활</a:t>
            </a:r>
          </a:p>
        </p:txBody>
      </p:sp>
      <p:sp>
        <p:nvSpPr>
          <p:cNvPr id="17" name="직사각형 16">
            <a:extLst>
              <a:ext uri="{FF2B5EF4-FFF2-40B4-BE49-F238E27FC236}">
                <a16:creationId xmlns:a16="http://schemas.microsoft.com/office/drawing/2014/main" id="{91563281-539A-C2B7-A4B5-EE0E69F83F30}"/>
              </a:ext>
            </a:extLst>
          </p:cNvPr>
          <p:cNvSpPr/>
          <p:nvPr/>
        </p:nvSpPr>
        <p:spPr>
          <a:xfrm>
            <a:off x="921159" y="4194578"/>
            <a:ext cx="9145016" cy="194193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Tree>
    <p:extLst>
      <p:ext uri="{BB962C8B-B14F-4D97-AF65-F5344CB8AC3E}">
        <p14:creationId xmlns:p14="http://schemas.microsoft.com/office/powerpoint/2010/main" val="310656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AEEAA-8A2F-F82E-821B-8A4DAC5DC807}"/>
            </a:ext>
          </a:extLst>
        </p:cNvPr>
        <p:cNvGrpSpPr/>
        <p:nvPr/>
      </p:nvGrpSpPr>
      <p:grpSpPr>
        <a:xfrm>
          <a:off x="0" y="0"/>
          <a:ext cx="0" cy="0"/>
          <a:chOff x="0" y="0"/>
          <a:chExt cx="0" cy="0"/>
        </a:xfrm>
      </p:grpSpPr>
      <p:sp>
        <p:nvSpPr>
          <p:cNvPr id="2" name="직사각형 1">
            <a:extLst>
              <a:ext uri="{FF2B5EF4-FFF2-40B4-BE49-F238E27FC236}">
                <a16:creationId xmlns:a16="http://schemas.microsoft.com/office/drawing/2014/main" id="{4EB5E592-9921-B834-E348-56450CC3C8CF}"/>
              </a:ext>
            </a:extLst>
          </p:cNvPr>
          <p:cNvSpPr/>
          <p:nvPr/>
        </p:nvSpPr>
        <p:spPr>
          <a:xfrm>
            <a:off x="234132" y="760713"/>
            <a:ext cx="9241309" cy="716095"/>
          </a:xfrm>
          <a:prstGeom prst="rect">
            <a:avLst/>
          </a:prstGeom>
        </p:spPr>
        <p:txBody>
          <a:bodyPr wrap="square" lIns="99569" tIns="49785" rIns="99569" bIns="49785">
            <a:spAutoFit/>
          </a:bodyPr>
          <a:lstStyle/>
          <a:p>
            <a:r>
              <a:rPr lang="ko-KR" altLang="en-US" sz="4000" spc="-320" dirty="0">
                <a:latin typeface="G마켓 산스 Bold" panose="02000000000000000000" pitchFamily="50" charset="-127"/>
                <a:ea typeface="G마켓 산스 Bold" panose="02000000000000000000" pitchFamily="50" charset="-127"/>
              </a:rPr>
              <a:t>신입사원의 산업재해</a:t>
            </a:r>
          </a:p>
        </p:txBody>
      </p:sp>
      <p:pic>
        <p:nvPicPr>
          <p:cNvPr id="3" name="그림 2">
            <a:extLst>
              <a:ext uri="{FF2B5EF4-FFF2-40B4-BE49-F238E27FC236}">
                <a16:creationId xmlns:a16="http://schemas.microsoft.com/office/drawing/2014/main" id="{0421D2AE-E670-47B3-2C75-C0C44717A2F0}"/>
              </a:ext>
            </a:extLst>
          </p:cNvPr>
          <p:cNvPicPr>
            <a:picLocks noChangeAspect="1"/>
          </p:cNvPicPr>
          <p:nvPr/>
        </p:nvPicPr>
        <p:blipFill>
          <a:blip r:embed="rId3"/>
          <a:srcRect l="25754" t="53159"/>
          <a:stretch>
            <a:fillRect/>
          </a:stretch>
        </p:blipFill>
        <p:spPr>
          <a:xfrm>
            <a:off x="62714" y="4788743"/>
            <a:ext cx="10567972" cy="2448272"/>
          </a:xfrm>
          <a:prstGeom prst="rect">
            <a:avLst/>
          </a:prstGeom>
        </p:spPr>
      </p:pic>
      <p:sp>
        <p:nvSpPr>
          <p:cNvPr id="4" name="직사각형 3">
            <a:extLst>
              <a:ext uri="{FF2B5EF4-FFF2-40B4-BE49-F238E27FC236}">
                <a16:creationId xmlns:a16="http://schemas.microsoft.com/office/drawing/2014/main" id="{255BC22E-E953-FE61-6F32-6BA385092C87}"/>
              </a:ext>
            </a:extLst>
          </p:cNvPr>
          <p:cNvSpPr/>
          <p:nvPr/>
        </p:nvSpPr>
        <p:spPr>
          <a:xfrm>
            <a:off x="188142" y="4716735"/>
            <a:ext cx="1188824" cy="504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 name="직사각형 4">
            <a:extLst>
              <a:ext uri="{FF2B5EF4-FFF2-40B4-BE49-F238E27FC236}">
                <a16:creationId xmlns:a16="http://schemas.microsoft.com/office/drawing/2014/main" id="{F241ACC4-AAF4-E9BE-A73C-9FC55ADE5022}"/>
              </a:ext>
            </a:extLst>
          </p:cNvPr>
          <p:cNvSpPr/>
          <p:nvPr/>
        </p:nvSpPr>
        <p:spPr>
          <a:xfrm>
            <a:off x="882204" y="1852894"/>
            <a:ext cx="9433263" cy="1146983"/>
          </a:xfrm>
          <a:prstGeom prst="rect">
            <a:avLst/>
          </a:prstGeom>
        </p:spPr>
        <p:txBody>
          <a:bodyPr wrap="square" lIns="99569" tIns="49785" rIns="99569" bIns="49785">
            <a:spAutoFit/>
          </a:bodyPr>
          <a:lstStyle/>
          <a:p>
            <a:r>
              <a:rPr lang="ko-KR" altLang="en-US" sz="2800" dirty="0">
                <a:latin typeface="Cafe24 Ohsquare OTF" panose="02000A00000000000000" pitchFamily="50" charset="-127"/>
                <a:ea typeface="Cafe24 Ohsquare OTF" panose="02000A00000000000000" pitchFamily="50" charset="-127"/>
              </a:rPr>
              <a:t>신입 사원의 산업 재해 3년 미만 신입 사원의 산업 재해율이</a:t>
            </a:r>
            <a:endParaRPr lang="en-US" altLang="ko-KR" sz="2800" dirty="0">
              <a:latin typeface="Cafe24 Ohsquare OTF" panose="02000A00000000000000" pitchFamily="50" charset="-127"/>
              <a:ea typeface="Cafe24 Ohsquare OTF" panose="02000A00000000000000" pitchFamily="50" charset="-127"/>
            </a:endParaRPr>
          </a:p>
          <a:p>
            <a:r>
              <a:rPr lang="ko-KR" altLang="en-US" sz="2800" dirty="0">
                <a:latin typeface="Cafe24 Ohsquare OTF" panose="02000A00000000000000" pitchFamily="50" charset="-127"/>
                <a:ea typeface="Cafe24 Ohsquare OTF" panose="02000A00000000000000" pitchFamily="50" charset="-127"/>
              </a:rPr>
              <a:t>전체 산업 재해율의 </a:t>
            </a:r>
            <a:r>
              <a:rPr lang="ko-KR" altLang="en-US" sz="4000" b="1" dirty="0">
                <a:solidFill>
                  <a:srgbClr val="C00000"/>
                </a:solidFill>
                <a:latin typeface="Cafe24 Ohsquare OTF" panose="02000A00000000000000" pitchFamily="50" charset="-127"/>
                <a:ea typeface="Cafe24 Ohsquare OTF" panose="02000A00000000000000" pitchFamily="50" charset="-127"/>
              </a:rPr>
              <a:t>74.02% </a:t>
            </a:r>
            <a:r>
              <a:rPr lang="ko-KR" altLang="en-US" sz="2800" dirty="0" err="1">
                <a:latin typeface="Cafe24 Ohsquare OTF" panose="02000A00000000000000" pitchFamily="50" charset="-127"/>
                <a:ea typeface="Cafe24 Ohsquare OTF" panose="02000A00000000000000" pitchFamily="50" charset="-127"/>
              </a:rPr>
              <a:t>를</a:t>
            </a:r>
            <a:r>
              <a:rPr lang="ko-KR" altLang="en-US" sz="2800" dirty="0">
                <a:latin typeface="Cafe24 Ohsquare OTF" panose="02000A00000000000000" pitchFamily="50" charset="-127"/>
                <a:ea typeface="Cafe24 Ohsquare OTF" panose="02000A00000000000000" pitchFamily="50" charset="-127"/>
              </a:rPr>
              <a:t> 차지</a:t>
            </a:r>
            <a:endParaRPr lang="en-US" altLang="ko-KR" sz="2800" dirty="0">
              <a:latin typeface="Cafe24 Ohsquare OTF" panose="02000A00000000000000" pitchFamily="50" charset="-127"/>
              <a:ea typeface="Cafe24 Ohsquare OTF" panose="02000A00000000000000" pitchFamily="50" charset="-127"/>
            </a:endParaRPr>
          </a:p>
        </p:txBody>
      </p:sp>
      <p:sp>
        <p:nvSpPr>
          <p:cNvPr id="6" name="TextBox 5">
            <a:extLst>
              <a:ext uri="{FF2B5EF4-FFF2-40B4-BE49-F238E27FC236}">
                <a16:creationId xmlns:a16="http://schemas.microsoft.com/office/drawing/2014/main" id="{C2E8B416-E83D-496B-37FC-64EB65E8A930}"/>
              </a:ext>
            </a:extLst>
          </p:cNvPr>
          <p:cNvSpPr txBox="1"/>
          <p:nvPr/>
        </p:nvSpPr>
        <p:spPr>
          <a:xfrm>
            <a:off x="8723980" y="7342776"/>
            <a:ext cx="1969420" cy="261610"/>
          </a:xfrm>
          <a:prstGeom prst="rect">
            <a:avLst/>
          </a:prstGeom>
          <a:noFill/>
        </p:spPr>
        <p:txBody>
          <a:bodyPr wrap="square" rtlCol="0">
            <a:spAutoFit/>
          </a:bodyPr>
          <a:lstStyle/>
          <a:p>
            <a:r>
              <a:rPr lang="ko-KR" altLang="en-US" sz="1100" dirty="0"/>
              <a:t>참조</a:t>
            </a:r>
            <a:r>
              <a:rPr lang="en-US" altLang="ko-KR" sz="1100" dirty="0"/>
              <a:t>: </a:t>
            </a:r>
            <a:r>
              <a:rPr lang="ko-KR" altLang="en-US" sz="1100" dirty="0"/>
              <a:t>성림출판사 </a:t>
            </a:r>
            <a:r>
              <a:rPr lang="en-US" altLang="ko-KR" sz="1100" dirty="0"/>
              <a:t>P106, 125</a:t>
            </a:r>
            <a:endParaRPr lang="ko-KR" altLang="en-US" sz="1100" dirty="0"/>
          </a:p>
        </p:txBody>
      </p:sp>
      <p:sp>
        <p:nvSpPr>
          <p:cNvPr id="7" name="직사각형 6">
            <a:extLst>
              <a:ext uri="{FF2B5EF4-FFF2-40B4-BE49-F238E27FC236}">
                <a16:creationId xmlns:a16="http://schemas.microsoft.com/office/drawing/2014/main" id="{5AA7AE79-FD51-B659-6822-EC02F7EAD942}"/>
              </a:ext>
            </a:extLst>
          </p:cNvPr>
          <p:cNvSpPr/>
          <p:nvPr/>
        </p:nvSpPr>
        <p:spPr>
          <a:xfrm>
            <a:off x="2106340" y="5220791"/>
            <a:ext cx="1080120" cy="1579759"/>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TextBox 8">
            <a:extLst>
              <a:ext uri="{FF2B5EF4-FFF2-40B4-BE49-F238E27FC236}">
                <a16:creationId xmlns:a16="http://schemas.microsoft.com/office/drawing/2014/main" id="{4400D912-C19A-7523-E886-C5E61D00AE5B}"/>
              </a:ext>
            </a:extLst>
          </p:cNvPr>
          <p:cNvSpPr txBox="1"/>
          <p:nvPr/>
        </p:nvSpPr>
        <p:spPr>
          <a:xfrm>
            <a:off x="161989" y="3223159"/>
            <a:ext cx="10396554" cy="1569660"/>
          </a:xfrm>
          <a:prstGeom prst="rect">
            <a:avLst/>
          </a:prstGeom>
          <a:noFill/>
        </p:spPr>
        <p:txBody>
          <a:bodyPr wrap="square">
            <a:spAutoFit/>
          </a:bodyPr>
          <a:lstStyle/>
          <a:p>
            <a:r>
              <a:rPr lang="ko-KR" altLang="en-US" sz="2400" dirty="0">
                <a:latin typeface="G마켓 산스 Light" panose="02000000000000000000" pitchFamily="50" charset="-127"/>
                <a:ea typeface="G마켓 산스 Light" panose="02000000000000000000" pitchFamily="50" charset="-127"/>
              </a:rPr>
              <a:t>취업을 준비하는 실습생, 신입 사원, 사회 초년생의 경험 부족, 작업 환경에 대한 낯섦, 작업을 안전하게 수행하는 방법과 내용에 대한 이해 부족, 사고 대응력 부족, 관련 교육 미비 등의 원인으로 신입 사원의 산업 재해 상황이 빈번하게 발생한다.</a:t>
            </a:r>
          </a:p>
        </p:txBody>
      </p:sp>
    </p:spTree>
    <p:extLst>
      <p:ext uri="{BB962C8B-B14F-4D97-AF65-F5344CB8AC3E}">
        <p14:creationId xmlns:p14="http://schemas.microsoft.com/office/powerpoint/2010/main" val="393468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직사각형 14"/>
          <p:cNvSpPr/>
          <p:nvPr/>
        </p:nvSpPr>
        <p:spPr>
          <a:xfrm>
            <a:off x="885467" y="288857"/>
            <a:ext cx="6282235" cy="777651"/>
          </a:xfrm>
          <a:prstGeom prst="rect">
            <a:avLst/>
          </a:prstGeom>
        </p:spPr>
        <p:txBody>
          <a:bodyPr wrap="none" lIns="99569" tIns="49785" rIns="99569" bIns="49785">
            <a:spAutoFit/>
          </a:bodyPr>
          <a:lstStyle/>
          <a:p>
            <a:r>
              <a:rPr lang="ko-KR" altLang="en-US" sz="4400" spc="-320" dirty="0" err="1">
                <a:solidFill>
                  <a:srgbClr val="F18932"/>
                </a:solidFill>
                <a:latin typeface="G마켓 산스 Bold" panose="02000000000000000000" pitchFamily="50" charset="-127"/>
                <a:ea typeface="G마켓 산스 Bold" panose="02000000000000000000" pitchFamily="50" charset="-127"/>
              </a:rPr>
              <a:t>알바</a:t>
            </a:r>
            <a:r>
              <a:rPr lang="ko-KR" altLang="en-US" sz="4400" spc="-320" dirty="0" err="1">
                <a:latin typeface="G마켓 산스 Bold" panose="02000000000000000000" pitchFamily="50" charset="-127"/>
                <a:ea typeface="G마켓 산스 Bold" panose="02000000000000000000" pitchFamily="50" charset="-127"/>
              </a:rPr>
              <a:t>도</a:t>
            </a:r>
            <a:r>
              <a:rPr lang="ko-KR" altLang="en-US" sz="4400" spc="-320" dirty="0">
                <a:latin typeface="G마켓 산스 Bold" panose="02000000000000000000" pitchFamily="50" charset="-127"/>
                <a:ea typeface="G마켓 산스 Bold" panose="02000000000000000000" pitchFamily="50" charset="-127"/>
              </a:rPr>
              <a:t> 산재보험이 되나요</a:t>
            </a:r>
            <a:r>
              <a:rPr lang="en-US" altLang="ko-KR" sz="4400" spc="-320" dirty="0">
                <a:latin typeface="G마켓 산스 Bold" panose="02000000000000000000" pitchFamily="50" charset="-127"/>
                <a:ea typeface="G마켓 산스 Bold" panose="02000000000000000000" pitchFamily="50" charset="-127"/>
              </a:rPr>
              <a:t>?</a:t>
            </a:r>
            <a:endParaRPr lang="ko-KR" altLang="en-US" sz="3200" spc="-320" dirty="0">
              <a:latin typeface="G마켓 산스 Bold" panose="02000000000000000000" pitchFamily="50" charset="-127"/>
              <a:ea typeface="G마켓 산스 Bold" panose="02000000000000000000" pitchFamily="50" charset="-127"/>
            </a:endParaRPr>
          </a:p>
        </p:txBody>
      </p:sp>
      <p:sp>
        <p:nvSpPr>
          <p:cNvPr id="7" name="TextBox 19"/>
          <p:cNvSpPr txBox="1"/>
          <p:nvPr/>
        </p:nvSpPr>
        <p:spPr>
          <a:xfrm>
            <a:off x="869585" y="1682874"/>
            <a:ext cx="8566128" cy="584775"/>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1800"/>
              </a:spcAft>
            </a:pPr>
            <a:r>
              <a:rPr lang="ko-KR" altLang="en-US" sz="3200" spc="-220" dirty="0">
                <a:solidFill>
                  <a:srgbClr val="009FE3"/>
                </a:solidFill>
                <a:latin typeface="G마켓 산스 Bold" panose="02000000000000000000" pitchFamily="50" charset="-127"/>
                <a:ea typeface="G마켓 산스 Bold" panose="02000000000000000000" pitchFamily="50" charset="-127"/>
              </a:rPr>
              <a:t>‘산업재해’</a:t>
            </a:r>
            <a:r>
              <a:rPr lang="ko-KR" altLang="en-US" sz="3200" spc="-220" dirty="0" err="1">
                <a:solidFill>
                  <a:srgbClr val="009FE3"/>
                </a:solidFill>
                <a:latin typeface="G마켓 산스 Bold" panose="02000000000000000000" pitchFamily="50" charset="-127"/>
                <a:ea typeface="G마켓 산스 Bold" panose="02000000000000000000" pitchFamily="50" charset="-127"/>
              </a:rPr>
              <a:t>를</a:t>
            </a:r>
            <a:r>
              <a:rPr lang="ko-KR" altLang="en-US" sz="3200" spc="-220" dirty="0">
                <a:solidFill>
                  <a:srgbClr val="009FE3"/>
                </a:solidFill>
                <a:latin typeface="G마켓 산스 Bold" panose="02000000000000000000" pitchFamily="50" charset="-127"/>
                <a:ea typeface="G마켓 산스 Bold" panose="02000000000000000000" pitchFamily="50" charset="-127"/>
              </a:rPr>
              <a:t> 당한 노동자라면 보상받을 수 있습니다</a:t>
            </a:r>
            <a:r>
              <a:rPr lang="en-US" altLang="ko-KR" sz="3200" spc="-220" dirty="0">
                <a:solidFill>
                  <a:srgbClr val="009FE3"/>
                </a:solidFill>
                <a:latin typeface="G마켓 산스 Bold" panose="02000000000000000000" pitchFamily="50" charset="-127"/>
                <a:ea typeface="G마켓 산스 Bold" panose="02000000000000000000" pitchFamily="50" charset="-127"/>
              </a:rPr>
              <a:t>.</a:t>
            </a:r>
          </a:p>
        </p:txBody>
      </p:sp>
      <p:sp>
        <p:nvSpPr>
          <p:cNvPr id="11" name="TextBox 19"/>
          <p:cNvSpPr txBox="1"/>
          <p:nvPr/>
        </p:nvSpPr>
        <p:spPr>
          <a:xfrm>
            <a:off x="435491" y="2853238"/>
            <a:ext cx="5219699" cy="3190617"/>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2000"/>
              </a:spcAft>
              <a:buFont typeface="Wingdings" pitchFamily="2" charset="2"/>
              <a:buChar char="l"/>
            </a:pPr>
            <a:r>
              <a:rPr lang="en-US" altLang="ko-KR" sz="2800" spc="-200" dirty="0">
                <a:latin typeface="G마켓 산스 Bold" panose="02000000000000000000" pitchFamily="50" charset="-127"/>
                <a:ea typeface="G마켓 산스 Bold" panose="02000000000000000000" pitchFamily="50" charset="-127"/>
              </a:rPr>
              <a:t> 4</a:t>
            </a:r>
            <a:r>
              <a:rPr lang="ko-KR" altLang="en-US" sz="2800" spc="-200" dirty="0">
                <a:latin typeface="G마켓 산스 Bold" panose="02000000000000000000" pitchFamily="50" charset="-127"/>
                <a:ea typeface="G마켓 산스 Bold" panose="02000000000000000000" pitchFamily="50" charset="-127"/>
              </a:rPr>
              <a:t>일 이상 치료가 필요한 </a:t>
            </a:r>
            <a:br>
              <a:rPr lang="en-US" altLang="ko-KR" sz="2800" spc="-200" dirty="0">
                <a:latin typeface="G마켓 산스 Bold" panose="02000000000000000000" pitchFamily="50" charset="-127"/>
                <a:ea typeface="G마켓 산스 Bold" panose="02000000000000000000" pitchFamily="50" charset="-127"/>
              </a:rPr>
            </a:br>
            <a:r>
              <a:rPr lang="ko-KR" altLang="en-US" sz="2800" spc="-200" dirty="0">
                <a:latin typeface="G마켓 산스 Bold" panose="02000000000000000000" pitchFamily="50" charset="-127"/>
                <a:ea typeface="G마켓 산스 Bold" panose="02000000000000000000" pitchFamily="50" charset="-127"/>
              </a:rPr>
              <a:t> 사고나 질병이 발생했을 때</a:t>
            </a:r>
          </a:p>
          <a:p>
            <a:pPr marL="144000" indent="-180000">
              <a:spcAft>
                <a:spcPts val="20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일용직</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아르바이트</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현장실습생</a:t>
            </a:r>
            <a:r>
              <a:rPr lang="en-US" altLang="ko-KR" sz="2800" spc="-200" dirty="0">
                <a:latin typeface="G마켓 산스 Bold" panose="02000000000000000000" pitchFamily="50" charset="-127"/>
                <a:ea typeface="G마켓 산스 Bold" panose="02000000000000000000" pitchFamily="50" charset="-127"/>
              </a:rPr>
              <a:t>, </a:t>
            </a:r>
            <a:br>
              <a:rPr lang="en-US" altLang="ko-KR" sz="2800" spc="-200" dirty="0">
                <a:latin typeface="G마켓 산스 Bold" panose="02000000000000000000" pitchFamily="50" charset="-127"/>
                <a:ea typeface="G마켓 산스 Bold" panose="02000000000000000000" pitchFamily="50" charset="-127"/>
              </a:rPr>
            </a:b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이주노동자 등 가능</a:t>
            </a:r>
          </a:p>
          <a:p>
            <a:pPr marL="144000" indent="-180000">
              <a:spcAft>
                <a:spcPts val="20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배달 등 특수고용 노동자도 </a:t>
            </a:r>
            <a:br>
              <a:rPr lang="en-US" altLang="ko-KR" sz="2800" spc="-200" dirty="0">
                <a:latin typeface="G마켓 산스 Bold" panose="02000000000000000000" pitchFamily="50" charset="-127"/>
                <a:ea typeface="G마켓 산스 Bold" panose="02000000000000000000" pitchFamily="50" charset="-127"/>
              </a:rPr>
            </a:br>
            <a:r>
              <a:rPr lang="ko-KR" altLang="en-US" sz="2800" spc="-200" dirty="0">
                <a:latin typeface="G마켓 산스 Bold" panose="02000000000000000000" pitchFamily="50" charset="-127"/>
                <a:ea typeface="G마켓 산스 Bold" panose="02000000000000000000" pitchFamily="50" charset="-127"/>
              </a:rPr>
              <a:t> 직접 신청 가능</a:t>
            </a:r>
            <a:endParaRPr lang="en-US" altLang="ko-KR" sz="2800" spc="-200" dirty="0">
              <a:latin typeface="G마켓 산스 Bold" panose="02000000000000000000" pitchFamily="50" charset="-127"/>
              <a:ea typeface="G마켓 산스 Bold" panose="02000000000000000000" pitchFamily="50" charset="-127"/>
            </a:endParaRPr>
          </a:p>
        </p:txBody>
      </p:sp>
      <p:cxnSp>
        <p:nvCxnSpPr>
          <p:cNvPr id="10" name="직선 연결선 9"/>
          <p:cNvCxnSpPr/>
          <p:nvPr/>
        </p:nvCxnSpPr>
        <p:spPr>
          <a:xfrm flipH="1">
            <a:off x="0" y="718195"/>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16" name="Picture 3" descr="D:\01.프로젝트-SUM\[프로젝트]취업지원센터\18.표준교안ppt제작\png저장\2-2_1차시\01-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pic>
        <p:nvPicPr>
          <p:cNvPr id="18" name="그림 17"/>
          <p:cNvPicPr>
            <a:picLocks noChangeAspect="1"/>
          </p:cNvPicPr>
          <p:nvPr/>
        </p:nvPicPr>
        <p:blipFill>
          <a:blip r:embed="rId3"/>
          <a:stretch>
            <a:fillRect/>
          </a:stretch>
        </p:blipFill>
        <p:spPr>
          <a:xfrm>
            <a:off x="6109804" y="2652673"/>
            <a:ext cx="4310223" cy="3600613"/>
          </a:xfrm>
          <a:prstGeom prst="rect">
            <a:avLst/>
          </a:prstGeom>
        </p:spPr>
      </p:pic>
      <p:sp>
        <p:nvSpPr>
          <p:cNvPr id="9" name="직사각형 8"/>
          <p:cNvSpPr/>
          <p:nvPr/>
        </p:nvSpPr>
        <p:spPr>
          <a:xfrm>
            <a:off x="6137456" y="6638310"/>
            <a:ext cx="3097675" cy="369332"/>
          </a:xfrm>
          <a:prstGeom prst="rect">
            <a:avLst/>
          </a:prstGeom>
        </p:spPr>
        <p:txBody>
          <a:bodyPr wrap="square">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r>
              <a:rPr lang="ko-KR" altLang="en-US" sz="1800" dirty="0">
                <a:latin typeface="G마켓 산스 Bold" panose="02000000000000000000" pitchFamily="50" charset="-127"/>
                <a:ea typeface="G마켓 산스 Bold" panose="02000000000000000000" pitchFamily="50" charset="-127"/>
              </a:rPr>
              <a:t>출처 </a:t>
            </a:r>
            <a:r>
              <a:rPr lang="en-US" altLang="ko-KR" sz="1800" dirty="0">
                <a:latin typeface="G마켓 산스 Bold" panose="02000000000000000000" pitchFamily="50" charset="-127"/>
                <a:ea typeface="G마켓 산스 Bold" panose="02000000000000000000" pitchFamily="50" charset="-127"/>
              </a:rPr>
              <a:t>: </a:t>
            </a:r>
            <a:r>
              <a:rPr lang="ko-KR" altLang="en-US" sz="1800" dirty="0">
                <a:latin typeface="G마켓 산스 Bold" panose="02000000000000000000" pitchFamily="50" charset="-127"/>
                <a:ea typeface="G마켓 산스 Bold" panose="02000000000000000000" pitchFamily="50" charset="-127"/>
              </a:rPr>
              <a:t>안전보건공단</a:t>
            </a:r>
          </a:p>
        </p:txBody>
      </p:sp>
    </p:spTree>
    <p:extLst>
      <p:ext uri="{BB962C8B-B14F-4D97-AF65-F5344CB8AC3E}">
        <p14:creationId xmlns:p14="http://schemas.microsoft.com/office/powerpoint/2010/main" val="2060353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노동인권 애니메이션 '산재 및 보상'편">
            <a:hlinkClick r:id="" action="ppaction://media"/>
            <a:extLst>
              <a:ext uri="{FF2B5EF4-FFF2-40B4-BE49-F238E27FC236}">
                <a16:creationId xmlns:a16="http://schemas.microsoft.com/office/drawing/2014/main" id="{76EA778D-C00B-C8B7-7E57-57E24FFDC44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22164" y="1476375"/>
            <a:ext cx="9793088" cy="5508612"/>
          </a:xfrm>
          <a:prstGeom prst="rect">
            <a:avLst/>
          </a:prstGeom>
        </p:spPr>
      </p:pic>
      <p:sp>
        <p:nvSpPr>
          <p:cNvPr id="4" name="직사각형 3">
            <a:extLst>
              <a:ext uri="{FF2B5EF4-FFF2-40B4-BE49-F238E27FC236}">
                <a16:creationId xmlns:a16="http://schemas.microsoft.com/office/drawing/2014/main" id="{987B6AA0-0D36-227E-F94A-5D1085F7E149}"/>
              </a:ext>
            </a:extLst>
          </p:cNvPr>
          <p:cNvSpPr/>
          <p:nvPr/>
        </p:nvSpPr>
        <p:spPr>
          <a:xfrm>
            <a:off x="378148" y="324247"/>
            <a:ext cx="9241309" cy="716095"/>
          </a:xfrm>
          <a:prstGeom prst="rect">
            <a:avLst/>
          </a:prstGeom>
        </p:spPr>
        <p:txBody>
          <a:bodyPr wrap="square" lIns="99569" tIns="49785" rIns="99569" bIns="49785">
            <a:spAutoFit/>
          </a:bodyPr>
          <a:lstStyle/>
          <a:p>
            <a:r>
              <a:rPr lang="ko-KR" altLang="en-US" sz="4000" spc="-320" dirty="0">
                <a:latin typeface="G마켓 산스 Bold" panose="02000000000000000000" pitchFamily="50" charset="-127"/>
                <a:ea typeface="G마켓 산스 Bold" panose="02000000000000000000" pitchFamily="50" charset="-127"/>
              </a:rPr>
              <a:t>산재 및 보상</a:t>
            </a:r>
          </a:p>
        </p:txBody>
      </p:sp>
    </p:spTree>
    <p:extLst>
      <p:ext uri="{BB962C8B-B14F-4D97-AF65-F5344CB8AC3E}">
        <p14:creationId xmlns:p14="http://schemas.microsoft.com/office/powerpoint/2010/main" val="126503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2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직사각형 14"/>
          <p:cNvSpPr/>
          <p:nvPr/>
        </p:nvSpPr>
        <p:spPr>
          <a:xfrm>
            <a:off x="885467" y="288857"/>
            <a:ext cx="8289835" cy="808428"/>
          </a:xfrm>
          <a:prstGeom prst="rect">
            <a:avLst/>
          </a:prstGeom>
        </p:spPr>
        <p:txBody>
          <a:bodyPr wrap="none" lIns="99569" tIns="49785" rIns="99569" bIns="49785">
            <a:spAutoFit/>
          </a:bodyPr>
          <a:lstStyle/>
          <a:p>
            <a:r>
              <a:rPr lang="ko-KR" altLang="en-US" sz="4600" spc="-320" dirty="0">
                <a:latin typeface="G마켓 산스 Bold" panose="02000000000000000000" pitchFamily="50" charset="-127"/>
                <a:ea typeface="G마켓 산스 Bold" panose="02000000000000000000" pitchFamily="50" charset="-127"/>
              </a:rPr>
              <a:t>산업재해 종류</a:t>
            </a:r>
            <a:r>
              <a:rPr lang="en-US" altLang="ko-KR" sz="4000" spc="-320" dirty="0">
                <a:latin typeface="G마켓 산스 Bold" panose="02000000000000000000" pitchFamily="50" charset="-127"/>
                <a:ea typeface="G마켓 산스 Bold" panose="02000000000000000000" pitchFamily="50" charset="-127"/>
              </a:rPr>
              <a:t>(</a:t>
            </a:r>
            <a:r>
              <a:rPr lang="ko-KR" altLang="en-US" sz="4000" spc="-320" dirty="0">
                <a:solidFill>
                  <a:srgbClr val="0070C0"/>
                </a:solidFill>
                <a:latin typeface="G마켓 산스 Bold" panose="02000000000000000000" pitchFamily="50" charset="-127"/>
                <a:ea typeface="G마켓 산스 Bold" panose="02000000000000000000" pitchFamily="50" charset="-127"/>
              </a:rPr>
              <a:t>산업재해보험법 </a:t>
            </a:r>
            <a:r>
              <a:rPr lang="en-US" altLang="ko-KR" sz="4000" spc="-320" dirty="0">
                <a:solidFill>
                  <a:srgbClr val="0070C0"/>
                </a:solidFill>
                <a:latin typeface="G마켓 산스 Bold" panose="02000000000000000000" pitchFamily="50" charset="-127"/>
                <a:ea typeface="G마켓 산스 Bold" panose="02000000000000000000" pitchFamily="50" charset="-127"/>
              </a:rPr>
              <a:t>37</a:t>
            </a:r>
            <a:r>
              <a:rPr lang="ko-KR" altLang="en-US" sz="4000" spc="-320" dirty="0">
                <a:solidFill>
                  <a:srgbClr val="0070C0"/>
                </a:solidFill>
                <a:latin typeface="G마켓 산스 Bold" panose="02000000000000000000" pitchFamily="50" charset="-127"/>
                <a:ea typeface="G마켓 산스 Bold" panose="02000000000000000000" pitchFamily="50" charset="-127"/>
              </a:rPr>
              <a:t>조</a:t>
            </a:r>
            <a:r>
              <a:rPr lang="en-US" altLang="ko-KR" sz="4000" spc="-320" dirty="0">
                <a:latin typeface="G마켓 산스 Bold" panose="02000000000000000000" pitchFamily="50" charset="-127"/>
                <a:ea typeface="G마켓 산스 Bold" panose="02000000000000000000" pitchFamily="50" charset="-127"/>
              </a:rPr>
              <a:t>)</a:t>
            </a:r>
            <a:endParaRPr lang="ko-KR" altLang="en-US" sz="2800" spc="-320" dirty="0">
              <a:latin typeface="G마켓 산스 Bold" panose="02000000000000000000" pitchFamily="50" charset="-127"/>
              <a:ea typeface="G마켓 산스 Bold" panose="02000000000000000000" pitchFamily="50" charset="-127"/>
            </a:endParaRPr>
          </a:p>
        </p:txBody>
      </p:sp>
      <p:sp>
        <p:nvSpPr>
          <p:cNvPr id="11" name="TextBox 19"/>
          <p:cNvSpPr txBox="1"/>
          <p:nvPr/>
        </p:nvSpPr>
        <p:spPr>
          <a:xfrm>
            <a:off x="283114" y="1959960"/>
            <a:ext cx="5989140" cy="523220"/>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1800"/>
              </a:spcAft>
              <a:buFont typeface="Wingdings" pitchFamily="2" charset="2"/>
              <a:buChar char="l"/>
            </a:pPr>
            <a:r>
              <a:rPr lang="ko-KR" altLang="en-US" sz="2800" spc="-200" dirty="0">
                <a:solidFill>
                  <a:srgbClr val="009FE3"/>
                </a:solidFill>
                <a:latin typeface="G마켓 산스 Bold" panose="02000000000000000000" pitchFamily="50" charset="-127"/>
                <a:ea typeface="G마켓 산스 Bold" panose="02000000000000000000" pitchFamily="50" charset="-127"/>
              </a:rPr>
              <a:t>일을 하다가 발생한 사고</a:t>
            </a:r>
            <a:r>
              <a:rPr lang="en-US" altLang="ko-KR" sz="2800" spc="-200" dirty="0">
                <a:solidFill>
                  <a:srgbClr val="009FE3"/>
                </a:solidFill>
                <a:latin typeface="G마켓 산스 Bold" panose="02000000000000000000" pitchFamily="50" charset="-127"/>
                <a:ea typeface="G마켓 산스 Bold" panose="02000000000000000000" pitchFamily="50" charset="-127"/>
              </a:rPr>
              <a:t>(</a:t>
            </a:r>
            <a:r>
              <a:rPr lang="ko-KR" altLang="en-US" sz="2800" spc="-200" dirty="0">
                <a:solidFill>
                  <a:srgbClr val="009FE3"/>
                </a:solidFill>
                <a:latin typeface="G마켓 산스 Bold" panose="02000000000000000000" pitchFamily="50" charset="-127"/>
                <a:ea typeface="G마켓 산스 Bold" panose="02000000000000000000" pitchFamily="50" charset="-127"/>
              </a:rPr>
              <a:t>업무상 사고</a:t>
            </a:r>
            <a:r>
              <a:rPr lang="en-US" altLang="ko-KR" sz="2800" spc="-200" dirty="0">
                <a:solidFill>
                  <a:srgbClr val="009FE3"/>
                </a:solidFill>
                <a:latin typeface="G마켓 산스 Bold" panose="02000000000000000000" pitchFamily="50" charset="-127"/>
                <a:ea typeface="G마켓 산스 Bold" panose="02000000000000000000" pitchFamily="50" charset="-127"/>
              </a:rPr>
              <a:t>)</a:t>
            </a:r>
          </a:p>
        </p:txBody>
      </p:sp>
      <p:sp>
        <p:nvSpPr>
          <p:cNvPr id="12" name="TextBox 11"/>
          <p:cNvSpPr txBox="1"/>
          <p:nvPr/>
        </p:nvSpPr>
        <p:spPr>
          <a:xfrm>
            <a:off x="299796" y="2600659"/>
            <a:ext cx="6186309" cy="1762021"/>
          </a:xfrm>
          <a:prstGeom prst="rect">
            <a:avLst/>
          </a:prstGeom>
          <a:noFill/>
        </p:spPr>
        <p:txBody>
          <a:bodyPr wrap="none" rtlCol="0">
            <a:spAutoFit/>
          </a:bodyPr>
          <a:lstStyle/>
          <a:p>
            <a:pPr>
              <a:spcAft>
                <a:spcPts val="500"/>
              </a:spcAft>
            </a:pPr>
            <a:r>
              <a:rPr lang="en-US" altLang="ko-KR" sz="2400" spc="-150" dirty="0">
                <a:latin typeface="G마켓 산스 Bold" panose="02000000000000000000" pitchFamily="50" charset="-127"/>
                <a:ea typeface="G마켓 산스 Bold" panose="02000000000000000000" pitchFamily="50" charset="-127"/>
              </a:rPr>
              <a:t>- </a:t>
            </a:r>
            <a:r>
              <a:rPr lang="ko-KR" altLang="en-US" sz="2400" spc="-150" dirty="0">
                <a:latin typeface="G마켓 산스 Bold" panose="02000000000000000000" pitchFamily="50" charset="-127"/>
                <a:ea typeface="G마켓 산스 Bold" panose="02000000000000000000" pitchFamily="50" charset="-127"/>
              </a:rPr>
              <a:t>근로계약에 따른 행위</a:t>
            </a:r>
          </a:p>
          <a:p>
            <a:pPr>
              <a:spcAft>
                <a:spcPts val="500"/>
              </a:spcAft>
            </a:pPr>
            <a:r>
              <a:rPr lang="en-US" altLang="ko-KR" sz="2400" spc="-150" dirty="0">
                <a:latin typeface="G마켓 산스 Bold" panose="02000000000000000000" pitchFamily="50" charset="-127"/>
                <a:ea typeface="G마켓 산스 Bold" panose="02000000000000000000" pitchFamily="50" charset="-127"/>
              </a:rPr>
              <a:t>- </a:t>
            </a:r>
            <a:r>
              <a:rPr lang="ko-KR" altLang="en-US" sz="2400" spc="-150" dirty="0">
                <a:latin typeface="G마켓 산스 Bold" panose="02000000000000000000" pitchFamily="50" charset="-127"/>
                <a:ea typeface="G마켓 산스 Bold" panose="02000000000000000000" pitchFamily="50" charset="-127"/>
              </a:rPr>
              <a:t>일하다 용변 등 생리적 필요 행위 시 발생한 사고</a:t>
            </a:r>
            <a:endParaRPr lang="en-US" altLang="ko-KR" sz="2400" spc="-150" dirty="0">
              <a:latin typeface="G마켓 산스 Bold" panose="02000000000000000000" pitchFamily="50" charset="-127"/>
              <a:ea typeface="G마켓 산스 Bold" panose="02000000000000000000" pitchFamily="50" charset="-127"/>
            </a:endParaRPr>
          </a:p>
          <a:p>
            <a:pPr>
              <a:spcAft>
                <a:spcPts val="500"/>
              </a:spcAft>
            </a:pPr>
            <a:r>
              <a:rPr lang="en-US" altLang="ko-KR" sz="2400" spc="-150" dirty="0">
                <a:latin typeface="G마켓 산스 Bold" panose="02000000000000000000" pitchFamily="50" charset="-127"/>
                <a:ea typeface="G마켓 산스 Bold" panose="02000000000000000000" pitchFamily="50" charset="-127"/>
              </a:rPr>
              <a:t>- </a:t>
            </a:r>
            <a:r>
              <a:rPr lang="ko-KR" altLang="en-US" sz="2400" spc="-150" dirty="0">
                <a:latin typeface="G마켓 산스 Bold" panose="02000000000000000000" pitchFamily="50" charset="-127"/>
                <a:ea typeface="G마켓 산스 Bold" panose="02000000000000000000" pitchFamily="50" charset="-127"/>
              </a:rPr>
              <a:t>사업주가 주관한 행사 중에 발생한 사고</a:t>
            </a:r>
          </a:p>
          <a:p>
            <a:pPr>
              <a:spcAft>
                <a:spcPts val="500"/>
              </a:spcAft>
            </a:pPr>
            <a:r>
              <a:rPr lang="en-US" altLang="ko-KR" sz="2400" spc="-150" dirty="0">
                <a:latin typeface="G마켓 산스 Bold" panose="02000000000000000000" pitchFamily="50" charset="-127"/>
                <a:ea typeface="G마켓 산스 Bold" panose="02000000000000000000" pitchFamily="50" charset="-127"/>
              </a:rPr>
              <a:t>- </a:t>
            </a:r>
            <a:r>
              <a:rPr lang="ko-KR" altLang="en-US" sz="2400" spc="-150" dirty="0">
                <a:latin typeface="G마켓 산스 Bold" panose="02000000000000000000" pitchFamily="50" charset="-127"/>
                <a:ea typeface="G마켓 산스 Bold" panose="02000000000000000000" pitchFamily="50" charset="-127"/>
              </a:rPr>
              <a:t>업무의 준비 또는 마무리 작업 중 발생한 사고 등</a:t>
            </a:r>
          </a:p>
        </p:txBody>
      </p:sp>
      <p:cxnSp>
        <p:nvCxnSpPr>
          <p:cNvPr id="10" name="직선 연결선 9"/>
          <p:cNvCxnSpPr/>
          <p:nvPr/>
        </p:nvCxnSpPr>
        <p:spPr>
          <a:xfrm flipH="1">
            <a:off x="0" y="718195"/>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16" name="Picture 3" descr="D:\01.프로젝트-SUM\[프로젝트]취업지원센터\18.표준교안ppt제작\png저장\2-2_1차시\01-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sp>
        <p:nvSpPr>
          <p:cNvPr id="17" name="타원 16"/>
          <p:cNvSpPr/>
          <p:nvPr/>
        </p:nvSpPr>
        <p:spPr>
          <a:xfrm>
            <a:off x="7862399" y="622002"/>
            <a:ext cx="192386" cy="192386"/>
          </a:xfrm>
          <a:prstGeom prst="ellipse">
            <a:avLst/>
          </a:prstGeom>
          <a:solidFill>
            <a:srgbClr val="009F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pic>
        <p:nvPicPr>
          <p:cNvPr id="2" name="그림 1"/>
          <p:cNvPicPr>
            <a:picLocks noChangeAspect="1"/>
          </p:cNvPicPr>
          <p:nvPr/>
        </p:nvPicPr>
        <p:blipFill>
          <a:blip r:embed="rId4"/>
          <a:stretch>
            <a:fillRect/>
          </a:stretch>
        </p:blipFill>
        <p:spPr>
          <a:xfrm>
            <a:off x="6890121" y="2988543"/>
            <a:ext cx="4410596" cy="4398852"/>
          </a:xfrm>
          <a:prstGeom prst="rect">
            <a:avLst/>
          </a:prstGeom>
        </p:spPr>
      </p:pic>
      <p:sp>
        <p:nvSpPr>
          <p:cNvPr id="13" name="TextBox 12"/>
          <p:cNvSpPr txBox="1"/>
          <p:nvPr/>
        </p:nvSpPr>
        <p:spPr>
          <a:xfrm>
            <a:off x="6877238" y="7048841"/>
            <a:ext cx="2057594" cy="338554"/>
          </a:xfrm>
          <a:prstGeom prst="rect">
            <a:avLst/>
          </a:prstGeom>
          <a:solidFill>
            <a:schemeClr val="tx1"/>
          </a:solidFill>
        </p:spPr>
        <p:txBody>
          <a:bodyPr wrap="square" rtlCol="0">
            <a:spAutoFit/>
          </a:bodyPr>
          <a:lstStyle/>
          <a:p>
            <a:r>
              <a:rPr lang="ko-KR" altLang="en-US" sz="1600" dirty="0">
                <a:solidFill>
                  <a:schemeClr val="bg1"/>
                </a:solidFill>
                <a:latin typeface="G마켓 산스 Bold" panose="02000000000000000000" pitchFamily="50" charset="-127"/>
                <a:ea typeface="G마켓 산스 Bold" panose="02000000000000000000" pitchFamily="50" charset="-127"/>
              </a:rPr>
              <a:t>출처 </a:t>
            </a:r>
            <a:r>
              <a:rPr lang="en-US" altLang="ko-KR" sz="1600" dirty="0">
                <a:solidFill>
                  <a:schemeClr val="bg1"/>
                </a:solidFill>
                <a:latin typeface="G마켓 산스 Bold" panose="02000000000000000000" pitchFamily="50" charset="-127"/>
                <a:ea typeface="G마켓 산스 Bold" panose="02000000000000000000" pitchFamily="50" charset="-127"/>
              </a:rPr>
              <a:t>: </a:t>
            </a:r>
            <a:r>
              <a:rPr lang="ko-KR" altLang="en-US" sz="1600" dirty="0">
                <a:solidFill>
                  <a:schemeClr val="bg1"/>
                </a:solidFill>
                <a:latin typeface="G마켓 산스 Bold" panose="02000000000000000000" pitchFamily="50" charset="-127"/>
                <a:ea typeface="G마켓 산스 Bold" panose="02000000000000000000" pitchFamily="50" charset="-127"/>
              </a:rPr>
              <a:t>노동건강연대</a:t>
            </a:r>
          </a:p>
        </p:txBody>
      </p:sp>
      <p:sp>
        <p:nvSpPr>
          <p:cNvPr id="18" name="TextBox 19"/>
          <p:cNvSpPr txBox="1"/>
          <p:nvPr/>
        </p:nvSpPr>
        <p:spPr>
          <a:xfrm>
            <a:off x="234132" y="4535335"/>
            <a:ext cx="2122697" cy="523220"/>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1800"/>
              </a:spcAft>
              <a:buFont typeface="Wingdings" pitchFamily="2" charset="2"/>
              <a:buChar char="l"/>
            </a:pPr>
            <a:r>
              <a:rPr lang="ko-KR" altLang="en-US" sz="2800" spc="-200" dirty="0">
                <a:solidFill>
                  <a:srgbClr val="009FE3"/>
                </a:solidFill>
                <a:latin typeface="G마켓 산스 Bold" panose="02000000000000000000" pitchFamily="50" charset="-127"/>
                <a:ea typeface="G마켓 산스 Bold" panose="02000000000000000000" pitchFamily="50" charset="-127"/>
              </a:rPr>
              <a:t>출퇴근 재해</a:t>
            </a:r>
            <a:endParaRPr lang="en-US" altLang="ko-KR" sz="2800" spc="-200" dirty="0">
              <a:solidFill>
                <a:srgbClr val="009FE3"/>
              </a:solidFill>
              <a:latin typeface="G마켓 산스 Bold" panose="02000000000000000000" pitchFamily="50" charset="-127"/>
              <a:ea typeface="G마켓 산스 Bold" panose="02000000000000000000" pitchFamily="50" charset="-127"/>
            </a:endParaRPr>
          </a:p>
        </p:txBody>
      </p:sp>
      <p:sp>
        <p:nvSpPr>
          <p:cNvPr id="19" name="TextBox 19"/>
          <p:cNvSpPr txBox="1"/>
          <p:nvPr/>
        </p:nvSpPr>
        <p:spPr>
          <a:xfrm>
            <a:off x="234132" y="5604444"/>
            <a:ext cx="6655989" cy="523220"/>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1800"/>
              </a:spcAft>
              <a:buFont typeface="Wingdings" pitchFamily="2" charset="2"/>
              <a:buChar char="l"/>
            </a:pPr>
            <a:r>
              <a:rPr lang="ko-KR" altLang="en-US" sz="2800" spc="-200" dirty="0">
                <a:solidFill>
                  <a:srgbClr val="009FE3"/>
                </a:solidFill>
                <a:latin typeface="G마켓 산스 Bold" panose="02000000000000000000" pitchFamily="50" charset="-127"/>
                <a:ea typeface="G마켓 산스 Bold" panose="02000000000000000000" pitchFamily="50" charset="-127"/>
              </a:rPr>
              <a:t>일하다 아프거나 질환 발생시 </a:t>
            </a:r>
            <a:r>
              <a:rPr lang="en-US" altLang="ko-KR" sz="2800" spc="-200" dirty="0">
                <a:solidFill>
                  <a:srgbClr val="009FE3"/>
                </a:solidFill>
                <a:latin typeface="G마켓 산스 Bold" panose="02000000000000000000" pitchFamily="50" charset="-127"/>
                <a:ea typeface="G마켓 산스 Bold" panose="02000000000000000000" pitchFamily="50" charset="-127"/>
              </a:rPr>
              <a:t>(</a:t>
            </a:r>
            <a:r>
              <a:rPr lang="ko-KR" altLang="en-US" sz="2800" spc="-200" dirty="0" err="1">
                <a:solidFill>
                  <a:srgbClr val="009FE3"/>
                </a:solidFill>
                <a:latin typeface="G마켓 산스 Bold" panose="02000000000000000000" pitchFamily="50" charset="-127"/>
                <a:ea typeface="G마켓 산스 Bold" panose="02000000000000000000" pitchFamily="50" charset="-127"/>
              </a:rPr>
              <a:t>업무상질병</a:t>
            </a:r>
            <a:r>
              <a:rPr lang="en-US" altLang="ko-KR" sz="2800" spc="-200" dirty="0">
                <a:solidFill>
                  <a:srgbClr val="009FE3"/>
                </a:solidFill>
                <a:latin typeface="G마켓 산스 Bold" panose="02000000000000000000" pitchFamily="50" charset="-127"/>
                <a:ea typeface="G마켓 산스 Bold" panose="02000000000000000000" pitchFamily="50" charset="-127"/>
              </a:rPr>
              <a:t>)</a:t>
            </a:r>
          </a:p>
        </p:txBody>
      </p:sp>
    </p:spTree>
    <p:extLst>
      <p:ext uri="{BB962C8B-B14F-4D97-AF65-F5344CB8AC3E}">
        <p14:creationId xmlns:p14="http://schemas.microsoft.com/office/powerpoint/2010/main" val="158741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직사각형 14"/>
          <p:cNvSpPr/>
          <p:nvPr/>
        </p:nvSpPr>
        <p:spPr>
          <a:xfrm>
            <a:off x="885467" y="288857"/>
            <a:ext cx="6371041" cy="808428"/>
          </a:xfrm>
          <a:prstGeom prst="rect">
            <a:avLst/>
          </a:prstGeom>
        </p:spPr>
        <p:txBody>
          <a:bodyPr wrap="none" lIns="99569" tIns="49785" rIns="99569" bIns="49785">
            <a:spAutoFit/>
          </a:bodyPr>
          <a:lstStyle/>
          <a:p>
            <a:r>
              <a:rPr lang="ko-KR" altLang="en-US" sz="4600" spc="-320" dirty="0">
                <a:latin typeface="G마켓 산스 Bold" panose="02000000000000000000" pitchFamily="50" charset="-127"/>
                <a:ea typeface="G마켓 산스 Bold" panose="02000000000000000000" pitchFamily="50" charset="-127"/>
              </a:rPr>
              <a:t>산업재해 발생 시 이렇게</a:t>
            </a:r>
            <a:r>
              <a:rPr lang="en-US" altLang="ko-KR" sz="4600" spc="-320" dirty="0">
                <a:latin typeface="G마켓 산스 Bold" panose="02000000000000000000" pitchFamily="50" charset="-127"/>
                <a:ea typeface="G마켓 산스 Bold" panose="02000000000000000000" pitchFamily="50" charset="-127"/>
              </a:rPr>
              <a:t>!!</a:t>
            </a:r>
            <a:endParaRPr lang="ko-KR" altLang="en-US" sz="3600" spc="-320" dirty="0">
              <a:latin typeface="G마켓 산스 Bold" panose="02000000000000000000" pitchFamily="50" charset="-127"/>
              <a:ea typeface="G마켓 산스 Bold" panose="02000000000000000000" pitchFamily="50" charset="-127"/>
            </a:endParaRPr>
          </a:p>
        </p:txBody>
      </p:sp>
      <p:sp>
        <p:nvSpPr>
          <p:cNvPr id="7" name="TextBox 19"/>
          <p:cNvSpPr txBox="1"/>
          <p:nvPr/>
        </p:nvSpPr>
        <p:spPr>
          <a:xfrm>
            <a:off x="867509" y="1682874"/>
            <a:ext cx="9022022" cy="3877985"/>
          </a:xfrm>
          <a:prstGeom prst="rect">
            <a:avLst/>
          </a:prstGeom>
          <a:noFill/>
        </p:spPr>
        <p:txBody>
          <a:bodyPr wrap="non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15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산재사고 발생시 회사</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동료에게 알립니다</a:t>
            </a:r>
            <a:r>
              <a:rPr lang="en-US" altLang="ko-KR" sz="2800" spc="-200" dirty="0">
                <a:latin typeface="G마켓 산스 Bold" panose="02000000000000000000" pitchFamily="50" charset="-127"/>
                <a:ea typeface="G마켓 산스 Bold" panose="02000000000000000000" pitchFamily="50" charset="-127"/>
              </a:rPr>
              <a:t>.</a:t>
            </a:r>
          </a:p>
          <a:p>
            <a:pPr marL="144000" indent="-180000">
              <a:spcAft>
                <a:spcPts val="15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산재발생 시간</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발생된 사유</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사고 당시 현장상황 등을 자세히  </a:t>
            </a:r>
            <a:br>
              <a:rPr lang="en-US" altLang="ko-KR" sz="2800" spc="-200" dirty="0">
                <a:latin typeface="G마켓 산스 Bold" panose="02000000000000000000" pitchFamily="50" charset="-127"/>
                <a:ea typeface="G마켓 산스 Bold" panose="02000000000000000000" pitchFamily="50" charset="-127"/>
              </a:rPr>
            </a:br>
            <a:r>
              <a:rPr lang="ko-KR" altLang="en-US" sz="2800" spc="-200" dirty="0">
                <a:latin typeface="G마켓 산스 Bold" panose="02000000000000000000" pitchFamily="50" charset="-127"/>
                <a:ea typeface="G마켓 산스 Bold" panose="02000000000000000000" pitchFamily="50" charset="-127"/>
              </a:rPr>
              <a:t>  기록해야 합니다</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음성녹음</a:t>
            </a: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사진촬영</a:t>
            </a:r>
            <a:r>
              <a:rPr lang="en-US" altLang="ko-KR" sz="2800" spc="-200" dirty="0">
                <a:latin typeface="G마켓 산스 Bold" panose="02000000000000000000" pitchFamily="50" charset="-127"/>
                <a:ea typeface="G마켓 산스 Bold" panose="02000000000000000000" pitchFamily="50" charset="-127"/>
              </a:rPr>
              <a:t>)</a:t>
            </a:r>
          </a:p>
          <a:p>
            <a:pPr marL="144000" indent="-180000">
              <a:spcAft>
                <a:spcPts val="15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많이 다쳤을 경우 </a:t>
            </a:r>
            <a:r>
              <a:rPr lang="en-US" altLang="ko-KR" sz="2800" spc="-200" dirty="0">
                <a:latin typeface="G마켓 산스 Bold" panose="02000000000000000000" pitchFamily="50" charset="-127"/>
                <a:ea typeface="G마켓 산스 Bold" panose="02000000000000000000" pitchFamily="50" charset="-127"/>
              </a:rPr>
              <a:t>119 </a:t>
            </a:r>
            <a:r>
              <a:rPr lang="ko-KR" altLang="en-US" sz="2800" spc="-200" dirty="0">
                <a:latin typeface="G마켓 산스 Bold" panose="02000000000000000000" pitchFamily="50" charset="-127"/>
                <a:ea typeface="G마켓 산스 Bold" panose="02000000000000000000" pitchFamily="50" charset="-127"/>
              </a:rPr>
              <a:t>구급차를 불러 병원에 갑니다</a:t>
            </a:r>
            <a:r>
              <a:rPr lang="en-US" altLang="ko-KR" sz="2800" spc="-200" dirty="0">
                <a:latin typeface="G마켓 산스 Bold" panose="02000000000000000000" pitchFamily="50" charset="-127"/>
                <a:ea typeface="G마켓 산스 Bold" panose="02000000000000000000" pitchFamily="50" charset="-127"/>
              </a:rPr>
              <a:t>.</a:t>
            </a:r>
          </a:p>
          <a:p>
            <a:pPr marL="144000" indent="-180000">
              <a:spcAft>
                <a:spcPts val="15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병원 진료 시 다친 상황</a:t>
            </a:r>
            <a:r>
              <a:rPr lang="en-US" altLang="ko-KR" sz="2800" spc="-200" dirty="0">
                <a:latin typeface="G마켓 산스 Bold" panose="02000000000000000000" pitchFamily="50" charset="-127"/>
                <a:ea typeface="G마켓 산스 Bold" panose="02000000000000000000" pitchFamily="50" charset="-127"/>
              </a:rPr>
              <a:t>(</a:t>
            </a:r>
            <a:r>
              <a:rPr lang="ko-KR" altLang="en-US" sz="2800" spc="-200" dirty="0">
                <a:latin typeface="G마켓 산스 Bold" panose="02000000000000000000" pitchFamily="50" charset="-127"/>
                <a:ea typeface="G마켓 산스 Bold" panose="02000000000000000000" pitchFamily="50" charset="-127"/>
              </a:rPr>
              <a:t>아프게 된 상황</a:t>
            </a:r>
            <a:r>
              <a:rPr lang="en-US" altLang="ko-KR" sz="2800" spc="-200" dirty="0">
                <a:latin typeface="G마켓 산스 Bold" panose="02000000000000000000" pitchFamily="50" charset="-127"/>
                <a:ea typeface="G마켓 산스 Bold" panose="02000000000000000000" pitchFamily="50" charset="-127"/>
              </a:rPr>
              <a:t>)</a:t>
            </a:r>
            <a:r>
              <a:rPr lang="ko-KR" altLang="en-US" sz="2800" spc="-200" dirty="0">
                <a:latin typeface="G마켓 산스 Bold" panose="02000000000000000000" pitchFamily="50" charset="-127"/>
                <a:ea typeface="G마켓 산스 Bold" panose="02000000000000000000" pitchFamily="50" charset="-127"/>
              </a:rPr>
              <a:t>을 설명하고</a:t>
            </a:r>
            <a:r>
              <a:rPr lang="en-US" altLang="ko-KR" sz="2800" spc="-200" dirty="0">
                <a:latin typeface="G마켓 산스 Bold" panose="02000000000000000000" pitchFamily="50" charset="-127"/>
                <a:ea typeface="G마켓 산스 Bold" panose="02000000000000000000" pitchFamily="50" charset="-127"/>
              </a:rPr>
              <a:t>, </a:t>
            </a:r>
            <a:br>
              <a:rPr lang="en-US" altLang="ko-KR" sz="2800" spc="-200" dirty="0">
                <a:latin typeface="G마켓 산스 Bold" panose="02000000000000000000" pitchFamily="50" charset="-127"/>
                <a:ea typeface="G마켓 산스 Bold" panose="02000000000000000000" pitchFamily="50" charset="-127"/>
              </a:rPr>
            </a:br>
            <a:r>
              <a:rPr lang="en-US" altLang="ko-KR" sz="2800" spc="-200" dirty="0">
                <a:latin typeface="G마켓 산스 Bold" panose="02000000000000000000" pitchFamily="50" charset="-127"/>
                <a:ea typeface="G마켓 산스 Bold" panose="02000000000000000000" pitchFamily="50" charset="-127"/>
              </a:rPr>
              <a:t>  </a:t>
            </a:r>
            <a:r>
              <a:rPr lang="ko-KR" altLang="en-US" sz="2800" spc="-200" dirty="0">
                <a:latin typeface="G마켓 산스 Bold" panose="02000000000000000000" pitchFamily="50" charset="-127"/>
                <a:ea typeface="G마켓 산스 Bold" panose="02000000000000000000" pitchFamily="50" charset="-127"/>
              </a:rPr>
              <a:t>다쳤다는 사실을 기록으로 남겨야 합니다</a:t>
            </a:r>
            <a:r>
              <a:rPr lang="en-US" altLang="ko-KR" sz="2800" spc="-200" dirty="0">
                <a:latin typeface="G마켓 산스 Bold" panose="02000000000000000000" pitchFamily="50" charset="-127"/>
                <a:ea typeface="G마켓 산스 Bold" panose="02000000000000000000" pitchFamily="50" charset="-127"/>
              </a:rPr>
              <a:t>.</a:t>
            </a:r>
          </a:p>
          <a:p>
            <a:pPr marL="144000" indent="-180000">
              <a:spcAft>
                <a:spcPts val="1500"/>
              </a:spcAft>
              <a:buFont typeface="Wingdings" pitchFamily="2" charset="2"/>
              <a:buChar char="l"/>
            </a:pPr>
            <a:r>
              <a:rPr lang="ko-KR" altLang="en-US" sz="2800" spc="-200" dirty="0">
                <a:latin typeface="G마켓 산스 Bold" panose="02000000000000000000" pitchFamily="50" charset="-127"/>
                <a:ea typeface="G마켓 산스 Bold" panose="02000000000000000000" pitchFamily="50" charset="-127"/>
              </a:rPr>
              <a:t>사고를 목격한 동료의 진술도 확보해요</a:t>
            </a:r>
            <a:r>
              <a:rPr lang="en-US" altLang="ko-KR" sz="2800" spc="-200" dirty="0">
                <a:latin typeface="G마켓 산스 Bold" panose="02000000000000000000" pitchFamily="50" charset="-127"/>
                <a:ea typeface="G마켓 산스 Bold" panose="02000000000000000000" pitchFamily="50" charset="-127"/>
              </a:rPr>
              <a:t>!!</a:t>
            </a:r>
            <a:endParaRPr lang="ko-KR" altLang="en-US" sz="2800" spc="-200" dirty="0">
              <a:latin typeface="G마켓 산스 Bold" panose="02000000000000000000" pitchFamily="50" charset="-127"/>
              <a:ea typeface="G마켓 산스 Bold" panose="02000000000000000000" pitchFamily="50" charset="-127"/>
            </a:endParaRPr>
          </a:p>
        </p:txBody>
      </p:sp>
      <p:cxnSp>
        <p:nvCxnSpPr>
          <p:cNvPr id="10" name="직선 연결선 9"/>
          <p:cNvCxnSpPr/>
          <p:nvPr/>
        </p:nvCxnSpPr>
        <p:spPr>
          <a:xfrm flipH="1">
            <a:off x="0" y="718195"/>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16" name="Picture 3" descr="D:\01.프로젝트-SUM\[프로젝트]취업지원센터\18.표준교안ppt제작\png저장\2-2_1차시\01-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D:\01.프로젝트-SUM\[프로젝트]취업지원센터\18.표준교안ppt제작\png저장\2-2_2차시\17-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6689" y="4563194"/>
            <a:ext cx="2926080" cy="259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408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직사각형 14"/>
          <p:cNvSpPr/>
          <p:nvPr/>
        </p:nvSpPr>
        <p:spPr>
          <a:xfrm>
            <a:off x="885467" y="288857"/>
            <a:ext cx="7394399" cy="808428"/>
          </a:xfrm>
          <a:prstGeom prst="rect">
            <a:avLst/>
          </a:prstGeom>
        </p:spPr>
        <p:txBody>
          <a:bodyPr wrap="none" lIns="99569" tIns="49785" rIns="99569" bIns="49785">
            <a:spAutoFit/>
          </a:bodyPr>
          <a:lstStyle/>
          <a:p>
            <a:r>
              <a:rPr lang="ko-KR" altLang="en-US" sz="4600" spc="-320" dirty="0">
                <a:latin typeface="G마켓 산스 Bold" panose="02000000000000000000" pitchFamily="50" charset="-127"/>
                <a:ea typeface="G마켓 산스 Bold" panose="02000000000000000000" pitchFamily="50" charset="-127"/>
              </a:rPr>
              <a:t>산재인정 절차 </a:t>
            </a:r>
            <a:r>
              <a:rPr lang="en-US" altLang="ko-KR" sz="3600" spc="-320" dirty="0">
                <a:latin typeface="G마켓 산스 Bold" panose="02000000000000000000" pitchFamily="50" charset="-127"/>
                <a:ea typeface="G마켓 산스 Bold" panose="02000000000000000000" pitchFamily="50" charset="-127"/>
              </a:rPr>
              <a:t>( </a:t>
            </a:r>
            <a:r>
              <a:rPr lang="ko-KR" altLang="en-US" sz="3600" spc="-320" dirty="0">
                <a:latin typeface="G마켓 산스 Bold" panose="02000000000000000000" pitchFamily="50" charset="-127"/>
                <a:ea typeface="G마켓 산스 Bold" panose="02000000000000000000" pitchFamily="50" charset="-127"/>
              </a:rPr>
              <a:t>근로복지공단 신청 </a:t>
            </a:r>
            <a:r>
              <a:rPr lang="en-US" altLang="ko-KR" sz="3600" spc="-320" dirty="0">
                <a:latin typeface="G마켓 산스 Bold" panose="02000000000000000000" pitchFamily="50" charset="-127"/>
                <a:ea typeface="G마켓 산스 Bold" panose="02000000000000000000" pitchFamily="50" charset="-127"/>
              </a:rPr>
              <a:t>)</a:t>
            </a:r>
            <a:endParaRPr lang="ko-KR" altLang="en-US" sz="3600" spc="-320" dirty="0">
              <a:latin typeface="G마켓 산스 Bold" panose="02000000000000000000" pitchFamily="50" charset="-127"/>
              <a:ea typeface="G마켓 산스 Bold" panose="02000000000000000000" pitchFamily="50" charset="-127"/>
            </a:endParaRPr>
          </a:p>
        </p:txBody>
      </p:sp>
      <p:cxnSp>
        <p:nvCxnSpPr>
          <p:cNvPr id="10" name="직선 연결선 9"/>
          <p:cNvCxnSpPr/>
          <p:nvPr/>
        </p:nvCxnSpPr>
        <p:spPr>
          <a:xfrm flipH="1">
            <a:off x="0" y="718195"/>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16" name="Picture 3" descr="D:\01.프로젝트-SUM\[프로젝트]취업지원센터\18.표준교안ppt제작\png저장\2-2_1차시\01-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sp>
        <p:nvSpPr>
          <p:cNvPr id="5" name="오른쪽 화살표 4"/>
          <p:cNvSpPr/>
          <p:nvPr/>
        </p:nvSpPr>
        <p:spPr>
          <a:xfrm>
            <a:off x="3450109" y="3149624"/>
            <a:ext cx="426566" cy="328290"/>
          </a:xfrm>
          <a:prstGeom prst="rightArrow">
            <a:avLst>
              <a:gd name="adj1" fmla="val 42263"/>
              <a:gd name="adj2" fmla="val 67408"/>
            </a:avLst>
          </a:prstGeom>
          <a:solidFill>
            <a:srgbClr val="F18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sp>
        <p:nvSpPr>
          <p:cNvPr id="13" name="오른쪽 화살표 12"/>
          <p:cNvSpPr/>
          <p:nvPr/>
        </p:nvSpPr>
        <p:spPr>
          <a:xfrm>
            <a:off x="6860059" y="3149624"/>
            <a:ext cx="426566" cy="328290"/>
          </a:xfrm>
          <a:prstGeom prst="rightArrow">
            <a:avLst>
              <a:gd name="adj1" fmla="val 42263"/>
              <a:gd name="adj2" fmla="val 67408"/>
            </a:avLst>
          </a:prstGeom>
          <a:solidFill>
            <a:srgbClr val="F18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G마켓 산스 Bold" panose="02000000000000000000" pitchFamily="50" charset="-127"/>
              <a:ea typeface="G마켓 산스 Bold" panose="02000000000000000000" pitchFamily="50" charset="-127"/>
            </a:endParaRPr>
          </a:p>
        </p:txBody>
      </p:sp>
      <p:pic>
        <p:nvPicPr>
          <p:cNvPr id="20484" name="Picture 4" descr="D:\01.프로젝트-SUM\[프로젝트]취업지원센터\18.표준교안ppt제작\png저장\2-2_2차시\18-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9804" y="1097285"/>
            <a:ext cx="2536496" cy="1453295"/>
          </a:xfrm>
          <a:prstGeom prst="rect">
            <a:avLst/>
          </a:prstGeom>
          <a:noFill/>
          <a:extLst>
            <a:ext uri="{909E8E84-426E-40DD-AFC4-6F175D3DCCD1}">
              <a14:hiddenFill xmlns:a14="http://schemas.microsoft.com/office/drawing/2010/main">
                <a:solidFill>
                  <a:srgbClr val="FFFFFF"/>
                </a:solidFill>
              </a14:hiddenFill>
            </a:ext>
          </a:extLst>
        </p:spPr>
      </p:pic>
      <p:pic>
        <p:nvPicPr>
          <p:cNvPr id="20485" name="Picture 5" descr="D:\01.프로젝트-SUM\[프로젝트]취업지원센터\18.표준교안ppt제작\png저장\2-2_2차시\18-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776" y="2412479"/>
            <a:ext cx="2828544" cy="165811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5" descr="D:\01.프로젝트-SUM\[프로젝트]취업지원센터\18.표준교안ppt제작\png저장\2-2_2차시\18-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4015" y="2412479"/>
            <a:ext cx="2828544" cy="165811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5" descr="D:\01.프로젝트-SUM\[프로젝트]취업지원센터\18.표준교안ppt제작\png저장\2-2_2차시\18-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4995" y="2412479"/>
            <a:ext cx="2828544" cy="1658112"/>
          </a:xfrm>
          <a:prstGeom prst="rect">
            <a:avLst/>
          </a:prstGeom>
          <a:noFill/>
          <a:extLst>
            <a:ext uri="{909E8E84-426E-40DD-AFC4-6F175D3DCCD1}">
              <a14:hiddenFill xmlns:a14="http://schemas.microsoft.com/office/drawing/2010/main">
                <a:solidFill>
                  <a:srgbClr val="FFFFFF"/>
                </a:solidFill>
              </a14:hiddenFill>
            </a:ext>
          </a:extLst>
        </p:spPr>
      </p:pic>
      <p:pic>
        <p:nvPicPr>
          <p:cNvPr id="20483" name="Picture 3" descr="D:\01.프로젝트-SUM\[프로젝트]취업지원센터\18.표준교안ppt제작\png저장\2-2_2차시\18-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156" y="1063675"/>
            <a:ext cx="2042160" cy="1548384"/>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762000" y="2833119"/>
            <a:ext cx="2313455" cy="843821"/>
          </a:xfrm>
          <a:prstGeom prst="rect">
            <a:avLst/>
          </a:prstGeom>
          <a:noFill/>
        </p:spPr>
        <p:txBody>
          <a:bodyPr wrap="none" rtlCol="0" anchor="ctr">
            <a:spAutoFit/>
          </a:bodyPr>
          <a:lstStyle/>
          <a:p>
            <a:pPr algn="ctr">
              <a:spcAft>
                <a:spcPts val="100"/>
              </a:spcAft>
            </a:pPr>
            <a:r>
              <a:rPr lang="ko-KR" altLang="en-US" sz="2400" b="1" spc="-200" dirty="0" err="1">
                <a:solidFill>
                  <a:srgbClr val="7030A0"/>
                </a:solidFill>
                <a:latin typeface="G마켓 산스 Bold" panose="02000000000000000000" pitchFamily="50" charset="-127"/>
                <a:ea typeface="G마켓 산스 Bold" panose="02000000000000000000" pitchFamily="50" charset="-127"/>
              </a:rPr>
              <a:t>사고성</a:t>
            </a:r>
            <a:r>
              <a:rPr lang="ko-KR" altLang="en-US" sz="2400" b="1" spc="-200" dirty="0">
                <a:solidFill>
                  <a:srgbClr val="7030A0"/>
                </a:solidFill>
                <a:latin typeface="G마켓 산스 Bold" panose="02000000000000000000" pitchFamily="50" charset="-127"/>
                <a:ea typeface="G마켓 산스 Bold" panose="02000000000000000000" pitchFamily="50" charset="-127"/>
              </a:rPr>
              <a:t> 재해 또는</a:t>
            </a:r>
          </a:p>
          <a:p>
            <a:pPr algn="ctr">
              <a:spcAft>
                <a:spcPts val="100"/>
              </a:spcAft>
            </a:pPr>
            <a:r>
              <a:rPr lang="ko-KR" altLang="en-US" sz="2400" b="1" spc="-200" dirty="0">
                <a:solidFill>
                  <a:srgbClr val="7030A0"/>
                </a:solidFill>
                <a:latin typeface="G마켓 산스 Bold" panose="02000000000000000000" pitchFamily="50" charset="-127"/>
                <a:ea typeface="G마켓 산스 Bold" panose="02000000000000000000" pitchFamily="50" charset="-127"/>
              </a:rPr>
              <a:t>질병 발생</a:t>
            </a:r>
            <a:endParaRPr lang="en-US" altLang="ko-KR" sz="2400" b="1" spc="-200" dirty="0">
              <a:solidFill>
                <a:srgbClr val="7030A0"/>
              </a:solidFill>
              <a:latin typeface="G마켓 산스 Bold" panose="02000000000000000000" pitchFamily="50" charset="-127"/>
              <a:ea typeface="G마켓 산스 Bold" panose="02000000000000000000" pitchFamily="50" charset="-127"/>
            </a:endParaRPr>
          </a:p>
        </p:txBody>
      </p:sp>
      <p:sp>
        <p:nvSpPr>
          <p:cNvPr id="26" name="TextBox 25"/>
          <p:cNvSpPr txBox="1"/>
          <p:nvPr/>
        </p:nvSpPr>
        <p:spPr>
          <a:xfrm>
            <a:off x="4371096" y="2847709"/>
            <a:ext cx="1954381" cy="843821"/>
          </a:xfrm>
          <a:prstGeom prst="rect">
            <a:avLst/>
          </a:prstGeom>
          <a:noFill/>
        </p:spPr>
        <p:txBody>
          <a:bodyPr wrap="none" rtlCol="0" anchor="ctr">
            <a:spAutoFit/>
          </a:bodyPr>
          <a:lstStyle/>
          <a:p>
            <a:pPr algn="ctr">
              <a:spcAft>
                <a:spcPts val="100"/>
              </a:spcAft>
            </a:pPr>
            <a:r>
              <a:rPr lang="ko-KR" altLang="en-US" sz="2400" b="1" spc="-200" dirty="0">
                <a:solidFill>
                  <a:srgbClr val="7030A0"/>
                </a:solidFill>
                <a:latin typeface="G마켓 산스 Bold" panose="02000000000000000000" pitchFamily="50" charset="-127"/>
                <a:ea typeface="G마켓 산스 Bold" panose="02000000000000000000" pitchFamily="50" charset="-127"/>
              </a:rPr>
              <a:t>응급처치 후</a:t>
            </a:r>
          </a:p>
          <a:p>
            <a:pPr algn="ctr">
              <a:spcAft>
                <a:spcPts val="100"/>
              </a:spcAft>
            </a:pPr>
            <a:r>
              <a:rPr lang="ko-KR" altLang="en-US" sz="2400" b="1" spc="-200" dirty="0">
                <a:solidFill>
                  <a:srgbClr val="7030A0"/>
                </a:solidFill>
                <a:latin typeface="G마켓 산스 Bold" panose="02000000000000000000" pitchFamily="50" charset="-127"/>
                <a:ea typeface="G마켓 산스 Bold" panose="02000000000000000000" pitchFamily="50" charset="-127"/>
              </a:rPr>
              <a:t>병원으로 후송</a:t>
            </a:r>
            <a:endParaRPr lang="en-US" altLang="ko-KR" sz="2400" b="1" spc="-200" dirty="0">
              <a:solidFill>
                <a:srgbClr val="7030A0"/>
              </a:solidFill>
              <a:latin typeface="G마켓 산스 Bold" panose="02000000000000000000" pitchFamily="50" charset="-127"/>
              <a:ea typeface="G마켓 산스 Bold" panose="02000000000000000000" pitchFamily="50" charset="-127"/>
            </a:endParaRPr>
          </a:p>
        </p:txBody>
      </p:sp>
      <p:sp>
        <p:nvSpPr>
          <p:cNvPr id="27" name="TextBox 26"/>
          <p:cNvSpPr txBox="1"/>
          <p:nvPr/>
        </p:nvSpPr>
        <p:spPr>
          <a:xfrm>
            <a:off x="7488726" y="2847709"/>
            <a:ext cx="2541080" cy="843821"/>
          </a:xfrm>
          <a:prstGeom prst="rect">
            <a:avLst/>
          </a:prstGeom>
          <a:noFill/>
        </p:spPr>
        <p:txBody>
          <a:bodyPr wrap="none" rtlCol="0" anchor="ctr">
            <a:spAutoFit/>
          </a:bodyPr>
          <a:lstStyle/>
          <a:p>
            <a:pPr algn="ctr">
              <a:spcAft>
                <a:spcPts val="100"/>
              </a:spcAft>
            </a:pPr>
            <a:r>
              <a:rPr lang="ko-KR" altLang="en-US" sz="2400" b="1" spc="-200" dirty="0">
                <a:solidFill>
                  <a:srgbClr val="7030A0"/>
                </a:solidFill>
                <a:latin typeface="G마켓 산스 Bold" panose="02000000000000000000" pitchFamily="50" charset="-127"/>
                <a:ea typeface="G마켓 산스 Bold" panose="02000000000000000000" pitchFamily="50" charset="-127"/>
              </a:rPr>
              <a:t>요양신청서 작성 후</a:t>
            </a:r>
          </a:p>
          <a:p>
            <a:pPr algn="ctr">
              <a:spcAft>
                <a:spcPts val="100"/>
              </a:spcAft>
            </a:pPr>
            <a:r>
              <a:rPr lang="ko-KR" altLang="en-US" sz="2400" b="1" spc="-200" dirty="0">
                <a:solidFill>
                  <a:srgbClr val="7030A0"/>
                </a:solidFill>
                <a:latin typeface="G마켓 산스 Bold" panose="02000000000000000000" pitchFamily="50" charset="-127"/>
                <a:ea typeface="G마켓 산스 Bold" panose="02000000000000000000" pitchFamily="50" charset="-127"/>
              </a:rPr>
              <a:t>공단</a:t>
            </a:r>
            <a:r>
              <a:rPr lang="en-US" altLang="ko-KR" sz="2400" b="1" spc="-200" dirty="0">
                <a:solidFill>
                  <a:srgbClr val="7030A0"/>
                </a:solidFill>
                <a:latin typeface="G마켓 산스 Bold" panose="02000000000000000000" pitchFamily="50" charset="-127"/>
                <a:ea typeface="G마켓 산스 Bold" panose="02000000000000000000" pitchFamily="50" charset="-127"/>
              </a:rPr>
              <a:t>, </a:t>
            </a:r>
            <a:r>
              <a:rPr lang="ko-KR" altLang="en-US" sz="2400" b="1" spc="-200" dirty="0">
                <a:solidFill>
                  <a:srgbClr val="7030A0"/>
                </a:solidFill>
                <a:latin typeface="G마켓 산스 Bold" panose="02000000000000000000" pitchFamily="50" charset="-127"/>
                <a:ea typeface="G마켓 산스 Bold" panose="02000000000000000000" pitchFamily="50" charset="-127"/>
              </a:rPr>
              <a:t>회사에 제출</a:t>
            </a:r>
            <a:endParaRPr lang="en-US" altLang="ko-KR" sz="2400" b="1" spc="-200" dirty="0">
              <a:solidFill>
                <a:srgbClr val="7030A0"/>
              </a:solidFill>
              <a:latin typeface="G마켓 산스 Bold" panose="02000000000000000000" pitchFamily="50" charset="-127"/>
              <a:ea typeface="G마켓 산스 Bold" panose="02000000000000000000" pitchFamily="50" charset="-127"/>
            </a:endParaRPr>
          </a:p>
        </p:txBody>
      </p:sp>
      <p:sp>
        <p:nvSpPr>
          <p:cNvPr id="34" name="TextBox 33"/>
          <p:cNvSpPr txBox="1"/>
          <p:nvPr/>
        </p:nvSpPr>
        <p:spPr>
          <a:xfrm>
            <a:off x="6510554" y="1515569"/>
            <a:ext cx="1854995" cy="966931"/>
          </a:xfrm>
          <a:prstGeom prst="rect">
            <a:avLst/>
          </a:prstGeom>
          <a:noFill/>
        </p:spPr>
        <p:txBody>
          <a:bodyPr wrap="none" rtlCol="0" anchor="ctr">
            <a:spAutoFit/>
          </a:bodyPr>
          <a:lstStyle/>
          <a:p>
            <a:pPr algn="ctr">
              <a:spcAft>
                <a:spcPts val="100"/>
              </a:spcAft>
            </a:pPr>
            <a:r>
              <a:rPr lang="en-US" altLang="ko-KR" sz="2800" spc="-200" dirty="0">
                <a:solidFill>
                  <a:srgbClr val="FFFF00"/>
                </a:solidFill>
                <a:latin typeface="G마켓 산스 Bold" panose="02000000000000000000" pitchFamily="50" charset="-127"/>
                <a:ea typeface="G마켓 산스 Bold" panose="02000000000000000000" pitchFamily="50" charset="-127"/>
              </a:rPr>
              <a:t>4</a:t>
            </a:r>
            <a:r>
              <a:rPr lang="ko-KR" altLang="en-US" sz="2800" spc="-200" dirty="0">
                <a:solidFill>
                  <a:srgbClr val="FFFF00"/>
                </a:solidFill>
                <a:latin typeface="G마켓 산스 Bold" panose="02000000000000000000" pitchFamily="50" charset="-127"/>
                <a:ea typeface="G마켓 산스 Bold" panose="02000000000000000000" pitchFamily="50" charset="-127"/>
              </a:rPr>
              <a:t>일 이상</a:t>
            </a:r>
          </a:p>
          <a:p>
            <a:pPr algn="ctr">
              <a:spcAft>
                <a:spcPts val="100"/>
              </a:spcAft>
            </a:pPr>
            <a:r>
              <a:rPr lang="ko-KR" altLang="en-US" sz="2800" spc="-200" dirty="0">
                <a:solidFill>
                  <a:srgbClr val="FFFF00"/>
                </a:solidFill>
                <a:latin typeface="G마켓 산스 Bold" panose="02000000000000000000" pitchFamily="50" charset="-127"/>
                <a:ea typeface="G마켓 산스 Bold" panose="02000000000000000000" pitchFamily="50" charset="-127"/>
              </a:rPr>
              <a:t>치료 </a:t>
            </a:r>
            <a:r>
              <a:rPr lang="ko-KR" altLang="en-US" sz="2800" spc="-200" dirty="0" err="1">
                <a:solidFill>
                  <a:srgbClr val="FFFF00"/>
                </a:solidFill>
                <a:latin typeface="G마켓 산스 Bold" panose="02000000000000000000" pitchFamily="50" charset="-127"/>
                <a:ea typeface="G마켓 산스 Bold" panose="02000000000000000000" pitchFamily="50" charset="-127"/>
              </a:rPr>
              <a:t>필요시</a:t>
            </a:r>
            <a:endParaRPr lang="en-US" altLang="ko-KR" sz="2800" spc="-200" dirty="0">
              <a:solidFill>
                <a:srgbClr val="FFFF00"/>
              </a:solidFill>
              <a:latin typeface="G마켓 산스 Bold" panose="02000000000000000000" pitchFamily="50" charset="-127"/>
              <a:ea typeface="G마켓 산스 Bold" panose="02000000000000000000" pitchFamily="50" charset="-127"/>
            </a:endParaRPr>
          </a:p>
        </p:txBody>
      </p:sp>
      <p:pic>
        <p:nvPicPr>
          <p:cNvPr id="3" name="그림 2">
            <a:extLst>
              <a:ext uri="{FF2B5EF4-FFF2-40B4-BE49-F238E27FC236}">
                <a16:creationId xmlns:a16="http://schemas.microsoft.com/office/drawing/2014/main" id="{9762AB04-CE3A-3662-4BDA-26824E95911D}"/>
              </a:ext>
            </a:extLst>
          </p:cNvPr>
          <p:cNvPicPr>
            <a:picLocks noChangeAspect="1"/>
          </p:cNvPicPr>
          <p:nvPr/>
        </p:nvPicPr>
        <p:blipFill>
          <a:blip r:embed="rId7"/>
          <a:stretch>
            <a:fillRect/>
          </a:stretch>
        </p:blipFill>
        <p:spPr>
          <a:xfrm>
            <a:off x="1170236" y="4343792"/>
            <a:ext cx="3922830" cy="3002235"/>
          </a:xfrm>
          <a:prstGeom prst="rect">
            <a:avLst/>
          </a:prstGeom>
        </p:spPr>
      </p:pic>
      <p:pic>
        <p:nvPicPr>
          <p:cNvPr id="6" name="그림 5">
            <a:extLst>
              <a:ext uri="{FF2B5EF4-FFF2-40B4-BE49-F238E27FC236}">
                <a16:creationId xmlns:a16="http://schemas.microsoft.com/office/drawing/2014/main" id="{385F1911-D8F4-1D8C-0DD0-02E4092A0372}"/>
              </a:ext>
            </a:extLst>
          </p:cNvPr>
          <p:cNvPicPr>
            <a:picLocks noChangeAspect="1"/>
          </p:cNvPicPr>
          <p:nvPr/>
        </p:nvPicPr>
        <p:blipFill>
          <a:blip r:embed="rId8"/>
          <a:stretch>
            <a:fillRect/>
          </a:stretch>
        </p:blipFill>
        <p:spPr>
          <a:xfrm>
            <a:off x="5994772" y="4388518"/>
            <a:ext cx="3887254" cy="2912784"/>
          </a:xfrm>
          <a:prstGeom prst="rect">
            <a:avLst/>
          </a:prstGeom>
        </p:spPr>
      </p:pic>
    </p:spTree>
    <p:extLst>
      <p:ext uri="{BB962C8B-B14F-4D97-AF65-F5344CB8AC3E}">
        <p14:creationId xmlns:p14="http://schemas.microsoft.com/office/powerpoint/2010/main" val="3018899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직사각형 14"/>
          <p:cNvSpPr/>
          <p:nvPr/>
        </p:nvSpPr>
        <p:spPr>
          <a:xfrm>
            <a:off x="885467" y="288857"/>
            <a:ext cx="5187063" cy="808428"/>
          </a:xfrm>
          <a:prstGeom prst="rect">
            <a:avLst/>
          </a:prstGeom>
        </p:spPr>
        <p:txBody>
          <a:bodyPr wrap="none" lIns="99569" tIns="49785" rIns="99569" bIns="49785">
            <a:spAutoFit/>
          </a:bodyPr>
          <a:lstStyle/>
          <a:p>
            <a:r>
              <a:rPr lang="ko-KR" altLang="en-US" sz="4600" spc="-320" dirty="0">
                <a:latin typeface="G마켓 산스 Bold" panose="02000000000000000000" pitchFamily="50" charset="-127"/>
                <a:ea typeface="G마켓 산스 Bold" panose="02000000000000000000" pitchFamily="50" charset="-127"/>
              </a:rPr>
              <a:t>산재보험 급여의 종류</a:t>
            </a:r>
            <a:endParaRPr lang="ko-KR" altLang="en-US" sz="3600" spc="-320" dirty="0">
              <a:latin typeface="G마켓 산스 Bold" panose="02000000000000000000" pitchFamily="50" charset="-127"/>
              <a:ea typeface="G마켓 산스 Bold" panose="02000000000000000000" pitchFamily="50" charset="-127"/>
            </a:endParaRPr>
          </a:p>
        </p:txBody>
      </p:sp>
      <p:cxnSp>
        <p:nvCxnSpPr>
          <p:cNvPr id="10" name="직선 연결선 9"/>
          <p:cNvCxnSpPr/>
          <p:nvPr/>
        </p:nvCxnSpPr>
        <p:spPr>
          <a:xfrm flipH="1">
            <a:off x="0" y="695620"/>
            <a:ext cx="762000" cy="0"/>
          </a:xfrm>
          <a:prstGeom prst="line">
            <a:avLst/>
          </a:prstGeom>
          <a:ln w="34925">
            <a:solidFill>
              <a:srgbClr val="009FE3"/>
            </a:solidFill>
            <a:headEnd type="oval" w="lg" len="lg"/>
          </a:ln>
        </p:spPr>
        <p:style>
          <a:lnRef idx="1">
            <a:schemeClr val="accent1"/>
          </a:lnRef>
          <a:fillRef idx="0">
            <a:schemeClr val="accent1"/>
          </a:fillRef>
          <a:effectRef idx="0">
            <a:schemeClr val="accent1"/>
          </a:effectRef>
          <a:fontRef idx="minor">
            <a:schemeClr val="tx1"/>
          </a:fontRef>
        </p:style>
      </p:cxnSp>
      <p:pic>
        <p:nvPicPr>
          <p:cNvPr id="16" name="Picture 3" descr="D:\01.프로젝트-SUM\[프로젝트]취업지원센터\18.표준교안ppt제작\png저장\2-2_1차시\01-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1482" y="180231"/>
            <a:ext cx="1211389" cy="829419"/>
          </a:xfrm>
          <a:prstGeom prst="rect">
            <a:avLst/>
          </a:prstGeom>
          <a:noFill/>
          <a:extLst>
            <a:ext uri="{909E8E84-426E-40DD-AFC4-6F175D3DCCD1}">
              <a14:hiddenFill xmlns:a14="http://schemas.microsoft.com/office/drawing/2010/main">
                <a:solidFill>
                  <a:srgbClr val="FFFFFF"/>
                </a:solidFill>
              </a14:hiddenFill>
            </a:ext>
          </a:extLst>
        </p:spPr>
      </p:pic>
      <p:grpSp>
        <p:nvGrpSpPr>
          <p:cNvPr id="35" name="그룹 34"/>
          <p:cNvGrpSpPr/>
          <p:nvPr/>
        </p:nvGrpSpPr>
        <p:grpSpPr>
          <a:xfrm>
            <a:off x="306139" y="1548382"/>
            <a:ext cx="9876731" cy="3827566"/>
            <a:chOff x="767231" y="1422187"/>
            <a:chExt cx="10732654" cy="3910949"/>
          </a:xfrm>
          <a:effectLst>
            <a:outerShdw blurRad="50800" dist="38100" dir="2700000" algn="tl" rotWithShape="0">
              <a:srgbClr val="E19807">
                <a:alpha val="40000"/>
              </a:srgbClr>
            </a:outerShdw>
          </a:effectLst>
        </p:grpSpPr>
        <p:sp>
          <p:nvSpPr>
            <p:cNvPr id="36" name="사각형: 둥근 모서리 56"/>
            <p:cNvSpPr/>
            <p:nvPr/>
          </p:nvSpPr>
          <p:spPr>
            <a:xfrm>
              <a:off x="767231" y="1712617"/>
              <a:ext cx="10732654" cy="3620519"/>
            </a:xfrm>
            <a:prstGeom prst="roundRect">
              <a:avLst>
                <a:gd name="adj" fmla="val 8433"/>
              </a:avLst>
            </a:prstGeom>
            <a:solidFill>
              <a:schemeClr val="bg1"/>
            </a:solidFill>
            <a:ln w="0">
              <a:noFill/>
            </a:ln>
          </p:spPr>
          <p:style>
            <a:lnRef idx="2">
              <a:schemeClr val="accent1">
                <a:shade val="50000"/>
              </a:schemeClr>
            </a:lnRef>
            <a:fillRef idx="1">
              <a:schemeClr val="accent1"/>
            </a:fillRef>
            <a:effectRef idx="0">
              <a:schemeClr val="accent1"/>
            </a:effectRef>
            <a:fontRef idx="minor">
              <a:schemeClr val="lt1"/>
            </a:fontRef>
          </p:style>
          <p:txBody>
            <a:bodyPr rot="0" vert="horz" wrap="square" lIns="91440" tIns="45720" rIns="91440" bIns="45720" anchor="ctr" anchorCtr="0">
              <a:prstTxWarp prst="textNoShape">
                <a:avLst/>
              </a:prstTxWarp>
              <a:noAutofit/>
            </a:bodyPr>
            <a:lstStyle/>
            <a:p>
              <a:pPr marL="0" marR="0" lvl="0" indent="0" algn="ctr" defTabSz="457200" rtl="0" eaLnBrk="1" latinLnBrk="0" hangingPunct="1">
                <a:lnSpc>
                  <a:spcPct val="100000"/>
                </a:lnSpc>
                <a:spcBef>
                  <a:spcPts val="0"/>
                </a:spcBef>
                <a:spcAft>
                  <a:spcPts val="0"/>
                </a:spcAft>
                <a:buClrTx/>
                <a:buFontTx/>
                <a:buNone/>
                <a:defRPr/>
              </a:pPr>
              <a:endParaRPr kumimoji="0" lang="ko-KR" altLang="en-US" sz="1800" b="0" i="0" u="none" strike="noStrike" kern="1200" cap="none" spc="0" normalizeH="0" baseline="0">
                <a:solidFill>
                  <a:prstClr val="white"/>
                </a:solidFill>
                <a:effectLst/>
                <a:uLnTx/>
                <a:uFillTx/>
                <a:latin typeface="G마켓 산스 Bold" panose="02000000000000000000" pitchFamily="50" charset="-127"/>
                <a:ea typeface="G마켓 산스 Bold" panose="02000000000000000000" pitchFamily="50" charset="-127"/>
              </a:endParaRPr>
            </a:p>
          </p:txBody>
        </p:sp>
        <p:grpSp>
          <p:nvGrpSpPr>
            <p:cNvPr id="37" name="그룹 36"/>
            <p:cNvGrpSpPr/>
            <p:nvPr/>
          </p:nvGrpSpPr>
          <p:grpSpPr>
            <a:xfrm>
              <a:off x="4020098" y="1422187"/>
              <a:ext cx="4226918" cy="580858"/>
              <a:chOff x="3906204" y="2219104"/>
              <a:chExt cx="2936556" cy="403538"/>
            </a:xfrm>
          </p:grpSpPr>
          <p:sp>
            <p:nvSpPr>
              <p:cNvPr id="62" name="Freeform 13"/>
              <p:cNvSpPr/>
              <p:nvPr/>
            </p:nvSpPr>
            <p:spPr>
              <a:xfrm>
                <a:off x="3906204" y="2219104"/>
                <a:ext cx="2936556" cy="403538"/>
              </a:xfrm>
              <a:custGeom>
                <a:avLst/>
                <a:gdLst>
                  <a:gd name="T0" fmla="*/ 967 w 972"/>
                  <a:gd name="T1" fmla="*/ 11 h 131"/>
                  <a:gd name="T2" fmla="*/ 960 w 972"/>
                  <a:gd name="T3" fmla="*/ 0 h 131"/>
                  <a:gd name="T4" fmla="*/ 899 w 972"/>
                  <a:gd name="T5" fmla="*/ 0 h 131"/>
                  <a:gd name="T6" fmla="*/ 899 w 972"/>
                  <a:gd name="T7" fmla="*/ 0 h 131"/>
                  <a:gd name="T8" fmla="*/ 886 w 972"/>
                  <a:gd name="T9" fmla="*/ 0 h 131"/>
                  <a:gd name="T10" fmla="*/ 74 w 972"/>
                  <a:gd name="T11" fmla="*/ 0 h 131"/>
                  <a:gd name="T12" fmla="*/ 74 w 972"/>
                  <a:gd name="T13" fmla="*/ 0 h 131"/>
                  <a:gd name="T14" fmla="*/ 61 w 972"/>
                  <a:gd name="T15" fmla="*/ 0 h 131"/>
                  <a:gd name="T16" fmla="*/ 13 w 972"/>
                  <a:gd name="T17" fmla="*/ 0 h 131"/>
                  <a:gd name="T18" fmla="*/ 6 w 972"/>
                  <a:gd name="T19" fmla="*/ 11 h 131"/>
                  <a:gd name="T20" fmla="*/ 27 w 972"/>
                  <a:gd name="T21" fmla="*/ 54 h 131"/>
                  <a:gd name="T22" fmla="*/ 27 w 972"/>
                  <a:gd name="T23" fmla="*/ 77 h 131"/>
                  <a:gd name="T24" fmla="*/ 6 w 972"/>
                  <a:gd name="T25" fmla="*/ 120 h 131"/>
                  <a:gd name="T26" fmla="*/ 13 w 972"/>
                  <a:gd name="T27" fmla="*/ 131 h 131"/>
                  <a:gd name="T28" fmla="*/ 74 w 972"/>
                  <a:gd name="T29" fmla="*/ 131 h 131"/>
                  <a:gd name="T30" fmla="*/ 74 w 972"/>
                  <a:gd name="T31" fmla="*/ 131 h 131"/>
                  <a:gd name="T32" fmla="*/ 87 w 972"/>
                  <a:gd name="T33" fmla="*/ 131 h 131"/>
                  <a:gd name="T34" fmla="*/ 899 w 972"/>
                  <a:gd name="T35" fmla="*/ 131 h 131"/>
                  <a:gd name="T36" fmla="*/ 899 w 972"/>
                  <a:gd name="T37" fmla="*/ 131 h 131"/>
                  <a:gd name="T38" fmla="*/ 911 w 972"/>
                  <a:gd name="T39" fmla="*/ 131 h 131"/>
                  <a:gd name="T40" fmla="*/ 960 w 972"/>
                  <a:gd name="T41" fmla="*/ 131 h 131"/>
                  <a:gd name="T42" fmla="*/ 967 w 972"/>
                  <a:gd name="T43" fmla="*/ 120 h 131"/>
                  <a:gd name="T44" fmla="*/ 946 w 972"/>
                  <a:gd name="T45" fmla="*/ 77 h 131"/>
                  <a:gd name="T46" fmla="*/ 946 w 972"/>
                  <a:gd name="T47" fmla="*/ 54 h 131"/>
                  <a:gd name="T48" fmla="*/ 967 w 972"/>
                  <a:gd name="T49" fmla="*/ 11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72" h="131">
                    <a:moveTo>
                      <a:pt x="967" y="11"/>
                    </a:moveTo>
                    <a:cubicBezTo>
                      <a:pt x="967" y="11"/>
                      <a:pt x="972" y="0"/>
                      <a:pt x="960" y="0"/>
                    </a:cubicBezTo>
                    <a:quadBezTo>
                      <a:pt x="899" y="0"/>
                      <a:pt x="899" y="0"/>
                    </a:quadBezTo>
                    <a:quadBezTo>
                      <a:pt x="899" y="0"/>
                      <a:pt x="899" y="0"/>
                    </a:quadBezTo>
                    <a:quadBezTo>
                      <a:pt x="899" y="0"/>
                      <a:pt x="886" y="0"/>
                    </a:quadBezTo>
                    <a:quadBezTo>
                      <a:pt x="74" y="0"/>
                      <a:pt x="74" y="0"/>
                    </a:quadBezTo>
                    <a:quadBezTo>
                      <a:pt x="74" y="0"/>
                      <a:pt x="74" y="0"/>
                    </a:quadBezTo>
                    <a:quadBezTo>
                      <a:pt x="74" y="0"/>
                      <a:pt x="61" y="0"/>
                    </a:quadBezTo>
                    <a:quadBezTo>
                      <a:pt x="13" y="0"/>
                      <a:pt x="13" y="0"/>
                    </a:quadBezTo>
                    <a:cubicBezTo>
                      <a:pt x="13" y="0"/>
                      <a:pt x="0" y="0"/>
                      <a:pt x="6" y="11"/>
                    </a:cubicBezTo>
                    <a:quadBezTo>
                      <a:pt x="27" y="54"/>
                      <a:pt x="27" y="54"/>
                    </a:quadBezTo>
                    <a:cubicBezTo>
                      <a:pt x="27" y="54"/>
                      <a:pt x="33" y="65"/>
                      <a:pt x="27" y="77"/>
                    </a:cubicBezTo>
                    <a:quadBezTo>
                      <a:pt x="6" y="120"/>
                      <a:pt x="6" y="120"/>
                    </a:quadBezTo>
                    <a:cubicBezTo>
                      <a:pt x="6" y="120"/>
                      <a:pt x="0" y="131"/>
                      <a:pt x="13" y="131"/>
                    </a:cubicBezTo>
                    <a:quadBezTo>
                      <a:pt x="74" y="131"/>
                      <a:pt x="74" y="131"/>
                    </a:quadBezTo>
                    <a:quadBezTo>
                      <a:pt x="74" y="131"/>
                      <a:pt x="74" y="131"/>
                    </a:quadBezTo>
                    <a:quadBezTo>
                      <a:pt x="74" y="131"/>
                      <a:pt x="87" y="131"/>
                    </a:quadBezTo>
                    <a:quadBezTo>
                      <a:pt x="899" y="131"/>
                      <a:pt x="899" y="131"/>
                    </a:quadBezTo>
                    <a:quadBezTo>
                      <a:pt x="899" y="131"/>
                      <a:pt x="899" y="131"/>
                    </a:quadBezTo>
                    <a:quadBezTo>
                      <a:pt x="899" y="131"/>
                      <a:pt x="911" y="131"/>
                    </a:quadBezTo>
                    <a:quadBezTo>
                      <a:pt x="960" y="131"/>
                      <a:pt x="960" y="131"/>
                    </a:quadBezTo>
                    <a:cubicBezTo>
                      <a:pt x="960" y="131"/>
                      <a:pt x="972" y="131"/>
                      <a:pt x="967" y="120"/>
                    </a:cubicBezTo>
                    <a:quadBezTo>
                      <a:pt x="946" y="77"/>
                      <a:pt x="946" y="77"/>
                    </a:quadBezTo>
                    <a:cubicBezTo>
                      <a:pt x="946" y="77"/>
                      <a:pt x="940" y="65"/>
                      <a:pt x="946" y="54"/>
                    </a:cubicBezTo>
                    <a:lnTo>
                      <a:pt x="967" y="11"/>
                    </a:lnTo>
                    <a:close/>
                  </a:path>
                </a:pathLst>
              </a:custGeom>
              <a:solidFill>
                <a:srgbClr val="E35F5F"/>
              </a:solidFill>
              <a:ln w="0">
                <a:noFill/>
              </a:ln>
            </p:spPr>
            <p:txBody>
              <a:bodyPr vert="horz" wrap="square" lIns="91440" tIns="45720" rIns="91440" bIns="45720" anchor="t" anchorCtr="0">
                <a:prstTxWarp prst="textNoShape">
                  <a:avLst/>
                </a:prstTxWarp>
              </a:bodyPr>
              <a:lstStyle/>
              <a:p>
                <a:pPr marL="0" marR="0" lvl="0" indent="0" algn="l" defTabSz="457200" rtl="0" eaLnBrk="1" latinLnBrk="0" hangingPunct="1">
                  <a:lnSpc>
                    <a:spcPct val="100000"/>
                  </a:lnSpc>
                  <a:spcBef>
                    <a:spcPts val="0"/>
                  </a:spcBef>
                  <a:spcAft>
                    <a:spcPts val="0"/>
                  </a:spcAft>
                  <a:buClrTx/>
                  <a:buFontTx/>
                  <a:buNone/>
                  <a:defRPr/>
                </a:pPr>
                <a:endParaRPr kumimoji="0" lang="ko-KR" altLang="en-US" sz="1800" b="0" i="0" u="none" strike="noStrike" kern="1200" cap="none" spc="0" normalizeH="0" baseline="0">
                  <a:solidFill>
                    <a:prstClr val="black"/>
                  </a:solidFill>
                  <a:effectLst/>
                  <a:uLnTx/>
                  <a:uFillTx/>
                  <a:latin typeface="G마켓 산스 Bold" panose="02000000000000000000" pitchFamily="50" charset="-127"/>
                  <a:ea typeface="G마켓 산스 Bold" panose="02000000000000000000" pitchFamily="50" charset="-127"/>
                </a:endParaRPr>
              </a:p>
            </p:txBody>
          </p:sp>
          <p:sp>
            <p:nvSpPr>
              <p:cNvPr id="63" name="TextBox 62"/>
              <p:cNvSpPr txBox="1"/>
              <p:nvPr/>
            </p:nvSpPr>
            <p:spPr>
              <a:xfrm>
                <a:off x="4176711" y="2272756"/>
                <a:ext cx="2509613" cy="305870"/>
              </a:xfrm>
              <a:prstGeom prst="rect">
                <a:avLst/>
              </a:prstGeom>
              <a:noFill/>
              <a:ln w="0">
                <a:noFill/>
              </a:ln>
            </p:spPr>
            <p:txBody>
              <a:bodyPr wrap="square" lIns="0" tIns="0" rIns="0" bIns="0" anchor="ctr">
                <a:spAutoFit/>
              </a:bodyP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800" b="0" i="0" u="none" strike="noStrike" kern="1200" cap="none" spc="0" normalizeH="0" baseline="0" dirty="0">
                    <a:ln w="9525">
                      <a:solidFill>
                        <a:srgbClr val="4472C4">
                          <a:alpha val="0"/>
                        </a:srgbClr>
                      </a:solidFill>
                    </a:ln>
                    <a:solidFill>
                      <a:prstClr val="white"/>
                    </a:solidFill>
                    <a:effectLst>
                      <a:outerShdw dist="50800" dir="2700000" algn="tl" rotWithShape="0">
                        <a:srgbClr val="FCB9AC">
                          <a:lumMod val="75000"/>
                          <a:alpha val="30000"/>
                        </a:srgbClr>
                      </a:outerShdw>
                    </a:effectLst>
                    <a:uLnTx/>
                    <a:uFillTx/>
                    <a:latin typeface="G마켓 산스 Bold" panose="02000000000000000000" pitchFamily="50" charset="-127"/>
                    <a:ea typeface="G마켓 산스 Bold" panose="02000000000000000000" pitchFamily="50" charset="-127"/>
                  </a:rPr>
                  <a:t>산재보험 혜택</a:t>
                </a:r>
                <a:endParaRPr kumimoji="0" lang="ko-KR" altLang="en-US" sz="28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endParaRPr>
              </a:p>
            </p:txBody>
          </p:sp>
          <p:sp>
            <p:nvSpPr>
              <p:cNvPr id="67" name="TextBox 66"/>
              <p:cNvSpPr txBox="1"/>
              <p:nvPr/>
            </p:nvSpPr>
            <p:spPr>
              <a:xfrm>
                <a:off x="4188086" y="2275188"/>
                <a:ext cx="2509613" cy="305870"/>
              </a:xfrm>
              <a:prstGeom prst="rect">
                <a:avLst/>
              </a:prstGeom>
              <a:noFill/>
              <a:ln w="0">
                <a:noFill/>
              </a:ln>
            </p:spPr>
            <p:txBody>
              <a:bodyPr wrap="square" lIns="0" tIns="0" rIns="0" bIns="0" anchor="ctr">
                <a:spAutoFit/>
              </a:bodyP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800" b="0" i="0" u="none" strike="noStrike" kern="1200" cap="none" spc="0" normalizeH="0" baseline="0" dirty="0">
                    <a:ln w="9525">
                      <a:solidFill>
                        <a:srgbClr val="4472C4">
                          <a:alpha val="0"/>
                        </a:srgbClr>
                      </a:solidFill>
                    </a:ln>
                    <a:solidFill>
                      <a:prstClr val="white"/>
                    </a:solidFill>
                    <a:effectLst>
                      <a:outerShdw dist="50800" dir="2700000" algn="tl" rotWithShape="0">
                        <a:srgbClr val="FCB9AC">
                          <a:lumMod val="75000"/>
                          <a:alpha val="30000"/>
                        </a:srgbClr>
                      </a:outerShdw>
                    </a:effectLst>
                    <a:uLnTx/>
                    <a:uFillTx/>
                    <a:latin typeface="G마켓 산스 Bold" panose="02000000000000000000" pitchFamily="50" charset="-127"/>
                    <a:ea typeface="G마켓 산스 Bold" panose="02000000000000000000" pitchFamily="50" charset="-127"/>
                  </a:rPr>
                  <a:t>산재보험 혜택</a:t>
                </a:r>
                <a:endParaRPr kumimoji="0" lang="ko-KR" altLang="en-US" sz="28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endParaRPr>
              </a:p>
            </p:txBody>
          </p:sp>
        </p:grpSp>
        <p:grpSp>
          <p:nvGrpSpPr>
            <p:cNvPr id="38" name="그룹 37"/>
            <p:cNvGrpSpPr/>
            <p:nvPr/>
          </p:nvGrpSpPr>
          <p:grpSpPr>
            <a:xfrm>
              <a:off x="3978201" y="2168732"/>
              <a:ext cx="1740774" cy="1477446"/>
              <a:chOff x="3190549" y="1965745"/>
              <a:chExt cx="1740774" cy="1477446"/>
            </a:xfrm>
          </p:grpSpPr>
          <p:pic>
            <p:nvPicPr>
              <p:cNvPr id="60" name="내용 개체 틀 5"/>
              <p:cNvPicPr>
                <a:picLocks noChangeAspect="1"/>
              </p:cNvPicPr>
              <p:nvPr/>
            </p:nvPicPr>
            <p:blipFill rotWithShape="1">
              <a:blip r:embed="rId4"/>
              <a:srcRect l="25190" t="34950" r="54050" b="42130"/>
              <a:stretch>
                <a:fillRect/>
              </a:stretch>
            </p:blipFill>
            <p:spPr>
              <a:xfrm>
                <a:off x="3238327" y="2212003"/>
                <a:ext cx="1628846" cy="1231188"/>
              </a:xfrm>
              <a:prstGeom prst="rect">
                <a:avLst/>
              </a:prstGeom>
              <a:ln w="0">
                <a:noFill/>
              </a:ln>
            </p:spPr>
          </p:pic>
          <p:sp>
            <p:nvSpPr>
              <p:cNvPr id="61" name="사각형: 둥근 모서리 50"/>
              <p:cNvSpPr/>
              <p:nvPr/>
            </p:nvSpPr>
            <p:spPr>
              <a:xfrm>
                <a:off x="3190549" y="1965745"/>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dirty="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휴업급여</a:t>
                </a:r>
                <a:endParaRPr kumimoji="0" lang="ko-KR" altLang="en-US" sz="20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cs typeface="+mj-cs"/>
                </a:endParaRPr>
              </a:p>
            </p:txBody>
          </p:sp>
          <p:sp>
            <p:nvSpPr>
              <p:cNvPr id="68" name="사각형: 둥근 모서리 50"/>
              <p:cNvSpPr/>
              <p:nvPr/>
            </p:nvSpPr>
            <p:spPr>
              <a:xfrm>
                <a:off x="3206923" y="1969246"/>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dirty="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휴업급여</a:t>
                </a:r>
                <a:endParaRPr kumimoji="0" lang="ko-KR" altLang="en-US" sz="20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39" name="그룹 38"/>
            <p:cNvGrpSpPr/>
            <p:nvPr/>
          </p:nvGrpSpPr>
          <p:grpSpPr>
            <a:xfrm>
              <a:off x="6506243" y="2168732"/>
              <a:ext cx="2128829" cy="1477446"/>
              <a:chOff x="5718591" y="1965745"/>
              <a:chExt cx="2128829" cy="1477446"/>
            </a:xfrm>
          </p:grpSpPr>
          <p:pic>
            <p:nvPicPr>
              <p:cNvPr id="58" name="내용 개체 틀 5"/>
              <p:cNvPicPr>
                <a:picLocks noChangeAspect="1"/>
              </p:cNvPicPr>
              <p:nvPr/>
            </p:nvPicPr>
            <p:blipFill rotWithShape="1">
              <a:blip r:embed="rId5"/>
              <a:srcRect l="50320" t="34950" r="28700" b="42130"/>
              <a:stretch>
                <a:fillRect/>
              </a:stretch>
            </p:blipFill>
            <p:spPr>
              <a:xfrm>
                <a:off x="5787067" y="2255823"/>
                <a:ext cx="1587448" cy="1187368"/>
              </a:xfrm>
              <a:prstGeom prst="rect">
                <a:avLst/>
              </a:prstGeom>
              <a:ln w="0">
                <a:noFill/>
              </a:ln>
            </p:spPr>
          </p:pic>
          <p:sp>
            <p:nvSpPr>
              <p:cNvPr id="59" name="사각형: 둥근 모서리 61"/>
              <p:cNvSpPr/>
              <p:nvPr/>
            </p:nvSpPr>
            <p:spPr>
              <a:xfrm>
                <a:off x="5718591" y="1965745"/>
                <a:ext cx="2112455" cy="324000"/>
              </a:xfrm>
              <a:prstGeom prst="roundRect">
                <a:avLst>
                  <a:gd name="adj" fmla="val 50000"/>
                </a:avLst>
              </a:prstGeom>
              <a:solidFill>
                <a:srgbClr val="E19807"/>
              </a:solidFill>
              <a:ln w="0">
                <a:noFill/>
                <a:miter/>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dirty="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상병보상연금</a:t>
                </a:r>
                <a:endParaRPr kumimoji="0" lang="ko-KR" altLang="en-US" sz="20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cs typeface="+mj-cs"/>
                </a:endParaRPr>
              </a:p>
            </p:txBody>
          </p:sp>
          <p:sp>
            <p:nvSpPr>
              <p:cNvPr id="69" name="사각형: 둥근 모서리 61"/>
              <p:cNvSpPr/>
              <p:nvPr/>
            </p:nvSpPr>
            <p:spPr>
              <a:xfrm>
                <a:off x="5734965" y="1969246"/>
                <a:ext cx="2112455" cy="324000"/>
              </a:xfrm>
              <a:prstGeom prst="roundRect">
                <a:avLst>
                  <a:gd name="adj" fmla="val 50000"/>
                </a:avLst>
              </a:prstGeom>
              <a:solidFill>
                <a:srgbClr val="E19807"/>
              </a:solidFill>
              <a:ln w="0">
                <a:noFill/>
                <a:miter/>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dirty="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상병보상연금</a:t>
                </a:r>
                <a:endParaRPr kumimoji="0" lang="ko-KR" altLang="en-US" sz="20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0" name="그룹 39"/>
            <p:cNvGrpSpPr/>
            <p:nvPr/>
          </p:nvGrpSpPr>
          <p:grpSpPr>
            <a:xfrm>
              <a:off x="9034286" y="2168732"/>
              <a:ext cx="1740774" cy="1477446"/>
              <a:chOff x="8246634" y="1965745"/>
              <a:chExt cx="1740774" cy="1477446"/>
            </a:xfrm>
          </p:grpSpPr>
          <p:pic>
            <p:nvPicPr>
              <p:cNvPr id="56" name="내용 개체 틀 5"/>
              <p:cNvPicPr>
                <a:picLocks noChangeAspect="1"/>
              </p:cNvPicPr>
              <p:nvPr/>
            </p:nvPicPr>
            <p:blipFill rotWithShape="1">
              <a:blip r:embed="rId6"/>
              <a:srcRect l="79810" t="34950" r="8940" b="40980"/>
              <a:stretch>
                <a:fillRect/>
              </a:stretch>
            </p:blipFill>
            <p:spPr>
              <a:xfrm>
                <a:off x="8735051" y="2348403"/>
                <a:ext cx="747566" cy="1094788"/>
              </a:xfrm>
              <a:prstGeom prst="rect">
                <a:avLst/>
              </a:prstGeom>
              <a:ln w="0">
                <a:noFill/>
              </a:ln>
            </p:spPr>
          </p:pic>
          <p:sp>
            <p:nvSpPr>
              <p:cNvPr id="57" name="사각형: 둥근 모서리 67"/>
              <p:cNvSpPr/>
              <p:nvPr/>
            </p:nvSpPr>
            <p:spPr>
              <a:xfrm>
                <a:off x="8246634" y="1965745"/>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장해급여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sp>
            <p:nvSpPr>
              <p:cNvPr id="70" name="사각형: 둥근 모서리 67"/>
              <p:cNvSpPr/>
              <p:nvPr/>
            </p:nvSpPr>
            <p:spPr>
              <a:xfrm>
                <a:off x="8263008" y="1969246"/>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장해급여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1" name="그룹 40"/>
            <p:cNvGrpSpPr/>
            <p:nvPr/>
          </p:nvGrpSpPr>
          <p:grpSpPr>
            <a:xfrm>
              <a:off x="1405375" y="2168732"/>
              <a:ext cx="1739729" cy="1477446"/>
              <a:chOff x="617723" y="1965745"/>
              <a:chExt cx="1739729" cy="1477446"/>
            </a:xfrm>
          </p:grpSpPr>
          <p:pic>
            <p:nvPicPr>
              <p:cNvPr id="54" name="내용 개체 틀 5"/>
              <p:cNvPicPr>
                <a:picLocks noChangeAspect="1"/>
              </p:cNvPicPr>
              <p:nvPr/>
            </p:nvPicPr>
            <p:blipFill rotWithShape="1">
              <a:blip r:embed="rId7"/>
              <a:srcRect l="5130" t="34950" r="79610" b="42130"/>
              <a:stretch>
                <a:fillRect/>
              </a:stretch>
            </p:blipFill>
            <p:spPr>
              <a:xfrm>
                <a:off x="930963" y="2315203"/>
                <a:ext cx="1096874" cy="1127988"/>
              </a:xfrm>
              <a:prstGeom prst="rect">
                <a:avLst/>
              </a:prstGeom>
              <a:ln w="0">
                <a:noFill/>
              </a:ln>
            </p:spPr>
          </p:pic>
          <p:sp>
            <p:nvSpPr>
              <p:cNvPr id="55" name="사각형: 둥근 모서리 71"/>
              <p:cNvSpPr/>
              <p:nvPr/>
            </p:nvSpPr>
            <p:spPr>
              <a:xfrm>
                <a:off x="617723" y="1965745"/>
                <a:ext cx="1723355"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요양급여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sp>
            <p:nvSpPr>
              <p:cNvPr id="71" name="사각형: 둥근 모서리 71"/>
              <p:cNvSpPr/>
              <p:nvPr/>
            </p:nvSpPr>
            <p:spPr>
              <a:xfrm>
                <a:off x="634097" y="1969246"/>
                <a:ext cx="1723355"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요양급여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2" name="그룹 41"/>
            <p:cNvGrpSpPr/>
            <p:nvPr/>
          </p:nvGrpSpPr>
          <p:grpSpPr>
            <a:xfrm>
              <a:off x="1403980" y="3781898"/>
              <a:ext cx="1724400" cy="1450995"/>
              <a:chOff x="616327" y="3578911"/>
              <a:chExt cx="1724400" cy="1450995"/>
            </a:xfrm>
          </p:grpSpPr>
          <p:pic>
            <p:nvPicPr>
              <p:cNvPr id="52" name="내용 개체 틀 5"/>
              <p:cNvPicPr>
                <a:picLocks noChangeAspect="1"/>
              </p:cNvPicPr>
              <p:nvPr/>
            </p:nvPicPr>
            <p:blipFill rotWithShape="1">
              <a:blip r:embed="rId8"/>
              <a:srcRect l="5130" t="66410" r="78710" b="9410"/>
              <a:stretch>
                <a:fillRect/>
              </a:stretch>
            </p:blipFill>
            <p:spPr>
              <a:xfrm>
                <a:off x="931962" y="3910090"/>
                <a:ext cx="1093130" cy="1119816"/>
              </a:xfrm>
              <a:prstGeom prst="rect">
                <a:avLst/>
              </a:prstGeom>
              <a:ln w="0">
                <a:noFill/>
              </a:ln>
            </p:spPr>
          </p:pic>
          <p:sp>
            <p:nvSpPr>
              <p:cNvPr id="53" name="사각형: 둥근 모서리 77"/>
              <p:cNvSpPr/>
              <p:nvPr/>
            </p:nvSpPr>
            <p:spPr>
              <a:xfrm>
                <a:off x="616327" y="3578911"/>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간병급여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3" name="그룹 42"/>
            <p:cNvGrpSpPr/>
            <p:nvPr/>
          </p:nvGrpSpPr>
          <p:grpSpPr>
            <a:xfrm>
              <a:off x="3962953" y="3800996"/>
              <a:ext cx="2170604" cy="1448146"/>
              <a:chOff x="3175301" y="3598009"/>
              <a:chExt cx="2170605" cy="1448146"/>
            </a:xfrm>
          </p:grpSpPr>
          <p:pic>
            <p:nvPicPr>
              <p:cNvPr id="50" name="내용 개체 틀 5"/>
              <p:cNvPicPr>
                <a:picLocks noChangeAspect="1"/>
              </p:cNvPicPr>
              <p:nvPr/>
            </p:nvPicPr>
            <p:blipFill rotWithShape="1">
              <a:blip r:embed="rId9"/>
              <a:srcRect l="29240" t="66410" r="54600" b="9410"/>
              <a:stretch>
                <a:fillRect/>
              </a:stretch>
            </p:blipFill>
            <p:spPr>
              <a:xfrm>
                <a:off x="3511717" y="3937673"/>
                <a:ext cx="1082064" cy="1108482"/>
              </a:xfrm>
              <a:prstGeom prst="rect">
                <a:avLst/>
              </a:prstGeom>
              <a:ln w="0">
                <a:noFill/>
              </a:ln>
            </p:spPr>
          </p:pic>
          <p:sp>
            <p:nvSpPr>
              <p:cNvPr id="51" name="사각형: 둥근 모서리 81"/>
              <p:cNvSpPr/>
              <p:nvPr/>
            </p:nvSpPr>
            <p:spPr>
              <a:xfrm>
                <a:off x="3175301" y="3598009"/>
                <a:ext cx="2170605" cy="333474"/>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dirty="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직업재활급여</a:t>
                </a:r>
                <a:endParaRPr kumimoji="0" lang="ko-KR" altLang="en-US" sz="2000" b="0" i="0" u="none" strike="noStrike" kern="1200" cap="none" spc="0" normalizeH="0" baseline="0" dirty="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4" name="그룹 43"/>
            <p:cNvGrpSpPr/>
            <p:nvPr/>
          </p:nvGrpSpPr>
          <p:grpSpPr>
            <a:xfrm>
              <a:off x="6506243" y="3800996"/>
              <a:ext cx="1740774" cy="1334450"/>
              <a:chOff x="5718591" y="3598008"/>
              <a:chExt cx="1740774" cy="1334450"/>
            </a:xfrm>
          </p:grpSpPr>
          <p:sp>
            <p:nvSpPr>
              <p:cNvPr id="48" name="사각형: 둥근 모서리 113"/>
              <p:cNvSpPr/>
              <p:nvPr/>
            </p:nvSpPr>
            <p:spPr>
              <a:xfrm>
                <a:off x="5718591" y="3598008"/>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유족급여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pic>
            <p:nvPicPr>
              <p:cNvPr id="49" name="내용 개체 틀 5"/>
              <p:cNvPicPr>
                <a:picLocks noChangeAspect="1"/>
              </p:cNvPicPr>
              <p:nvPr/>
            </p:nvPicPr>
            <p:blipFill rotWithShape="1">
              <a:blip r:embed="rId10"/>
              <a:srcRect l="51050" t="68120" r="27470" b="11750"/>
              <a:stretch>
                <a:fillRect/>
              </a:stretch>
            </p:blipFill>
            <p:spPr>
              <a:xfrm>
                <a:off x="5825644" y="3963024"/>
                <a:ext cx="1510294" cy="969434"/>
              </a:xfrm>
              <a:prstGeom prst="rect">
                <a:avLst/>
              </a:prstGeom>
              <a:ln w="0">
                <a:noFill/>
              </a:ln>
            </p:spPr>
          </p:pic>
          <p:sp>
            <p:nvSpPr>
              <p:cNvPr id="72" name="사각형: 둥근 모서리 113"/>
              <p:cNvSpPr/>
              <p:nvPr/>
            </p:nvSpPr>
            <p:spPr>
              <a:xfrm>
                <a:off x="5734965" y="3601509"/>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유족급여</a:t>
                </a:r>
                <a:endParaRPr kumimoji="0" lang="ko-KR" altLang="en-US" sz="2000" b="0" i="0" u="none" strike="noStrike" kern="1200" cap="none" spc="0" normalizeH="0" baseline="0">
                  <a:solidFill>
                    <a:prstClr val="white"/>
                  </a:solidFill>
                  <a:latin typeface="G마켓 산스 Bold" panose="02000000000000000000" pitchFamily="50" charset="-127"/>
                  <a:ea typeface="G마켓 산스 Bold" panose="02000000000000000000" pitchFamily="50" charset="-127"/>
                  <a:cs typeface="+mj-cs"/>
                </a:endParaRPr>
              </a:p>
            </p:txBody>
          </p:sp>
        </p:grpSp>
        <p:grpSp>
          <p:nvGrpSpPr>
            <p:cNvPr id="45" name="그룹 44"/>
            <p:cNvGrpSpPr/>
            <p:nvPr/>
          </p:nvGrpSpPr>
          <p:grpSpPr>
            <a:xfrm>
              <a:off x="9034286" y="3802060"/>
              <a:ext cx="1740774" cy="1334770"/>
              <a:chOff x="8246634" y="3599074"/>
              <a:chExt cx="1740774" cy="1334771"/>
            </a:xfrm>
          </p:grpSpPr>
          <p:sp>
            <p:nvSpPr>
              <p:cNvPr id="46" name="사각형: 둥근 모서리 117"/>
              <p:cNvSpPr/>
              <p:nvPr/>
            </p:nvSpPr>
            <p:spPr>
              <a:xfrm>
                <a:off x="8246634" y="3599074"/>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장의비</a:t>
                </a:r>
              </a:p>
            </p:txBody>
          </p:sp>
          <p:pic>
            <p:nvPicPr>
              <p:cNvPr id="47" name="내용 개체 틀 5"/>
              <p:cNvPicPr>
                <a:picLocks noChangeAspect="1"/>
              </p:cNvPicPr>
              <p:nvPr/>
            </p:nvPicPr>
            <p:blipFill rotWithShape="1">
              <a:blip r:embed="rId11"/>
              <a:srcRect l="74450" t="69470" r="2040" b="10710"/>
              <a:stretch>
                <a:fillRect/>
              </a:stretch>
            </p:blipFill>
            <p:spPr>
              <a:xfrm>
                <a:off x="8247908" y="3939843"/>
                <a:ext cx="1721852" cy="994002"/>
              </a:xfrm>
              <a:prstGeom prst="rect">
                <a:avLst/>
              </a:prstGeom>
              <a:ln w="0">
                <a:noFill/>
              </a:ln>
            </p:spPr>
          </p:pic>
          <p:sp>
            <p:nvSpPr>
              <p:cNvPr id="73" name="사각형: 둥근 모서리 117"/>
              <p:cNvSpPr/>
              <p:nvPr/>
            </p:nvSpPr>
            <p:spPr>
              <a:xfrm>
                <a:off x="8263008" y="3602575"/>
                <a:ext cx="1724400" cy="324000"/>
              </a:xfrm>
              <a:prstGeom prst="roundRect">
                <a:avLst>
                  <a:gd name="adj" fmla="val 50000"/>
                </a:avLst>
              </a:prstGeom>
              <a:solidFill>
                <a:srgbClr val="E19807"/>
              </a:solidFill>
              <a:ln w="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r>
                  <a:rPr kumimoji="0" lang="ko-KR" altLang="en-US" sz="2000" b="0" i="0" u="none" strike="noStrike" kern="1200" cap="none" spc="0" normalizeH="0" baseline="0">
                    <a:ln w="9525">
                      <a:solidFill>
                        <a:srgbClr val="4472C4">
                          <a:alpha val="0"/>
                        </a:srgbClr>
                      </a:solidFill>
                    </a:ln>
                    <a:solidFill>
                      <a:prstClr val="white"/>
                    </a:solidFill>
                    <a:effectLst/>
                    <a:uLnTx/>
                    <a:uFillTx/>
                    <a:latin typeface="G마켓 산스 Bold" panose="02000000000000000000" pitchFamily="50" charset="-127"/>
                    <a:ea typeface="G마켓 산스 Bold" panose="02000000000000000000" pitchFamily="50" charset="-127"/>
                    <a:cs typeface="+mj-cs"/>
                  </a:rPr>
                  <a:t>장의비</a:t>
                </a:r>
              </a:p>
            </p:txBody>
          </p:sp>
        </p:grpSp>
      </p:grpSp>
      <p:grpSp>
        <p:nvGrpSpPr>
          <p:cNvPr id="64" name="그룹 63"/>
          <p:cNvGrpSpPr/>
          <p:nvPr/>
        </p:nvGrpSpPr>
        <p:grpSpPr>
          <a:xfrm>
            <a:off x="450156" y="5571210"/>
            <a:ext cx="10243244" cy="1449781"/>
            <a:chOff x="572845" y="5363668"/>
            <a:chExt cx="10516894" cy="1265236"/>
          </a:xfrm>
          <a:effectLst>
            <a:outerShdw blurRad="50800" dist="38100" dir="2700000" algn="tl" rotWithShape="0">
              <a:srgbClr val="E19807">
                <a:alpha val="40000"/>
              </a:srgbClr>
            </a:outerShdw>
          </a:effectLst>
        </p:grpSpPr>
        <p:sp>
          <p:nvSpPr>
            <p:cNvPr id="65" name="사각형: 둥근 모서리 125"/>
            <p:cNvSpPr/>
            <p:nvPr/>
          </p:nvSpPr>
          <p:spPr>
            <a:xfrm>
              <a:off x="572845" y="5363668"/>
              <a:ext cx="10516894" cy="1265236"/>
            </a:xfrm>
            <a:prstGeom prst="roundRect">
              <a:avLst>
                <a:gd name="adj" fmla="val 2140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0" rtl="0" eaLnBrk="1" latinLnBrk="0" hangingPunct="1">
                <a:lnSpc>
                  <a:spcPct val="100000"/>
                </a:lnSpc>
                <a:spcBef>
                  <a:spcPts val="0"/>
                </a:spcBef>
                <a:spcAft>
                  <a:spcPts val="0"/>
                </a:spcAft>
                <a:buClrTx/>
                <a:buFontTx/>
                <a:buNone/>
                <a:defRPr/>
              </a:pPr>
              <a:endParaRPr kumimoji="0" lang="ko-KR" altLang="en-US" sz="1800" b="0" i="0" u="none" strike="noStrike" kern="1200" cap="none" spc="0" normalizeH="0" baseline="0">
                <a:solidFill>
                  <a:prstClr val="white"/>
                </a:solidFill>
                <a:effectLst/>
                <a:uLnTx/>
                <a:uFillTx/>
                <a:latin typeface="G마켓 산스 Bold" panose="02000000000000000000" pitchFamily="50" charset="-127"/>
                <a:ea typeface="G마켓 산스 Bold" panose="02000000000000000000" pitchFamily="50" charset="-127"/>
              </a:endParaRPr>
            </a:p>
          </p:txBody>
        </p:sp>
        <p:sp>
          <p:nvSpPr>
            <p:cNvPr id="66" name="TextBox 65"/>
            <p:cNvSpPr txBox="1"/>
            <p:nvPr/>
          </p:nvSpPr>
          <p:spPr>
            <a:xfrm>
              <a:off x="572845" y="5695595"/>
              <a:ext cx="10217016" cy="859517"/>
            </a:xfrm>
            <a:prstGeom prst="rect">
              <a:avLst/>
            </a:prstGeom>
            <a:noFill/>
          </p:spPr>
          <p:txBody>
            <a:bodyPr wrap="square" lIns="0" tIns="0" rIns="0" bIns="0">
              <a:spAutoFit/>
            </a:bodyPr>
            <a:lstStyle/>
            <a:p>
              <a:pPr lvl="0" algn="ctr">
                <a:defRPr/>
              </a:pPr>
              <a:r>
                <a:rPr lang="ko-KR" altLang="en-US" sz="3200" dirty="0">
                  <a:ln w="9525">
                    <a:solidFill>
                      <a:srgbClr val="4472C4">
                        <a:alpha val="0"/>
                      </a:srgbClr>
                    </a:solidFill>
                  </a:ln>
                  <a:solidFill>
                    <a:srgbClr val="E35F5F"/>
                  </a:solidFill>
                  <a:latin typeface="G마켓 산스 Bold" panose="02000000000000000000" pitchFamily="50" charset="-127"/>
                  <a:ea typeface="G마켓 산스 Bold" panose="02000000000000000000" pitchFamily="50" charset="-127"/>
                </a:rPr>
                <a:t>근로복지공단에서 </a:t>
              </a:r>
              <a:r>
                <a:rPr lang="ko-KR" altLang="en-US" sz="3200" dirty="0">
                  <a:ln w="9525">
                    <a:solidFill>
                      <a:srgbClr val="4472C4">
                        <a:alpha val="0"/>
                      </a:srgbClr>
                    </a:solidFill>
                  </a:ln>
                  <a:solidFill>
                    <a:srgbClr val="86514C"/>
                  </a:solidFill>
                  <a:latin typeface="G마켓 산스 Bold" panose="02000000000000000000" pitchFamily="50" charset="-127"/>
                  <a:ea typeface="G마켓 산스 Bold" panose="02000000000000000000" pitchFamily="50" charset="-127"/>
                </a:rPr>
                <a:t>요양급여</a:t>
              </a:r>
              <a:r>
                <a:rPr lang="en-US" altLang="ko-KR" sz="2800" dirty="0">
                  <a:ln w="9525">
                    <a:solidFill>
                      <a:srgbClr val="4472C4">
                        <a:alpha val="0"/>
                      </a:srgbClr>
                    </a:solidFill>
                  </a:ln>
                  <a:solidFill>
                    <a:schemeClr val="bg2">
                      <a:lumMod val="50000"/>
                    </a:schemeClr>
                  </a:solidFill>
                  <a:latin typeface="G마켓 산스 Bold" panose="02000000000000000000" pitchFamily="50" charset="-127"/>
                  <a:ea typeface="G마켓 산스 Bold" panose="02000000000000000000" pitchFamily="50" charset="-127"/>
                </a:rPr>
                <a:t>(</a:t>
              </a:r>
              <a:r>
                <a:rPr lang="ko-KR" altLang="en-US" sz="2800" dirty="0">
                  <a:ln w="9525">
                    <a:solidFill>
                      <a:srgbClr val="4472C4">
                        <a:alpha val="0"/>
                      </a:srgbClr>
                    </a:solidFill>
                  </a:ln>
                  <a:solidFill>
                    <a:schemeClr val="bg2">
                      <a:lumMod val="50000"/>
                    </a:schemeClr>
                  </a:solidFill>
                  <a:latin typeface="G마켓 산스 Bold" panose="02000000000000000000" pitchFamily="50" charset="-127"/>
                  <a:ea typeface="G마켓 산스 Bold" panose="02000000000000000000" pitchFamily="50" charset="-127"/>
                </a:rPr>
                <a:t>치료비</a:t>
              </a:r>
              <a:r>
                <a:rPr lang="en-US" altLang="ko-KR" sz="2800" dirty="0">
                  <a:ln w="9525">
                    <a:solidFill>
                      <a:srgbClr val="4472C4">
                        <a:alpha val="0"/>
                      </a:srgbClr>
                    </a:solidFill>
                  </a:ln>
                  <a:solidFill>
                    <a:schemeClr val="bg2">
                      <a:lumMod val="50000"/>
                    </a:schemeClr>
                  </a:solidFill>
                  <a:latin typeface="G마켓 산스 Bold" panose="02000000000000000000" pitchFamily="50" charset="-127"/>
                  <a:ea typeface="G마켓 산스 Bold" panose="02000000000000000000" pitchFamily="50" charset="-127"/>
                </a:rPr>
                <a:t>)</a:t>
              </a:r>
              <a:r>
                <a:rPr lang="en-US" altLang="ko-KR" sz="3200" dirty="0">
                  <a:ln w="9525">
                    <a:solidFill>
                      <a:srgbClr val="4472C4">
                        <a:alpha val="0"/>
                      </a:srgbClr>
                    </a:solidFill>
                  </a:ln>
                  <a:solidFill>
                    <a:schemeClr val="bg2">
                      <a:lumMod val="50000"/>
                    </a:schemeClr>
                  </a:solidFill>
                  <a:latin typeface="G마켓 산스 Bold" panose="02000000000000000000" pitchFamily="50" charset="-127"/>
                  <a:ea typeface="G마켓 산스 Bold" panose="02000000000000000000" pitchFamily="50" charset="-127"/>
                </a:rPr>
                <a:t>,</a:t>
              </a:r>
              <a:r>
                <a:rPr lang="en-US" altLang="ko-KR" sz="3200" dirty="0">
                  <a:ln w="9525">
                    <a:solidFill>
                      <a:srgbClr val="4472C4">
                        <a:alpha val="0"/>
                      </a:srgbClr>
                    </a:solidFill>
                  </a:ln>
                  <a:solidFill>
                    <a:srgbClr val="E35F5F"/>
                  </a:solidFill>
                  <a:latin typeface="G마켓 산스 Bold" panose="02000000000000000000" pitchFamily="50" charset="-127"/>
                  <a:ea typeface="G마켓 산스 Bold" panose="02000000000000000000" pitchFamily="50" charset="-127"/>
                </a:rPr>
                <a:t> </a:t>
              </a:r>
            </a:p>
            <a:p>
              <a:pPr lvl="0" algn="ctr">
                <a:defRPr/>
              </a:pPr>
              <a:r>
                <a:rPr lang="ko-KR" altLang="en-US" sz="3200" dirty="0">
                  <a:ln w="9525">
                    <a:solidFill>
                      <a:srgbClr val="4472C4">
                        <a:alpha val="0"/>
                      </a:srgbClr>
                    </a:solidFill>
                  </a:ln>
                  <a:solidFill>
                    <a:srgbClr val="86514C"/>
                  </a:solidFill>
                  <a:latin typeface="G마켓 산스 Bold" panose="02000000000000000000" pitchFamily="50" charset="-127"/>
                  <a:ea typeface="G마켓 산스 Bold" panose="02000000000000000000" pitchFamily="50" charset="-127"/>
                </a:rPr>
                <a:t>휴업급여</a:t>
              </a:r>
              <a:r>
                <a:rPr lang="en-US" altLang="ko-KR" sz="2800" dirty="0">
                  <a:ln w="9525">
                    <a:solidFill>
                      <a:srgbClr val="4472C4">
                        <a:alpha val="0"/>
                      </a:srgbClr>
                    </a:solidFill>
                  </a:ln>
                  <a:solidFill>
                    <a:schemeClr val="tx1">
                      <a:lumMod val="50000"/>
                      <a:lumOff val="50000"/>
                    </a:schemeClr>
                  </a:solidFill>
                  <a:latin typeface="G마켓 산스 Bold" panose="02000000000000000000" pitchFamily="50" charset="-127"/>
                  <a:ea typeface="G마켓 산스 Bold" panose="02000000000000000000" pitchFamily="50" charset="-127"/>
                </a:rPr>
                <a:t>(</a:t>
              </a:r>
              <a:r>
                <a:rPr lang="ko-KR" altLang="en-US" sz="2800" dirty="0">
                  <a:ln w="9525">
                    <a:solidFill>
                      <a:srgbClr val="4472C4">
                        <a:alpha val="0"/>
                      </a:srgbClr>
                    </a:solidFill>
                  </a:ln>
                  <a:solidFill>
                    <a:schemeClr val="tx1">
                      <a:lumMod val="50000"/>
                      <a:lumOff val="50000"/>
                    </a:schemeClr>
                  </a:solidFill>
                  <a:latin typeface="G마켓 산스 Bold" panose="02000000000000000000" pitchFamily="50" charset="-127"/>
                  <a:ea typeface="G마켓 산스 Bold" panose="02000000000000000000" pitchFamily="50" charset="-127"/>
                </a:rPr>
                <a:t>평균임금의 </a:t>
              </a:r>
              <a:r>
                <a:rPr lang="en-US" altLang="ko-KR" sz="2800" dirty="0">
                  <a:ln w="9525">
                    <a:solidFill>
                      <a:srgbClr val="4472C4">
                        <a:alpha val="0"/>
                      </a:srgbClr>
                    </a:solidFill>
                  </a:ln>
                  <a:solidFill>
                    <a:schemeClr val="tx1">
                      <a:lumMod val="50000"/>
                      <a:lumOff val="50000"/>
                    </a:schemeClr>
                  </a:solidFill>
                  <a:latin typeface="G마켓 산스 Bold" panose="02000000000000000000" pitchFamily="50" charset="-127"/>
                  <a:ea typeface="G마켓 산스 Bold" panose="02000000000000000000" pitchFamily="50" charset="-127"/>
                </a:rPr>
                <a:t>70%)</a:t>
              </a:r>
              <a:r>
                <a:rPr lang="en-US" altLang="ko-KR" sz="3200" dirty="0">
                  <a:ln w="9525">
                    <a:solidFill>
                      <a:srgbClr val="4472C4">
                        <a:alpha val="0"/>
                      </a:srgbClr>
                    </a:solidFill>
                  </a:ln>
                  <a:solidFill>
                    <a:schemeClr val="tx1">
                      <a:lumMod val="50000"/>
                      <a:lumOff val="50000"/>
                    </a:schemeClr>
                  </a:solidFill>
                  <a:latin typeface="G마켓 산스 Bold" panose="02000000000000000000" pitchFamily="50" charset="-127"/>
                  <a:ea typeface="G마켓 산스 Bold" panose="02000000000000000000" pitchFamily="50" charset="-127"/>
                </a:rPr>
                <a:t>, </a:t>
              </a:r>
              <a:r>
                <a:rPr lang="ko-KR" altLang="en-US" sz="3200" dirty="0">
                  <a:ln w="9525">
                    <a:solidFill>
                      <a:srgbClr val="4472C4">
                        <a:alpha val="0"/>
                      </a:srgbClr>
                    </a:solidFill>
                  </a:ln>
                  <a:solidFill>
                    <a:srgbClr val="86514C"/>
                  </a:solidFill>
                  <a:latin typeface="G마켓 산스 Bold" panose="02000000000000000000" pitchFamily="50" charset="-127"/>
                  <a:ea typeface="G마켓 산스 Bold" panose="02000000000000000000" pitchFamily="50" charset="-127"/>
                </a:rPr>
                <a:t>장해급여</a:t>
              </a:r>
              <a:r>
                <a:rPr lang="en-US" altLang="ko-KR" sz="3200" dirty="0">
                  <a:ln w="9525">
                    <a:solidFill>
                      <a:srgbClr val="4472C4">
                        <a:alpha val="0"/>
                      </a:srgbClr>
                    </a:solidFill>
                  </a:ln>
                  <a:solidFill>
                    <a:srgbClr val="86514C"/>
                  </a:solidFill>
                  <a:latin typeface="G마켓 산스 Bold" panose="02000000000000000000" pitchFamily="50" charset="-127"/>
                  <a:ea typeface="G마켓 산스 Bold" panose="02000000000000000000" pitchFamily="50" charset="-127"/>
                </a:rPr>
                <a:t>, </a:t>
              </a:r>
              <a:r>
                <a:rPr lang="ko-KR" altLang="en-US" sz="3200" dirty="0" err="1">
                  <a:ln w="9525">
                    <a:solidFill>
                      <a:srgbClr val="4472C4">
                        <a:alpha val="0"/>
                      </a:srgbClr>
                    </a:solidFill>
                  </a:ln>
                  <a:solidFill>
                    <a:srgbClr val="86514C"/>
                  </a:solidFill>
                  <a:latin typeface="G마켓 산스 Bold" panose="02000000000000000000" pitchFamily="50" charset="-127"/>
                  <a:ea typeface="G마켓 산스 Bold" panose="02000000000000000000" pitchFamily="50" charset="-127"/>
                </a:rPr>
                <a:t>유족급여</a:t>
              </a:r>
              <a:r>
                <a:rPr kumimoji="0" lang="ko-KR" altLang="en-US" sz="2800" b="0" i="0" u="none" strike="noStrike" kern="1200" cap="none" spc="0" normalizeH="0" baseline="0" dirty="0" err="1">
                  <a:ln w="9525">
                    <a:solidFill>
                      <a:srgbClr val="4472C4">
                        <a:alpha val="0"/>
                      </a:srgbClr>
                    </a:solidFill>
                  </a:ln>
                  <a:solidFill>
                    <a:schemeClr val="bg2">
                      <a:lumMod val="50000"/>
                    </a:schemeClr>
                  </a:solidFill>
                  <a:effectLst/>
                  <a:uLnTx/>
                  <a:uFillTx/>
                  <a:latin typeface="G마켓 산스 Bold" panose="02000000000000000000" pitchFamily="50" charset="-127"/>
                  <a:ea typeface="G마켓 산스 Bold" panose="02000000000000000000" pitchFamily="50" charset="-127"/>
                </a:rPr>
                <a:t>를</a:t>
              </a:r>
              <a:r>
                <a:rPr kumimoji="0" lang="ko-KR" altLang="en-US" sz="2800" b="0" i="0" u="none" strike="noStrike" kern="1200" cap="none" spc="0" normalizeH="0" dirty="0">
                  <a:ln w="9525">
                    <a:solidFill>
                      <a:srgbClr val="4472C4">
                        <a:alpha val="0"/>
                      </a:srgbClr>
                    </a:solidFill>
                  </a:ln>
                  <a:solidFill>
                    <a:schemeClr val="bg2">
                      <a:lumMod val="50000"/>
                    </a:schemeClr>
                  </a:solidFill>
                  <a:effectLst/>
                  <a:uLnTx/>
                  <a:uFillTx/>
                  <a:latin typeface="G마켓 산스 Bold" panose="02000000000000000000" pitchFamily="50" charset="-127"/>
                  <a:ea typeface="G마켓 산스 Bold" panose="02000000000000000000" pitchFamily="50" charset="-127"/>
                </a:rPr>
                <a:t> 지급</a:t>
              </a:r>
              <a:endParaRPr kumimoji="0" lang="en-US" altLang="ko-KR" sz="3200" b="0" i="0" u="none" strike="noStrike" kern="1200" cap="none" spc="0" normalizeH="0" baseline="0" dirty="0">
                <a:ln w="9525">
                  <a:solidFill>
                    <a:srgbClr val="4472C4">
                      <a:alpha val="0"/>
                    </a:srgbClr>
                  </a:solidFill>
                </a:ln>
                <a:solidFill>
                  <a:schemeClr val="bg2">
                    <a:lumMod val="50000"/>
                  </a:schemeClr>
                </a:solidFill>
                <a:effectLst/>
                <a:uLnTx/>
                <a:uFillTx/>
                <a:latin typeface="G마켓 산스 Bold" panose="02000000000000000000" pitchFamily="50" charset="-127"/>
                <a:ea typeface="G마켓 산스 Bold" panose="02000000000000000000" pitchFamily="50" charset="-127"/>
              </a:endParaRPr>
            </a:p>
          </p:txBody>
        </p:sp>
      </p:grpSp>
    </p:spTree>
    <p:extLst>
      <p:ext uri="{BB962C8B-B14F-4D97-AF65-F5344CB8AC3E}">
        <p14:creationId xmlns:p14="http://schemas.microsoft.com/office/powerpoint/2010/main" val="1937409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97F94-F1D7-4043-53CD-7613B215851C}"/>
            </a:ext>
          </a:extLst>
        </p:cNvPr>
        <p:cNvGrpSpPr/>
        <p:nvPr/>
      </p:nvGrpSpPr>
      <p:grpSpPr>
        <a:xfrm>
          <a:off x="0" y="0"/>
          <a:ext cx="0" cy="0"/>
          <a:chOff x="0" y="0"/>
          <a:chExt cx="0" cy="0"/>
        </a:xfrm>
      </p:grpSpPr>
      <p:sp>
        <p:nvSpPr>
          <p:cNvPr id="4" name="직사각형 3">
            <a:extLst>
              <a:ext uri="{FF2B5EF4-FFF2-40B4-BE49-F238E27FC236}">
                <a16:creationId xmlns:a16="http://schemas.microsoft.com/office/drawing/2014/main" id="{2586DF6F-7602-B3D1-E6D7-5D28245DB4DF}"/>
              </a:ext>
            </a:extLst>
          </p:cNvPr>
          <p:cNvSpPr/>
          <p:nvPr/>
        </p:nvSpPr>
        <p:spPr>
          <a:xfrm>
            <a:off x="188142" y="4716735"/>
            <a:ext cx="1188824" cy="504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TextBox 5">
            <a:extLst>
              <a:ext uri="{FF2B5EF4-FFF2-40B4-BE49-F238E27FC236}">
                <a16:creationId xmlns:a16="http://schemas.microsoft.com/office/drawing/2014/main" id="{781B802C-A5FD-1E1E-99AB-68E403135889}"/>
              </a:ext>
            </a:extLst>
          </p:cNvPr>
          <p:cNvSpPr txBox="1"/>
          <p:nvPr/>
        </p:nvSpPr>
        <p:spPr>
          <a:xfrm>
            <a:off x="8723980" y="7342776"/>
            <a:ext cx="1969420" cy="261610"/>
          </a:xfrm>
          <a:prstGeom prst="rect">
            <a:avLst/>
          </a:prstGeom>
          <a:noFill/>
        </p:spPr>
        <p:txBody>
          <a:bodyPr wrap="square" rtlCol="0">
            <a:spAutoFit/>
          </a:bodyPr>
          <a:lstStyle/>
          <a:p>
            <a:r>
              <a:rPr lang="ko-KR" altLang="en-US" sz="1100" dirty="0"/>
              <a:t>참조</a:t>
            </a:r>
            <a:r>
              <a:rPr lang="en-US" altLang="ko-KR" sz="1100" dirty="0"/>
              <a:t>: </a:t>
            </a:r>
            <a:r>
              <a:rPr lang="ko-KR" altLang="en-US" sz="1100" dirty="0"/>
              <a:t>성림출판사 </a:t>
            </a:r>
            <a:r>
              <a:rPr lang="en-US" altLang="ko-KR" sz="1100" dirty="0"/>
              <a:t>P106, 125</a:t>
            </a:r>
            <a:endParaRPr lang="ko-KR" altLang="en-US" sz="1100" dirty="0"/>
          </a:p>
        </p:txBody>
      </p:sp>
      <p:pic>
        <p:nvPicPr>
          <p:cNvPr id="10" name="그림 9">
            <a:extLst>
              <a:ext uri="{FF2B5EF4-FFF2-40B4-BE49-F238E27FC236}">
                <a16:creationId xmlns:a16="http://schemas.microsoft.com/office/drawing/2014/main" id="{022D2BC6-60EC-8B1C-53F5-64677D750117}"/>
              </a:ext>
            </a:extLst>
          </p:cNvPr>
          <p:cNvPicPr>
            <a:picLocks noChangeAspect="1"/>
          </p:cNvPicPr>
          <p:nvPr/>
        </p:nvPicPr>
        <p:blipFill>
          <a:blip r:embed="rId3"/>
          <a:stretch>
            <a:fillRect/>
          </a:stretch>
        </p:blipFill>
        <p:spPr>
          <a:xfrm>
            <a:off x="0" y="684287"/>
            <a:ext cx="10693400" cy="6658489"/>
          </a:xfrm>
          <a:prstGeom prst="rect">
            <a:avLst/>
          </a:prstGeom>
        </p:spPr>
      </p:pic>
    </p:spTree>
    <p:extLst>
      <p:ext uri="{BB962C8B-B14F-4D97-AF65-F5344CB8AC3E}">
        <p14:creationId xmlns:p14="http://schemas.microsoft.com/office/powerpoint/2010/main" val="3368370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폭발: 8pt 2">
            <a:extLst>
              <a:ext uri="{FF2B5EF4-FFF2-40B4-BE49-F238E27FC236}">
                <a16:creationId xmlns:a16="http://schemas.microsoft.com/office/drawing/2014/main" id="{AA79BD13-97ED-3929-F34D-D2A50E712E3D}"/>
              </a:ext>
            </a:extLst>
          </p:cNvPr>
          <p:cNvSpPr/>
          <p:nvPr/>
        </p:nvSpPr>
        <p:spPr>
          <a:xfrm rot="1143354">
            <a:off x="6466045" y="1005021"/>
            <a:ext cx="4464496" cy="3384376"/>
          </a:xfrm>
          <a:prstGeom prst="irregularSeal1">
            <a:avLst/>
          </a:prstGeom>
          <a:ln>
            <a:solidFill>
              <a:schemeClr val="bg2"/>
            </a:solidFill>
          </a:ln>
        </p:spPr>
        <p:style>
          <a:lnRef idx="3">
            <a:schemeClr val="lt1"/>
          </a:lnRef>
          <a:fillRef idx="1">
            <a:schemeClr val="accent5"/>
          </a:fillRef>
          <a:effectRef idx="1">
            <a:schemeClr val="accent5"/>
          </a:effectRef>
          <a:fontRef idx="minor">
            <a:schemeClr val="lt1"/>
          </a:fontRef>
        </p:style>
        <p:txBody>
          <a:bodyPr rtlCol="0" anchor="ctr"/>
          <a:lstStyle/>
          <a:p>
            <a:pPr algn="ctr"/>
            <a:r>
              <a:rPr lang="ko-KR" altLang="en-US" sz="4400" b="1" spc="50" dirty="0">
                <a:ln w="9525" cmpd="sng">
                  <a:solidFill>
                    <a:schemeClr val="accent1"/>
                  </a:solidFill>
                  <a:prstDash val="solid"/>
                </a:ln>
                <a:solidFill>
                  <a:schemeClr val="bg1"/>
                </a:solidFill>
                <a:effectLst>
                  <a:glow rad="38100">
                    <a:schemeClr val="accent1">
                      <a:alpha val="40000"/>
                    </a:schemeClr>
                  </a:glow>
                </a:effectLst>
              </a:rPr>
              <a:t>강제의무</a:t>
            </a:r>
          </a:p>
        </p:txBody>
      </p:sp>
      <p:sp>
        <p:nvSpPr>
          <p:cNvPr id="4" name="별: 꼭짓점 7개 3">
            <a:extLst>
              <a:ext uri="{FF2B5EF4-FFF2-40B4-BE49-F238E27FC236}">
                <a16:creationId xmlns:a16="http://schemas.microsoft.com/office/drawing/2014/main" id="{93D0402E-DDE1-DD14-9BE0-3B99A3EBF798}"/>
              </a:ext>
            </a:extLst>
          </p:cNvPr>
          <p:cNvSpPr/>
          <p:nvPr/>
        </p:nvSpPr>
        <p:spPr>
          <a:xfrm rot="20384289">
            <a:off x="35632" y="716988"/>
            <a:ext cx="4320480" cy="3960440"/>
          </a:xfrm>
          <a:prstGeom prst="star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ko-KR" altLang="en-US" sz="4000" b="1" dirty="0">
                <a:solidFill>
                  <a:schemeClr val="tx2"/>
                </a:solidFill>
              </a:rPr>
              <a:t>노동자의 실질적인 권리보장</a:t>
            </a:r>
          </a:p>
        </p:txBody>
      </p:sp>
      <p:sp>
        <p:nvSpPr>
          <p:cNvPr id="8" name="별: 꼭짓점 10개 7">
            <a:extLst>
              <a:ext uri="{FF2B5EF4-FFF2-40B4-BE49-F238E27FC236}">
                <a16:creationId xmlns:a16="http://schemas.microsoft.com/office/drawing/2014/main" id="{5707DACD-6B21-1C21-DBCE-834245036599}"/>
              </a:ext>
            </a:extLst>
          </p:cNvPr>
          <p:cNvSpPr/>
          <p:nvPr/>
        </p:nvSpPr>
        <p:spPr>
          <a:xfrm>
            <a:off x="3273621" y="4068663"/>
            <a:ext cx="5424672" cy="2808312"/>
          </a:xfrm>
          <a:prstGeom prst="star10">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ko-KR" altLang="en-US" sz="4400" dirty="0">
                <a:solidFill>
                  <a:schemeClr val="bg1"/>
                </a:solidFill>
              </a:rPr>
              <a:t>더 안전하고 건강한 일터 </a:t>
            </a:r>
          </a:p>
        </p:txBody>
      </p:sp>
      <p:sp>
        <p:nvSpPr>
          <p:cNvPr id="11" name="TextBox 10">
            <a:extLst>
              <a:ext uri="{FF2B5EF4-FFF2-40B4-BE49-F238E27FC236}">
                <a16:creationId xmlns:a16="http://schemas.microsoft.com/office/drawing/2014/main" id="{CC81130C-0E49-4FF5-2073-B373B6DE319C}"/>
              </a:ext>
            </a:extLst>
          </p:cNvPr>
          <p:cNvSpPr txBox="1"/>
          <p:nvPr/>
        </p:nvSpPr>
        <p:spPr>
          <a:xfrm>
            <a:off x="4217471" y="823593"/>
            <a:ext cx="2258458" cy="1107996"/>
          </a:xfrm>
          <a:prstGeom prst="rect">
            <a:avLst/>
          </a:prstGeom>
          <a:solidFill>
            <a:srgbClr val="002060"/>
          </a:solidFill>
        </p:spPr>
        <p:txBody>
          <a:bodyPr wrap="square">
            <a:spAutoFit/>
          </a:bodyPr>
          <a:lstStyle/>
          <a:p>
            <a:pPr algn="l"/>
            <a:r>
              <a:rPr lang="ko-KR" altLang="en-US" sz="6600" dirty="0">
                <a:solidFill>
                  <a:schemeClr val="bg1"/>
                </a:solidFill>
                <a:latin typeface="HY헤드라인M" panose="02030600000101010101" pitchFamily="18" charset="-127"/>
                <a:ea typeface="HY헤드라인M" panose="02030600000101010101" pitchFamily="18" charset="-127"/>
                <a:hlinkClick r:id="rId3">
                  <a:extLst>
                    <a:ext uri="{A12FA001-AC4F-418D-AE19-62706E023703}">
                      <ahyp:hlinkClr xmlns:ahyp="http://schemas.microsoft.com/office/drawing/2018/hyperlinkcolor" val="tx"/>
                    </a:ext>
                  </a:extLst>
                </a:hlinkClick>
              </a:rPr>
              <a:t>핵 심</a:t>
            </a:r>
          </a:p>
        </p:txBody>
      </p:sp>
    </p:spTree>
    <p:extLst>
      <p:ext uri="{BB962C8B-B14F-4D97-AF65-F5344CB8AC3E}">
        <p14:creationId xmlns:p14="http://schemas.microsoft.com/office/powerpoint/2010/main" val="2234560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882CC-2AF6-7BEC-A311-2713BF1865FF}"/>
            </a:ext>
          </a:extLst>
        </p:cNvPr>
        <p:cNvGrpSpPr/>
        <p:nvPr/>
      </p:nvGrpSpPr>
      <p:grpSpPr>
        <a:xfrm>
          <a:off x="0" y="0"/>
          <a:ext cx="0" cy="0"/>
          <a:chOff x="0" y="0"/>
          <a:chExt cx="0" cy="0"/>
        </a:xfrm>
      </p:grpSpPr>
      <p:sp>
        <p:nvSpPr>
          <p:cNvPr id="4" name="직사각형 3">
            <a:extLst>
              <a:ext uri="{FF2B5EF4-FFF2-40B4-BE49-F238E27FC236}">
                <a16:creationId xmlns:a16="http://schemas.microsoft.com/office/drawing/2014/main" id="{012E4CF6-E2E9-73E8-BA49-0951F6A70DD9}"/>
              </a:ext>
            </a:extLst>
          </p:cNvPr>
          <p:cNvSpPr/>
          <p:nvPr/>
        </p:nvSpPr>
        <p:spPr>
          <a:xfrm>
            <a:off x="188142" y="4716735"/>
            <a:ext cx="1188824" cy="504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TextBox 5">
            <a:extLst>
              <a:ext uri="{FF2B5EF4-FFF2-40B4-BE49-F238E27FC236}">
                <a16:creationId xmlns:a16="http://schemas.microsoft.com/office/drawing/2014/main" id="{A8BD916A-123F-AC52-A210-5F249E662960}"/>
              </a:ext>
            </a:extLst>
          </p:cNvPr>
          <p:cNvSpPr txBox="1"/>
          <p:nvPr/>
        </p:nvSpPr>
        <p:spPr>
          <a:xfrm>
            <a:off x="8723980" y="7342776"/>
            <a:ext cx="1969420" cy="261610"/>
          </a:xfrm>
          <a:prstGeom prst="rect">
            <a:avLst/>
          </a:prstGeom>
          <a:noFill/>
        </p:spPr>
        <p:txBody>
          <a:bodyPr wrap="square" rtlCol="0">
            <a:spAutoFit/>
          </a:bodyPr>
          <a:lstStyle/>
          <a:p>
            <a:r>
              <a:rPr lang="ko-KR" altLang="en-US" sz="1100" dirty="0"/>
              <a:t>참조</a:t>
            </a:r>
            <a:r>
              <a:rPr lang="en-US" altLang="ko-KR" sz="1100" dirty="0"/>
              <a:t>: </a:t>
            </a:r>
            <a:r>
              <a:rPr lang="ko-KR" altLang="en-US" sz="1100" dirty="0"/>
              <a:t>성림출판사 </a:t>
            </a:r>
            <a:r>
              <a:rPr lang="en-US" altLang="ko-KR" sz="1100" dirty="0"/>
              <a:t>P106, 125</a:t>
            </a:r>
            <a:endParaRPr lang="ko-KR" altLang="en-US" sz="1100" dirty="0"/>
          </a:p>
        </p:txBody>
      </p:sp>
      <p:pic>
        <p:nvPicPr>
          <p:cNvPr id="3" name="그림 2">
            <a:extLst>
              <a:ext uri="{FF2B5EF4-FFF2-40B4-BE49-F238E27FC236}">
                <a16:creationId xmlns:a16="http://schemas.microsoft.com/office/drawing/2014/main" id="{9786F6EC-A943-D008-E234-AE2341AAD56F}"/>
              </a:ext>
            </a:extLst>
          </p:cNvPr>
          <p:cNvPicPr>
            <a:picLocks noChangeAspect="1"/>
          </p:cNvPicPr>
          <p:nvPr/>
        </p:nvPicPr>
        <p:blipFill>
          <a:blip r:embed="rId3"/>
          <a:stretch>
            <a:fillRect/>
          </a:stretch>
        </p:blipFill>
        <p:spPr>
          <a:xfrm>
            <a:off x="0" y="540271"/>
            <a:ext cx="10693400" cy="7020992"/>
          </a:xfrm>
          <a:prstGeom prst="rect">
            <a:avLst/>
          </a:prstGeom>
        </p:spPr>
      </p:pic>
    </p:spTree>
    <p:extLst>
      <p:ext uri="{BB962C8B-B14F-4D97-AF65-F5344CB8AC3E}">
        <p14:creationId xmlns:p14="http://schemas.microsoft.com/office/powerpoint/2010/main" val="11808928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71600-8080-6835-117F-2CE4862505FC}"/>
            </a:ext>
          </a:extLst>
        </p:cNvPr>
        <p:cNvGrpSpPr/>
        <p:nvPr/>
      </p:nvGrpSpPr>
      <p:grpSpPr>
        <a:xfrm>
          <a:off x="0" y="0"/>
          <a:ext cx="0" cy="0"/>
          <a:chOff x="0" y="0"/>
          <a:chExt cx="0" cy="0"/>
        </a:xfrm>
      </p:grpSpPr>
      <p:sp>
        <p:nvSpPr>
          <p:cNvPr id="4" name="직사각형 3">
            <a:extLst>
              <a:ext uri="{FF2B5EF4-FFF2-40B4-BE49-F238E27FC236}">
                <a16:creationId xmlns:a16="http://schemas.microsoft.com/office/drawing/2014/main" id="{9ECCED63-473A-F1A0-C265-BA9FF66D45AB}"/>
              </a:ext>
            </a:extLst>
          </p:cNvPr>
          <p:cNvSpPr/>
          <p:nvPr/>
        </p:nvSpPr>
        <p:spPr>
          <a:xfrm>
            <a:off x="188142" y="4716735"/>
            <a:ext cx="1188824" cy="504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TextBox 5">
            <a:extLst>
              <a:ext uri="{FF2B5EF4-FFF2-40B4-BE49-F238E27FC236}">
                <a16:creationId xmlns:a16="http://schemas.microsoft.com/office/drawing/2014/main" id="{D96DFDB8-5523-E41E-A180-0B8F7B8FDC0A}"/>
              </a:ext>
            </a:extLst>
          </p:cNvPr>
          <p:cNvSpPr txBox="1"/>
          <p:nvPr/>
        </p:nvSpPr>
        <p:spPr>
          <a:xfrm>
            <a:off x="8723980" y="7342776"/>
            <a:ext cx="1969420" cy="261610"/>
          </a:xfrm>
          <a:prstGeom prst="rect">
            <a:avLst/>
          </a:prstGeom>
          <a:noFill/>
        </p:spPr>
        <p:txBody>
          <a:bodyPr wrap="square" rtlCol="0">
            <a:spAutoFit/>
          </a:bodyPr>
          <a:lstStyle/>
          <a:p>
            <a:r>
              <a:rPr lang="ko-KR" altLang="en-US" sz="1100" dirty="0"/>
              <a:t>참조</a:t>
            </a:r>
            <a:r>
              <a:rPr lang="en-US" altLang="ko-KR" sz="1100" dirty="0"/>
              <a:t>: </a:t>
            </a:r>
            <a:r>
              <a:rPr lang="ko-KR" altLang="en-US" sz="1100" dirty="0"/>
              <a:t>성림출판사 </a:t>
            </a:r>
            <a:r>
              <a:rPr lang="en-US" altLang="ko-KR" sz="1100" dirty="0"/>
              <a:t>P106, 125</a:t>
            </a:r>
            <a:endParaRPr lang="ko-KR" altLang="en-US" sz="1100" dirty="0"/>
          </a:p>
        </p:txBody>
      </p:sp>
      <p:pic>
        <p:nvPicPr>
          <p:cNvPr id="3" name="그림 2">
            <a:extLst>
              <a:ext uri="{FF2B5EF4-FFF2-40B4-BE49-F238E27FC236}">
                <a16:creationId xmlns:a16="http://schemas.microsoft.com/office/drawing/2014/main" id="{DB267187-2BE7-3DCD-52E4-302289762635}"/>
              </a:ext>
            </a:extLst>
          </p:cNvPr>
          <p:cNvPicPr>
            <a:picLocks noChangeAspect="1"/>
          </p:cNvPicPr>
          <p:nvPr/>
        </p:nvPicPr>
        <p:blipFill>
          <a:blip r:embed="rId3"/>
          <a:stretch>
            <a:fillRect/>
          </a:stretch>
        </p:blipFill>
        <p:spPr>
          <a:xfrm>
            <a:off x="0" y="612279"/>
            <a:ext cx="10693400" cy="6948983"/>
          </a:xfrm>
          <a:prstGeom prst="rect">
            <a:avLst/>
          </a:prstGeom>
        </p:spPr>
      </p:pic>
    </p:spTree>
    <p:extLst>
      <p:ext uri="{BB962C8B-B14F-4D97-AF65-F5344CB8AC3E}">
        <p14:creationId xmlns:p14="http://schemas.microsoft.com/office/powerpoint/2010/main" val="24577537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FC7E-EF0B-1194-6B06-2A32ECC8880F}"/>
            </a:ext>
          </a:extLst>
        </p:cNvPr>
        <p:cNvGrpSpPr/>
        <p:nvPr/>
      </p:nvGrpSpPr>
      <p:grpSpPr>
        <a:xfrm>
          <a:off x="0" y="0"/>
          <a:ext cx="0" cy="0"/>
          <a:chOff x="0" y="0"/>
          <a:chExt cx="0" cy="0"/>
        </a:xfrm>
      </p:grpSpPr>
      <p:sp>
        <p:nvSpPr>
          <p:cNvPr id="4" name="직사각형 3">
            <a:extLst>
              <a:ext uri="{FF2B5EF4-FFF2-40B4-BE49-F238E27FC236}">
                <a16:creationId xmlns:a16="http://schemas.microsoft.com/office/drawing/2014/main" id="{9EC622C6-28A3-70BC-DA52-080ABEFB84CA}"/>
              </a:ext>
            </a:extLst>
          </p:cNvPr>
          <p:cNvSpPr/>
          <p:nvPr/>
        </p:nvSpPr>
        <p:spPr>
          <a:xfrm>
            <a:off x="188142" y="4716735"/>
            <a:ext cx="1188824" cy="504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TextBox 5">
            <a:extLst>
              <a:ext uri="{FF2B5EF4-FFF2-40B4-BE49-F238E27FC236}">
                <a16:creationId xmlns:a16="http://schemas.microsoft.com/office/drawing/2014/main" id="{0DBAD72C-A650-DB07-2D29-C257DC725A48}"/>
              </a:ext>
            </a:extLst>
          </p:cNvPr>
          <p:cNvSpPr txBox="1"/>
          <p:nvPr/>
        </p:nvSpPr>
        <p:spPr>
          <a:xfrm>
            <a:off x="8723980" y="7342776"/>
            <a:ext cx="1969420" cy="261610"/>
          </a:xfrm>
          <a:prstGeom prst="rect">
            <a:avLst/>
          </a:prstGeom>
          <a:noFill/>
        </p:spPr>
        <p:txBody>
          <a:bodyPr wrap="square" rtlCol="0">
            <a:spAutoFit/>
          </a:bodyPr>
          <a:lstStyle/>
          <a:p>
            <a:r>
              <a:rPr lang="ko-KR" altLang="en-US" sz="1100" dirty="0"/>
              <a:t>참조</a:t>
            </a:r>
            <a:r>
              <a:rPr lang="en-US" altLang="ko-KR" sz="1100" dirty="0"/>
              <a:t>: </a:t>
            </a:r>
            <a:r>
              <a:rPr lang="ko-KR" altLang="en-US" sz="1100" dirty="0"/>
              <a:t>성림출판사 </a:t>
            </a:r>
            <a:r>
              <a:rPr lang="en-US" altLang="ko-KR" sz="1100" dirty="0"/>
              <a:t>P106, 125</a:t>
            </a:r>
            <a:endParaRPr lang="ko-KR" altLang="en-US" sz="1100" dirty="0"/>
          </a:p>
        </p:txBody>
      </p:sp>
      <p:pic>
        <p:nvPicPr>
          <p:cNvPr id="3" name="그림 2">
            <a:extLst>
              <a:ext uri="{FF2B5EF4-FFF2-40B4-BE49-F238E27FC236}">
                <a16:creationId xmlns:a16="http://schemas.microsoft.com/office/drawing/2014/main" id="{AC0CF82D-AC8E-471C-AE72-39A3CA323B82}"/>
              </a:ext>
            </a:extLst>
          </p:cNvPr>
          <p:cNvPicPr>
            <a:picLocks noChangeAspect="1"/>
          </p:cNvPicPr>
          <p:nvPr/>
        </p:nvPicPr>
        <p:blipFill>
          <a:blip r:embed="rId3"/>
          <a:stretch>
            <a:fillRect/>
          </a:stretch>
        </p:blipFill>
        <p:spPr>
          <a:xfrm>
            <a:off x="0" y="792298"/>
            <a:ext cx="10693400" cy="6768965"/>
          </a:xfrm>
          <a:prstGeom prst="rect">
            <a:avLst/>
          </a:prstGeom>
        </p:spPr>
      </p:pic>
    </p:spTree>
    <p:extLst>
      <p:ext uri="{BB962C8B-B14F-4D97-AF65-F5344CB8AC3E}">
        <p14:creationId xmlns:p14="http://schemas.microsoft.com/office/powerpoint/2010/main" val="23162911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제목 5">
            <a:extLst>
              <a:ext uri="{FF2B5EF4-FFF2-40B4-BE49-F238E27FC236}">
                <a16:creationId xmlns:a16="http://schemas.microsoft.com/office/drawing/2014/main" id="{011517FC-88C6-ABCE-65E4-EA4D3ABF6ABE}"/>
              </a:ext>
            </a:extLst>
          </p:cNvPr>
          <p:cNvSpPr txBox="1">
            <a:spLocks/>
          </p:cNvSpPr>
          <p:nvPr/>
        </p:nvSpPr>
        <p:spPr>
          <a:xfrm>
            <a:off x="522163" y="1513069"/>
            <a:ext cx="9793089" cy="3275674"/>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en-US" sz="20200" b="1" dirty="0">
                <a:solidFill>
                  <a:srgbClr val="0140BF"/>
                </a:solidFill>
                <a:latin typeface="+mj-ea"/>
              </a:rPr>
              <a:t>퀴즈</a:t>
            </a:r>
            <a:endParaRPr lang="en-US" altLang="ko-KR" sz="9600" b="1" dirty="0">
              <a:solidFill>
                <a:srgbClr val="C00000"/>
              </a:solidFill>
              <a:latin typeface="+mj-ea"/>
            </a:endParaRPr>
          </a:p>
        </p:txBody>
      </p:sp>
      <p:sp>
        <p:nvSpPr>
          <p:cNvPr id="2" name="TextBox 1">
            <a:extLst>
              <a:ext uri="{FF2B5EF4-FFF2-40B4-BE49-F238E27FC236}">
                <a16:creationId xmlns:a16="http://schemas.microsoft.com/office/drawing/2014/main" id="{2CC58FB8-133B-7C97-6364-D3BE0C92F8DA}"/>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
        <p:nvSpPr>
          <p:cNvPr id="5" name="제목 5">
            <a:extLst>
              <a:ext uri="{FF2B5EF4-FFF2-40B4-BE49-F238E27FC236}">
                <a16:creationId xmlns:a16="http://schemas.microsoft.com/office/drawing/2014/main" id="{A8F9BE84-423C-1B5A-1F6E-101E6D1AA668}"/>
              </a:ext>
            </a:extLst>
          </p:cNvPr>
          <p:cNvSpPr txBox="1">
            <a:spLocks/>
          </p:cNvSpPr>
          <p:nvPr/>
        </p:nvSpPr>
        <p:spPr>
          <a:xfrm>
            <a:off x="2754412" y="4399776"/>
            <a:ext cx="6832377" cy="2376264"/>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lgn="l"/>
            <a:r>
              <a:rPr lang="ko-KR" altLang="en-US" sz="4400" b="1" dirty="0">
                <a:solidFill>
                  <a:srgbClr val="002060"/>
                </a:solidFill>
                <a:latin typeface="+mn-ea"/>
                <a:ea typeface="+mn-ea"/>
              </a:rPr>
              <a:t>일터에서 괴롭힘을 당하는</a:t>
            </a:r>
            <a:endParaRPr lang="en-US" altLang="ko-KR" sz="4400" b="1" dirty="0">
              <a:solidFill>
                <a:srgbClr val="002060"/>
              </a:solidFill>
              <a:latin typeface="+mn-ea"/>
              <a:ea typeface="+mn-ea"/>
            </a:endParaRPr>
          </a:p>
          <a:p>
            <a:pPr algn="l"/>
            <a:r>
              <a:rPr lang="ko-KR" altLang="en-US" sz="4400" b="1" dirty="0">
                <a:solidFill>
                  <a:srgbClr val="002060"/>
                </a:solidFill>
                <a:latin typeface="+mn-ea"/>
                <a:ea typeface="+mn-ea"/>
              </a:rPr>
              <a:t>이분은 누구일까요</a:t>
            </a:r>
            <a:r>
              <a:rPr lang="en-US" altLang="ko-KR" sz="4400" b="1" dirty="0">
                <a:solidFill>
                  <a:srgbClr val="002060"/>
                </a:solidFill>
                <a:latin typeface="+mn-ea"/>
                <a:ea typeface="+mn-ea"/>
              </a:rPr>
              <a:t>?</a:t>
            </a:r>
            <a:endParaRPr lang="en-US" altLang="ko-KR" sz="9600" b="1" dirty="0">
              <a:solidFill>
                <a:srgbClr val="002060"/>
              </a:solidFill>
              <a:latin typeface="+mn-ea"/>
              <a:ea typeface="+mn-ea"/>
            </a:endParaRPr>
          </a:p>
        </p:txBody>
      </p:sp>
    </p:spTree>
    <p:extLst>
      <p:ext uri="{BB962C8B-B14F-4D97-AF65-F5344CB8AC3E}">
        <p14:creationId xmlns:p14="http://schemas.microsoft.com/office/powerpoint/2010/main" val="37081050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제목 5">
            <a:extLst>
              <a:ext uri="{FF2B5EF4-FFF2-40B4-BE49-F238E27FC236}">
                <a16:creationId xmlns:a16="http://schemas.microsoft.com/office/drawing/2014/main" id="{011517FC-88C6-ABCE-65E4-EA4D3ABF6ABE}"/>
              </a:ext>
            </a:extLst>
          </p:cNvPr>
          <p:cNvSpPr txBox="1">
            <a:spLocks/>
          </p:cNvSpPr>
          <p:nvPr/>
        </p:nvSpPr>
        <p:spPr>
          <a:xfrm>
            <a:off x="0" y="1908423"/>
            <a:ext cx="10693400"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marL="685800" indent="-685800">
              <a:buFont typeface="Wingdings" panose="05000000000000000000" pitchFamily="2" charset="2"/>
              <a:buChar char="Ø"/>
            </a:pPr>
            <a:r>
              <a:rPr lang="ko-KR" altLang="en-US" sz="5400" b="1" dirty="0">
                <a:solidFill>
                  <a:srgbClr val="336600"/>
                </a:solidFill>
                <a:latin typeface="+mj-ea"/>
              </a:rPr>
              <a:t>누구일까요</a:t>
            </a:r>
            <a:r>
              <a:rPr lang="en-US" altLang="ko-KR" sz="5400" b="1" dirty="0">
                <a:solidFill>
                  <a:srgbClr val="336600"/>
                </a:solidFill>
                <a:latin typeface="+mj-ea"/>
              </a:rPr>
              <a:t>?</a:t>
            </a:r>
            <a:endParaRPr lang="ko-KR" altLang="en-US" sz="5400" b="1" dirty="0">
              <a:solidFill>
                <a:srgbClr val="336600"/>
              </a:solidFill>
              <a:latin typeface="+mj-ea"/>
            </a:endParaRPr>
          </a:p>
        </p:txBody>
      </p:sp>
      <p:pic>
        <p:nvPicPr>
          <p:cNvPr id="10" name="내용 개체 틀 4">
            <a:extLst>
              <a:ext uri="{FF2B5EF4-FFF2-40B4-BE49-F238E27FC236}">
                <a16:creationId xmlns:a16="http://schemas.microsoft.com/office/drawing/2014/main" id="{735E6D21-6BAB-B679-91BA-E7789830D203}"/>
              </a:ext>
            </a:extLst>
          </p:cNvPr>
          <p:cNvPicPr>
            <a:picLocks noGrp="1" noChangeAspect="1"/>
          </p:cNvPicPr>
          <p:nvPr>
            <p:ph sz="quarter" idx="13"/>
          </p:nvPr>
        </p:nvPicPr>
        <p:blipFill rotWithShape="1">
          <a:blip r:embed="rId3"/>
          <a:srcRect l="3670" t="6250" r="3670" b="16667"/>
          <a:stretch/>
        </p:blipFill>
        <p:spPr>
          <a:xfrm>
            <a:off x="559882" y="3420591"/>
            <a:ext cx="9577064" cy="2592289"/>
          </a:xfrm>
          <a:prstGeom prst="rect">
            <a:avLst/>
          </a:prstGeom>
          <a:ln w="88900">
            <a:solidFill>
              <a:srgbClr val="002060"/>
            </a:solidFill>
          </a:ln>
        </p:spPr>
      </p:pic>
      <p:sp>
        <p:nvSpPr>
          <p:cNvPr id="2" name="TextBox 1">
            <a:extLst>
              <a:ext uri="{FF2B5EF4-FFF2-40B4-BE49-F238E27FC236}">
                <a16:creationId xmlns:a16="http://schemas.microsoft.com/office/drawing/2014/main" id="{D2CC65E6-3E2D-115D-8D49-B1D9B6B78161}"/>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69884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FF99D2DB-B9B5-8F00-8C98-B76D00736292}"/>
              </a:ext>
            </a:extLst>
          </p:cNvPr>
          <p:cNvPicPr>
            <a:picLocks noGrp="1" noChangeAspect="1"/>
          </p:cNvPicPr>
          <p:nvPr>
            <p:ph idx="1"/>
          </p:nvPr>
        </p:nvPicPr>
        <p:blipFill>
          <a:blip r:embed="rId3"/>
          <a:stretch>
            <a:fillRect/>
          </a:stretch>
        </p:blipFill>
        <p:spPr>
          <a:xfrm>
            <a:off x="0" y="1404367"/>
            <a:ext cx="10693400" cy="6192688"/>
          </a:xfrm>
          <a:prstGeom prst="rect">
            <a:avLst/>
          </a:prstGeom>
        </p:spPr>
      </p:pic>
      <p:sp>
        <p:nvSpPr>
          <p:cNvPr id="6" name="제목 5">
            <a:extLst>
              <a:ext uri="{FF2B5EF4-FFF2-40B4-BE49-F238E27FC236}">
                <a16:creationId xmlns:a16="http://schemas.microsoft.com/office/drawing/2014/main" id="{FD2048F8-1488-A3E5-DEBA-FC37D14F4047}"/>
              </a:ext>
            </a:extLst>
          </p:cNvPr>
          <p:cNvSpPr txBox="1">
            <a:spLocks noGrp="1"/>
          </p:cNvSpPr>
          <p:nvPr>
            <p:ph type="title"/>
          </p:nvPr>
        </p:nvSpPr>
        <p:spPr>
          <a:xfrm>
            <a:off x="0" y="144726"/>
            <a:ext cx="10693400" cy="1331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ko-KR" altLang="en-US" sz="8000" b="1" spc="600" dirty="0">
                <a:solidFill>
                  <a:srgbClr val="0140BF"/>
                </a:solidFill>
                <a:effectLst>
                  <a:outerShdw blurRad="38100" dist="38100" dir="2700000" algn="tl">
                    <a:srgbClr val="000000">
                      <a:alpha val="43137"/>
                    </a:srgbClr>
                  </a:outerShdw>
                </a:effectLst>
              </a:rPr>
              <a:t>응급구조사</a:t>
            </a:r>
          </a:p>
        </p:txBody>
      </p:sp>
    </p:spTree>
    <p:extLst>
      <p:ext uri="{BB962C8B-B14F-4D97-AF65-F5344CB8AC3E}">
        <p14:creationId xmlns:p14="http://schemas.microsoft.com/office/powerpoint/2010/main" val="301682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제목 1">
            <a:extLst>
              <a:ext uri="{FF2B5EF4-FFF2-40B4-BE49-F238E27FC236}">
                <a16:creationId xmlns:a16="http://schemas.microsoft.com/office/drawing/2014/main" id="{0C23D6C8-7D25-B423-64DA-256B6AE1738D}"/>
              </a:ext>
            </a:extLst>
          </p:cNvPr>
          <p:cNvSpPr>
            <a:spLocks noGrp="1"/>
          </p:cNvSpPr>
          <p:nvPr>
            <p:ph sz="quarter" idx="13"/>
          </p:nvPr>
        </p:nvSpPr>
        <p:spPr>
          <a:xfrm>
            <a:off x="2682404" y="3060551"/>
            <a:ext cx="5400600" cy="3240359"/>
          </a:xfrm>
          <a:solidFill>
            <a:schemeClr val="bg1">
              <a:lumMod val="95000"/>
            </a:schemeClr>
          </a:solidFill>
          <a:ln w="76200">
            <a:solidFill>
              <a:srgbClr val="002060"/>
            </a:solidFill>
          </a:ln>
        </p:spPr>
        <p:txBody>
          <a:bodyPr>
            <a:normAutofit fontScale="55000" lnSpcReduction="20000"/>
          </a:bodyPr>
          <a:lstStyle/>
          <a:p>
            <a:pPr algn="ctr">
              <a:lnSpc>
                <a:spcPct val="120000"/>
              </a:lnSpc>
            </a:pPr>
            <a:r>
              <a:rPr lang="ko-KR" altLang="ko-KR" sz="6500" b="1" dirty="0" err="1"/>
              <a:t>먹태로</a:t>
            </a:r>
            <a:r>
              <a:rPr lang="ko-KR" altLang="ko-KR" sz="6500" b="1" dirty="0"/>
              <a:t> 맞았는데…</a:t>
            </a:r>
            <a:endParaRPr lang="en-US" altLang="ko-KR" sz="6500" b="1" dirty="0"/>
          </a:p>
          <a:p>
            <a:pPr algn="ctr">
              <a:lnSpc>
                <a:spcPct val="120000"/>
              </a:lnSpc>
            </a:pPr>
            <a:r>
              <a:rPr lang="ko-KR" altLang="ko-KR" sz="6500" b="1" dirty="0"/>
              <a:t>직장내 괴롭힘</a:t>
            </a:r>
            <a:endParaRPr lang="en-US" altLang="ko-KR" sz="6500" b="1" dirty="0"/>
          </a:p>
          <a:p>
            <a:pPr algn="ctr">
              <a:lnSpc>
                <a:spcPct val="120000"/>
              </a:lnSpc>
            </a:pPr>
            <a:r>
              <a:rPr lang="ko-KR" altLang="ko-KR" sz="10100" b="1" dirty="0">
                <a:solidFill>
                  <a:srgbClr val="C00000"/>
                </a:solidFill>
              </a:rPr>
              <a:t>‘방역’</a:t>
            </a:r>
            <a:br>
              <a:rPr lang="en-US" altLang="ko-KR" sz="6700" b="1" dirty="0">
                <a:solidFill>
                  <a:srgbClr val="C00000"/>
                </a:solidFill>
              </a:rPr>
            </a:br>
            <a:r>
              <a:rPr lang="ko-KR" altLang="ko-KR" sz="6500" b="1" dirty="0"/>
              <a:t>못 하</a:t>
            </a:r>
            <a:r>
              <a:rPr lang="ko-KR" altLang="en-US" sz="6500" b="1" dirty="0"/>
              <a:t>는</a:t>
            </a:r>
            <a:r>
              <a:rPr lang="en-US" altLang="ko-KR" sz="6500" b="1" dirty="0"/>
              <a:t>!</a:t>
            </a:r>
          </a:p>
          <a:p>
            <a:pPr algn="ctr">
              <a:lnSpc>
                <a:spcPct val="120000"/>
              </a:lnSpc>
            </a:pPr>
            <a:endParaRPr lang="ko-KR" altLang="en-US" sz="2000" dirty="0"/>
          </a:p>
        </p:txBody>
      </p:sp>
      <p:sp>
        <p:nvSpPr>
          <p:cNvPr id="2" name="TextBox 1">
            <a:extLst>
              <a:ext uri="{FF2B5EF4-FFF2-40B4-BE49-F238E27FC236}">
                <a16:creationId xmlns:a16="http://schemas.microsoft.com/office/drawing/2014/main" id="{B9CD61D5-2BFF-2CF2-5E75-B46C349DFE68}"/>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
        <p:nvSpPr>
          <p:cNvPr id="3" name="제목 5">
            <a:extLst>
              <a:ext uri="{FF2B5EF4-FFF2-40B4-BE49-F238E27FC236}">
                <a16:creationId xmlns:a16="http://schemas.microsoft.com/office/drawing/2014/main" id="{0F296E75-46DE-2ACD-BF5E-053046DFD615}"/>
              </a:ext>
            </a:extLst>
          </p:cNvPr>
          <p:cNvSpPr txBox="1">
            <a:spLocks/>
          </p:cNvSpPr>
          <p:nvPr/>
        </p:nvSpPr>
        <p:spPr>
          <a:xfrm>
            <a:off x="0" y="1908423"/>
            <a:ext cx="10693400"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marL="685800" indent="-685800">
              <a:buFont typeface="Wingdings" panose="05000000000000000000" pitchFamily="2" charset="2"/>
              <a:buChar char="Ø"/>
            </a:pPr>
            <a:r>
              <a:rPr lang="ko-KR" altLang="en-US" sz="5400" b="1" dirty="0">
                <a:solidFill>
                  <a:srgbClr val="336600"/>
                </a:solidFill>
                <a:latin typeface="+mj-ea"/>
              </a:rPr>
              <a:t>누구일까요</a:t>
            </a:r>
            <a:r>
              <a:rPr lang="en-US" altLang="ko-KR" sz="5400" b="1" dirty="0">
                <a:solidFill>
                  <a:srgbClr val="336600"/>
                </a:solidFill>
                <a:latin typeface="+mj-ea"/>
              </a:rPr>
              <a:t>?</a:t>
            </a:r>
            <a:endParaRPr lang="ko-KR" altLang="en-US" sz="5400" b="1" dirty="0">
              <a:solidFill>
                <a:srgbClr val="336600"/>
              </a:solidFill>
              <a:latin typeface="+mj-ea"/>
            </a:endParaRPr>
          </a:p>
        </p:txBody>
      </p:sp>
    </p:spTree>
    <p:extLst>
      <p:ext uri="{BB962C8B-B14F-4D97-AF65-F5344CB8AC3E}">
        <p14:creationId xmlns:p14="http://schemas.microsoft.com/office/powerpoint/2010/main" val="29844412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2106C-F4A1-A162-1DFF-27C62592068D}"/>
            </a:ext>
          </a:extLst>
        </p:cNvPr>
        <p:cNvGrpSpPr/>
        <p:nvPr/>
      </p:nvGrpSpPr>
      <p:grpSpPr>
        <a:xfrm>
          <a:off x="0" y="0"/>
          <a:ext cx="0" cy="0"/>
          <a:chOff x="0" y="0"/>
          <a:chExt cx="0" cy="0"/>
        </a:xfrm>
      </p:grpSpPr>
      <p:sp>
        <p:nvSpPr>
          <p:cNvPr id="2" name="제목 1">
            <a:extLst>
              <a:ext uri="{FF2B5EF4-FFF2-40B4-BE49-F238E27FC236}">
                <a16:creationId xmlns:a16="http://schemas.microsoft.com/office/drawing/2014/main" id="{26E7DB69-BB92-3A5A-8C44-86427F1FDAC5}"/>
              </a:ext>
            </a:extLst>
          </p:cNvPr>
          <p:cNvSpPr>
            <a:spLocks noGrp="1"/>
          </p:cNvSpPr>
          <p:nvPr>
            <p:ph type="title"/>
          </p:nvPr>
        </p:nvSpPr>
        <p:spPr>
          <a:xfrm>
            <a:off x="0" y="108223"/>
            <a:ext cx="10693400" cy="1296144"/>
          </a:xfrm>
          <a:solidFill>
            <a:srgbClr val="FFC000"/>
          </a:solidFill>
        </p:spPr>
        <p:txBody>
          <a:bodyPr>
            <a:normAutofit fontScale="90000"/>
          </a:bodyPr>
          <a:lstStyle/>
          <a:p>
            <a:r>
              <a:rPr lang="ko-KR" altLang="ko-KR" b="1" dirty="0">
                <a:solidFill>
                  <a:srgbClr val="0140BF"/>
                </a:solidFill>
                <a:effectLst>
                  <a:outerShdw blurRad="38100" dist="38100" dir="2700000" algn="tl">
                    <a:srgbClr val="000000">
                      <a:alpha val="43137"/>
                    </a:srgbClr>
                  </a:outerShdw>
                </a:effectLst>
              </a:rPr>
              <a:t>농림축산식품부 산하 </a:t>
            </a:r>
            <a:br>
              <a:rPr lang="en-US" altLang="ko-KR" b="1" dirty="0">
                <a:solidFill>
                  <a:srgbClr val="0140BF"/>
                </a:solidFill>
                <a:effectLst>
                  <a:outerShdw blurRad="38100" dist="38100" dir="2700000" algn="tl">
                    <a:srgbClr val="000000">
                      <a:alpha val="43137"/>
                    </a:srgbClr>
                  </a:outerShdw>
                </a:effectLst>
              </a:rPr>
            </a:br>
            <a:r>
              <a:rPr lang="ko-KR" altLang="ko-KR" b="1" dirty="0">
                <a:solidFill>
                  <a:srgbClr val="0140BF"/>
                </a:solidFill>
                <a:effectLst>
                  <a:outerShdw blurRad="38100" dist="38100" dir="2700000" algn="tl">
                    <a:srgbClr val="000000">
                      <a:alpha val="43137"/>
                    </a:srgbClr>
                  </a:outerShdw>
                </a:effectLst>
              </a:rPr>
              <a:t>가축위생방역지원</a:t>
            </a:r>
            <a:r>
              <a:rPr lang="en-US" altLang="ko-KR" b="1" dirty="0">
                <a:solidFill>
                  <a:srgbClr val="0140BF"/>
                </a:solidFill>
                <a:effectLst>
                  <a:outerShdw blurRad="38100" dist="38100" dir="2700000" algn="tl">
                    <a:srgbClr val="000000">
                      <a:alpha val="43137"/>
                    </a:srgbClr>
                  </a:outerShdw>
                </a:effectLst>
              </a:rPr>
              <a:t> </a:t>
            </a:r>
            <a:r>
              <a:rPr lang="ko-KR" altLang="ko-KR" b="1" dirty="0">
                <a:solidFill>
                  <a:srgbClr val="0140BF"/>
                </a:solidFill>
                <a:effectLst>
                  <a:outerShdw blurRad="38100" dist="38100" dir="2700000" algn="tl">
                    <a:srgbClr val="000000">
                      <a:alpha val="43137"/>
                    </a:srgbClr>
                  </a:outerShdw>
                </a:effectLst>
              </a:rPr>
              <a:t>본부</a:t>
            </a:r>
            <a:r>
              <a:rPr lang="ko-KR" altLang="en-US" b="1" dirty="0">
                <a:solidFill>
                  <a:srgbClr val="0140BF"/>
                </a:solidFill>
                <a:effectLst>
                  <a:outerShdw blurRad="38100" dist="38100" dir="2700000" algn="tl">
                    <a:srgbClr val="000000">
                      <a:alpha val="43137"/>
                    </a:srgbClr>
                  </a:outerShdw>
                </a:effectLst>
              </a:rPr>
              <a:t>직원</a:t>
            </a:r>
          </a:p>
        </p:txBody>
      </p:sp>
      <p:pic>
        <p:nvPicPr>
          <p:cNvPr id="4" name="회식 자리에서 폭언 듣고 ‘먹태구이’ 맞았는데...‘회식 자리 직장 내 괴롭힘 현장’">
            <a:hlinkClick r:id="" action="ppaction://media"/>
            <a:extLst>
              <a:ext uri="{FF2B5EF4-FFF2-40B4-BE49-F238E27FC236}">
                <a16:creationId xmlns:a16="http://schemas.microsoft.com/office/drawing/2014/main" id="{0C2BBB90-426B-69B0-1B58-AA6317FD7A5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3400" y="1546382"/>
            <a:ext cx="10641892" cy="5906658"/>
          </a:xfrm>
        </p:spPr>
      </p:pic>
    </p:spTree>
    <p:extLst>
      <p:ext uri="{BB962C8B-B14F-4D97-AF65-F5344CB8AC3E}">
        <p14:creationId xmlns:p14="http://schemas.microsoft.com/office/powerpoint/2010/main" val="28495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폭발: 8pt 5">
            <a:extLst>
              <a:ext uri="{FF2B5EF4-FFF2-40B4-BE49-F238E27FC236}">
                <a16:creationId xmlns:a16="http://schemas.microsoft.com/office/drawing/2014/main" id="{0E739177-AB08-60AF-161B-1FBE6683E374}"/>
              </a:ext>
            </a:extLst>
          </p:cNvPr>
          <p:cNvSpPr/>
          <p:nvPr/>
        </p:nvSpPr>
        <p:spPr>
          <a:xfrm rot="19160758">
            <a:off x="7318351" y="1115644"/>
            <a:ext cx="3384376" cy="2664296"/>
          </a:xfrm>
          <a:prstGeom prst="irregularSeal1">
            <a:avLst/>
          </a:prstGeom>
          <a:solidFill>
            <a:srgbClr val="C00000">
              <a:alpha val="75000"/>
            </a:srgbClr>
          </a:solidFill>
          <a:ln w="79375">
            <a:solidFill>
              <a:srgbClr val="FFC000">
                <a:alpha val="8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 name="내용 개체 틀 3">
            <a:extLst>
              <a:ext uri="{FF2B5EF4-FFF2-40B4-BE49-F238E27FC236}">
                <a16:creationId xmlns:a16="http://schemas.microsoft.com/office/drawing/2014/main" id="{AC27B92B-E9A9-4A91-8DF9-2F21DA30BC89}"/>
              </a:ext>
            </a:extLst>
          </p:cNvPr>
          <p:cNvSpPr>
            <a:spLocks noGrp="1"/>
          </p:cNvSpPr>
          <p:nvPr>
            <p:ph sz="quarter" idx="13"/>
          </p:nvPr>
        </p:nvSpPr>
        <p:spPr>
          <a:xfrm>
            <a:off x="2394372" y="3309112"/>
            <a:ext cx="7344816" cy="2487743"/>
          </a:xfrm>
        </p:spPr>
        <p:txBody>
          <a:bodyPr>
            <a:normAutofit/>
          </a:bodyPr>
          <a:lstStyle/>
          <a:p>
            <a:r>
              <a:rPr lang="en-US" altLang="ko-KR" sz="4400" dirty="0"/>
              <a:t>“</a:t>
            </a:r>
            <a:r>
              <a:rPr lang="ko-KR" altLang="en-US" sz="4400" dirty="0"/>
              <a:t>벽돌공장에 일하러 왔는데</a:t>
            </a:r>
            <a:endParaRPr lang="en-US" altLang="ko-KR" sz="4400" dirty="0"/>
          </a:p>
          <a:p>
            <a:r>
              <a:rPr lang="ko-KR" altLang="en-US" sz="4400" dirty="0">
                <a:solidFill>
                  <a:schemeClr val="accent5">
                    <a:lumMod val="75000"/>
                  </a:schemeClr>
                </a:solidFill>
              </a:rPr>
              <a:t>지게차에 매달려 있어요</a:t>
            </a:r>
            <a:r>
              <a:rPr lang="en-US" altLang="ko-KR" sz="4400" dirty="0">
                <a:solidFill>
                  <a:schemeClr val="accent5">
                    <a:lumMod val="75000"/>
                  </a:schemeClr>
                </a:solidFill>
              </a:rPr>
              <a:t>.</a:t>
            </a:r>
            <a:endParaRPr lang="en-US" altLang="ko-KR" sz="4400" dirty="0"/>
          </a:p>
          <a:p>
            <a:r>
              <a:rPr lang="ko-KR" altLang="ko-KR" sz="4000" dirty="0"/>
              <a:t>정식 고용허가제로 입국</a:t>
            </a:r>
            <a:r>
              <a:rPr lang="ko-KR" altLang="en-US" sz="4000" dirty="0"/>
              <a:t>했어요</a:t>
            </a:r>
            <a:r>
              <a:rPr lang="en-US" altLang="ko-KR" sz="4000" dirty="0"/>
              <a:t>.”</a:t>
            </a:r>
            <a:endParaRPr lang="ko-KR" altLang="en-US" sz="4800" dirty="0"/>
          </a:p>
        </p:txBody>
      </p:sp>
      <p:sp>
        <p:nvSpPr>
          <p:cNvPr id="2" name="TextBox 1">
            <a:extLst>
              <a:ext uri="{FF2B5EF4-FFF2-40B4-BE49-F238E27FC236}">
                <a16:creationId xmlns:a16="http://schemas.microsoft.com/office/drawing/2014/main" id="{A38CBC45-D015-1CD1-305D-67D9175FF2A8}"/>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
        <p:nvSpPr>
          <p:cNvPr id="5" name="제목 5">
            <a:extLst>
              <a:ext uri="{FF2B5EF4-FFF2-40B4-BE49-F238E27FC236}">
                <a16:creationId xmlns:a16="http://schemas.microsoft.com/office/drawing/2014/main" id="{012360C6-F95A-3240-F096-C3919932A548}"/>
              </a:ext>
            </a:extLst>
          </p:cNvPr>
          <p:cNvSpPr txBox="1">
            <a:spLocks/>
          </p:cNvSpPr>
          <p:nvPr/>
        </p:nvSpPr>
        <p:spPr>
          <a:xfrm>
            <a:off x="0" y="2125827"/>
            <a:ext cx="10693400"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marL="685800" indent="-685800">
              <a:buFont typeface="Wingdings" panose="05000000000000000000" pitchFamily="2" charset="2"/>
              <a:buChar char="Ø"/>
            </a:pPr>
            <a:r>
              <a:rPr lang="ko-KR" altLang="en-US" sz="5400" b="1" dirty="0">
                <a:solidFill>
                  <a:srgbClr val="336600"/>
                </a:solidFill>
                <a:latin typeface="+mj-ea"/>
              </a:rPr>
              <a:t>누구일까요</a:t>
            </a:r>
            <a:r>
              <a:rPr lang="en-US" altLang="ko-KR" sz="5400" b="1" dirty="0">
                <a:solidFill>
                  <a:srgbClr val="336600"/>
                </a:solidFill>
                <a:latin typeface="+mj-ea"/>
              </a:rPr>
              <a:t>?</a:t>
            </a:r>
            <a:endParaRPr lang="ko-KR" altLang="en-US" sz="5400" b="1" dirty="0">
              <a:solidFill>
                <a:srgbClr val="336600"/>
              </a:solidFill>
              <a:latin typeface="+mj-ea"/>
            </a:endParaRPr>
          </a:p>
        </p:txBody>
      </p:sp>
    </p:spTree>
    <p:extLst>
      <p:ext uri="{BB962C8B-B14F-4D97-AF65-F5344CB8AC3E}">
        <p14:creationId xmlns:p14="http://schemas.microsoft.com/office/powerpoint/2010/main" val="24896571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D9F72BEB-02B5-6518-BBAB-6EDD4CCE8C59}"/>
              </a:ext>
            </a:extLst>
          </p:cNvPr>
          <p:cNvPicPr>
            <a:picLocks noGrp="1" noChangeAspect="1"/>
          </p:cNvPicPr>
          <p:nvPr>
            <p:ph idx="1"/>
          </p:nvPr>
        </p:nvPicPr>
        <p:blipFill>
          <a:blip r:embed="rId3"/>
          <a:stretch>
            <a:fillRect/>
          </a:stretch>
        </p:blipFill>
        <p:spPr>
          <a:xfrm>
            <a:off x="16994" y="1332359"/>
            <a:ext cx="10693400" cy="6066752"/>
          </a:xfrm>
          <a:prstGeom prst="rect">
            <a:avLst/>
          </a:prstGeom>
        </p:spPr>
      </p:pic>
      <p:sp>
        <p:nvSpPr>
          <p:cNvPr id="3" name="제목 1">
            <a:extLst>
              <a:ext uri="{FF2B5EF4-FFF2-40B4-BE49-F238E27FC236}">
                <a16:creationId xmlns:a16="http://schemas.microsoft.com/office/drawing/2014/main" id="{D1D542D7-F55C-F80F-762E-7A4A09C4EB64}"/>
              </a:ext>
            </a:extLst>
          </p:cNvPr>
          <p:cNvSpPr txBox="1">
            <a:spLocks/>
          </p:cNvSpPr>
          <p:nvPr/>
        </p:nvSpPr>
        <p:spPr>
          <a:xfrm>
            <a:off x="0" y="180231"/>
            <a:ext cx="10693400" cy="1080120"/>
          </a:xfrm>
          <a:prstGeom prst="rect">
            <a:avLst/>
          </a:prstGeom>
          <a:solidFill>
            <a:srgbClr val="FFC000"/>
          </a:solidFill>
        </p:spPr>
        <p:txBody>
          <a:bodyPr vert="horz" lIns="99569" tIns="49785" rIns="99569" bIns="49785" rtlCol="0" anchor="ctr">
            <a:normAutofit fontScale="97500" lnSpcReduction="1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en-US" sz="6800" b="1" dirty="0">
                <a:solidFill>
                  <a:srgbClr val="0140BF"/>
                </a:solidFill>
                <a:effectLst>
                  <a:outerShdw blurRad="38100" dist="38100" dir="2700000" algn="tl">
                    <a:srgbClr val="000000">
                      <a:alpha val="43137"/>
                    </a:srgbClr>
                  </a:outerShdw>
                </a:effectLst>
              </a:rPr>
              <a:t>이주노동자</a:t>
            </a:r>
            <a:endParaRPr lang="ko-KR" altLang="en-US" b="1" dirty="0">
              <a:solidFill>
                <a:srgbClr val="0140B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26862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내용 개체 틀 2">
            <a:extLst>
              <a:ext uri="{FF2B5EF4-FFF2-40B4-BE49-F238E27FC236}">
                <a16:creationId xmlns:a16="http://schemas.microsoft.com/office/drawing/2014/main" id="{8D7F6DD6-5E01-04CD-C26F-F8D319D36B81}"/>
              </a:ext>
            </a:extLst>
          </p:cNvPr>
          <p:cNvSpPr txBox="1">
            <a:spLocks/>
          </p:cNvSpPr>
          <p:nvPr/>
        </p:nvSpPr>
        <p:spPr>
          <a:xfrm>
            <a:off x="1674292" y="3420592"/>
            <a:ext cx="8352928" cy="2160240"/>
          </a:xfrm>
          <a:prstGeom prst="rect">
            <a:avLst/>
          </a:prstGeom>
        </p:spPr>
        <p:txBody>
          <a:bodyPr>
            <a:normAutofit/>
          </a:bodyPr>
          <a:lstStyle>
            <a:lvl1pPr marL="373384" indent="-373384" algn="l" defTabSz="995690"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998" indent="-311153" algn="l" defTabSz="995690"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613" indent="-248923" algn="l" defTabSz="995690"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45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4030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814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99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83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168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9pPr>
          </a:lstStyle>
          <a:p>
            <a:pPr marL="0" indent="0">
              <a:buNone/>
            </a:pPr>
            <a:r>
              <a:rPr lang="ko-KR" altLang="en-US" sz="6600" b="1" dirty="0"/>
              <a:t>태움으로 직장내 힘든 직장관계 조직형성됨</a:t>
            </a:r>
            <a:r>
              <a:rPr lang="en-US" altLang="ko-KR" sz="6600" b="1" dirty="0"/>
              <a:t>.</a:t>
            </a:r>
            <a:endParaRPr lang="ko-KR" altLang="en-US" sz="6600" b="1" dirty="0"/>
          </a:p>
        </p:txBody>
      </p:sp>
      <p:sp>
        <p:nvSpPr>
          <p:cNvPr id="2" name="TextBox 1">
            <a:extLst>
              <a:ext uri="{FF2B5EF4-FFF2-40B4-BE49-F238E27FC236}">
                <a16:creationId xmlns:a16="http://schemas.microsoft.com/office/drawing/2014/main" id="{465FF481-3907-DA2B-4194-BA3E2D31B465}"/>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
        <p:nvSpPr>
          <p:cNvPr id="3" name="제목 5">
            <a:extLst>
              <a:ext uri="{FF2B5EF4-FFF2-40B4-BE49-F238E27FC236}">
                <a16:creationId xmlns:a16="http://schemas.microsoft.com/office/drawing/2014/main" id="{4F30CC13-EBD6-A668-65EE-20E4C75B9B78}"/>
              </a:ext>
            </a:extLst>
          </p:cNvPr>
          <p:cNvSpPr txBox="1">
            <a:spLocks/>
          </p:cNvSpPr>
          <p:nvPr/>
        </p:nvSpPr>
        <p:spPr>
          <a:xfrm>
            <a:off x="0" y="2125827"/>
            <a:ext cx="10693400"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marL="685800" indent="-685800">
              <a:buFont typeface="Wingdings" panose="05000000000000000000" pitchFamily="2" charset="2"/>
              <a:buChar char="Ø"/>
            </a:pPr>
            <a:r>
              <a:rPr lang="ko-KR" altLang="en-US" sz="5400" b="1" dirty="0">
                <a:solidFill>
                  <a:srgbClr val="336600"/>
                </a:solidFill>
                <a:latin typeface="+mj-ea"/>
              </a:rPr>
              <a:t>누구일까요</a:t>
            </a:r>
            <a:r>
              <a:rPr lang="en-US" altLang="ko-KR" sz="5400" b="1" dirty="0">
                <a:solidFill>
                  <a:srgbClr val="336600"/>
                </a:solidFill>
                <a:latin typeface="+mj-ea"/>
              </a:rPr>
              <a:t>?</a:t>
            </a:r>
            <a:endParaRPr lang="ko-KR" altLang="en-US" sz="5400" b="1" dirty="0">
              <a:solidFill>
                <a:srgbClr val="336600"/>
              </a:solidFill>
              <a:latin typeface="+mj-ea"/>
            </a:endParaRPr>
          </a:p>
        </p:txBody>
      </p:sp>
      <p:sp>
        <p:nvSpPr>
          <p:cNvPr id="11" name="폭발: 8pt 10">
            <a:extLst>
              <a:ext uri="{FF2B5EF4-FFF2-40B4-BE49-F238E27FC236}">
                <a16:creationId xmlns:a16="http://schemas.microsoft.com/office/drawing/2014/main" id="{327B0464-0E52-056C-E600-0ED2B4345668}"/>
              </a:ext>
            </a:extLst>
          </p:cNvPr>
          <p:cNvSpPr/>
          <p:nvPr/>
        </p:nvSpPr>
        <p:spPr>
          <a:xfrm rot="19160758">
            <a:off x="7842544" y="1241766"/>
            <a:ext cx="2425382" cy="2172797"/>
          </a:xfrm>
          <a:prstGeom prst="irregularSeal1">
            <a:avLst/>
          </a:prstGeom>
          <a:solidFill>
            <a:srgbClr val="C00000">
              <a:alpha val="75000"/>
            </a:srgbClr>
          </a:solidFill>
          <a:ln w="79375">
            <a:solidFill>
              <a:srgbClr val="FFC000">
                <a:alpha val="8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폭발: 8pt 11">
            <a:extLst>
              <a:ext uri="{FF2B5EF4-FFF2-40B4-BE49-F238E27FC236}">
                <a16:creationId xmlns:a16="http://schemas.microsoft.com/office/drawing/2014/main" id="{EF0C0B1B-4497-8FAF-BFEA-B65951457066}"/>
              </a:ext>
            </a:extLst>
          </p:cNvPr>
          <p:cNvSpPr/>
          <p:nvPr/>
        </p:nvSpPr>
        <p:spPr>
          <a:xfrm rot="723283">
            <a:off x="2690788" y="5673296"/>
            <a:ext cx="2459208" cy="1842583"/>
          </a:xfrm>
          <a:prstGeom prst="irregularSeal1">
            <a:avLst/>
          </a:prstGeom>
          <a:solidFill>
            <a:srgbClr val="C00000">
              <a:alpha val="75000"/>
            </a:srgbClr>
          </a:solidFill>
          <a:ln w="79375">
            <a:solidFill>
              <a:srgbClr val="FFC000">
                <a:alpha val="8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431228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57998-1C39-B5AB-7D32-3B2A0B40BD1C}"/>
            </a:ext>
          </a:extLst>
        </p:cNvPr>
        <p:cNvGrpSpPr/>
        <p:nvPr/>
      </p:nvGrpSpPr>
      <p:grpSpPr>
        <a:xfrm>
          <a:off x="0" y="0"/>
          <a:ext cx="0" cy="0"/>
          <a:chOff x="0" y="0"/>
          <a:chExt cx="0" cy="0"/>
        </a:xfrm>
      </p:grpSpPr>
      <p:sp>
        <p:nvSpPr>
          <p:cNvPr id="3" name="내용 개체 틀 2">
            <a:extLst>
              <a:ext uri="{FF2B5EF4-FFF2-40B4-BE49-F238E27FC236}">
                <a16:creationId xmlns:a16="http://schemas.microsoft.com/office/drawing/2014/main" id="{CA1D47A5-FECC-E1C5-B793-2C0350C01186}"/>
              </a:ext>
            </a:extLst>
          </p:cNvPr>
          <p:cNvSpPr>
            <a:spLocks noGrp="1"/>
          </p:cNvSpPr>
          <p:nvPr>
            <p:ph idx="1"/>
          </p:nvPr>
        </p:nvSpPr>
        <p:spPr>
          <a:xfrm>
            <a:off x="0" y="1810788"/>
            <a:ext cx="5202684" cy="4562131"/>
          </a:xfrm>
        </p:spPr>
        <p:txBody>
          <a:bodyPr>
            <a:normAutofit/>
          </a:bodyPr>
          <a:lstStyle/>
          <a:p>
            <a:pPr marL="0" indent="0" algn="just">
              <a:lnSpc>
                <a:spcPct val="90000"/>
              </a:lnSpc>
              <a:buNone/>
            </a:pPr>
            <a:r>
              <a:rPr lang="ko-KR" altLang="ko-KR" b="1" dirty="0">
                <a:solidFill>
                  <a:srgbClr val="336600"/>
                </a:solidFill>
              </a:rPr>
              <a:t>2024년 '직장 내 괴롭힘 금지 제도 </a:t>
            </a:r>
            <a:r>
              <a:rPr lang="ko-KR" altLang="ko-KR" b="1" dirty="0" err="1">
                <a:solidFill>
                  <a:srgbClr val="336600"/>
                </a:solidFill>
              </a:rPr>
              <a:t>실태조사'에서</a:t>
            </a:r>
            <a:r>
              <a:rPr lang="ko-KR" altLang="ko-KR" b="1" dirty="0">
                <a:solidFill>
                  <a:srgbClr val="336600"/>
                </a:solidFill>
              </a:rPr>
              <a:t> 괴롭힘 </a:t>
            </a:r>
            <a:r>
              <a:rPr lang="en-US" altLang="ko-KR" b="1" dirty="0">
                <a:solidFill>
                  <a:srgbClr val="336600"/>
                </a:solidFill>
              </a:rPr>
              <a:t> </a:t>
            </a:r>
            <a:r>
              <a:rPr lang="ko-KR" altLang="ko-KR" b="1" dirty="0">
                <a:solidFill>
                  <a:srgbClr val="336600"/>
                </a:solidFill>
              </a:rPr>
              <a:t>경험</a:t>
            </a:r>
            <a:r>
              <a:rPr lang="ko-KR" altLang="en-US" b="1" dirty="0">
                <a:solidFill>
                  <a:srgbClr val="336600"/>
                </a:solidFill>
              </a:rPr>
              <a:t>율</a:t>
            </a:r>
            <a:r>
              <a:rPr lang="ko-KR" altLang="ko-KR" b="1" dirty="0">
                <a:solidFill>
                  <a:srgbClr val="336600"/>
                </a:solidFill>
              </a:rPr>
              <a:t>이</a:t>
            </a:r>
            <a:r>
              <a:rPr lang="en-US" altLang="ko-KR" b="1" dirty="0">
                <a:solidFill>
                  <a:srgbClr val="336600"/>
                </a:solidFill>
              </a:rPr>
              <a:t> </a:t>
            </a:r>
            <a:r>
              <a:rPr lang="ko-KR" altLang="ko-KR" b="1" dirty="0" err="1">
                <a:solidFill>
                  <a:srgbClr val="336600"/>
                </a:solidFill>
              </a:rPr>
              <a:t>보건·복지분야</a:t>
            </a:r>
            <a:r>
              <a:rPr lang="ko-KR" altLang="ko-KR" b="1" dirty="0">
                <a:solidFill>
                  <a:srgbClr val="336600"/>
                </a:solidFill>
              </a:rPr>
              <a:t>(25%)에서</a:t>
            </a:r>
            <a:r>
              <a:rPr lang="en-US" altLang="ko-KR" b="1" dirty="0">
                <a:solidFill>
                  <a:srgbClr val="336600"/>
                </a:solidFill>
              </a:rPr>
              <a:t> </a:t>
            </a:r>
            <a:r>
              <a:rPr lang="ko-KR" altLang="ko-KR" b="1" dirty="0">
                <a:solidFill>
                  <a:srgbClr val="336600"/>
                </a:solidFill>
              </a:rPr>
              <a:t>가장 높</a:t>
            </a:r>
            <a:r>
              <a:rPr lang="ko-KR" altLang="en-US" b="1" dirty="0">
                <a:solidFill>
                  <a:srgbClr val="336600"/>
                </a:solidFill>
              </a:rPr>
              <a:t>았음</a:t>
            </a:r>
            <a:r>
              <a:rPr lang="en-US" altLang="ko-KR" b="1" dirty="0">
                <a:solidFill>
                  <a:srgbClr val="336600"/>
                </a:solidFill>
              </a:rPr>
              <a:t>.</a:t>
            </a:r>
            <a:r>
              <a:rPr lang="ko-KR" altLang="ko-KR" b="1" dirty="0">
                <a:solidFill>
                  <a:srgbClr val="336600"/>
                </a:solidFill>
              </a:rPr>
              <a:t> </a:t>
            </a:r>
            <a:endParaRPr lang="en-US" altLang="ko-KR" b="1" dirty="0">
              <a:solidFill>
                <a:srgbClr val="336600"/>
              </a:solidFill>
            </a:endParaRPr>
          </a:p>
          <a:p>
            <a:pPr marL="0" indent="0" algn="just">
              <a:lnSpc>
                <a:spcPct val="90000"/>
              </a:lnSpc>
              <a:buNone/>
            </a:pPr>
            <a:r>
              <a:rPr lang="ko-KR" altLang="ko-KR" b="1" dirty="0">
                <a:solidFill>
                  <a:srgbClr val="336600"/>
                </a:solidFill>
              </a:rPr>
              <a:t>지난해 직장 내 괴롭힘 신고</a:t>
            </a:r>
            <a:r>
              <a:rPr lang="en-US" altLang="ko-KR" b="1" dirty="0">
                <a:solidFill>
                  <a:srgbClr val="336600"/>
                </a:solidFill>
              </a:rPr>
              <a:t> </a:t>
            </a:r>
            <a:r>
              <a:rPr lang="ko-KR" altLang="ko-KR" b="1" dirty="0">
                <a:solidFill>
                  <a:srgbClr val="336600"/>
                </a:solidFill>
              </a:rPr>
              <a:t>사건</a:t>
            </a:r>
            <a:r>
              <a:rPr lang="en-US" altLang="ko-KR" b="1" dirty="0">
                <a:solidFill>
                  <a:srgbClr val="336600"/>
                </a:solidFill>
              </a:rPr>
              <a:t> </a:t>
            </a:r>
            <a:r>
              <a:rPr lang="ko-KR" altLang="ko-KR" b="1" dirty="0">
                <a:solidFill>
                  <a:srgbClr val="336600"/>
                </a:solidFill>
              </a:rPr>
              <a:t>역시</a:t>
            </a:r>
            <a:r>
              <a:rPr lang="en-US" altLang="ko-KR" b="1" dirty="0">
                <a:solidFill>
                  <a:srgbClr val="336600"/>
                </a:solidFill>
              </a:rPr>
              <a:t> </a:t>
            </a:r>
            <a:r>
              <a:rPr lang="ko-KR" altLang="ko-KR" b="1" dirty="0">
                <a:solidFill>
                  <a:srgbClr val="336600"/>
                </a:solidFill>
              </a:rPr>
              <a:t>해당</a:t>
            </a:r>
            <a:r>
              <a:rPr lang="en-US" altLang="ko-KR" b="1" dirty="0">
                <a:solidFill>
                  <a:srgbClr val="336600"/>
                </a:solidFill>
              </a:rPr>
              <a:t> </a:t>
            </a:r>
            <a:r>
              <a:rPr lang="ko-KR" altLang="ko-KR" b="1" dirty="0">
                <a:solidFill>
                  <a:srgbClr val="336600"/>
                </a:solidFill>
              </a:rPr>
              <a:t>분야의 접수 비율(16%)이 가장 높</a:t>
            </a:r>
            <a:r>
              <a:rPr lang="ko-KR" altLang="en-US" b="1" dirty="0">
                <a:solidFill>
                  <a:srgbClr val="336600"/>
                </a:solidFill>
              </a:rPr>
              <a:t>음</a:t>
            </a:r>
            <a:r>
              <a:rPr lang="en-US" altLang="ko-KR" b="1" dirty="0">
                <a:solidFill>
                  <a:srgbClr val="336600"/>
                </a:solidFill>
              </a:rPr>
              <a:t>.</a:t>
            </a:r>
            <a:endParaRPr lang="ko-KR" altLang="en-US" b="1" dirty="0">
              <a:solidFill>
                <a:srgbClr val="336600"/>
              </a:solidFill>
            </a:endParaRPr>
          </a:p>
        </p:txBody>
      </p:sp>
      <p:pic>
        <p:nvPicPr>
          <p:cNvPr id="5" name="그림 4">
            <a:extLst>
              <a:ext uri="{FF2B5EF4-FFF2-40B4-BE49-F238E27FC236}">
                <a16:creationId xmlns:a16="http://schemas.microsoft.com/office/drawing/2014/main" id="{1212C923-4829-B2D9-84B2-84250B9FD425}"/>
              </a:ext>
            </a:extLst>
          </p:cNvPr>
          <p:cNvPicPr>
            <a:picLocks noChangeAspect="1"/>
          </p:cNvPicPr>
          <p:nvPr/>
        </p:nvPicPr>
        <p:blipFill>
          <a:blip r:embed="rId3"/>
          <a:srcRect l="20572" r="13996" b="-1"/>
          <a:stretch>
            <a:fillRect/>
          </a:stretch>
        </p:blipFill>
        <p:spPr>
          <a:xfrm>
            <a:off x="5202684" y="1404367"/>
            <a:ext cx="5258651" cy="5904657"/>
          </a:xfrm>
          <a:prstGeom prst="rect">
            <a:avLst/>
          </a:prstGeom>
          <a:noFill/>
        </p:spPr>
      </p:pic>
      <p:sp>
        <p:nvSpPr>
          <p:cNvPr id="4" name="제목 1">
            <a:extLst>
              <a:ext uri="{FF2B5EF4-FFF2-40B4-BE49-F238E27FC236}">
                <a16:creationId xmlns:a16="http://schemas.microsoft.com/office/drawing/2014/main" id="{978A8C2E-DCFB-B487-D1D4-048FFD8F3488}"/>
              </a:ext>
            </a:extLst>
          </p:cNvPr>
          <p:cNvSpPr txBox="1">
            <a:spLocks/>
          </p:cNvSpPr>
          <p:nvPr/>
        </p:nvSpPr>
        <p:spPr>
          <a:xfrm>
            <a:off x="0" y="180231"/>
            <a:ext cx="10693400" cy="1080120"/>
          </a:xfrm>
          <a:prstGeom prst="rect">
            <a:avLst/>
          </a:prstGeom>
          <a:solidFill>
            <a:srgbClr val="FFC000"/>
          </a:solidFill>
        </p:spPr>
        <p:txBody>
          <a:bodyPr vert="horz" lIns="99569" tIns="49785" rIns="99569" bIns="49785" rtlCol="0" anchor="ctr">
            <a:normAutofit fontScale="97500" lnSpcReduction="1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en-US" sz="6800" b="1" dirty="0">
                <a:solidFill>
                  <a:srgbClr val="0140BF"/>
                </a:solidFill>
                <a:effectLst>
                  <a:outerShdw blurRad="38100" dist="38100" dir="2700000" algn="tl">
                    <a:srgbClr val="000000">
                      <a:alpha val="43137"/>
                    </a:srgbClr>
                  </a:outerShdw>
                </a:effectLst>
              </a:rPr>
              <a:t>병원 현장 종사자</a:t>
            </a:r>
            <a:endParaRPr lang="ko-KR" altLang="en-US" b="1" dirty="0">
              <a:solidFill>
                <a:srgbClr val="0140B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57318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88EE6-10F8-A759-75BB-ADBEA299CD09}"/>
            </a:ext>
          </a:extLst>
        </p:cNvPr>
        <p:cNvGrpSpPr/>
        <p:nvPr/>
      </p:nvGrpSpPr>
      <p:grpSpPr>
        <a:xfrm>
          <a:off x="0" y="0"/>
          <a:ext cx="0" cy="0"/>
          <a:chOff x="0" y="0"/>
          <a:chExt cx="0" cy="0"/>
        </a:xfrm>
      </p:grpSpPr>
      <p:sp>
        <p:nvSpPr>
          <p:cNvPr id="4" name="제목 1">
            <a:extLst>
              <a:ext uri="{FF2B5EF4-FFF2-40B4-BE49-F238E27FC236}">
                <a16:creationId xmlns:a16="http://schemas.microsoft.com/office/drawing/2014/main" id="{1E531002-C651-F5FF-0C16-0488828CE429}"/>
              </a:ext>
            </a:extLst>
          </p:cNvPr>
          <p:cNvSpPr>
            <a:spLocks noGrp="1"/>
          </p:cNvSpPr>
          <p:nvPr>
            <p:ph sz="quarter" idx="13"/>
          </p:nvPr>
        </p:nvSpPr>
        <p:spPr>
          <a:xfrm>
            <a:off x="1458268" y="2844527"/>
            <a:ext cx="8928992" cy="2088232"/>
          </a:xfrm>
        </p:spPr>
        <p:txBody>
          <a:bodyPr>
            <a:normAutofit/>
          </a:bodyPr>
          <a:lstStyle/>
          <a:p>
            <a:r>
              <a:rPr lang="ko-KR" altLang="en-US" sz="4800" dirty="0"/>
              <a:t>진상 손님</a:t>
            </a:r>
            <a:r>
              <a:rPr lang="en-US" altLang="ko-KR" sz="4800" dirty="0"/>
              <a:t>, </a:t>
            </a:r>
            <a:r>
              <a:rPr lang="ko-KR" altLang="en-US" sz="4800" dirty="0"/>
              <a:t>직원 갈등</a:t>
            </a:r>
            <a:r>
              <a:rPr lang="en-US" altLang="ko-KR" sz="4800" dirty="0"/>
              <a:t>, </a:t>
            </a:r>
            <a:r>
              <a:rPr lang="ko-KR" altLang="en-US" sz="4800" dirty="0"/>
              <a:t>역할 분담 불확실</a:t>
            </a:r>
            <a:r>
              <a:rPr lang="en-US" altLang="ko-KR" sz="4800" dirty="0"/>
              <a:t>, </a:t>
            </a:r>
            <a:r>
              <a:rPr lang="ko-KR" altLang="en-US" sz="4800" dirty="0"/>
              <a:t>기름냄새</a:t>
            </a:r>
            <a:r>
              <a:rPr lang="en-US" altLang="ko-KR" sz="4800" dirty="0"/>
              <a:t>, </a:t>
            </a:r>
            <a:r>
              <a:rPr lang="ko-KR" altLang="en-US" sz="4800" dirty="0"/>
              <a:t>반말 당하기</a:t>
            </a:r>
            <a:endParaRPr lang="en-US" altLang="ko-KR" sz="4800" b="1" dirty="0"/>
          </a:p>
        </p:txBody>
      </p:sp>
      <p:sp>
        <p:nvSpPr>
          <p:cNvPr id="2" name="TextBox 1">
            <a:extLst>
              <a:ext uri="{FF2B5EF4-FFF2-40B4-BE49-F238E27FC236}">
                <a16:creationId xmlns:a16="http://schemas.microsoft.com/office/drawing/2014/main" id="{980683A4-8274-53F9-2C8C-4F6FB79BBA95}"/>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 생각해 봅시다</a:t>
            </a:r>
            <a:r>
              <a:rPr lang="en-US" altLang="ko-KR" sz="2000" b="1" dirty="0">
                <a:solidFill>
                  <a:schemeClr val="bg1"/>
                </a:solidFill>
                <a:latin typeface="맑은 고딕" panose="020B0503020000020004" pitchFamily="50" charset="-127"/>
                <a:ea typeface="맑은 고딕" panose="020B0503020000020004" pitchFamily="50" charset="-127"/>
              </a:rPr>
              <a:t>.</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
        <p:nvSpPr>
          <p:cNvPr id="3" name="제목 5">
            <a:extLst>
              <a:ext uri="{FF2B5EF4-FFF2-40B4-BE49-F238E27FC236}">
                <a16:creationId xmlns:a16="http://schemas.microsoft.com/office/drawing/2014/main" id="{47F81F95-78C5-D878-7BC5-437C67CEDCAE}"/>
              </a:ext>
            </a:extLst>
          </p:cNvPr>
          <p:cNvSpPr txBox="1">
            <a:spLocks/>
          </p:cNvSpPr>
          <p:nvPr/>
        </p:nvSpPr>
        <p:spPr>
          <a:xfrm>
            <a:off x="0" y="2125827"/>
            <a:ext cx="10693400"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marL="685800" indent="-685800">
              <a:buFont typeface="Wingdings" panose="05000000000000000000" pitchFamily="2" charset="2"/>
              <a:buChar char="Ø"/>
            </a:pPr>
            <a:r>
              <a:rPr lang="ko-KR" altLang="en-US" sz="5400" b="1" dirty="0">
                <a:solidFill>
                  <a:srgbClr val="336600"/>
                </a:solidFill>
                <a:latin typeface="+mj-ea"/>
              </a:rPr>
              <a:t>누구일까요</a:t>
            </a:r>
            <a:r>
              <a:rPr lang="en-US" altLang="ko-KR" sz="5400" b="1" dirty="0">
                <a:solidFill>
                  <a:srgbClr val="336600"/>
                </a:solidFill>
                <a:latin typeface="+mj-ea"/>
              </a:rPr>
              <a:t>?</a:t>
            </a:r>
            <a:endParaRPr lang="ko-KR" altLang="en-US" sz="5400" b="1" dirty="0">
              <a:solidFill>
                <a:srgbClr val="336600"/>
              </a:solidFill>
              <a:latin typeface="+mj-ea"/>
            </a:endParaRPr>
          </a:p>
        </p:txBody>
      </p:sp>
      <p:sp>
        <p:nvSpPr>
          <p:cNvPr id="5" name="폭발: 8pt 4">
            <a:extLst>
              <a:ext uri="{FF2B5EF4-FFF2-40B4-BE49-F238E27FC236}">
                <a16:creationId xmlns:a16="http://schemas.microsoft.com/office/drawing/2014/main" id="{F8001AC2-05BB-350E-ECE8-B318EF164C3F}"/>
              </a:ext>
            </a:extLst>
          </p:cNvPr>
          <p:cNvSpPr/>
          <p:nvPr/>
        </p:nvSpPr>
        <p:spPr>
          <a:xfrm rot="20710724">
            <a:off x="8106806" y="5114400"/>
            <a:ext cx="2425382" cy="2172797"/>
          </a:xfrm>
          <a:prstGeom prst="irregularSeal1">
            <a:avLst/>
          </a:prstGeom>
          <a:solidFill>
            <a:srgbClr val="C00000">
              <a:alpha val="75000"/>
            </a:srgbClr>
          </a:solidFill>
          <a:ln w="79375">
            <a:solidFill>
              <a:srgbClr val="FFC000">
                <a:alpha val="8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 name="폭발: 8pt 6">
            <a:extLst>
              <a:ext uri="{FF2B5EF4-FFF2-40B4-BE49-F238E27FC236}">
                <a16:creationId xmlns:a16="http://schemas.microsoft.com/office/drawing/2014/main" id="{59596CC6-8AB9-EAD3-E6E4-79F551C1D830}"/>
              </a:ext>
            </a:extLst>
          </p:cNvPr>
          <p:cNvSpPr/>
          <p:nvPr/>
        </p:nvSpPr>
        <p:spPr>
          <a:xfrm rot="2183371">
            <a:off x="714198" y="1139853"/>
            <a:ext cx="2425382" cy="2172797"/>
          </a:xfrm>
          <a:prstGeom prst="irregularSeal1">
            <a:avLst/>
          </a:prstGeom>
          <a:solidFill>
            <a:srgbClr val="C00000">
              <a:alpha val="75000"/>
            </a:srgbClr>
          </a:solidFill>
          <a:ln w="79375">
            <a:solidFill>
              <a:srgbClr val="FFC000">
                <a:alpha val="8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4006178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08FB382A-8ABE-6D18-6D8B-909A89D92FE1}"/>
              </a:ext>
            </a:extLst>
          </p:cNvPr>
          <p:cNvPicPr>
            <a:picLocks noGrp="1" noChangeAspect="1"/>
          </p:cNvPicPr>
          <p:nvPr>
            <p:ph idx="1"/>
          </p:nvPr>
        </p:nvPicPr>
        <p:blipFill>
          <a:blip r:embed="rId3"/>
          <a:stretch>
            <a:fillRect/>
          </a:stretch>
        </p:blipFill>
        <p:spPr>
          <a:xfrm>
            <a:off x="106119" y="1476376"/>
            <a:ext cx="10497165" cy="5904656"/>
          </a:xfrm>
          <a:prstGeom prst="rect">
            <a:avLst/>
          </a:prstGeom>
        </p:spPr>
      </p:pic>
      <p:sp>
        <p:nvSpPr>
          <p:cNvPr id="3" name="제목 1">
            <a:extLst>
              <a:ext uri="{FF2B5EF4-FFF2-40B4-BE49-F238E27FC236}">
                <a16:creationId xmlns:a16="http://schemas.microsoft.com/office/drawing/2014/main" id="{4AEB1279-7D24-E380-DAA4-8918BB053861}"/>
              </a:ext>
            </a:extLst>
          </p:cNvPr>
          <p:cNvSpPr txBox="1">
            <a:spLocks/>
          </p:cNvSpPr>
          <p:nvPr/>
        </p:nvSpPr>
        <p:spPr>
          <a:xfrm>
            <a:off x="0" y="180231"/>
            <a:ext cx="10693400" cy="1080120"/>
          </a:xfrm>
          <a:prstGeom prst="rect">
            <a:avLst/>
          </a:prstGeom>
          <a:solidFill>
            <a:srgbClr val="FFC000"/>
          </a:solidFill>
        </p:spPr>
        <p:txBody>
          <a:bodyPr vert="horz" lIns="99569" tIns="49785" rIns="99569" bIns="49785" rtlCol="0" anchor="ctr">
            <a:normAutofit fontScale="97500" lnSpcReduction="1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en-US" sz="6800" b="1" dirty="0">
                <a:solidFill>
                  <a:srgbClr val="0140BF"/>
                </a:solidFill>
                <a:effectLst>
                  <a:outerShdw blurRad="38100" dist="38100" dir="2700000" algn="tl">
                    <a:srgbClr val="000000">
                      <a:alpha val="43137"/>
                    </a:srgbClr>
                  </a:outerShdw>
                </a:effectLst>
              </a:rPr>
              <a:t>고깃집 아르바이트</a:t>
            </a:r>
            <a:endParaRPr lang="ko-KR" altLang="en-US" b="1" dirty="0">
              <a:solidFill>
                <a:srgbClr val="0140B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36000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sp>
        <p:nvSpPr>
          <p:cNvPr id="2" name="사각형: 둥근 모서리 1">
            <a:extLst>
              <a:ext uri="{FF2B5EF4-FFF2-40B4-BE49-F238E27FC236}">
                <a16:creationId xmlns:a16="http://schemas.microsoft.com/office/drawing/2014/main" id="{4BDA4142-50D1-A735-5482-8EFD8BB259BC}"/>
              </a:ext>
            </a:extLst>
          </p:cNvPr>
          <p:cNvSpPr/>
          <p:nvPr/>
        </p:nvSpPr>
        <p:spPr>
          <a:xfrm>
            <a:off x="1098228" y="0"/>
            <a:ext cx="8621653" cy="756126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5" name="내용 개체 틀 4">
            <a:extLst>
              <a:ext uri="{FF2B5EF4-FFF2-40B4-BE49-F238E27FC236}">
                <a16:creationId xmlns:a16="http://schemas.microsoft.com/office/drawing/2014/main" id="{A2255874-A7F8-4130-88CB-3891B47338A0}"/>
              </a:ext>
            </a:extLst>
          </p:cNvPr>
          <p:cNvPicPr>
            <a:picLocks noGrp="1" noChangeAspect="1"/>
          </p:cNvPicPr>
          <p:nvPr>
            <p:ph idx="1"/>
          </p:nvPr>
        </p:nvPicPr>
        <p:blipFill>
          <a:blip r:embed="rId3"/>
          <a:stretch>
            <a:fillRect/>
          </a:stretch>
        </p:blipFill>
        <p:spPr>
          <a:xfrm>
            <a:off x="1261551" y="108223"/>
            <a:ext cx="8333621" cy="7306418"/>
          </a:xfrm>
          <a:prstGeom prst="rect">
            <a:avLst/>
          </a:prstGeom>
          <a:noFill/>
        </p:spPr>
      </p:pic>
    </p:spTree>
    <p:extLst>
      <p:ext uri="{BB962C8B-B14F-4D97-AF65-F5344CB8AC3E}">
        <p14:creationId xmlns:p14="http://schemas.microsoft.com/office/powerpoint/2010/main" val="34208712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C0966B5-A696-476F-7239-F4024BF964C3}"/>
              </a:ext>
            </a:extLst>
          </p:cNvPr>
          <p:cNvSpPr>
            <a:spLocks noGrp="1"/>
          </p:cNvSpPr>
          <p:nvPr>
            <p:ph type="title"/>
          </p:nvPr>
        </p:nvSpPr>
        <p:spPr>
          <a:xfrm>
            <a:off x="752353" y="972319"/>
            <a:ext cx="9205875" cy="1078740"/>
          </a:xfrm>
        </p:spPr>
        <p:txBody>
          <a:bodyPr/>
          <a:lstStyle/>
          <a:p>
            <a:r>
              <a:rPr lang="en-US" altLang="ko-KR" b="1" dirty="0">
                <a:solidFill>
                  <a:srgbClr val="993366"/>
                </a:solidFill>
                <a:latin typeface="+mn-ea"/>
                <a:ea typeface="+mn-ea"/>
              </a:rPr>
              <a:t>[</a:t>
            </a:r>
            <a:r>
              <a:rPr lang="ko-KR" altLang="en-US" b="1" dirty="0">
                <a:solidFill>
                  <a:srgbClr val="993366"/>
                </a:solidFill>
                <a:latin typeface="+mn-ea"/>
                <a:ea typeface="+mn-ea"/>
              </a:rPr>
              <a:t>퀴즈</a:t>
            </a:r>
            <a:r>
              <a:rPr lang="en-US" altLang="ko-KR" b="1" dirty="0">
                <a:solidFill>
                  <a:srgbClr val="993366"/>
                </a:solidFill>
                <a:latin typeface="+mn-ea"/>
                <a:ea typeface="+mn-ea"/>
              </a:rPr>
              <a:t>] </a:t>
            </a:r>
            <a:r>
              <a:rPr lang="ko-KR" altLang="en-US" b="1" dirty="0">
                <a:solidFill>
                  <a:srgbClr val="336600"/>
                </a:solidFill>
                <a:latin typeface="+mn-ea"/>
                <a:ea typeface="+mn-ea"/>
              </a:rPr>
              <a:t>어떤 행동일까요</a:t>
            </a:r>
            <a:r>
              <a:rPr lang="en-US" altLang="ko-KR" b="1" dirty="0">
                <a:solidFill>
                  <a:srgbClr val="336600"/>
                </a:solidFill>
                <a:latin typeface="+mn-ea"/>
                <a:ea typeface="+mn-ea"/>
              </a:rPr>
              <a:t>?</a:t>
            </a:r>
            <a:endParaRPr lang="en-US" b="1" dirty="0">
              <a:solidFill>
                <a:srgbClr val="336600"/>
              </a:solidFill>
              <a:latin typeface="+mn-ea"/>
              <a:ea typeface="+mn-ea"/>
            </a:endParaRPr>
          </a:p>
        </p:txBody>
      </p:sp>
      <p:pic>
        <p:nvPicPr>
          <p:cNvPr id="5" name="내용 개체 틀 4">
            <a:extLst>
              <a:ext uri="{FF2B5EF4-FFF2-40B4-BE49-F238E27FC236}">
                <a16:creationId xmlns:a16="http://schemas.microsoft.com/office/drawing/2014/main" id="{A0C067A2-A8B2-CF66-2946-11414292BC09}"/>
              </a:ext>
            </a:extLst>
          </p:cNvPr>
          <p:cNvPicPr>
            <a:picLocks noGrp="1" noChangeAspect="1"/>
          </p:cNvPicPr>
          <p:nvPr>
            <p:ph idx="1"/>
          </p:nvPr>
        </p:nvPicPr>
        <p:blipFill rotWithShape="1">
          <a:blip r:embed="rId3"/>
          <a:srcRect l="15094" t="15043" r="7546" b="12110"/>
          <a:stretch/>
        </p:blipFill>
        <p:spPr>
          <a:xfrm>
            <a:off x="2826420" y="1935561"/>
            <a:ext cx="5400599" cy="5322319"/>
          </a:xfrm>
          <a:prstGeom prst="ellipse">
            <a:avLst/>
          </a:prstGeom>
          <a:noFill/>
        </p:spPr>
      </p:pic>
      <p:sp>
        <p:nvSpPr>
          <p:cNvPr id="2" name="TextBox 1">
            <a:extLst>
              <a:ext uri="{FF2B5EF4-FFF2-40B4-BE49-F238E27FC236}">
                <a16:creationId xmlns:a16="http://schemas.microsoft.com/office/drawing/2014/main" id="{0E4D789A-29A2-E1B6-F606-B6AC1FDFA5DD}"/>
              </a:ext>
            </a:extLst>
          </p:cNvPr>
          <p:cNvSpPr txBox="1"/>
          <p:nvPr/>
        </p:nvSpPr>
        <p:spPr>
          <a:xfrm>
            <a:off x="0" y="252239"/>
            <a:ext cx="10693400" cy="523220"/>
          </a:xfrm>
          <a:prstGeom prst="rect">
            <a:avLst/>
          </a:prstGeom>
          <a:solidFill>
            <a:srgbClr val="A1C5FF"/>
          </a:solidFill>
        </p:spPr>
        <p:txBody>
          <a:bodyPr wrap="square" rtlCol="0">
            <a:spAutoFit/>
          </a:bodyPr>
          <a:lstStyle/>
          <a:p>
            <a:r>
              <a:rPr lang="ko-KR" altLang="en-US" sz="2400" b="1" dirty="0">
                <a:latin typeface="+mj-ea"/>
                <a:ea typeface="+mj-ea"/>
              </a:rPr>
              <a:t> </a:t>
            </a:r>
            <a:r>
              <a:rPr lang="ko-KR" altLang="en-US" sz="2800" b="1" dirty="0">
                <a:solidFill>
                  <a:srgbClr val="FF0529"/>
                </a:solidFill>
                <a:latin typeface="+mj-ea"/>
                <a:ea typeface="+mj-ea"/>
              </a:rPr>
              <a:t>활동</a:t>
            </a:r>
            <a:endParaRPr lang="ko-KR" altLang="en-US" sz="2400" b="1" dirty="0">
              <a:solidFill>
                <a:srgbClr val="FF0529"/>
              </a:solidFill>
              <a:latin typeface="+mj-ea"/>
              <a:ea typeface="+mj-ea"/>
            </a:endParaRPr>
          </a:p>
        </p:txBody>
      </p:sp>
    </p:spTree>
    <p:extLst>
      <p:ext uri="{BB962C8B-B14F-4D97-AF65-F5344CB8AC3E}">
        <p14:creationId xmlns:p14="http://schemas.microsoft.com/office/powerpoint/2010/main" val="18871158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B68B1861-E54A-D406-49D5-627958AE0104}"/>
              </a:ext>
            </a:extLst>
          </p:cNvPr>
          <p:cNvPicPr>
            <a:picLocks noGrp="1" noChangeAspect="1"/>
          </p:cNvPicPr>
          <p:nvPr>
            <p:ph idx="1"/>
          </p:nvPr>
        </p:nvPicPr>
        <p:blipFill>
          <a:blip r:embed="rId3"/>
          <a:stretch>
            <a:fillRect/>
          </a:stretch>
        </p:blipFill>
        <p:spPr>
          <a:xfrm>
            <a:off x="1602284" y="11870"/>
            <a:ext cx="7416824" cy="7550460"/>
          </a:xfrm>
          <a:prstGeom prst="rect">
            <a:avLst/>
          </a:prstGeom>
        </p:spPr>
      </p:pic>
    </p:spTree>
    <p:extLst>
      <p:ext uri="{BB962C8B-B14F-4D97-AF65-F5344CB8AC3E}">
        <p14:creationId xmlns:p14="http://schemas.microsoft.com/office/powerpoint/2010/main" val="26192409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1DA902D5-C5E0-1383-2378-F6D0A4D5E687}"/>
              </a:ext>
            </a:extLst>
          </p:cNvPr>
          <p:cNvPicPr>
            <a:picLocks noGrp="1" noChangeAspect="1"/>
          </p:cNvPicPr>
          <p:nvPr>
            <p:ph idx="1"/>
          </p:nvPr>
        </p:nvPicPr>
        <p:blipFill rotWithShape="1">
          <a:blip r:embed="rId3"/>
          <a:srcRect l="7196" t="5882" r="1299" b="8150"/>
          <a:stretch/>
        </p:blipFill>
        <p:spPr>
          <a:xfrm>
            <a:off x="2383420" y="2124447"/>
            <a:ext cx="5915608" cy="5313344"/>
          </a:xfrm>
          <a:prstGeom prst="ellipse">
            <a:avLst/>
          </a:prstGeom>
          <a:noFill/>
        </p:spPr>
      </p:pic>
      <p:sp>
        <p:nvSpPr>
          <p:cNvPr id="3" name="TextBox 2">
            <a:extLst>
              <a:ext uri="{FF2B5EF4-FFF2-40B4-BE49-F238E27FC236}">
                <a16:creationId xmlns:a16="http://schemas.microsoft.com/office/drawing/2014/main" id="{6E808FF8-0CAD-A1A3-B896-E5DBB0D094FC}"/>
              </a:ext>
            </a:extLst>
          </p:cNvPr>
          <p:cNvSpPr txBox="1"/>
          <p:nvPr/>
        </p:nvSpPr>
        <p:spPr>
          <a:xfrm>
            <a:off x="0" y="252239"/>
            <a:ext cx="10693400" cy="523220"/>
          </a:xfrm>
          <a:prstGeom prst="rect">
            <a:avLst/>
          </a:prstGeom>
          <a:solidFill>
            <a:srgbClr val="A1C5FF"/>
          </a:solidFill>
        </p:spPr>
        <p:txBody>
          <a:bodyPr wrap="square" rtlCol="0">
            <a:spAutoFit/>
          </a:bodyPr>
          <a:lstStyle/>
          <a:p>
            <a:r>
              <a:rPr lang="ko-KR" altLang="en-US" sz="2400" b="1" dirty="0">
                <a:latin typeface="+mj-ea"/>
                <a:ea typeface="+mj-ea"/>
              </a:rPr>
              <a:t> </a:t>
            </a:r>
            <a:r>
              <a:rPr lang="ko-KR" altLang="en-US" sz="2800" b="1" dirty="0">
                <a:solidFill>
                  <a:srgbClr val="FF0529"/>
                </a:solidFill>
                <a:latin typeface="+mj-ea"/>
                <a:ea typeface="+mj-ea"/>
              </a:rPr>
              <a:t>활동</a:t>
            </a:r>
            <a:endParaRPr lang="ko-KR" altLang="en-US" sz="2400" b="1" dirty="0">
              <a:solidFill>
                <a:srgbClr val="FF0529"/>
              </a:solidFill>
              <a:latin typeface="+mj-ea"/>
              <a:ea typeface="+mj-ea"/>
            </a:endParaRPr>
          </a:p>
        </p:txBody>
      </p:sp>
      <p:sp>
        <p:nvSpPr>
          <p:cNvPr id="7" name="Title 1">
            <a:extLst>
              <a:ext uri="{FF2B5EF4-FFF2-40B4-BE49-F238E27FC236}">
                <a16:creationId xmlns:a16="http://schemas.microsoft.com/office/drawing/2014/main" id="{073DEFD9-8E27-F260-E1FF-7720040DE396}"/>
              </a:ext>
            </a:extLst>
          </p:cNvPr>
          <p:cNvSpPr>
            <a:spLocks noGrp="1"/>
          </p:cNvSpPr>
          <p:nvPr>
            <p:ph type="title"/>
          </p:nvPr>
        </p:nvSpPr>
        <p:spPr>
          <a:xfrm>
            <a:off x="752353" y="972319"/>
            <a:ext cx="9205875" cy="1078740"/>
          </a:xfrm>
        </p:spPr>
        <p:txBody>
          <a:bodyPr/>
          <a:lstStyle/>
          <a:p>
            <a:r>
              <a:rPr lang="en-US" altLang="ko-KR" b="1" dirty="0">
                <a:solidFill>
                  <a:srgbClr val="993366"/>
                </a:solidFill>
                <a:latin typeface="+mn-ea"/>
                <a:ea typeface="+mn-ea"/>
              </a:rPr>
              <a:t>[</a:t>
            </a:r>
            <a:r>
              <a:rPr lang="ko-KR" altLang="en-US" b="1" dirty="0">
                <a:solidFill>
                  <a:srgbClr val="993366"/>
                </a:solidFill>
                <a:latin typeface="+mn-ea"/>
                <a:ea typeface="+mn-ea"/>
              </a:rPr>
              <a:t>퀴즈</a:t>
            </a:r>
            <a:r>
              <a:rPr lang="en-US" altLang="ko-KR" b="1" dirty="0">
                <a:solidFill>
                  <a:srgbClr val="993366"/>
                </a:solidFill>
                <a:latin typeface="+mn-ea"/>
                <a:ea typeface="+mn-ea"/>
              </a:rPr>
              <a:t>] </a:t>
            </a:r>
            <a:r>
              <a:rPr lang="ko-KR" altLang="en-US" b="1" dirty="0">
                <a:solidFill>
                  <a:srgbClr val="336600"/>
                </a:solidFill>
                <a:latin typeface="+mn-ea"/>
                <a:ea typeface="+mn-ea"/>
              </a:rPr>
              <a:t>어떤 행동일까요</a:t>
            </a:r>
            <a:r>
              <a:rPr lang="en-US" altLang="ko-KR" b="1" dirty="0">
                <a:solidFill>
                  <a:srgbClr val="336600"/>
                </a:solidFill>
                <a:latin typeface="+mn-ea"/>
                <a:ea typeface="+mn-ea"/>
              </a:rPr>
              <a:t>?</a:t>
            </a:r>
            <a:endParaRPr lang="en-US" b="1" dirty="0">
              <a:solidFill>
                <a:srgbClr val="336600"/>
              </a:solidFill>
              <a:latin typeface="+mn-ea"/>
              <a:ea typeface="+mn-ea"/>
            </a:endParaRPr>
          </a:p>
        </p:txBody>
      </p:sp>
    </p:spTree>
    <p:extLst>
      <p:ext uri="{BB962C8B-B14F-4D97-AF65-F5344CB8AC3E}">
        <p14:creationId xmlns:p14="http://schemas.microsoft.com/office/powerpoint/2010/main" val="34616660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E2BEE78B-26AD-F6AA-D65A-51BFD3184FBF}"/>
              </a:ext>
            </a:extLst>
          </p:cNvPr>
          <p:cNvPicPr>
            <a:picLocks noGrp="1" noChangeAspect="1"/>
          </p:cNvPicPr>
          <p:nvPr>
            <p:ph idx="1"/>
          </p:nvPr>
        </p:nvPicPr>
        <p:blipFill>
          <a:blip r:embed="rId3"/>
          <a:stretch>
            <a:fillRect/>
          </a:stretch>
        </p:blipFill>
        <p:spPr>
          <a:xfrm>
            <a:off x="1601266" y="37100"/>
            <a:ext cx="7417842" cy="7499522"/>
          </a:xfrm>
          <a:prstGeom prst="rect">
            <a:avLst/>
          </a:prstGeom>
        </p:spPr>
      </p:pic>
    </p:spTree>
    <p:extLst>
      <p:ext uri="{BB962C8B-B14F-4D97-AF65-F5344CB8AC3E}">
        <p14:creationId xmlns:p14="http://schemas.microsoft.com/office/powerpoint/2010/main" val="16903115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1A293D34-D95D-ABBA-4368-84DC95CE9F41}"/>
              </a:ext>
            </a:extLst>
          </p:cNvPr>
          <p:cNvPicPr>
            <a:picLocks noGrp="1" noChangeAspect="1"/>
          </p:cNvPicPr>
          <p:nvPr>
            <p:ph idx="1"/>
          </p:nvPr>
        </p:nvPicPr>
        <p:blipFill rotWithShape="1">
          <a:blip r:embed="rId3"/>
          <a:srcRect l="15226" t="9121" r="5046" b="7099"/>
          <a:stretch/>
        </p:blipFill>
        <p:spPr>
          <a:xfrm>
            <a:off x="2610396" y="1962573"/>
            <a:ext cx="5616624" cy="5490466"/>
          </a:xfrm>
          <a:prstGeom prst="ellipse">
            <a:avLst/>
          </a:prstGeom>
          <a:noFill/>
        </p:spPr>
      </p:pic>
      <p:sp>
        <p:nvSpPr>
          <p:cNvPr id="6" name="TextBox 5">
            <a:extLst>
              <a:ext uri="{FF2B5EF4-FFF2-40B4-BE49-F238E27FC236}">
                <a16:creationId xmlns:a16="http://schemas.microsoft.com/office/drawing/2014/main" id="{FE1F9F23-03F0-4E33-A1DA-77A59C80E9E9}"/>
              </a:ext>
            </a:extLst>
          </p:cNvPr>
          <p:cNvSpPr txBox="1"/>
          <p:nvPr/>
        </p:nvSpPr>
        <p:spPr>
          <a:xfrm>
            <a:off x="0" y="252239"/>
            <a:ext cx="10693400" cy="523220"/>
          </a:xfrm>
          <a:prstGeom prst="rect">
            <a:avLst/>
          </a:prstGeom>
          <a:solidFill>
            <a:srgbClr val="A1C5FF"/>
          </a:solidFill>
        </p:spPr>
        <p:txBody>
          <a:bodyPr wrap="square" rtlCol="0">
            <a:spAutoFit/>
          </a:bodyPr>
          <a:lstStyle/>
          <a:p>
            <a:r>
              <a:rPr lang="ko-KR" altLang="en-US" sz="2400" b="1" dirty="0">
                <a:latin typeface="+mj-ea"/>
                <a:ea typeface="+mj-ea"/>
              </a:rPr>
              <a:t> </a:t>
            </a:r>
            <a:r>
              <a:rPr lang="ko-KR" altLang="en-US" sz="2800" b="1" dirty="0">
                <a:solidFill>
                  <a:srgbClr val="FF0529"/>
                </a:solidFill>
                <a:effectLst>
                  <a:outerShdw blurRad="38100" dist="38100" dir="2700000" algn="tl">
                    <a:srgbClr val="000000">
                      <a:alpha val="43137"/>
                    </a:srgbClr>
                  </a:outerShdw>
                </a:effectLst>
                <a:latin typeface="+mj-ea"/>
                <a:ea typeface="+mj-ea"/>
              </a:rPr>
              <a:t>활동</a:t>
            </a:r>
            <a:endParaRPr lang="ko-KR" altLang="en-US" sz="2400" b="1" dirty="0">
              <a:solidFill>
                <a:srgbClr val="FF0529"/>
              </a:solidFill>
              <a:effectLst>
                <a:outerShdw blurRad="38100" dist="38100" dir="2700000" algn="tl">
                  <a:srgbClr val="000000">
                    <a:alpha val="43137"/>
                  </a:srgbClr>
                </a:outerShdw>
              </a:effectLst>
              <a:latin typeface="+mj-ea"/>
              <a:ea typeface="+mj-ea"/>
            </a:endParaRPr>
          </a:p>
        </p:txBody>
      </p:sp>
      <p:sp>
        <p:nvSpPr>
          <p:cNvPr id="7" name="Title 1">
            <a:extLst>
              <a:ext uri="{FF2B5EF4-FFF2-40B4-BE49-F238E27FC236}">
                <a16:creationId xmlns:a16="http://schemas.microsoft.com/office/drawing/2014/main" id="{57EA8B79-A0CB-01E7-D57B-4F6F4CD90D3F}"/>
              </a:ext>
            </a:extLst>
          </p:cNvPr>
          <p:cNvSpPr>
            <a:spLocks noGrp="1"/>
          </p:cNvSpPr>
          <p:nvPr>
            <p:ph type="title"/>
          </p:nvPr>
        </p:nvSpPr>
        <p:spPr>
          <a:xfrm>
            <a:off x="752353" y="972319"/>
            <a:ext cx="9205875" cy="1078740"/>
          </a:xfrm>
        </p:spPr>
        <p:txBody>
          <a:bodyPr/>
          <a:lstStyle/>
          <a:p>
            <a:r>
              <a:rPr lang="en-US" altLang="ko-KR" b="1" dirty="0">
                <a:solidFill>
                  <a:srgbClr val="993366"/>
                </a:solidFill>
                <a:latin typeface="+mn-ea"/>
                <a:ea typeface="+mn-ea"/>
              </a:rPr>
              <a:t>[</a:t>
            </a:r>
            <a:r>
              <a:rPr lang="ko-KR" altLang="en-US" b="1" dirty="0">
                <a:solidFill>
                  <a:srgbClr val="993366"/>
                </a:solidFill>
                <a:latin typeface="+mn-ea"/>
                <a:ea typeface="+mn-ea"/>
              </a:rPr>
              <a:t>퀴즈</a:t>
            </a:r>
            <a:r>
              <a:rPr lang="en-US" altLang="ko-KR" b="1" dirty="0">
                <a:solidFill>
                  <a:srgbClr val="993366"/>
                </a:solidFill>
                <a:latin typeface="+mn-ea"/>
                <a:ea typeface="+mn-ea"/>
              </a:rPr>
              <a:t>] </a:t>
            </a:r>
            <a:r>
              <a:rPr lang="ko-KR" altLang="en-US" b="1" dirty="0">
                <a:solidFill>
                  <a:srgbClr val="336600"/>
                </a:solidFill>
                <a:latin typeface="+mn-ea"/>
                <a:ea typeface="+mn-ea"/>
              </a:rPr>
              <a:t>어떤 행동일까요</a:t>
            </a:r>
            <a:r>
              <a:rPr lang="en-US" altLang="ko-KR" b="1" dirty="0">
                <a:solidFill>
                  <a:srgbClr val="336600"/>
                </a:solidFill>
                <a:latin typeface="+mn-ea"/>
                <a:ea typeface="+mn-ea"/>
              </a:rPr>
              <a:t>?</a:t>
            </a:r>
            <a:endParaRPr lang="en-US" b="1" dirty="0">
              <a:solidFill>
                <a:srgbClr val="336600"/>
              </a:solidFill>
              <a:latin typeface="+mn-ea"/>
              <a:ea typeface="+mn-ea"/>
            </a:endParaRPr>
          </a:p>
        </p:txBody>
      </p:sp>
    </p:spTree>
    <p:extLst>
      <p:ext uri="{BB962C8B-B14F-4D97-AF65-F5344CB8AC3E}">
        <p14:creationId xmlns:p14="http://schemas.microsoft.com/office/powerpoint/2010/main" val="30590133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0E609984-510E-4E40-BD2C-FB2C326FF92B}"/>
              </a:ext>
            </a:extLst>
          </p:cNvPr>
          <p:cNvPicPr>
            <a:picLocks noGrp="1" noChangeAspect="1"/>
          </p:cNvPicPr>
          <p:nvPr>
            <p:ph idx="1"/>
          </p:nvPr>
        </p:nvPicPr>
        <p:blipFill>
          <a:blip r:embed="rId3"/>
          <a:stretch>
            <a:fillRect/>
          </a:stretch>
        </p:blipFill>
        <p:spPr>
          <a:xfrm>
            <a:off x="2682404" y="-361"/>
            <a:ext cx="5298824" cy="7561624"/>
          </a:xfrm>
          <a:prstGeom prst="rect">
            <a:avLst/>
          </a:prstGeom>
        </p:spPr>
      </p:pic>
    </p:spTree>
    <p:extLst>
      <p:ext uri="{BB962C8B-B14F-4D97-AF65-F5344CB8AC3E}">
        <p14:creationId xmlns:p14="http://schemas.microsoft.com/office/powerpoint/2010/main" val="42227435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C982D3BD-8DBD-F080-CFC2-29CEB9DF0A2A}"/>
              </a:ext>
            </a:extLst>
          </p:cNvPr>
          <p:cNvSpPr>
            <a:spLocks noGrp="1"/>
          </p:cNvSpPr>
          <p:nvPr>
            <p:ph type="title"/>
          </p:nvPr>
        </p:nvSpPr>
        <p:spPr>
          <a:xfrm>
            <a:off x="0" y="112617"/>
            <a:ext cx="10693400" cy="859702"/>
          </a:xfrm>
          <a:solidFill>
            <a:srgbClr val="A1C5FF"/>
          </a:solidFill>
        </p:spPr>
        <p:txBody>
          <a:bodyPr/>
          <a:lstStyle/>
          <a:p>
            <a:r>
              <a:rPr lang="ko-KR" altLang="en-US" b="1" dirty="0">
                <a:solidFill>
                  <a:srgbClr val="BC005E"/>
                </a:solidFill>
              </a:rPr>
              <a:t>업무적 괴롭힘의 사례</a:t>
            </a:r>
          </a:p>
        </p:txBody>
      </p:sp>
      <p:sp>
        <p:nvSpPr>
          <p:cNvPr id="6" name="폭발: 14pt 5">
            <a:extLst>
              <a:ext uri="{FF2B5EF4-FFF2-40B4-BE49-F238E27FC236}">
                <a16:creationId xmlns:a16="http://schemas.microsoft.com/office/drawing/2014/main" id="{22BC1B24-C896-D240-0B97-7CAA1BC6784B}"/>
              </a:ext>
            </a:extLst>
          </p:cNvPr>
          <p:cNvSpPr/>
          <p:nvPr/>
        </p:nvSpPr>
        <p:spPr>
          <a:xfrm>
            <a:off x="4914652" y="2977573"/>
            <a:ext cx="4402141" cy="2607637"/>
          </a:xfrm>
          <a:prstGeom prst="irregularSeal2">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ko-KR" altLang="en-US" sz="6000" b="1" dirty="0">
                <a:solidFill>
                  <a:srgbClr val="C00000"/>
                </a:solidFill>
              </a:rPr>
              <a:t>무시</a:t>
            </a:r>
            <a:endParaRPr lang="ko-KR" altLang="en-US" sz="3600" b="1" dirty="0">
              <a:solidFill>
                <a:srgbClr val="C00000"/>
              </a:solidFill>
            </a:endParaRPr>
          </a:p>
        </p:txBody>
      </p:sp>
      <p:sp>
        <p:nvSpPr>
          <p:cNvPr id="7" name="폭발: 14pt 6">
            <a:extLst>
              <a:ext uri="{FF2B5EF4-FFF2-40B4-BE49-F238E27FC236}">
                <a16:creationId xmlns:a16="http://schemas.microsoft.com/office/drawing/2014/main" id="{973055E4-F994-EA0A-4C58-72F63C93D977}"/>
              </a:ext>
            </a:extLst>
          </p:cNvPr>
          <p:cNvSpPr/>
          <p:nvPr/>
        </p:nvSpPr>
        <p:spPr>
          <a:xfrm rot="21146441">
            <a:off x="105041" y="4038939"/>
            <a:ext cx="4066170" cy="2900948"/>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ko-KR" altLang="en-US" sz="5400" b="1" dirty="0">
                <a:solidFill>
                  <a:srgbClr val="C00000"/>
                </a:solidFill>
              </a:rPr>
              <a:t>태움</a:t>
            </a:r>
            <a:endParaRPr lang="ko-KR" altLang="en-US" sz="4000" b="1" dirty="0">
              <a:solidFill>
                <a:srgbClr val="C00000"/>
              </a:solidFill>
            </a:endParaRPr>
          </a:p>
        </p:txBody>
      </p:sp>
      <p:sp>
        <p:nvSpPr>
          <p:cNvPr id="18" name="폭발: 14pt 17">
            <a:extLst>
              <a:ext uri="{FF2B5EF4-FFF2-40B4-BE49-F238E27FC236}">
                <a16:creationId xmlns:a16="http://schemas.microsoft.com/office/drawing/2014/main" id="{6650FFE4-F2AA-7421-78F3-93F7D89468C3}"/>
              </a:ext>
            </a:extLst>
          </p:cNvPr>
          <p:cNvSpPr/>
          <p:nvPr/>
        </p:nvSpPr>
        <p:spPr>
          <a:xfrm>
            <a:off x="7063965" y="4212679"/>
            <a:ext cx="3971367" cy="3410652"/>
          </a:xfrm>
          <a:prstGeom prst="irregularSeal2">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ko-KR" sz="5400" b="1" dirty="0">
                <a:ln w="22225">
                  <a:solidFill>
                    <a:schemeClr val="accent2"/>
                  </a:solidFill>
                  <a:prstDash val="solid"/>
                </a:ln>
                <a:solidFill>
                  <a:schemeClr val="accent2">
                    <a:lumMod val="40000"/>
                    <a:lumOff val="60000"/>
                  </a:schemeClr>
                </a:solidFill>
                <a:highlight>
                  <a:srgbClr val="000000"/>
                </a:highlight>
              </a:rPr>
              <a:t>SNS</a:t>
            </a:r>
            <a:endParaRPr lang="ko-KR" altLang="en-US" sz="4000" b="1" dirty="0">
              <a:ln w="22225">
                <a:solidFill>
                  <a:schemeClr val="accent2"/>
                </a:solidFill>
                <a:prstDash val="solid"/>
              </a:ln>
              <a:solidFill>
                <a:schemeClr val="accent2">
                  <a:lumMod val="40000"/>
                  <a:lumOff val="60000"/>
                </a:schemeClr>
              </a:solidFill>
              <a:highlight>
                <a:srgbClr val="000000"/>
              </a:highlight>
            </a:endParaRPr>
          </a:p>
        </p:txBody>
      </p:sp>
      <p:sp>
        <p:nvSpPr>
          <p:cNvPr id="20" name="폭발: 14pt 19">
            <a:extLst>
              <a:ext uri="{FF2B5EF4-FFF2-40B4-BE49-F238E27FC236}">
                <a16:creationId xmlns:a16="http://schemas.microsoft.com/office/drawing/2014/main" id="{9B770F9B-57B6-E9ED-EB97-517751BE1674}"/>
              </a:ext>
            </a:extLst>
          </p:cNvPr>
          <p:cNvSpPr/>
          <p:nvPr/>
        </p:nvSpPr>
        <p:spPr>
          <a:xfrm>
            <a:off x="-12568" y="675621"/>
            <a:ext cx="3637953" cy="3871636"/>
          </a:xfrm>
          <a:prstGeom prst="irregularSeal2">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ko-KR" altLang="en-US" sz="4000" b="1" dirty="0">
                <a:ln w="6600">
                  <a:solidFill>
                    <a:schemeClr val="accent2"/>
                  </a:solidFill>
                  <a:prstDash val="solid"/>
                </a:ln>
                <a:solidFill>
                  <a:schemeClr val="tx1"/>
                </a:solidFill>
                <a:effectLst>
                  <a:outerShdw dist="38100" dir="2700000" algn="tl" rotWithShape="0">
                    <a:schemeClr val="accent2"/>
                  </a:outerShdw>
                </a:effectLst>
                <a:highlight>
                  <a:srgbClr val="FFFF00"/>
                </a:highlight>
              </a:rPr>
              <a:t>감시</a:t>
            </a:r>
          </a:p>
        </p:txBody>
      </p:sp>
      <p:sp>
        <p:nvSpPr>
          <p:cNvPr id="24" name="폭발: 14pt 23">
            <a:extLst>
              <a:ext uri="{FF2B5EF4-FFF2-40B4-BE49-F238E27FC236}">
                <a16:creationId xmlns:a16="http://schemas.microsoft.com/office/drawing/2014/main" id="{04BC851A-D132-C9C8-70EE-71E9E009EE63}"/>
              </a:ext>
            </a:extLst>
          </p:cNvPr>
          <p:cNvSpPr/>
          <p:nvPr/>
        </p:nvSpPr>
        <p:spPr>
          <a:xfrm rot="784080">
            <a:off x="3265209" y="4924234"/>
            <a:ext cx="4142626" cy="2747245"/>
          </a:xfrm>
          <a:prstGeom prst="irregularSeal2">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ko-KR" altLang="en-US" sz="4000" b="1" dirty="0">
                <a:ln w="6600">
                  <a:solidFill>
                    <a:schemeClr val="accent2"/>
                  </a:solidFill>
                  <a:prstDash val="solid"/>
                </a:ln>
                <a:solidFill>
                  <a:srgbClr val="FFFFFF"/>
                </a:solidFill>
                <a:effectLst>
                  <a:outerShdw dist="38100" dir="2700000" algn="tl" rotWithShape="0">
                    <a:schemeClr val="accent2"/>
                  </a:outerShdw>
                </a:effectLst>
                <a:highlight>
                  <a:srgbClr val="000000"/>
                </a:highlight>
              </a:rPr>
              <a:t>야근</a:t>
            </a:r>
          </a:p>
        </p:txBody>
      </p:sp>
      <p:sp>
        <p:nvSpPr>
          <p:cNvPr id="29" name="폭발: 14pt 28">
            <a:extLst>
              <a:ext uri="{FF2B5EF4-FFF2-40B4-BE49-F238E27FC236}">
                <a16:creationId xmlns:a16="http://schemas.microsoft.com/office/drawing/2014/main" id="{F3BAA71B-859A-1F1E-ADA3-091769997100}"/>
              </a:ext>
            </a:extLst>
          </p:cNvPr>
          <p:cNvSpPr/>
          <p:nvPr/>
        </p:nvSpPr>
        <p:spPr>
          <a:xfrm>
            <a:off x="6519018" y="675621"/>
            <a:ext cx="4402141" cy="2816978"/>
          </a:xfrm>
          <a:prstGeom prst="irregularSeal2">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ko-KR" altLang="en-US" sz="4800" b="1" dirty="0">
                <a:ln/>
                <a:solidFill>
                  <a:schemeClr val="accent4"/>
                </a:solidFill>
                <a:highlight>
                  <a:srgbClr val="EDEDED"/>
                </a:highlight>
              </a:rPr>
              <a:t>잡일</a:t>
            </a:r>
          </a:p>
        </p:txBody>
      </p:sp>
      <p:sp>
        <p:nvSpPr>
          <p:cNvPr id="33" name="폭발: 14pt 32">
            <a:extLst>
              <a:ext uri="{FF2B5EF4-FFF2-40B4-BE49-F238E27FC236}">
                <a16:creationId xmlns:a16="http://schemas.microsoft.com/office/drawing/2014/main" id="{E4679616-B7D5-A0FE-0954-A26EC5F26E43}"/>
              </a:ext>
            </a:extLst>
          </p:cNvPr>
          <p:cNvSpPr/>
          <p:nvPr/>
        </p:nvSpPr>
        <p:spPr>
          <a:xfrm>
            <a:off x="2598661" y="933121"/>
            <a:ext cx="4176464" cy="3612776"/>
          </a:xfrm>
          <a:prstGeom prst="irregularSeal2">
            <a:avLst/>
          </a:prstGeom>
          <a:solidFill>
            <a:srgbClr val="7030A0"/>
          </a:solidFill>
        </p:spPr>
        <p:style>
          <a:lnRef idx="2">
            <a:schemeClr val="accent2"/>
          </a:lnRef>
          <a:fillRef idx="1">
            <a:schemeClr val="lt1"/>
          </a:fillRef>
          <a:effectRef idx="0">
            <a:schemeClr val="accent2"/>
          </a:effectRef>
          <a:fontRef idx="minor">
            <a:schemeClr val="dk1"/>
          </a:fontRef>
        </p:style>
        <p:txBody>
          <a:bodyPr rtlCol="0" anchor="ctr">
            <a:scene3d>
              <a:camera prst="orthographicFront"/>
              <a:lightRig rig="soft" dir="t">
                <a:rot lat="0" lon="0" rev="15600000"/>
              </a:lightRig>
            </a:scene3d>
            <a:sp3d extrusionH="57150" prstMaterial="softEdge">
              <a:bevelT w="25400" h="38100"/>
            </a:sp3d>
          </a:bodyPr>
          <a:lstStyle/>
          <a:p>
            <a:pPr algn="ctr"/>
            <a:r>
              <a:rPr lang="ko-KR" altLang="en-US" sz="4800" b="1" dirty="0">
                <a:ln/>
                <a:solidFill>
                  <a:schemeClr val="bg1">
                    <a:lumMod val="95000"/>
                  </a:schemeClr>
                </a:solidFill>
              </a:rPr>
              <a:t>회식강요</a:t>
            </a:r>
          </a:p>
        </p:txBody>
      </p:sp>
    </p:spTree>
    <p:extLst>
      <p:ext uri="{BB962C8B-B14F-4D97-AF65-F5344CB8AC3E}">
        <p14:creationId xmlns:p14="http://schemas.microsoft.com/office/powerpoint/2010/main" val="376089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ppt_x"/>
                                          </p:val>
                                        </p:tav>
                                        <p:tav tm="100000">
                                          <p:val>
                                            <p:strVal val="#ppt_x"/>
                                          </p:val>
                                        </p:tav>
                                      </p:tavLst>
                                    </p:anim>
                                    <p:anim calcmode="lin" valueType="num">
                                      <p:cBhvr additive="base">
                                        <p:cTn id="1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ppt_x"/>
                                          </p:val>
                                        </p:tav>
                                        <p:tav tm="100000">
                                          <p:val>
                                            <p:strVal val="#ppt_x"/>
                                          </p:val>
                                        </p:tav>
                                      </p:tavLst>
                                    </p:anim>
                                    <p:anim calcmode="lin" valueType="num">
                                      <p:cBhvr additive="base">
                                        <p:cTn id="2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8" grpId="0" animBg="1"/>
      <p:bldP spid="20" grpId="0" animBg="1"/>
      <p:bldP spid="24" grpId="0" animBg="1"/>
      <p:bldP spid="29" grpId="0" animBg="1"/>
      <p:bldP spid="3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92337791-1593-C1C3-ACBA-9CCC52BE6096}"/>
              </a:ext>
            </a:extLst>
          </p:cNvPr>
          <p:cNvPicPr>
            <a:picLocks noGrp="1" noChangeAspect="1"/>
          </p:cNvPicPr>
          <p:nvPr>
            <p:ph idx="1"/>
          </p:nvPr>
        </p:nvPicPr>
        <p:blipFill rotWithShape="1">
          <a:blip r:embed="rId3"/>
          <a:srcRect l="5426" t="3268" r="5426"/>
          <a:stretch/>
        </p:blipFill>
        <p:spPr>
          <a:xfrm>
            <a:off x="2250356" y="1"/>
            <a:ext cx="6624736" cy="7381030"/>
          </a:xfrm>
          <a:prstGeom prst="rect">
            <a:avLst/>
          </a:prstGeom>
        </p:spPr>
      </p:pic>
    </p:spTree>
    <p:extLst>
      <p:ext uri="{BB962C8B-B14F-4D97-AF65-F5344CB8AC3E}">
        <p14:creationId xmlns:p14="http://schemas.microsoft.com/office/powerpoint/2010/main" val="41301753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01DE8017-3834-D2AC-619C-DB7326059D89}"/>
              </a:ext>
            </a:extLst>
          </p:cNvPr>
          <p:cNvPicPr>
            <a:picLocks noGrp="1" noChangeAspect="1"/>
          </p:cNvPicPr>
          <p:nvPr>
            <p:ph idx="1"/>
          </p:nvPr>
        </p:nvPicPr>
        <p:blipFill rotWithShape="1">
          <a:blip r:embed="rId2"/>
          <a:srcRect l="9799" r="10210"/>
          <a:stretch/>
        </p:blipFill>
        <p:spPr>
          <a:xfrm>
            <a:off x="2322364" y="324247"/>
            <a:ext cx="6264696" cy="6912768"/>
          </a:xfrm>
          <a:prstGeom prst="rect">
            <a:avLst/>
          </a:prstGeom>
        </p:spPr>
      </p:pic>
    </p:spTree>
    <p:extLst>
      <p:ext uri="{BB962C8B-B14F-4D97-AF65-F5344CB8AC3E}">
        <p14:creationId xmlns:p14="http://schemas.microsoft.com/office/powerpoint/2010/main" val="2992739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67CDC975-A1F2-1D21-8940-11566DC19601}"/>
              </a:ext>
            </a:extLst>
          </p:cNvPr>
          <p:cNvPicPr>
            <a:picLocks noGrp="1" noChangeAspect="1"/>
          </p:cNvPicPr>
          <p:nvPr>
            <p:ph idx="1"/>
          </p:nvPr>
        </p:nvPicPr>
        <p:blipFill rotWithShape="1">
          <a:blip r:embed="rId3"/>
          <a:srcRect l="13616" r="5425" b="4862"/>
          <a:stretch/>
        </p:blipFill>
        <p:spPr>
          <a:xfrm>
            <a:off x="2610396" y="1980431"/>
            <a:ext cx="5510222" cy="5400599"/>
          </a:xfrm>
          <a:prstGeom prst="ellipse">
            <a:avLst/>
          </a:prstGeom>
          <a:noFill/>
        </p:spPr>
      </p:pic>
      <p:sp>
        <p:nvSpPr>
          <p:cNvPr id="3" name="TextBox 2">
            <a:extLst>
              <a:ext uri="{FF2B5EF4-FFF2-40B4-BE49-F238E27FC236}">
                <a16:creationId xmlns:a16="http://schemas.microsoft.com/office/drawing/2014/main" id="{5DB3350D-D853-E18D-6F8F-E0668F7C6196}"/>
              </a:ext>
            </a:extLst>
          </p:cNvPr>
          <p:cNvSpPr txBox="1"/>
          <p:nvPr/>
        </p:nvSpPr>
        <p:spPr>
          <a:xfrm>
            <a:off x="0" y="252239"/>
            <a:ext cx="10693400" cy="523220"/>
          </a:xfrm>
          <a:prstGeom prst="rect">
            <a:avLst/>
          </a:prstGeom>
          <a:solidFill>
            <a:srgbClr val="A1C5FF"/>
          </a:solidFill>
        </p:spPr>
        <p:txBody>
          <a:bodyPr wrap="square" rtlCol="0">
            <a:spAutoFit/>
          </a:bodyPr>
          <a:lstStyle/>
          <a:p>
            <a:r>
              <a:rPr lang="ko-KR" altLang="en-US" sz="2400" b="1" dirty="0">
                <a:latin typeface="+mj-ea"/>
                <a:ea typeface="+mj-ea"/>
              </a:rPr>
              <a:t> </a:t>
            </a:r>
            <a:r>
              <a:rPr lang="ko-KR" altLang="en-US" sz="2800" b="1" dirty="0">
                <a:solidFill>
                  <a:srgbClr val="FF0529"/>
                </a:solidFill>
                <a:effectLst>
                  <a:outerShdw blurRad="38100" dist="38100" dir="2700000" algn="tl">
                    <a:srgbClr val="000000">
                      <a:alpha val="43137"/>
                    </a:srgbClr>
                  </a:outerShdw>
                </a:effectLst>
                <a:latin typeface="+mj-ea"/>
                <a:ea typeface="+mj-ea"/>
              </a:rPr>
              <a:t>활동</a:t>
            </a:r>
            <a:endParaRPr lang="ko-KR" altLang="en-US" sz="2400" b="1" dirty="0">
              <a:solidFill>
                <a:srgbClr val="FF0529"/>
              </a:solidFill>
              <a:effectLst>
                <a:outerShdw blurRad="38100" dist="38100" dir="2700000" algn="tl">
                  <a:srgbClr val="000000">
                    <a:alpha val="43137"/>
                  </a:srgbClr>
                </a:outerShdw>
              </a:effectLst>
              <a:latin typeface="+mj-ea"/>
              <a:ea typeface="+mj-ea"/>
            </a:endParaRPr>
          </a:p>
        </p:txBody>
      </p:sp>
      <p:sp>
        <p:nvSpPr>
          <p:cNvPr id="4" name="Title 1">
            <a:extLst>
              <a:ext uri="{FF2B5EF4-FFF2-40B4-BE49-F238E27FC236}">
                <a16:creationId xmlns:a16="http://schemas.microsoft.com/office/drawing/2014/main" id="{181EDFFB-5AAE-33AF-07A1-C760A5BB47C2}"/>
              </a:ext>
            </a:extLst>
          </p:cNvPr>
          <p:cNvSpPr txBox="1">
            <a:spLocks/>
          </p:cNvSpPr>
          <p:nvPr/>
        </p:nvSpPr>
        <p:spPr>
          <a:xfrm>
            <a:off x="752353" y="972319"/>
            <a:ext cx="9205875"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en-US" altLang="ko-KR" b="1" dirty="0">
                <a:solidFill>
                  <a:srgbClr val="993366"/>
                </a:solidFill>
                <a:latin typeface="+mn-ea"/>
                <a:ea typeface="+mn-ea"/>
              </a:rPr>
              <a:t>[</a:t>
            </a:r>
            <a:r>
              <a:rPr lang="ko-KR" altLang="en-US" b="1" dirty="0">
                <a:solidFill>
                  <a:srgbClr val="993366"/>
                </a:solidFill>
                <a:latin typeface="+mn-ea"/>
                <a:ea typeface="+mn-ea"/>
              </a:rPr>
              <a:t>퀴즈</a:t>
            </a:r>
            <a:r>
              <a:rPr lang="en-US" altLang="ko-KR" b="1" dirty="0">
                <a:solidFill>
                  <a:srgbClr val="993366"/>
                </a:solidFill>
                <a:latin typeface="+mn-ea"/>
                <a:ea typeface="+mn-ea"/>
              </a:rPr>
              <a:t>] </a:t>
            </a:r>
            <a:r>
              <a:rPr lang="ko-KR" altLang="en-US" b="1" dirty="0">
                <a:solidFill>
                  <a:srgbClr val="336600"/>
                </a:solidFill>
                <a:latin typeface="+mn-ea"/>
                <a:ea typeface="+mn-ea"/>
              </a:rPr>
              <a:t>어떤 행동일까요</a:t>
            </a:r>
            <a:r>
              <a:rPr lang="en-US" altLang="ko-KR" b="1" dirty="0">
                <a:solidFill>
                  <a:srgbClr val="336600"/>
                </a:solidFill>
                <a:latin typeface="+mn-ea"/>
                <a:ea typeface="+mn-ea"/>
              </a:rPr>
              <a:t>?</a:t>
            </a:r>
            <a:endParaRPr lang="en-US" b="1" dirty="0">
              <a:solidFill>
                <a:srgbClr val="336600"/>
              </a:solidFill>
              <a:latin typeface="+mn-ea"/>
              <a:ea typeface="+mn-ea"/>
            </a:endParaRPr>
          </a:p>
        </p:txBody>
      </p:sp>
    </p:spTree>
    <p:extLst>
      <p:ext uri="{BB962C8B-B14F-4D97-AF65-F5344CB8AC3E}">
        <p14:creationId xmlns:p14="http://schemas.microsoft.com/office/powerpoint/2010/main" val="16023487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A58A02E0-63A6-2397-5DA8-FFCE2ED5A163}"/>
              </a:ext>
            </a:extLst>
          </p:cNvPr>
          <p:cNvPicPr>
            <a:picLocks noGrp="1" noChangeAspect="1"/>
          </p:cNvPicPr>
          <p:nvPr>
            <p:ph idx="1"/>
          </p:nvPr>
        </p:nvPicPr>
        <p:blipFill>
          <a:blip r:embed="rId3"/>
          <a:stretch>
            <a:fillRect/>
          </a:stretch>
        </p:blipFill>
        <p:spPr>
          <a:xfrm>
            <a:off x="1962324" y="1494"/>
            <a:ext cx="7200800" cy="7559769"/>
          </a:xfrm>
          <a:prstGeom prst="rect">
            <a:avLst/>
          </a:prstGeom>
        </p:spPr>
      </p:pic>
    </p:spTree>
    <p:extLst>
      <p:ext uri="{BB962C8B-B14F-4D97-AF65-F5344CB8AC3E}">
        <p14:creationId xmlns:p14="http://schemas.microsoft.com/office/powerpoint/2010/main" val="209414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C54C0D40-6E74-F3D2-1A34-B8A80EB5633C}"/>
              </a:ext>
            </a:extLst>
          </p:cNvPr>
          <p:cNvPicPr>
            <a:picLocks noGrp="1" noChangeAspect="1"/>
          </p:cNvPicPr>
          <p:nvPr>
            <p:ph idx="1"/>
          </p:nvPr>
        </p:nvPicPr>
        <p:blipFill rotWithShape="1">
          <a:blip r:embed="rId3"/>
          <a:srcRect l="11652" t="14086" r="6310" b="8517"/>
          <a:stretch/>
        </p:blipFill>
        <p:spPr>
          <a:xfrm>
            <a:off x="2466380" y="2268463"/>
            <a:ext cx="5962009" cy="4968552"/>
          </a:xfrm>
          <a:prstGeom prst="ellipse">
            <a:avLst/>
          </a:prstGeom>
          <a:noFill/>
        </p:spPr>
      </p:pic>
      <p:sp>
        <p:nvSpPr>
          <p:cNvPr id="3" name="TextBox 2">
            <a:extLst>
              <a:ext uri="{FF2B5EF4-FFF2-40B4-BE49-F238E27FC236}">
                <a16:creationId xmlns:a16="http://schemas.microsoft.com/office/drawing/2014/main" id="{E90BA7A1-BF5C-00CF-F394-748C3753E01A}"/>
              </a:ext>
            </a:extLst>
          </p:cNvPr>
          <p:cNvSpPr txBox="1"/>
          <p:nvPr/>
        </p:nvSpPr>
        <p:spPr>
          <a:xfrm>
            <a:off x="0" y="252239"/>
            <a:ext cx="10693400" cy="523220"/>
          </a:xfrm>
          <a:prstGeom prst="rect">
            <a:avLst/>
          </a:prstGeom>
          <a:solidFill>
            <a:srgbClr val="A1C5FF"/>
          </a:solidFill>
        </p:spPr>
        <p:txBody>
          <a:bodyPr wrap="square" rtlCol="0">
            <a:spAutoFit/>
          </a:bodyPr>
          <a:lstStyle/>
          <a:p>
            <a:r>
              <a:rPr lang="ko-KR" altLang="en-US" sz="2400" b="1" dirty="0">
                <a:latin typeface="+mj-ea"/>
                <a:ea typeface="+mj-ea"/>
              </a:rPr>
              <a:t> </a:t>
            </a:r>
            <a:r>
              <a:rPr lang="ko-KR" altLang="en-US" sz="2800" b="1" dirty="0">
                <a:solidFill>
                  <a:srgbClr val="FF0529"/>
                </a:solidFill>
                <a:effectLst>
                  <a:outerShdw blurRad="38100" dist="38100" dir="2700000" algn="tl">
                    <a:srgbClr val="000000">
                      <a:alpha val="43137"/>
                    </a:srgbClr>
                  </a:outerShdw>
                </a:effectLst>
                <a:latin typeface="+mj-ea"/>
                <a:ea typeface="+mj-ea"/>
              </a:rPr>
              <a:t>활동</a:t>
            </a:r>
            <a:endParaRPr lang="ko-KR" altLang="en-US" sz="2400" b="1" dirty="0">
              <a:solidFill>
                <a:srgbClr val="FF0529"/>
              </a:solidFill>
              <a:effectLst>
                <a:outerShdw blurRad="38100" dist="38100" dir="2700000" algn="tl">
                  <a:srgbClr val="000000">
                    <a:alpha val="43137"/>
                  </a:srgbClr>
                </a:outerShdw>
              </a:effectLst>
              <a:latin typeface="+mj-ea"/>
              <a:ea typeface="+mj-ea"/>
            </a:endParaRPr>
          </a:p>
        </p:txBody>
      </p:sp>
      <p:sp>
        <p:nvSpPr>
          <p:cNvPr id="4" name="Title 1">
            <a:extLst>
              <a:ext uri="{FF2B5EF4-FFF2-40B4-BE49-F238E27FC236}">
                <a16:creationId xmlns:a16="http://schemas.microsoft.com/office/drawing/2014/main" id="{4F5E2632-D7D6-634F-D0F6-1CFE849FCA4C}"/>
              </a:ext>
            </a:extLst>
          </p:cNvPr>
          <p:cNvSpPr txBox="1">
            <a:spLocks/>
          </p:cNvSpPr>
          <p:nvPr/>
        </p:nvSpPr>
        <p:spPr>
          <a:xfrm>
            <a:off x="752353" y="972319"/>
            <a:ext cx="9205875" cy="1078740"/>
          </a:xfrm>
          <a:prstGeom prst="rect">
            <a:avLst/>
          </a:prstGeom>
        </p:spPr>
        <p:txBody>
          <a:bodyPr vert="horz" lIns="99569" tIns="49785" rIns="99569" bIns="49785" rtlCol="0" anchor="ctr">
            <a:norm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en-US" altLang="ko-KR" b="1" dirty="0">
                <a:solidFill>
                  <a:srgbClr val="993366"/>
                </a:solidFill>
                <a:latin typeface="+mn-ea"/>
                <a:ea typeface="+mn-ea"/>
              </a:rPr>
              <a:t>[</a:t>
            </a:r>
            <a:r>
              <a:rPr lang="ko-KR" altLang="en-US" b="1" dirty="0">
                <a:solidFill>
                  <a:srgbClr val="993366"/>
                </a:solidFill>
                <a:latin typeface="+mn-ea"/>
                <a:ea typeface="+mn-ea"/>
              </a:rPr>
              <a:t>퀴즈</a:t>
            </a:r>
            <a:r>
              <a:rPr lang="en-US" altLang="ko-KR" b="1" dirty="0">
                <a:solidFill>
                  <a:srgbClr val="993366"/>
                </a:solidFill>
                <a:latin typeface="+mn-ea"/>
                <a:ea typeface="+mn-ea"/>
              </a:rPr>
              <a:t>] </a:t>
            </a:r>
            <a:r>
              <a:rPr lang="ko-KR" altLang="en-US" b="1" dirty="0">
                <a:solidFill>
                  <a:srgbClr val="336600"/>
                </a:solidFill>
                <a:latin typeface="+mn-ea"/>
                <a:ea typeface="+mn-ea"/>
              </a:rPr>
              <a:t>어떤 행동일까요</a:t>
            </a:r>
            <a:r>
              <a:rPr lang="en-US" altLang="ko-KR" b="1" dirty="0">
                <a:solidFill>
                  <a:srgbClr val="336600"/>
                </a:solidFill>
                <a:latin typeface="+mn-ea"/>
                <a:ea typeface="+mn-ea"/>
              </a:rPr>
              <a:t>?</a:t>
            </a:r>
            <a:endParaRPr lang="en-US" b="1" dirty="0">
              <a:solidFill>
                <a:srgbClr val="336600"/>
              </a:solidFill>
              <a:latin typeface="+mn-ea"/>
              <a:ea typeface="+mn-ea"/>
            </a:endParaRPr>
          </a:p>
        </p:txBody>
      </p:sp>
    </p:spTree>
    <p:extLst>
      <p:ext uri="{BB962C8B-B14F-4D97-AF65-F5344CB8AC3E}">
        <p14:creationId xmlns:p14="http://schemas.microsoft.com/office/powerpoint/2010/main" val="4716186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383688B8-61BB-E6AE-C97F-36EC8FF3F73F}"/>
              </a:ext>
            </a:extLst>
          </p:cNvPr>
          <p:cNvPicPr>
            <a:picLocks noGrp="1" noChangeAspect="1"/>
          </p:cNvPicPr>
          <p:nvPr>
            <p:ph idx="1"/>
          </p:nvPr>
        </p:nvPicPr>
        <p:blipFill>
          <a:blip r:embed="rId3"/>
          <a:stretch>
            <a:fillRect/>
          </a:stretch>
        </p:blipFill>
        <p:spPr>
          <a:xfrm>
            <a:off x="1674292" y="0"/>
            <a:ext cx="7560840" cy="7561263"/>
          </a:xfrm>
          <a:prstGeom prst="rect">
            <a:avLst/>
          </a:prstGeom>
        </p:spPr>
      </p:pic>
    </p:spTree>
    <p:extLst>
      <p:ext uri="{BB962C8B-B14F-4D97-AF65-F5344CB8AC3E}">
        <p14:creationId xmlns:p14="http://schemas.microsoft.com/office/powerpoint/2010/main" val="39803047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E54A845D-CD52-04CE-9E50-03ADE3D583C8}"/>
              </a:ext>
            </a:extLst>
          </p:cNvPr>
          <p:cNvPicPr>
            <a:picLocks noGrp="1" noChangeAspect="1"/>
          </p:cNvPicPr>
          <p:nvPr>
            <p:ph idx="1"/>
          </p:nvPr>
        </p:nvPicPr>
        <p:blipFill rotWithShape="1">
          <a:blip r:embed="rId3"/>
          <a:srcRect t="3819" b="2886"/>
          <a:stretch/>
        </p:blipFill>
        <p:spPr>
          <a:xfrm>
            <a:off x="810196" y="108223"/>
            <a:ext cx="9073008" cy="7453040"/>
          </a:xfrm>
          <a:prstGeom prst="rect">
            <a:avLst/>
          </a:prstGeom>
          <a:noFill/>
        </p:spPr>
      </p:pic>
    </p:spTree>
    <p:extLst>
      <p:ext uri="{BB962C8B-B14F-4D97-AF65-F5344CB8AC3E}">
        <p14:creationId xmlns:p14="http://schemas.microsoft.com/office/powerpoint/2010/main" val="17790960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95C8E5F7-4122-A640-953D-287774F1972A}"/>
              </a:ext>
            </a:extLst>
          </p:cNvPr>
          <p:cNvPicPr>
            <a:picLocks noGrp="1" noChangeAspect="1"/>
          </p:cNvPicPr>
          <p:nvPr>
            <p:ph idx="1"/>
          </p:nvPr>
        </p:nvPicPr>
        <p:blipFill rotWithShape="1">
          <a:blip r:embed="rId3"/>
          <a:srcRect l="1" t="4251" r="1" b="28485"/>
          <a:stretch/>
        </p:blipFill>
        <p:spPr>
          <a:xfrm>
            <a:off x="20" y="108223"/>
            <a:ext cx="10693380" cy="7272808"/>
          </a:xfrm>
          <a:prstGeom prst="rect">
            <a:avLst/>
          </a:prstGeom>
          <a:noFill/>
        </p:spPr>
      </p:pic>
    </p:spTree>
    <p:extLst>
      <p:ext uri="{BB962C8B-B14F-4D97-AF65-F5344CB8AC3E}">
        <p14:creationId xmlns:p14="http://schemas.microsoft.com/office/powerpoint/2010/main" val="37371437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A1C5FF"/>
        </a:solidFill>
        <a:effectLst/>
      </p:bgPr>
    </p:bg>
    <p:spTree>
      <p:nvGrpSpPr>
        <p:cNvPr id="1" name=""/>
        <p:cNvGrpSpPr/>
        <p:nvPr/>
      </p:nvGrpSpPr>
      <p:grpSpPr>
        <a:xfrm>
          <a:off x="0" y="0"/>
          <a:ext cx="0" cy="0"/>
          <a:chOff x="0" y="0"/>
          <a:chExt cx="0" cy="0"/>
        </a:xfrm>
      </p:grpSpPr>
      <p:sp>
        <p:nvSpPr>
          <p:cNvPr id="10" name="직사각형 9">
            <a:extLst>
              <a:ext uri="{FF2B5EF4-FFF2-40B4-BE49-F238E27FC236}">
                <a16:creationId xmlns:a16="http://schemas.microsoft.com/office/drawing/2014/main" id="{ECB4B270-7850-FBBA-4F13-D5F4A325F9E7}"/>
              </a:ext>
            </a:extLst>
          </p:cNvPr>
          <p:cNvSpPr/>
          <p:nvPr/>
        </p:nvSpPr>
        <p:spPr>
          <a:xfrm>
            <a:off x="0" y="1"/>
            <a:ext cx="10693400" cy="104432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5" name="내용 개체 틀 4">
            <a:extLst>
              <a:ext uri="{FF2B5EF4-FFF2-40B4-BE49-F238E27FC236}">
                <a16:creationId xmlns:a16="http://schemas.microsoft.com/office/drawing/2014/main" id="{F2C71EA2-C43D-BECB-50F1-81F8B2AA3FF5}"/>
              </a:ext>
            </a:extLst>
          </p:cNvPr>
          <p:cNvPicPr>
            <a:picLocks noGrp="1" noChangeAspect="1"/>
          </p:cNvPicPr>
          <p:nvPr>
            <p:ph idx="1"/>
          </p:nvPr>
        </p:nvPicPr>
        <p:blipFill rotWithShape="1">
          <a:blip r:embed="rId3"/>
          <a:srcRect l="4898" t="8705" r="6762" b="17263"/>
          <a:stretch/>
        </p:blipFill>
        <p:spPr>
          <a:xfrm>
            <a:off x="330524" y="2364137"/>
            <a:ext cx="3444388" cy="2208582"/>
          </a:xfrm>
          <a:prstGeom prst="rect">
            <a:avLst/>
          </a:prstGeom>
        </p:spPr>
      </p:pic>
      <p:pic>
        <p:nvPicPr>
          <p:cNvPr id="7" name="그림 6">
            <a:extLst>
              <a:ext uri="{FF2B5EF4-FFF2-40B4-BE49-F238E27FC236}">
                <a16:creationId xmlns:a16="http://schemas.microsoft.com/office/drawing/2014/main" id="{85D98B30-A106-6BC3-FA25-A8DED0B397FA}"/>
              </a:ext>
            </a:extLst>
          </p:cNvPr>
          <p:cNvPicPr>
            <a:picLocks noChangeAspect="1"/>
          </p:cNvPicPr>
          <p:nvPr/>
        </p:nvPicPr>
        <p:blipFill rotWithShape="1">
          <a:blip r:embed="rId4"/>
          <a:srcRect l="5253" t="10823" r="5253" b="9177"/>
          <a:stretch/>
        </p:blipFill>
        <p:spPr>
          <a:xfrm>
            <a:off x="7087280" y="2364137"/>
            <a:ext cx="3222169" cy="2135568"/>
          </a:xfrm>
          <a:prstGeom prst="rect">
            <a:avLst/>
          </a:prstGeom>
        </p:spPr>
      </p:pic>
      <p:pic>
        <p:nvPicPr>
          <p:cNvPr id="9" name="그림 8">
            <a:extLst>
              <a:ext uri="{FF2B5EF4-FFF2-40B4-BE49-F238E27FC236}">
                <a16:creationId xmlns:a16="http://schemas.microsoft.com/office/drawing/2014/main" id="{8C6EE518-B53D-DE46-3EA1-2485C32E3453}"/>
              </a:ext>
            </a:extLst>
          </p:cNvPr>
          <p:cNvPicPr>
            <a:picLocks noChangeAspect="1"/>
          </p:cNvPicPr>
          <p:nvPr/>
        </p:nvPicPr>
        <p:blipFill rotWithShape="1">
          <a:blip r:embed="rId5"/>
          <a:srcRect l="4898" t="12500" r="4898" b="6410"/>
          <a:stretch/>
        </p:blipFill>
        <p:spPr>
          <a:xfrm>
            <a:off x="330524" y="4716735"/>
            <a:ext cx="3444388" cy="2232248"/>
          </a:xfrm>
          <a:prstGeom prst="rect">
            <a:avLst/>
          </a:prstGeom>
        </p:spPr>
      </p:pic>
      <p:pic>
        <p:nvPicPr>
          <p:cNvPr id="11" name="그림 10">
            <a:extLst>
              <a:ext uri="{FF2B5EF4-FFF2-40B4-BE49-F238E27FC236}">
                <a16:creationId xmlns:a16="http://schemas.microsoft.com/office/drawing/2014/main" id="{2B6E6AD1-5862-9F39-9354-76942387F582}"/>
              </a:ext>
            </a:extLst>
          </p:cNvPr>
          <p:cNvPicPr>
            <a:picLocks noChangeAspect="1"/>
          </p:cNvPicPr>
          <p:nvPr/>
        </p:nvPicPr>
        <p:blipFill rotWithShape="1">
          <a:blip r:embed="rId6"/>
          <a:srcRect l="5150" t="5411" r="7110" b="14589"/>
          <a:stretch/>
        </p:blipFill>
        <p:spPr>
          <a:xfrm>
            <a:off x="7087280" y="4669398"/>
            <a:ext cx="3222170" cy="2232247"/>
          </a:xfrm>
          <a:prstGeom prst="rect">
            <a:avLst/>
          </a:prstGeom>
        </p:spPr>
      </p:pic>
      <p:pic>
        <p:nvPicPr>
          <p:cNvPr id="13" name="그림 12">
            <a:extLst>
              <a:ext uri="{FF2B5EF4-FFF2-40B4-BE49-F238E27FC236}">
                <a16:creationId xmlns:a16="http://schemas.microsoft.com/office/drawing/2014/main" id="{733F1D72-667C-31C8-56D7-55655ECE6BA8}"/>
              </a:ext>
            </a:extLst>
          </p:cNvPr>
          <p:cNvPicPr>
            <a:picLocks noChangeAspect="1"/>
          </p:cNvPicPr>
          <p:nvPr/>
        </p:nvPicPr>
        <p:blipFill rotWithShape="1">
          <a:blip r:embed="rId7"/>
          <a:srcRect l="8696" t="19103" r="8696" b="14617"/>
          <a:stretch/>
        </p:blipFill>
        <p:spPr>
          <a:xfrm>
            <a:off x="3871304" y="3372248"/>
            <a:ext cx="3096344" cy="2232247"/>
          </a:xfrm>
          <a:prstGeom prst="rect">
            <a:avLst/>
          </a:prstGeom>
        </p:spPr>
      </p:pic>
      <p:sp>
        <p:nvSpPr>
          <p:cNvPr id="3" name="TextBox 2">
            <a:extLst>
              <a:ext uri="{FF2B5EF4-FFF2-40B4-BE49-F238E27FC236}">
                <a16:creationId xmlns:a16="http://schemas.microsoft.com/office/drawing/2014/main" id="{8E8588E3-B23E-9E7B-F0FA-FB49F6AEAEB0}"/>
              </a:ext>
            </a:extLst>
          </p:cNvPr>
          <p:cNvSpPr txBox="1"/>
          <p:nvPr/>
        </p:nvSpPr>
        <p:spPr>
          <a:xfrm>
            <a:off x="0" y="252239"/>
            <a:ext cx="10693400" cy="523220"/>
          </a:xfrm>
          <a:prstGeom prst="rect">
            <a:avLst/>
          </a:prstGeom>
          <a:solidFill>
            <a:srgbClr val="A1C5FF"/>
          </a:solidFill>
          <a:ln w="107950">
            <a:noFill/>
          </a:ln>
        </p:spPr>
        <p:txBody>
          <a:bodyPr wrap="square" rtlCol="0">
            <a:spAutoFit/>
          </a:bodyPr>
          <a:lstStyle/>
          <a:p>
            <a:r>
              <a:rPr lang="ko-KR" altLang="en-US" sz="2400" b="1" dirty="0">
                <a:latin typeface="+mj-ea"/>
                <a:ea typeface="+mj-ea"/>
              </a:rPr>
              <a:t> </a:t>
            </a:r>
            <a:r>
              <a:rPr lang="ko-KR" altLang="en-US" sz="2800" b="1" dirty="0">
                <a:solidFill>
                  <a:srgbClr val="FF0529"/>
                </a:solidFill>
                <a:effectLst>
                  <a:outerShdw blurRad="38100" dist="38100" dir="2700000" algn="tl">
                    <a:srgbClr val="000000">
                      <a:alpha val="43137"/>
                    </a:srgbClr>
                  </a:outerShdw>
                </a:effectLst>
                <a:latin typeface="+mj-ea"/>
                <a:ea typeface="+mj-ea"/>
              </a:rPr>
              <a:t>활동</a:t>
            </a:r>
            <a:r>
              <a:rPr lang="en-US" altLang="ko-KR" sz="2800" b="1" dirty="0">
                <a:solidFill>
                  <a:srgbClr val="FF0529"/>
                </a:solidFill>
                <a:effectLst>
                  <a:outerShdw blurRad="38100" dist="38100" dir="2700000" algn="tl">
                    <a:srgbClr val="000000">
                      <a:alpha val="43137"/>
                    </a:srgbClr>
                  </a:outerShdw>
                </a:effectLst>
                <a:latin typeface="+mj-ea"/>
                <a:ea typeface="+mj-ea"/>
              </a:rPr>
              <a:t>2</a:t>
            </a:r>
            <a:endParaRPr lang="ko-KR" altLang="en-US" sz="2400" b="1" dirty="0">
              <a:solidFill>
                <a:srgbClr val="FF0529"/>
              </a:solidFill>
              <a:effectLst>
                <a:outerShdw blurRad="38100" dist="38100" dir="2700000" algn="tl">
                  <a:srgbClr val="000000">
                    <a:alpha val="43137"/>
                  </a:srgbClr>
                </a:outerShdw>
              </a:effectLst>
              <a:latin typeface="+mj-ea"/>
              <a:ea typeface="+mj-ea"/>
            </a:endParaRPr>
          </a:p>
        </p:txBody>
      </p:sp>
      <p:sp>
        <p:nvSpPr>
          <p:cNvPr id="4" name="Title 1">
            <a:extLst>
              <a:ext uri="{FF2B5EF4-FFF2-40B4-BE49-F238E27FC236}">
                <a16:creationId xmlns:a16="http://schemas.microsoft.com/office/drawing/2014/main" id="{05529A83-FFCA-FFAF-2A19-3C054F253BFD}"/>
              </a:ext>
            </a:extLst>
          </p:cNvPr>
          <p:cNvSpPr txBox="1">
            <a:spLocks/>
          </p:cNvSpPr>
          <p:nvPr/>
        </p:nvSpPr>
        <p:spPr>
          <a:xfrm>
            <a:off x="0" y="1404366"/>
            <a:ext cx="10675291" cy="648073"/>
          </a:xfrm>
          <a:prstGeom prst="rect">
            <a:avLst/>
          </a:prstGeom>
          <a:solidFill>
            <a:schemeClr val="bg1">
              <a:lumMod val="95000"/>
            </a:schemeClr>
          </a:solidFill>
        </p:spPr>
        <p:txBody>
          <a:bodyPr vert="horz" lIns="99569" tIns="49785" rIns="99569" bIns="49785" rtlCol="0" anchor="ctr">
            <a:normAutofit fontScale="70000" lnSpcReduction="2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lnSpc>
                <a:spcPct val="120000"/>
              </a:lnSpc>
            </a:pPr>
            <a:r>
              <a:rPr lang="ko-KR" altLang="en-US" b="1" dirty="0">
                <a:solidFill>
                  <a:srgbClr val="002060"/>
                </a:solidFill>
                <a:latin typeface="+mn-ea"/>
                <a:ea typeface="+mn-ea"/>
              </a:rPr>
              <a:t>무언의 활동으로 내용 알아 맞추기</a:t>
            </a:r>
            <a:endParaRPr lang="en-US" b="1" dirty="0">
              <a:solidFill>
                <a:srgbClr val="002060"/>
              </a:solidFill>
              <a:latin typeface="+mn-ea"/>
              <a:ea typeface="+mn-ea"/>
            </a:endParaRPr>
          </a:p>
        </p:txBody>
      </p:sp>
    </p:spTree>
    <p:extLst>
      <p:ext uri="{BB962C8B-B14F-4D97-AF65-F5344CB8AC3E}">
        <p14:creationId xmlns:p14="http://schemas.microsoft.com/office/powerpoint/2010/main" val="23503488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5BBC0-BFFE-A73D-8962-99B4ED3B765C}"/>
            </a:ext>
          </a:extLst>
        </p:cNvPr>
        <p:cNvGrpSpPr/>
        <p:nvPr/>
      </p:nvGrpSpPr>
      <p:grpSpPr>
        <a:xfrm>
          <a:off x="0" y="0"/>
          <a:ext cx="0" cy="0"/>
          <a:chOff x="0" y="0"/>
          <a:chExt cx="0" cy="0"/>
        </a:xfrm>
      </p:grpSpPr>
      <p:pic>
        <p:nvPicPr>
          <p:cNvPr id="5" name="내용 개체 틀 4">
            <a:extLst>
              <a:ext uri="{FF2B5EF4-FFF2-40B4-BE49-F238E27FC236}">
                <a16:creationId xmlns:a16="http://schemas.microsoft.com/office/drawing/2014/main" id="{7080B78B-8DF1-3FC0-D8F9-DA1E0DDAEE7A}"/>
              </a:ext>
            </a:extLst>
          </p:cNvPr>
          <p:cNvPicPr>
            <a:picLocks noGrp="1" noChangeAspect="1"/>
          </p:cNvPicPr>
          <p:nvPr>
            <p:ph idx="1"/>
          </p:nvPr>
        </p:nvPicPr>
        <p:blipFill rotWithShape="1">
          <a:blip r:embed="rId3"/>
          <a:srcRect l="12259" t="11073" r="5227" b="8989"/>
          <a:stretch/>
        </p:blipFill>
        <p:spPr>
          <a:xfrm>
            <a:off x="678455" y="1692399"/>
            <a:ext cx="3156077" cy="2736305"/>
          </a:xfrm>
          <a:prstGeom prst="ellipse">
            <a:avLst/>
          </a:prstGeom>
          <a:noFill/>
        </p:spPr>
      </p:pic>
      <p:pic>
        <p:nvPicPr>
          <p:cNvPr id="3" name="내용 개체 틀 4">
            <a:extLst>
              <a:ext uri="{FF2B5EF4-FFF2-40B4-BE49-F238E27FC236}">
                <a16:creationId xmlns:a16="http://schemas.microsoft.com/office/drawing/2014/main" id="{AC922D1D-0DCB-59EA-875E-5DB0C4D9E2AF}"/>
              </a:ext>
            </a:extLst>
          </p:cNvPr>
          <p:cNvPicPr>
            <a:picLocks noChangeAspect="1"/>
          </p:cNvPicPr>
          <p:nvPr/>
        </p:nvPicPr>
        <p:blipFill rotWithShape="1">
          <a:blip r:embed="rId4"/>
          <a:srcRect l="14212" t="5416" r="4917" b="4914"/>
          <a:stretch/>
        </p:blipFill>
        <p:spPr>
          <a:xfrm>
            <a:off x="6930876" y="1674234"/>
            <a:ext cx="2960248" cy="2970493"/>
          </a:xfrm>
          <a:prstGeom prst="ellipse">
            <a:avLst/>
          </a:prstGeom>
          <a:noFill/>
        </p:spPr>
      </p:pic>
      <p:pic>
        <p:nvPicPr>
          <p:cNvPr id="4" name="내용 개체 틀 4">
            <a:extLst>
              <a:ext uri="{FF2B5EF4-FFF2-40B4-BE49-F238E27FC236}">
                <a16:creationId xmlns:a16="http://schemas.microsoft.com/office/drawing/2014/main" id="{F87CC29F-DEB8-4D5A-8255-549AF9D8F39F}"/>
              </a:ext>
            </a:extLst>
          </p:cNvPr>
          <p:cNvPicPr>
            <a:picLocks noChangeAspect="1"/>
          </p:cNvPicPr>
          <p:nvPr/>
        </p:nvPicPr>
        <p:blipFill rotWithShape="1">
          <a:blip r:embed="rId5"/>
          <a:srcRect l="14165" t="9174" r="3755" b="7371"/>
          <a:stretch/>
        </p:blipFill>
        <p:spPr>
          <a:xfrm>
            <a:off x="3546500" y="2768378"/>
            <a:ext cx="3591063" cy="3532533"/>
          </a:xfrm>
          <a:prstGeom prst="ellipse">
            <a:avLst/>
          </a:prstGeom>
          <a:noFill/>
        </p:spPr>
      </p:pic>
      <p:pic>
        <p:nvPicPr>
          <p:cNvPr id="6" name="내용 개체 틀 4">
            <a:extLst>
              <a:ext uri="{FF2B5EF4-FFF2-40B4-BE49-F238E27FC236}">
                <a16:creationId xmlns:a16="http://schemas.microsoft.com/office/drawing/2014/main" id="{213406C6-A604-AAE9-47AA-B0D2A22EA851}"/>
              </a:ext>
            </a:extLst>
          </p:cNvPr>
          <p:cNvPicPr>
            <a:picLocks noChangeAspect="1"/>
          </p:cNvPicPr>
          <p:nvPr/>
        </p:nvPicPr>
        <p:blipFill rotWithShape="1">
          <a:blip r:embed="rId6"/>
          <a:srcRect l="10594" t="6068" r="5034" b="8453"/>
          <a:stretch/>
        </p:blipFill>
        <p:spPr>
          <a:xfrm>
            <a:off x="6858868" y="4716735"/>
            <a:ext cx="3107409" cy="2826363"/>
          </a:xfrm>
          <a:prstGeom prst="ellipse">
            <a:avLst/>
          </a:prstGeom>
          <a:noFill/>
        </p:spPr>
      </p:pic>
      <p:pic>
        <p:nvPicPr>
          <p:cNvPr id="7" name="내용 개체 틀 4">
            <a:extLst>
              <a:ext uri="{FF2B5EF4-FFF2-40B4-BE49-F238E27FC236}">
                <a16:creationId xmlns:a16="http://schemas.microsoft.com/office/drawing/2014/main" id="{63341EC9-E0EA-DFED-7F15-31B9E3AFDCDA}"/>
              </a:ext>
            </a:extLst>
          </p:cNvPr>
          <p:cNvPicPr>
            <a:picLocks noChangeAspect="1"/>
          </p:cNvPicPr>
          <p:nvPr/>
        </p:nvPicPr>
        <p:blipFill rotWithShape="1">
          <a:blip r:embed="rId7"/>
          <a:srcRect l="14932" t="12454" r="6225" b="11081"/>
          <a:stretch/>
        </p:blipFill>
        <p:spPr>
          <a:xfrm>
            <a:off x="810196" y="4500711"/>
            <a:ext cx="3006934" cy="2864762"/>
          </a:xfrm>
          <a:prstGeom prst="ellipse">
            <a:avLst/>
          </a:prstGeom>
          <a:noFill/>
        </p:spPr>
      </p:pic>
      <p:sp>
        <p:nvSpPr>
          <p:cNvPr id="10" name="TextBox 9">
            <a:extLst>
              <a:ext uri="{FF2B5EF4-FFF2-40B4-BE49-F238E27FC236}">
                <a16:creationId xmlns:a16="http://schemas.microsoft.com/office/drawing/2014/main" id="{5C23AF9F-14F2-23BA-D039-6D197251AEF0}"/>
              </a:ext>
            </a:extLst>
          </p:cNvPr>
          <p:cNvSpPr txBox="1"/>
          <p:nvPr/>
        </p:nvSpPr>
        <p:spPr>
          <a:xfrm>
            <a:off x="0" y="252239"/>
            <a:ext cx="10693400" cy="523220"/>
          </a:xfrm>
          <a:prstGeom prst="rect">
            <a:avLst/>
          </a:prstGeom>
          <a:solidFill>
            <a:srgbClr val="A1C5FF"/>
          </a:solidFill>
          <a:ln w="107950">
            <a:noFill/>
          </a:ln>
        </p:spPr>
        <p:txBody>
          <a:bodyPr wrap="square" rtlCol="0">
            <a:spAutoFit/>
          </a:bodyPr>
          <a:lstStyle/>
          <a:p>
            <a:r>
              <a:rPr lang="ko-KR" altLang="en-US" sz="2400" b="1" dirty="0">
                <a:latin typeface="+mj-ea"/>
                <a:ea typeface="+mj-ea"/>
              </a:rPr>
              <a:t> </a:t>
            </a:r>
            <a:r>
              <a:rPr lang="ko-KR" altLang="en-US" sz="2800" b="1" dirty="0">
                <a:solidFill>
                  <a:srgbClr val="FF0529"/>
                </a:solidFill>
                <a:effectLst>
                  <a:outerShdw blurRad="38100" dist="38100" dir="2700000" algn="tl">
                    <a:srgbClr val="000000">
                      <a:alpha val="43137"/>
                    </a:srgbClr>
                  </a:outerShdw>
                </a:effectLst>
                <a:latin typeface="+mj-ea"/>
                <a:ea typeface="+mj-ea"/>
              </a:rPr>
              <a:t>활동</a:t>
            </a:r>
            <a:r>
              <a:rPr lang="en-US" altLang="ko-KR" sz="2800" b="1" dirty="0">
                <a:solidFill>
                  <a:srgbClr val="FF0529"/>
                </a:solidFill>
                <a:effectLst>
                  <a:outerShdw blurRad="38100" dist="38100" dir="2700000" algn="tl">
                    <a:srgbClr val="000000">
                      <a:alpha val="43137"/>
                    </a:srgbClr>
                  </a:outerShdw>
                </a:effectLst>
                <a:latin typeface="+mj-ea"/>
                <a:ea typeface="+mj-ea"/>
              </a:rPr>
              <a:t>2</a:t>
            </a:r>
            <a:endParaRPr lang="ko-KR" altLang="en-US" sz="2400" b="1" dirty="0">
              <a:solidFill>
                <a:srgbClr val="FF0529"/>
              </a:solidFill>
              <a:effectLst>
                <a:outerShdw blurRad="38100" dist="38100" dir="2700000" algn="tl">
                  <a:srgbClr val="000000">
                    <a:alpha val="43137"/>
                  </a:srgbClr>
                </a:outerShdw>
              </a:effectLst>
              <a:latin typeface="+mj-ea"/>
              <a:ea typeface="+mj-ea"/>
            </a:endParaRPr>
          </a:p>
        </p:txBody>
      </p:sp>
      <p:sp>
        <p:nvSpPr>
          <p:cNvPr id="11" name="Title 1">
            <a:extLst>
              <a:ext uri="{FF2B5EF4-FFF2-40B4-BE49-F238E27FC236}">
                <a16:creationId xmlns:a16="http://schemas.microsoft.com/office/drawing/2014/main" id="{3DA9BDBF-725D-FEB2-BFBB-70A8C99A97DF}"/>
              </a:ext>
            </a:extLst>
          </p:cNvPr>
          <p:cNvSpPr txBox="1">
            <a:spLocks/>
          </p:cNvSpPr>
          <p:nvPr/>
        </p:nvSpPr>
        <p:spPr>
          <a:xfrm>
            <a:off x="0" y="900311"/>
            <a:ext cx="10675291" cy="648073"/>
          </a:xfrm>
          <a:prstGeom prst="rect">
            <a:avLst/>
          </a:prstGeom>
          <a:solidFill>
            <a:schemeClr val="bg1">
              <a:lumMod val="95000"/>
            </a:schemeClr>
          </a:solidFill>
        </p:spPr>
        <p:txBody>
          <a:bodyPr vert="horz" lIns="99569" tIns="49785" rIns="99569" bIns="49785" rtlCol="0" anchor="ctr">
            <a:normAutofit fontScale="70000" lnSpcReduction="2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lnSpc>
                <a:spcPct val="120000"/>
              </a:lnSpc>
            </a:pPr>
            <a:r>
              <a:rPr lang="ko-KR" altLang="en-US" b="1" dirty="0">
                <a:solidFill>
                  <a:srgbClr val="002060"/>
                </a:solidFill>
                <a:latin typeface="+mn-ea"/>
                <a:ea typeface="+mn-ea"/>
              </a:rPr>
              <a:t>무언의 활동으로 내용 알아 맞추기</a:t>
            </a:r>
            <a:endParaRPr lang="en-US" b="1" dirty="0">
              <a:solidFill>
                <a:srgbClr val="002060"/>
              </a:solidFill>
              <a:latin typeface="+mn-ea"/>
              <a:ea typeface="+mn-ea"/>
            </a:endParaRPr>
          </a:p>
        </p:txBody>
      </p:sp>
    </p:spTree>
    <p:extLst>
      <p:ext uri="{BB962C8B-B14F-4D97-AF65-F5344CB8AC3E}">
        <p14:creationId xmlns:p14="http://schemas.microsoft.com/office/powerpoint/2010/main" val="21234656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5CB8B2"/>
        </a:solidFill>
        <a:effectLst/>
      </p:bgPr>
    </p:bg>
    <p:spTree>
      <p:nvGrpSpPr>
        <p:cNvPr id="1" name=""/>
        <p:cNvGrpSpPr/>
        <p:nvPr/>
      </p:nvGrpSpPr>
      <p:grpSpPr>
        <a:xfrm>
          <a:off x="0" y="0"/>
          <a:ext cx="0" cy="0"/>
          <a:chOff x="0" y="0"/>
          <a:chExt cx="0" cy="0"/>
        </a:xfrm>
      </p:grpSpPr>
      <p:pic>
        <p:nvPicPr>
          <p:cNvPr id="6" name="내용 개체 틀 5">
            <a:extLst>
              <a:ext uri="{FF2B5EF4-FFF2-40B4-BE49-F238E27FC236}">
                <a16:creationId xmlns:a16="http://schemas.microsoft.com/office/drawing/2014/main" id="{C6714808-071B-E90C-ED55-0ECF4F8EBAF1}"/>
              </a:ext>
            </a:extLst>
          </p:cNvPr>
          <p:cNvPicPr>
            <a:picLocks noGrp="1" noChangeAspect="1"/>
          </p:cNvPicPr>
          <p:nvPr>
            <p:ph sz="quarter" idx="13"/>
          </p:nvPr>
        </p:nvPicPr>
        <p:blipFill rotWithShape="1">
          <a:blip r:embed="rId3" cstate="print">
            <a:extLst>
              <a:ext uri="{28A0092B-C50C-407E-A947-70E740481C1C}">
                <a14:useLocalDpi xmlns:a14="http://schemas.microsoft.com/office/drawing/2010/main" val="0"/>
              </a:ext>
            </a:extLst>
          </a:blip>
          <a:srcRect t="8098" r="958" b="17621"/>
          <a:stretch/>
        </p:blipFill>
        <p:spPr>
          <a:xfrm>
            <a:off x="1098228" y="-1"/>
            <a:ext cx="8640960" cy="7561263"/>
          </a:xfrm>
          <a:prstGeom prst="rect">
            <a:avLst/>
          </a:prstGeom>
          <a:noFill/>
        </p:spPr>
      </p:pic>
    </p:spTree>
    <p:extLst>
      <p:ext uri="{BB962C8B-B14F-4D97-AF65-F5344CB8AC3E}">
        <p14:creationId xmlns:p14="http://schemas.microsoft.com/office/powerpoint/2010/main" val="33301145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5" name="그림 4">
            <a:extLst>
              <a:ext uri="{FF2B5EF4-FFF2-40B4-BE49-F238E27FC236}">
                <a16:creationId xmlns:a16="http://schemas.microsoft.com/office/drawing/2014/main" id="{BD2CA7F0-4C09-DBAB-84B1-5EE5DA35577C}"/>
              </a:ext>
            </a:extLst>
          </p:cNvPr>
          <p:cNvPicPr>
            <a:picLocks noChangeAspect="1"/>
          </p:cNvPicPr>
          <p:nvPr/>
        </p:nvPicPr>
        <p:blipFill>
          <a:blip r:embed="rId3"/>
          <a:stretch>
            <a:fillRect/>
          </a:stretch>
        </p:blipFill>
        <p:spPr>
          <a:xfrm>
            <a:off x="1640682" y="0"/>
            <a:ext cx="7412037" cy="7561263"/>
          </a:xfrm>
          <a:prstGeom prst="rect">
            <a:avLst/>
          </a:prstGeom>
          <a:noFill/>
        </p:spPr>
      </p:pic>
    </p:spTree>
    <p:extLst>
      <p:ext uri="{BB962C8B-B14F-4D97-AF65-F5344CB8AC3E}">
        <p14:creationId xmlns:p14="http://schemas.microsoft.com/office/powerpoint/2010/main" val="22454924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FC255EE5-D955-DC93-51E1-D14CF2188471}"/>
              </a:ext>
            </a:extLst>
          </p:cNvPr>
          <p:cNvPicPr>
            <a:picLocks noGrp="1" noChangeAspect="1"/>
          </p:cNvPicPr>
          <p:nvPr>
            <p:ph idx="1"/>
          </p:nvPr>
        </p:nvPicPr>
        <p:blipFill rotWithShape="1">
          <a:blip r:embed="rId3"/>
          <a:srcRect l="5513" t="2024" r="1575" b="6589"/>
          <a:stretch/>
        </p:blipFill>
        <p:spPr>
          <a:xfrm>
            <a:off x="1242244" y="36575"/>
            <a:ext cx="8496944" cy="7500304"/>
          </a:xfrm>
          <a:prstGeom prst="rect">
            <a:avLst/>
          </a:prstGeom>
          <a:noFill/>
        </p:spPr>
      </p:pic>
    </p:spTree>
    <p:extLst>
      <p:ext uri="{BB962C8B-B14F-4D97-AF65-F5344CB8AC3E}">
        <p14:creationId xmlns:p14="http://schemas.microsoft.com/office/powerpoint/2010/main" val="22784287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D7F0AB60-C1A1-0C53-E8A4-1FC19B71A7E6}"/>
              </a:ext>
            </a:extLst>
          </p:cNvPr>
          <p:cNvPicPr>
            <a:picLocks noGrp="1" noChangeAspect="1"/>
          </p:cNvPicPr>
          <p:nvPr>
            <p:ph idx="1"/>
          </p:nvPr>
        </p:nvPicPr>
        <p:blipFill rotWithShape="1">
          <a:blip r:embed="rId3"/>
          <a:srcRect l="5518" t="2461" r="781" b="5765"/>
          <a:stretch/>
        </p:blipFill>
        <p:spPr>
          <a:xfrm>
            <a:off x="666180" y="38037"/>
            <a:ext cx="9505056" cy="7486649"/>
          </a:xfrm>
          <a:prstGeom prst="rect">
            <a:avLst/>
          </a:prstGeom>
          <a:noFill/>
        </p:spPr>
      </p:pic>
    </p:spTree>
    <p:extLst>
      <p:ext uri="{BB962C8B-B14F-4D97-AF65-F5344CB8AC3E}">
        <p14:creationId xmlns:p14="http://schemas.microsoft.com/office/powerpoint/2010/main" val="37942281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7F09FC3A-CF04-4110-237C-F1F6315591F0}"/>
              </a:ext>
            </a:extLst>
          </p:cNvPr>
          <p:cNvPicPr>
            <a:picLocks noGrp="1" noChangeAspect="1"/>
          </p:cNvPicPr>
          <p:nvPr>
            <p:ph idx="1"/>
          </p:nvPr>
        </p:nvPicPr>
        <p:blipFill rotWithShape="1">
          <a:blip r:embed="rId3"/>
          <a:srcRect l="5185" t="1426" r="2222" b="6282"/>
          <a:stretch/>
        </p:blipFill>
        <p:spPr>
          <a:xfrm>
            <a:off x="906588" y="23599"/>
            <a:ext cx="9001000" cy="7561264"/>
          </a:xfrm>
          <a:prstGeom prst="rect">
            <a:avLst/>
          </a:prstGeom>
          <a:noFill/>
        </p:spPr>
      </p:pic>
    </p:spTree>
    <p:extLst>
      <p:ext uri="{BB962C8B-B14F-4D97-AF65-F5344CB8AC3E}">
        <p14:creationId xmlns:p14="http://schemas.microsoft.com/office/powerpoint/2010/main" val="8857944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27F9E211-B0F9-45C4-C03C-1B0CDAB59EEF}"/>
              </a:ext>
            </a:extLst>
          </p:cNvPr>
          <p:cNvPicPr>
            <a:picLocks noGrp="1" noChangeAspect="1"/>
          </p:cNvPicPr>
          <p:nvPr>
            <p:ph idx="1"/>
          </p:nvPr>
        </p:nvPicPr>
        <p:blipFill>
          <a:blip r:embed="rId2"/>
          <a:stretch>
            <a:fillRect/>
          </a:stretch>
        </p:blipFill>
        <p:spPr>
          <a:xfrm>
            <a:off x="616281" y="1784839"/>
            <a:ext cx="9217951" cy="4834547"/>
          </a:xfrm>
          <a:prstGeom prst="rect">
            <a:avLst/>
          </a:prstGeom>
        </p:spPr>
      </p:pic>
      <p:sp>
        <p:nvSpPr>
          <p:cNvPr id="5" name="제목 4">
            <a:extLst>
              <a:ext uri="{FF2B5EF4-FFF2-40B4-BE49-F238E27FC236}">
                <a16:creationId xmlns:a16="http://schemas.microsoft.com/office/drawing/2014/main" id="{71DA66F2-4149-6515-B83B-6A596E5B873A}"/>
              </a:ext>
            </a:extLst>
          </p:cNvPr>
          <p:cNvSpPr txBox="1">
            <a:spLocks noGrp="1"/>
          </p:cNvSpPr>
          <p:nvPr>
            <p:ph type="title"/>
          </p:nvPr>
        </p:nvSpPr>
        <p:spPr>
          <a:xfrm>
            <a:off x="-29248" y="409743"/>
            <a:ext cx="10693400" cy="821527"/>
          </a:xfrm>
          <a:prstGeom prst="rect">
            <a:avLst/>
          </a:prstGeom>
          <a:solidFill>
            <a:schemeClr val="accent1"/>
          </a:solid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solidFill>
                  <a:srgbClr val="00206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괴롭힘이 있을 때 기록한다</a:t>
            </a:r>
            <a:r>
              <a:rPr lang="en-US" altLang="ko-KR" sz="4800" b="1" dirty="0">
                <a:solidFill>
                  <a:srgbClr val="00206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a:t>
            </a:r>
            <a:endParaRPr lang="ko-KR" altLang="en-US" sz="4800" b="1" dirty="0">
              <a:solidFill>
                <a:srgbClr val="00206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endParaRPr>
          </a:p>
        </p:txBody>
      </p:sp>
      <p:pic>
        <p:nvPicPr>
          <p:cNvPr id="9" name="그림 8">
            <a:extLst>
              <a:ext uri="{FF2B5EF4-FFF2-40B4-BE49-F238E27FC236}">
                <a16:creationId xmlns:a16="http://schemas.microsoft.com/office/drawing/2014/main" id="{4B7E1E96-1DF9-7203-1E94-5A30DA65E50B}"/>
              </a:ext>
            </a:extLst>
          </p:cNvPr>
          <p:cNvPicPr/>
          <p:nvPr/>
        </p:nvPicPr>
        <p:blipFill rotWithShape="1">
          <a:blip r:embed="rId3">
            <a:lum/>
          </a:blip>
          <a:srcRect l="1460" t="196052" r="-9082" b="-811923"/>
          <a:stretch>
            <a:fillRect/>
          </a:stretch>
        </p:blipFill>
        <p:spPr>
          <a:xfrm>
            <a:off x="1494341" y="2532246"/>
            <a:ext cx="8359900" cy="4176464"/>
          </a:xfrm>
          <a:prstGeom prst="rect">
            <a:avLst/>
          </a:prstGeom>
          <a:noFill/>
          <a:ln w="25400" cap="flat" cmpd="sng" algn="ctr">
            <a:noFill/>
            <a:prstDash val="solid"/>
            <a:round/>
          </a:ln>
        </p:spPr>
      </p:pic>
      <p:pic>
        <p:nvPicPr>
          <p:cNvPr id="11" name="그림 10">
            <a:extLst>
              <a:ext uri="{FF2B5EF4-FFF2-40B4-BE49-F238E27FC236}">
                <a16:creationId xmlns:a16="http://schemas.microsoft.com/office/drawing/2014/main" id="{F4128AE1-6F52-FA60-DEDD-41FF453B4F2C}"/>
              </a:ext>
            </a:extLst>
          </p:cNvPr>
          <p:cNvPicPr>
            <a:picLocks noChangeAspect="1"/>
          </p:cNvPicPr>
          <p:nvPr/>
        </p:nvPicPr>
        <p:blipFill>
          <a:blip r:embed="rId4"/>
          <a:stretch>
            <a:fillRect/>
          </a:stretch>
        </p:blipFill>
        <p:spPr>
          <a:xfrm>
            <a:off x="1065157" y="2139782"/>
            <a:ext cx="8358340" cy="4176122"/>
          </a:xfrm>
          <a:prstGeom prst="rect">
            <a:avLst/>
          </a:prstGeom>
        </p:spPr>
      </p:pic>
      <p:pic>
        <p:nvPicPr>
          <p:cNvPr id="13" name="그림 12">
            <a:extLst>
              <a:ext uri="{FF2B5EF4-FFF2-40B4-BE49-F238E27FC236}">
                <a16:creationId xmlns:a16="http://schemas.microsoft.com/office/drawing/2014/main" id="{AFFCF536-802C-0FA4-299B-2DC52CE02C10}"/>
              </a:ext>
            </a:extLst>
          </p:cNvPr>
          <p:cNvPicPr>
            <a:picLocks noChangeAspect="1"/>
          </p:cNvPicPr>
          <p:nvPr/>
        </p:nvPicPr>
        <p:blipFill rotWithShape="1">
          <a:blip r:embed="rId5"/>
          <a:srcRect l="11848" t="35762" r="5394" b="14063"/>
          <a:stretch/>
        </p:blipFill>
        <p:spPr>
          <a:xfrm>
            <a:off x="189308" y="1548031"/>
            <a:ext cx="10314784" cy="5832999"/>
          </a:xfrm>
          <a:prstGeom prst="rect">
            <a:avLst/>
          </a:prstGeom>
        </p:spPr>
      </p:pic>
    </p:spTree>
    <p:extLst>
      <p:ext uri="{BB962C8B-B14F-4D97-AF65-F5344CB8AC3E}">
        <p14:creationId xmlns:p14="http://schemas.microsoft.com/office/powerpoint/2010/main" val="8275301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EDA"/>
        </a:solidFill>
        <a:effectLst/>
      </p:bgPr>
    </p:bg>
    <p:spTree>
      <p:nvGrpSpPr>
        <p:cNvPr id="1" name=""/>
        <p:cNvGrpSpPr/>
        <p:nvPr/>
      </p:nvGrpSpPr>
      <p:grpSpPr>
        <a:xfrm>
          <a:off x="0" y="0"/>
          <a:ext cx="0" cy="0"/>
          <a:chOff x="0" y="0"/>
          <a:chExt cx="0" cy="0"/>
        </a:xfrm>
      </p:grpSpPr>
      <p:sp>
        <p:nvSpPr>
          <p:cNvPr id="5" name="제목 4">
            <a:extLst>
              <a:ext uri="{FF2B5EF4-FFF2-40B4-BE49-F238E27FC236}">
                <a16:creationId xmlns:a16="http://schemas.microsoft.com/office/drawing/2014/main" id="{3BF4743A-C00D-4C0A-62DD-8AD3B2495F40}"/>
              </a:ext>
            </a:extLst>
          </p:cNvPr>
          <p:cNvSpPr txBox="1">
            <a:spLocks noGrp="1"/>
          </p:cNvSpPr>
          <p:nvPr>
            <p:ph type="title"/>
          </p:nvPr>
        </p:nvSpPr>
        <p:spPr>
          <a:xfrm>
            <a:off x="613660" y="468263"/>
            <a:ext cx="9223058" cy="759972"/>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400" b="1" dirty="0">
                <a:latin typeface="HY헤드라인M" panose="02030600000101010101" pitchFamily="18" charset="-127"/>
                <a:ea typeface="HY헤드라인M" panose="02030600000101010101" pitchFamily="18" charset="-127"/>
                <a:sym typeface="Wingdings"/>
              </a:rPr>
              <a:t> </a:t>
            </a:r>
            <a:r>
              <a:rPr lang="en-US" altLang="ko-KR" sz="4400" b="1" dirty="0">
                <a:latin typeface="HY헤드라인M" panose="02030600000101010101" pitchFamily="18" charset="-127"/>
                <a:ea typeface="HY헤드라인M" panose="02030600000101010101" pitchFamily="18" charset="-127"/>
                <a:sym typeface="Wingdings"/>
              </a:rPr>
              <a:t>[</a:t>
            </a:r>
            <a:r>
              <a:rPr lang="ko-KR" altLang="en-US" sz="4400" b="1" dirty="0">
                <a:latin typeface="HY헤드라인M" panose="02030600000101010101" pitchFamily="18" charset="-127"/>
                <a:ea typeface="HY헤드라인M" panose="02030600000101010101" pitchFamily="18" charset="-127"/>
                <a:sym typeface="Wingdings"/>
              </a:rPr>
              <a:t>테스트</a:t>
            </a:r>
            <a:r>
              <a:rPr lang="en-US" altLang="ko-KR" sz="4400" b="1" dirty="0">
                <a:latin typeface="HY헤드라인M" panose="02030600000101010101" pitchFamily="18" charset="-127"/>
                <a:ea typeface="HY헤드라인M" panose="02030600000101010101" pitchFamily="18" charset="-127"/>
                <a:sym typeface="Wingdings"/>
              </a:rPr>
              <a:t>) </a:t>
            </a:r>
            <a:r>
              <a:rPr lang="ko-KR" altLang="en-US" sz="4400" b="1" dirty="0">
                <a:latin typeface="HY헤드라인M" panose="02030600000101010101" pitchFamily="18" charset="-127"/>
                <a:ea typeface="HY헤드라인M" panose="02030600000101010101" pitchFamily="18" charset="-127"/>
                <a:sym typeface="Wingdings"/>
              </a:rPr>
              <a:t>집중하세요</a:t>
            </a:r>
            <a:r>
              <a:rPr lang="en-US" altLang="ko-KR" sz="4400" b="1" dirty="0">
                <a:latin typeface="HY헤드라인M" panose="02030600000101010101" pitchFamily="18" charset="-127"/>
                <a:ea typeface="HY헤드라인M" panose="02030600000101010101" pitchFamily="18" charset="-127"/>
                <a:sym typeface="Wingdings"/>
              </a:rPr>
              <a:t>!!</a:t>
            </a:r>
            <a:r>
              <a:rPr lang="ko-KR" altLang="en-US" sz="4400" b="1" dirty="0">
                <a:latin typeface="HY헤드라인M" panose="02030600000101010101" pitchFamily="18" charset="-127"/>
                <a:ea typeface="HY헤드라인M" panose="02030600000101010101" pitchFamily="18" charset="-127"/>
                <a:sym typeface="Wingdings"/>
              </a:rPr>
              <a:t>직장내 괴롭힘</a:t>
            </a:r>
          </a:p>
        </p:txBody>
      </p:sp>
      <p:pic>
        <p:nvPicPr>
          <p:cNvPr id="6" name="[꿀드] [김과장 모음.Zip] 갑질쩌는 재벌 2세 참교육 성공한 썰.mp4 박명석을 개과천선 시킨 김과장의 특.별.교.육 모음⚡️ ㅣ KBS방송">
            <a:hlinkClick r:id="" action="ppaction://media"/>
            <a:extLst>
              <a:ext uri="{FF2B5EF4-FFF2-40B4-BE49-F238E27FC236}">
                <a16:creationId xmlns:a16="http://schemas.microsoft.com/office/drawing/2014/main" id="{BC2EF74D-46A2-5FDB-7803-C9E342211522}"/>
              </a:ext>
            </a:extLst>
          </p:cNvPr>
          <p:cNvPicPr>
            <a:picLocks noGrp="1" noChangeAspect="1"/>
          </p:cNvPicPr>
          <p:nvPr>
            <p:ph idx="1"/>
            <a:videoFile r:link="rId1"/>
            <p:extLst>
              <p:ext uri="{DAA4B4D4-6D71-4841-9C94-3DE7FCFB9230}">
                <p14:media xmlns:p14="http://schemas.microsoft.com/office/powerpoint/2010/main" r:embed="rId2">
                  <p14:trim end="852976"/>
                </p14:media>
              </p:ext>
            </p:extLst>
          </p:nvPr>
        </p:nvPicPr>
        <p:blipFill>
          <a:blip r:embed="rId5"/>
          <a:stretch>
            <a:fillRect/>
          </a:stretch>
        </p:blipFill>
        <p:spPr>
          <a:xfrm>
            <a:off x="34110" y="1354101"/>
            <a:ext cx="10586528" cy="5954922"/>
          </a:xfrm>
          <a:prstGeom prst="rect">
            <a:avLst/>
          </a:prstGeom>
        </p:spPr>
      </p:pic>
    </p:spTree>
    <p:extLst>
      <p:ext uri="{BB962C8B-B14F-4D97-AF65-F5344CB8AC3E}">
        <p14:creationId xmlns:p14="http://schemas.microsoft.com/office/powerpoint/2010/main" val="12895391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F101F-2887-536D-BE8C-7FC581A8C17D}"/>
            </a:ext>
          </a:extLst>
        </p:cNvPr>
        <p:cNvGrpSpPr/>
        <p:nvPr/>
      </p:nvGrpSpPr>
      <p:grpSpPr>
        <a:xfrm>
          <a:off x="0" y="0"/>
          <a:ext cx="0" cy="0"/>
          <a:chOff x="0" y="0"/>
          <a:chExt cx="0" cy="0"/>
        </a:xfrm>
      </p:grpSpPr>
      <p:pic>
        <p:nvPicPr>
          <p:cNvPr id="7" name="내용 개체 틀 6">
            <a:extLst>
              <a:ext uri="{FF2B5EF4-FFF2-40B4-BE49-F238E27FC236}">
                <a16:creationId xmlns:a16="http://schemas.microsoft.com/office/drawing/2014/main" id="{1FFC38F1-B7B2-EE31-9F83-038EBDCE31A5}"/>
              </a:ext>
            </a:extLst>
          </p:cNvPr>
          <p:cNvPicPr>
            <a:picLocks noGrp="1" noChangeAspect="1"/>
          </p:cNvPicPr>
          <p:nvPr>
            <p:ph idx="1"/>
          </p:nvPr>
        </p:nvPicPr>
        <p:blipFill>
          <a:blip r:embed="rId2"/>
          <a:stretch>
            <a:fillRect/>
          </a:stretch>
        </p:blipFill>
        <p:spPr>
          <a:xfrm>
            <a:off x="870846" y="2793252"/>
            <a:ext cx="9073008" cy="247969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제목 4">
            <a:extLst>
              <a:ext uri="{FF2B5EF4-FFF2-40B4-BE49-F238E27FC236}">
                <a16:creationId xmlns:a16="http://schemas.microsoft.com/office/drawing/2014/main" id="{F6582B3B-8AFC-90BA-C621-1153FEA0657A}"/>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b="1" dirty="0">
                <a:latin typeface="HY헤드라인M" panose="02030600000101010101" pitchFamily="18" charset="-127"/>
                <a:ea typeface="HY헤드라인M" panose="02030600000101010101" pitchFamily="18" charset="-127"/>
                <a:sym typeface="Wingdings"/>
              </a:rPr>
              <a:t>1</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3" name="TextBox 2">
            <a:extLst>
              <a:ext uri="{FF2B5EF4-FFF2-40B4-BE49-F238E27FC236}">
                <a16:creationId xmlns:a16="http://schemas.microsoft.com/office/drawing/2014/main" id="{07FE10B9-3538-1B1E-060C-BA6F788BDCE5}"/>
              </a:ext>
            </a:extLst>
          </p:cNvPr>
          <p:cNvSpPr txBox="1"/>
          <p:nvPr/>
        </p:nvSpPr>
        <p:spPr>
          <a:xfrm>
            <a:off x="870847" y="2793253"/>
            <a:ext cx="9073007" cy="2622270"/>
          </a:xfrm>
          <a:prstGeom prst="rect">
            <a:avLst/>
          </a:prstGeom>
          <a:solidFill>
            <a:srgbClr val="DAE3F3"/>
          </a:solidFill>
          <a:ln w="25400" cap="flat" cmpd="sng" algn="ctr">
            <a:solidFill>
              <a:srgbClr val="0070C0"/>
            </a:solid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4400" b="1" dirty="0">
                <a:solidFill>
                  <a:srgbClr val="000000">
                    <a:alpha val="100000"/>
                  </a:srgbClr>
                </a:solidFill>
                <a:latin typeface="HY헤드라인M" panose="02030600000101010101" pitchFamily="18" charset="-127"/>
                <a:ea typeface="HY헤드라인M" panose="02030600000101010101" pitchFamily="18" charset="-127"/>
                <a:sym typeface="Wingdings"/>
              </a:rPr>
              <a:t>Q1. </a:t>
            </a:r>
            <a:r>
              <a:rPr lang="ko-KR" altLang="en-US" sz="44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가해자가 들어오면서 한 말은</a:t>
            </a:r>
            <a:r>
              <a:rPr lang="en-US" altLang="ko-KR" sz="44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44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3262686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a:extLst>
              <a:ext uri="{FF2B5EF4-FFF2-40B4-BE49-F238E27FC236}">
                <a16:creationId xmlns:a16="http://schemas.microsoft.com/office/drawing/2014/main" id="{C58FE739-229D-7F88-700A-AD63ED1392E9}"/>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1</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7" name="내용 개체 틀 6">
            <a:extLst>
              <a:ext uri="{FF2B5EF4-FFF2-40B4-BE49-F238E27FC236}">
                <a16:creationId xmlns:a16="http://schemas.microsoft.com/office/drawing/2014/main" id="{CF1C7EF1-E000-4AFC-55A2-EC22648D5637}"/>
              </a:ext>
            </a:extLst>
          </p:cNvPr>
          <p:cNvPicPr>
            <a:picLocks noGrp="1"/>
          </p:cNvPicPr>
          <p:nvPr>
            <p:ph idx="1"/>
          </p:nvPr>
        </p:nvPicPr>
        <p:blipFill rotWithShape="1">
          <a:blip r:embed="rId2">
            <a:lum/>
          </a:blip>
          <a:stretch>
            <a:fillRect/>
          </a:stretch>
        </p:blipFill>
        <p:spPr>
          <a:xfrm>
            <a:off x="1242244" y="1697898"/>
            <a:ext cx="8593906" cy="5008428"/>
          </a:xfrm>
          <a:prstGeom prst="rect">
            <a:avLst/>
          </a:prstGeom>
          <a:noFill/>
          <a:ln w="25400" cap="flat" cmpd="sng" algn="ctr">
            <a:noFill/>
            <a:prstDash val="solid"/>
            <a:round/>
          </a:ln>
        </p:spPr>
      </p:pic>
      <p:sp>
        <p:nvSpPr>
          <p:cNvPr id="9" name="TextBox 8">
            <a:extLst>
              <a:ext uri="{FF2B5EF4-FFF2-40B4-BE49-F238E27FC236}">
                <a16:creationId xmlns:a16="http://schemas.microsoft.com/office/drawing/2014/main" id="{4C2D6FCC-8F74-2BF5-CD04-E9CA30BC6052}"/>
              </a:ext>
            </a:extLst>
          </p:cNvPr>
          <p:cNvSpPr txBox="1"/>
          <p:nvPr/>
        </p:nvSpPr>
        <p:spPr>
          <a:xfrm>
            <a:off x="378148" y="3060551"/>
            <a:ext cx="2088232" cy="1753320"/>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ko-KR" altLang="en-US"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“야</a:t>
            </a:r>
            <a:r>
              <a:rPr lang="en-US" altLang="ko-KR"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a:t>
            </a:r>
            <a:endParaRPr lang="ko-KR" altLang="ko-KR" sz="5260"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10970552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73B27864-4DD9-64D2-6211-08CE9D59581F}"/>
              </a:ext>
            </a:extLst>
          </p:cNvPr>
          <p:cNvPicPr>
            <a:picLocks noGrp="1" noChangeAspect="1"/>
          </p:cNvPicPr>
          <p:nvPr>
            <p:ph idx="1"/>
          </p:nvPr>
        </p:nvPicPr>
        <p:blipFill>
          <a:blip r:embed="rId2"/>
          <a:stretch>
            <a:fillRect/>
          </a:stretch>
        </p:blipFill>
        <p:spPr>
          <a:xfrm>
            <a:off x="960247" y="2846175"/>
            <a:ext cx="8634926" cy="235996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제목 4">
            <a:extLst>
              <a:ext uri="{FF2B5EF4-FFF2-40B4-BE49-F238E27FC236}">
                <a16:creationId xmlns:a16="http://schemas.microsoft.com/office/drawing/2014/main" id="{CFA55C95-02F5-7D3B-C47E-420274FC4EF4}"/>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2</a:t>
            </a:r>
            <a:endParaRPr lang="ko-KR" altLang="en-US" sz="4800" b="1" dirty="0">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38439509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66B54091-A8A0-B2FE-4151-D7177F230D12}"/>
              </a:ext>
            </a:extLst>
          </p:cNvPr>
          <p:cNvPicPr>
            <a:picLocks noGrp="1" noChangeAspect="1"/>
          </p:cNvPicPr>
          <p:nvPr>
            <p:ph idx="1"/>
          </p:nvPr>
        </p:nvPicPr>
        <p:blipFill>
          <a:blip r:embed="rId2"/>
          <a:stretch>
            <a:fillRect/>
          </a:stretch>
        </p:blipFill>
        <p:spPr>
          <a:xfrm>
            <a:off x="614363" y="2192959"/>
            <a:ext cx="9484865" cy="4540000"/>
          </a:xfrm>
          <a:prstGeom prst="rect">
            <a:avLst/>
          </a:prstGeom>
        </p:spPr>
      </p:pic>
      <p:sp>
        <p:nvSpPr>
          <p:cNvPr id="5" name="제목 4">
            <a:extLst>
              <a:ext uri="{FF2B5EF4-FFF2-40B4-BE49-F238E27FC236}">
                <a16:creationId xmlns:a16="http://schemas.microsoft.com/office/drawing/2014/main" id="{F9A60351-E3AF-932A-BBE2-7B34183BBF93}"/>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2</a:t>
            </a:r>
            <a:endParaRPr lang="ko-KR" altLang="en-US" sz="4800" b="1" dirty="0">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28630110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D606D-47D9-8C74-199C-9FCEE5353CB0}"/>
            </a:ext>
          </a:extLst>
        </p:cNvPr>
        <p:cNvGrpSpPr/>
        <p:nvPr/>
      </p:nvGrpSpPr>
      <p:grpSpPr>
        <a:xfrm>
          <a:off x="0" y="0"/>
          <a:ext cx="0" cy="0"/>
          <a:chOff x="0" y="0"/>
          <a:chExt cx="0" cy="0"/>
        </a:xfrm>
      </p:grpSpPr>
      <p:sp>
        <p:nvSpPr>
          <p:cNvPr id="5" name="제목 4">
            <a:extLst>
              <a:ext uri="{FF2B5EF4-FFF2-40B4-BE49-F238E27FC236}">
                <a16:creationId xmlns:a16="http://schemas.microsoft.com/office/drawing/2014/main" id="{EC093D2E-CAA4-A9E8-3DAB-A1CF59D83E7D}"/>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b="1" dirty="0">
                <a:latin typeface="HY헤드라인M" panose="02030600000101010101" pitchFamily="18" charset="-127"/>
                <a:ea typeface="HY헤드라인M" panose="02030600000101010101" pitchFamily="18" charset="-127"/>
                <a:sym typeface="Wingdings"/>
              </a:rPr>
              <a:t>3</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7" name="내용 개체 틀 6">
            <a:extLst>
              <a:ext uri="{FF2B5EF4-FFF2-40B4-BE49-F238E27FC236}">
                <a16:creationId xmlns:a16="http://schemas.microsoft.com/office/drawing/2014/main" id="{78740287-4452-E82A-BBD5-7C6615DC1FE4}"/>
              </a:ext>
            </a:extLst>
          </p:cNvPr>
          <p:cNvPicPr>
            <a:picLocks noGrp="1" noChangeAspect="1"/>
          </p:cNvPicPr>
          <p:nvPr>
            <p:ph idx="1"/>
          </p:nvPr>
        </p:nvPicPr>
        <p:blipFill>
          <a:blip r:embed="rId2"/>
          <a:stretch>
            <a:fillRect/>
          </a:stretch>
        </p:blipFill>
        <p:spPr>
          <a:xfrm>
            <a:off x="1055231" y="3440046"/>
            <a:ext cx="8340051" cy="1524132"/>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10" name="내용 개체 틀 6">
            <a:extLst>
              <a:ext uri="{FF2B5EF4-FFF2-40B4-BE49-F238E27FC236}">
                <a16:creationId xmlns:a16="http://schemas.microsoft.com/office/drawing/2014/main" id="{A0764EBF-2D08-0EBE-313F-32322C969B37}"/>
              </a:ext>
            </a:extLst>
          </p:cNvPr>
          <p:cNvPicPr>
            <a:picLocks noChangeAspect="1"/>
          </p:cNvPicPr>
          <p:nvPr/>
        </p:nvPicPr>
        <p:blipFill>
          <a:blip r:embed="rId2"/>
          <a:stretch>
            <a:fillRect/>
          </a:stretch>
        </p:blipFill>
        <p:spPr>
          <a:xfrm>
            <a:off x="1026220" y="2844527"/>
            <a:ext cx="8640960" cy="236161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12" name="TextBox 11">
            <a:extLst>
              <a:ext uri="{FF2B5EF4-FFF2-40B4-BE49-F238E27FC236}">
                <a16:creationId xmlns:a16="http://schemas.microsoft.com/office/drawing/2014/main" id="{18B57859-6D9F-F7B7-A7A9-4F45FB644B05}"/>
              </a:ext>
            </a:extLst>
          </p:cNvPr>
          <p:cNvSpPr txBox="1"/>
          <p:nvPr/>
        </p:nvSpPr>
        <p:spPr>
          <a:xfrm>
            <a:off x="1056454" y="2844527"/>
            <a:ext cx="8610726" cy="2327966"/>
          </a:xfrm>
          <a:prstGeom prst="rect">
            <a:avLst/>
          </a:prstGeom>
          <a:solidFill>
            <a:srgbClr val="B4C7E7"/>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5400" b="1" dirty="0">
                <a:solidFill>
                  <a:srgbClr val="000000">
                    <a:alpha val="100000"/>
                  </a:srgbClr>
                </a:solidFill>
                <a:latin typeface="HY헤드라인M" panose="02030600000101010101" pitchFamily="18" charset="-127"/>
                <a:ea typeface="HY헤드라인M" panose="02030600000101010101" pitchFamily="18" charset="-127"/>
                <a:sym typeface="Wingdings"/>
              </a:rPr>
              <a:t>Q3. </a:t>
            </a:r>
            <a:r>
              <a:rPr lang="ko-KR" altLang="en-US" sz="5400" b="1" dirty="0">
                <a:solidFill>
                  <a:srgbClr val="000000">
                    <a:alpha val="100000"/>
                  </a:srgbClr>
                </a:solidFill>
                <a:latin typeface="HY헤드라인M" panose="02030600000101010101" pitchFamily="18" charset="-127"/>
                <a:ea typeface="HY헤드라인M" panose="02030600000101010101" pitchFamily="18" charset="-127"/>
                <a:sym typeface="Wingdings"/>
              </a:rPr>
              <a:t>여성은 모두 몇 명</a:t>
            </a:r>
            <a:r>
              <a:rPr lang="en-US" altLang="ko-KR" sz="54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54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14313017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47E59A96-C787-31BA-E632-147F101A852A}"/>
              </a:ext>
            </a:extLst>
          </p:cNvPr>
          <p:cNvPicPr>
            <a:picLocks noGrp="1" noChangeAspect="1"/>
          </p:cNvPicPr>
          <p:nvPr>
            <p:ph idx="1"/>
          </p:nvPr>
        </p:nvPicPr>
        <p:blipFill>
          <a:blip r:embed="rId2"/>
          <a:stretch>
            <a:fillRect/>
          </a:stretch>
        </p:blipFill>
        <p:spPr>
          <a:xfrm>
            <a:off x="1058279" y="2019555"/>
            <a:ext cx="8333954" cy="4365114"/>
          </a:xfrm>
          <a:prstGeom prst="rect">
            <a:avLst/>
          </a:prstGeom>
        </p:spPr>
      </p:pic>
      <p:sp>
        <p:nvSpPr>
          <p:cNvPr id="5" name="제목 4">
            <a:extLst>
              <a:ext uri="{FF2B5EF4-FFF2-40B4-BE49-F238E27FC236}">
                <a16:creationId xmlns:a16="http://schemas.microsoft.com/office/drawing/2014/main" id="{1B437D3B-5E97-7842-543B-7601E2AF5230}"/>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3</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9" name="TextBox 8">
            <a:extLst>
              <a:ext uri="{FF2B5EF4-FFF2-40B4-BE49-F238E27FC236}">
                <a16:creationId xmlns:a16="http://schemas.microsoft.com/office/drawing/2014/main" id="{455E3878-87EC-BEF2-6CC3-33ABA02BD589}"/>
              </a:ext>
            </a:extLst>
          </p:cNvPr>
          <p:cNvSpPr txBox="1"/>
          <p:nvPr/>
        </p:nvSpPr>
        <p:spPr>
          <a:xfrm>
            <a:off x="380665" y="2170253"/>
            <a:ext cx="1778165" cy="853591"/>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2</a:t>
            </a:r>
            <a:r>
              <a:rPr lang="ko-KR" altLang="en-US"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명</a:t>
            </a:r>
            <a:endParaRPr lang="ko-KR" altLang="ko-KR" sz="5260"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186713023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a:extLst>
              <a:ext uri="{FF2B5EF4-FFF2-40B4-BE49-F238E27FC236}">
                <a16:creationId xmlns:a16="http://schemas.microsoft.com/office/drawing/2014/main" id="{57CBEEB3-1637-5C16-F3CD-D7012ECC13BC}"/>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4</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6" name="내용 개체 틀 5">
            <a:extLst>
              <a:ext uri="{FF2B5EF4-FFF2-40B4-BE49-F238E27FC236}">
                <a16:creationId xmlns:a16="http://schemas.microsoft.com/office/drawing/2014/main" id="{6E81A3FC-8BD6-EE5B-C35C-0E2FBB6961A3}"/>
              </a:ext>
            </a:extLst>
          </p:cNvPr>
          <p:cNvPicPr>
            <a:picLocks noGrp="1" noChangeAspect="1"/>
          </p:cNvPicPr>
          <p:nvPr>
            <p:ph idx="1"/>
          </p:nvPr>
        </p:nvPicPr>
        <p:blipFill>
          <a:blip r:embed="rId2"/>
          <a:stretch>
            <a:fillRect/>
          </a:stretch>
        </p:blipFill>
        <p:spPr>
          <a:xfrm>
            <a:off x="614363" y="2548847"/>
            <a:ext cx="9221787" cy="3306530"/>
          </a:xfrm>
          <a:prstGeom prst="rect">
            <a:avLst/>
          </a:prstGeom>
        </p:spPr>
      </p:pic>
      <p:sp>
        <p:nvSpPr>
          <p:cNvPr id="8" name="TextBox 7">
            <a:extLst>
              <a:ext uri="{FF2B5EF4-FFF2-40B4-BE49-F238E27FC236}">
                <a16:creationId xmlns:a16="http://schemas.microsoft.com/office/drawing/2014/main" id="{7104423E-E011-C5F4-9224-53125D565653}"/>
              </a:ext>
            </a:extLst>
          </p:cNvPr>
          <p:cNvSpPr txBox="1"/>
          <p:nvPr/>
        </p:nvSpPr>
        <p:spPr>
          <a:xfrm>
            <a:off x="1026221" y="2988543"/>
            <a:ext cx="8064896" cy="2088232"/>
          </a:xfrm>
          <a:prstGeom prst="rect">
            <a:avLst/>
          </a:prstGeom>
          <a:solidFill>
            <a:srgbClr val="A1C5FF"/>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4800" b="1" dirty="0">
                <a:solidFill>
                  <a:srgbClr val="000000">
                    <a:alpha val="100000"/>
                  </a:srgbClr>
                </a:solidFill>
                <a:latin typeface="HY헤드라인M" panose="02030600000101010101" pitchFamily="18" charset="-127"/>
                <a:ea typeface="HY헤드라인M" panose="02030600000101010101" pitchFamily="18" charset="-127"/>
                <a:sym typeface="Wingdings"/>
              </a:rPr>
              <a:t>Q4. </a:t>
            </a:r>
            <a:r>
              <a:rPr lang="ko-KR" altLang="en-US" sz="48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가해자의 옷 차림은</a:t>
            </a:r>
            <a:r>
              <a:rPr lang="en-US" altLang="ko-KR" sz="48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48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377290301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98891098-496F-876F-8A1B-A296D3F48C0D}"/>
              </a:ext>
            </a:extLst>
          </p:cNvPr>
          <p:cNvPicPr>
            <a:picLocks noGrp="1" noChangeAspect="1"/>
          </p:cNvPicPr>
          <p:nvPr>
            <p:ph idx="1"/>
          </p:nvPr>
        </p:nvPicPr>
        <p:blipFill>
          <a:blip r:embed="rId2"/>
          <a:stretch>
            <a:fillRect/>
          </a:stretch>
        </p:blipFill>
        <p:spPr>
          <a:xfrm>
            <a:off x="1357009" y="1925059"/>
            <a:ext cx="7736495" cy="4554107"/>
          </a:xfrm>
          <a:prstGeom prst="rect">
            <a:avLst/>
          </a:prstGeom>
        </p:spPr>
      </p:pic>
      <p:sp>
        <p:nvSpPr>
          <p:cNvPr id="5" name="제목 4">
            <a:extLst>
              <a:ext uri="{FF2B5EF4-FFF2-40B4-BE49-F238E27FC236}">
                <a16:creationId xmlns:a16="http://schemas.microsoft.com/office/drawing/2014/main" id="{536E3938-9050-5A75-278A-F432579C403B}"/>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4</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9" name="TextBox 8">
            <a:extLst>
              <a:ext uri="{FF2B5EF4-FFF2-40B4-BE49-F238E27FC236}">
                <a16:creationId xmlns:a16="http://schemas.microsoft.com/office/drawing/2014/main" id="{5584EF0B-129A-8A82-617A-D21C8D567E6D}"/>
              </a:ext>
            </a:extLst>
          </p:cNvPr>
          <p:cNvSpPr txBox="1"/>
          <p:nvPr/>
        </p:nvSpPr>
        <p:spPr>
          <a:xfrm>
            <a:off x="389910" y="3636615"/>
            <a:ext cx="3756842" cy="2211252"/>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회색 양복 </a:t>
            </a:r>
          </a:p>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검은 무늬 셔츠 검은 넥타이</a:t>
            </a:r>
            <a:endParaRPr lang="ko-KR" altLang="ko-KR" sz="4208"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27420198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9DFFD-3995-39B9-290A-A4895CC8D3B5}"/>
            </a:ext>
          </a:extLst>
        </p:cNvPr>
        <p:cNvGrpSpPr/>
        <p:nvPr/>
      </p:nvGrpSpPr>
      <p:grpSpPr>
        <a:xfrm>
          <a:off x="0" y="0"/>
          <a:ext cx="0" cy="0"/>
          <a:chOff x="0" y="0"/>
          <a:chExt cx="0" cy="0"/>
        </a:xfrm>
      </p:grpSpPr>
      <p:sp>
        <p:nvSpPr>
          <p:cNvPr id="5" name="제목 4">
            <a:extLst>
              <a:ext uri="{FF2B5EF4-FFF2-40B4-BE49-F238E27FC236}">
                <a16:creationId xmlns:a16="http://schemas.microsoft.com/office/drawing/2014/main" id="{4E32C096-B301-C0F0-8B34-9835775A888F}"/>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b="1" dirty="0">
                <a:latin typeface="HY헤드라인M" panose="02030600000101010101" pitchFamily="18" charset="-127"/>
                <a:ea typeface="HY헤드라인M" panose="02030600000101010101" pitchFamily="18" charset="-127"/>
                <a:sym typeface="Wingdings"/>
              </a:rPr>
              <a:t>5</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6" name="내용 개체 틀 5">
            <a:extLst>
              <a:ext uri="{FF2B5EF4-FFF2-40B4-BE49-F238E27FC236}">
                <a16:creationId xmlns:a16="http://schemas.microsoft.com/office/drawing/2014/main" id="{9A2C713A-E893-C166-6B2A-E9CF139334D1}"/>
              </a:ext>
            </a:extLst>
          </p:cNvPr>
          <p:cNvPicPr>
            <a:picLocks noGrp="1" noChangeAspect="1"/>
          </p:cNvPicPr>
          <p:nvPr>
            <p:ph idx="1"/>
          </p:nvPr>
        </p:nvPicPr>
        <p:blipFill>
          <a:blip r:embed="rId2"/>
          <a:stretch>
            <a:fillRect/>
          </a:stretch>
        </p:blipFill>
        <p:spPr>
          <a:xfrm>
            <a:off x="614363" y="2548847"/>
            <a:ext cx="9221787" cy="3306530"/>
          </a:xfrm>
          <a:prstGeom prst="rect">
            <a:avLst/>
          </a:prstGeom>
        </p:spPr>
      </p:pic>
      <p:sp>
        <p:nvSpPr>
          <p:cNvPr id="8" name="TextBox 7">
            <a:extLst>
              <a:ext uri="{FF2B5EF4-FFF2-40B4-BE49-F238E27FC236}">
                <a16:creationId xmlns:a16="http://schemas.microsoft.com/office/drawing/2014/main" id="{D16F0847-8B82-A6D5-5188-8B74931DDEBB}"/>
              </a:ext>
            </a:extLst>
          </p:cNvPr>
          <p:cNvSpPr txBox="1"/>
          <p:nvPr/>
        </p:nvSpPr>
        <p:spPr>
          <a:xfrm>
            <a:off x="1178003" y="3060551"/>
            <a:ext cx="7841105" cy="2016224"/>
          </a:xfrm>
          <a:prstGeom prst="rect">
            <a:avLst/>
          </a:prstGeom>
          <a:solidFill>
            <a:srgbClr val="ADB9CA"/>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Q4. </a:t>
            </a:r>
            <a:r>
              <a:rPr lang="ko-KR" altLang="en-US" sz="32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가해자의 옷 차림은</a:t>
            </a: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32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
        <p:nvSpPr>
          <p:cNvPr id="3" name="TextBox 2">
            <a:extLst>
              <a:ext uri="{FF2B5EF4-FFF2-40B4-BE49-F238E27FC236}">
                <a16:creationId xmlns:a16="http://schemas.microsoft.com/office/drawing/2014/main" id="{E795B55E-55D4-EA0D-A2C8-C318B2CD717D}"/>
              </a:ext>
            </a:extLst>
          </p:cNvPr>
          <p:cNvSpPr txBox="1"/>
          <p:nvPr/>
        </p:nvSpPr>
        <p:spPr>
          <a:xfrm>
            <a:off x="1074957" y="2916535"/>
            <a:ext cx="8088167" cy="2160239"/>
          </a:xfrm>
          <a:prstGeom prst="rect">
            <a:avLst/>
          </a:prstGeom>
          <a:solidFill>
            <a:srgbClr val="A1C5FF"/>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4400" b="1" dirty="0">
                <a:solidFill>
                  <a:srgbClr val="000000">
                    <a:alpha val="100000"/>
                  </a:srgbClr>
                </a:solidFill>
                <a:latin typeface="HY헤드라인M" panose="02030600000101010101" pitchFamily="18" charset="-127"/>
                <a:ea typeface="HY헤드라인M" panose="02030600000101010101" pitchFamily="18" charset="-127"/>
                <a:sym typeface="Wingdings"/>
              </a:rPr>
              <a:t>Q5. </a:t>
            </a:r>
            <a:r>
              <a:rPr lang="ko-KR" altLang="en-US" sz="44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가해자가 서류를 던지며 </a:t>
            </a:r>
            <a:endParaRPr lang="en-US" altLang="ko-KR" sz="4400" b="1" dirty="0">
              <a:solidFill>
                <a:srgbClr val="000000">
                  <a:alpha val="100000"/>
                </a:srgbClr>
              </a:solidFill>
              <a:latin typeface="HY헤드라인M" panose="02030600000101010101" pitchFamily="18" charset="-127"/>
              <a:ea typeface="HY헤드라인M" panose="02030600000101010101" pitchFamily="18" charset="-127"/>
              <a:sym typeface="Wingdings"/>
            </a:endParaRPr>
          </a:p>
          <a:p>
            <a:pPr algn="ctr">
              <a:spcBef>
                <a:spcPct val="0"/>
              </a:spcBef>
              <a:spcAft>
                <a:spcPct val="0"/>
              </a:spcAft>
              <a:defRPr lang="ko-KR" altLang="en-US"/>
            </a:pPr>
            <a:r>
              <a:rPr lang="ko-KR" altLang="en-US" sz="4400" b="1" dirty="0">
                <a:solidFill>
                  <a:srgbClr val="000000">
                    <a:alpha val="100000"/>
                  </a:srgbClr>
                </a:solidFill>
                <a:latin typeface="HY헤드라인M" panose="02030600000101010101" pitchFamily="18" charset="-127"/>
                <a:ea typeface="HY헤드라인M" panose="02030600000101010101" pitchFamily="18" charset="-127"/>
                <a:sym typeface="Wingdings"/>
              </a:rPr>
              <a:t>한 말은</a:t>
            </a:r>
            <a:r>
              <a:rPr lang="en-US" altLang="ko-KR" sz="44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44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14995480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88FA13F8-15C6-30A0-7C05-EA48EF4EC029}"/>
              </a:ext>
            </a:extLst>
          </p:cNvPr>
          <p:cNvPicPr>
            <a:picLocks noGrp="1" noChangeAspect="1"/>
          </p:cNvPicPr>
          <p:nvPr>
            <p:ph idx="1"/>
          </p:nvPr>
        </p:nvPicPr>
        <p:blipFill>
          <a:blip r:embed="rId2"/>
          <a:stretch>
            <a:fillRect/>
          </a:stretch>
        </p:blipFill>
        <p:spPr>
          <a:xfrm>
            <a:off x="1119244" y="2025652"/>
            <a:ext cx="8212024" cy="4352921"/>
          </a:xfrm>
          <a:prstGeom prst="rect">
            <a:avLst/>
          </a:prstGeom>
        </p:spPr>
      </p:pic>
      <p:sp>
        <p:nvSpPr>
          <p:cNvPr id="5" name="제목 4">
            <a:extLst>
              <a:ext uri="{FF2B5EF4-FFF2-40B4-BE49-F238E27FC236}">
                <a16:creationId xmlns:a16="http://schemas.microsoft.com/office/drawing/2014/main" id="{E8868857-78B8-EDB7-0EE0-8F8756CE93E0}"/>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5</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9" name="TextBox 8">
            <a:extLst>
              <a:ext uri="{FF2B5EF4-FFF2-40B4-BE49-F238E27FC236}">
                <a16:creationId xmlns:a16="http://schemas.microsoft.com/office/drawing/2014/main" id="{08FFB8CD-6D30-4E9F-A5D4-07FAC23E9E83}"/>
              </a:ext>
            </a:extLst>
          </p:cNvPr>
          <p:cNvSpPr txBox="1"/>
          <p:nvPr/>
        </p:nvSpPr>
        <p:spPr>
          <a:xfrm>
            <a:off x="388490" y="2223860"/>
            <a:ext cx="2069191" cy="852172"/>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ko-KR" altLang="en-US"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또 왜</a:t>
            </a:r>
            <a:r>
              <a:rPr lang="en-US" altLang="ko-KR"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a:t>
            </a:r>
            <a:endParaRPr lang="ko-KR" altLang="ko-KR" sz="5260"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28413085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F1ED5-FEE8-64C5-883B-F10B5014C550}"/>
            </a:ext>
          </a:extLst>
        </p:cNvPr>
        <p:cNvGrpSpPr/>
        <p:nvPr/>
      </p:nvGrpSpPr>
      <p:grpSpPr>
        <a:xfrm>
          <a:off x="0" y="0"/>
          <a:ext cx="0" cy="0"/>
          <a:chOff x="0" y="0"/>
          <a:chExt cx="0" cy="0"/>
        </a:xfrm>
      </p:grpSpPr>
      <p:sp>
        <p:nvSpPr>
          <p:cNvPr id="5" name="제목 4">
            <a:extLst>
              <a:ext uri="{FF2B5EF4-FFF2-40B4-BE49-F238E27FC236}">
                <a16:creationId xmlns:a16="http://schemas.microsoft.com/office/drawing/2014/main" id="{400218E7-4029-B55B-ABC2-565FAFF6C482}"/>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6</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6" name="내용 개체 틀 5">
            <a:extLst>
              <a:ext uri="{FF2B5EF4-FFF2-40B4-BE49-F238E27FC236}">
                <a16:creationId xmlns:a16="http://schemas.microsoft.com/office/drawing/2014/main" id="{39D55C32-E6D7-3DAC-0A4B-970CF0051B65}"/>
              </a:ext>
            </a:extLst>
          </p:cNvPr>
          <p:cNvPicPr>
            <a:picLocks noGrp="1" noChangeAspect="1"/>
          </p:cNvPicPr>
          <p:nvPr>
            <p:ph idx="1"/>
          </p:nvPr>
        </p:nvPicPr>
        <p:blipFill>
          <a:blip r:embed="rId2"/>
          <a:stretch>
            <a:fillRect/>
          </a:stretch>
        </p:blipFill>
        <p:spPr>
          <a:xfrm>
            <a:off x="614363" y="2548847"/>
            <a:ext cx="9221787" cy="3306530"/>
          </a:xfrm>
          <a:prstGeom prst="rect">
            <a:avLst/>
          </a:prstGeom>
        </p:spPr>
      </p:pic>
      <p:sp>
        <p:nvSpPr>
          <p:cNvPr id="8" name="TextBox 7">
            <a:extLst>
              <a:ext uri="{FF2B5EF4-FFF2-40B4-BE49-F238E27FC236}">
                <a16:creationId xmlns:a16="http://schemas.microsoft.com/office/drawing/2014/main" id="{4C402F4C-80E6-8097-D4C9-02325C740B64}"/>
              </a:ext>
            </a:extLst>
          </p:cNvPr>
          <p:cNvSpPr txBox="1"/>
          <p:nvPr/>
        </p:nvSpPr>
        <p:spPr>
          <a:xfrm>
            <a:off x="1178003" y="3060551"/>
            <a:ext cx="7841105" cy="2016224"/>
          </a:xfrm>
          <a:prstGeom prst="rect">
            <a:avLst/>
          </a:prstGeom>
          <a:solidFill>
            <a:srgbClr val="ADB9CA"/>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Q4. </a:t>
            </a:r>
            <a:r>
              <a:rPr lang="ko-KR" altLang="en-US" sz="32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가해자의 옷 차림은</a:t>
            </a: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32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
        <p:nvSpPr>
          <p:cNvPr id="3" name="TextBox 2">
            <a:extLst>
              <a:ext uri="{FF2B5EF4-FFF2-40B4-BE49-F238E27FC236}">
                <a16:creationId xmlns:a16="http://schemas.microsoft.com/office/drawing/2014/main" id="{CD022DBC-A060-1D6D-90D6-3E9139559873}"/>
              </a:ext>
            </a:extLst>
          </p:cNvPr>
          <p:cNvSpPr txBox="1"/>
          <p:nvPr/>
        </p:nvSpPr>
        <p:spPr>
          <a:xfrm>
            <a:off x="1074957" y="3017533"/>
            <a:ext cx="7944151" cy="2059241"/>
          </a:xfrm>
          <a:prstGeom prst="rect">
            <a:avLst/>
          </a:prstGeom>
          <a:solidFill>
            <a:srgbClr val="8FAADC"/>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Q5. </a:t>
            </a:r>
            <a:r>
              <a:rPr lang="ko-KR" altLang="en-US" sz="32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가해자가 서류를 던지며 한 말은</a:t>
            </a: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32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
        <p:nvSpPr>
          <p:cNvPr id="4" name="TextBox 3">
            <a:extLst>
              <a:ext uri="{FF2B5EF4-FFF2-40B4-BE49-F238E27FC236}">
                <a16:creationId xmlns:a16="http://schemas.microsoft.com/office/drawing/2014/main" id="{B4BD7B8B-E486-EB05-8F24-A05248E6FA49}"/>
              </a:ext>
            </a:extLst>
          </p:cNvPr>
          <p:cNvSpPr txBox="1"/>
          <p:nvPr/>
        </p:nvSpPr>
        <p:spPr>
          <a:xfrm>
            <a:off x="1078673" y="2916535"/>
            <a:ext cx="8084451" cy="2016223"/>
          </a:xfrm>
          <a:prstGeom prst="rect">
            <a:avLst/>
          </a:prstGeom>
          <a:solidFill>
            <a:srgbClr val="A1C5FF"/>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Q6. </a:t>
            </a:r>
            <a:r>
              <a:rPr lang="ko-KR" altLang="en-US"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사건이 일어난 시간은</a:t>
            </a:r>
            <a:r>
              <a:rPr lang="en-US" altLang="ko-KR"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a:t>
            </a:r>
            <a:endParaRPr lang="ko-KR" altLang="ko-KR" sz="4000" dirty="0">
              <a:solidFill>
                <a:schemeClr val="tx1">
                  <a:lumMod val="95000"/>
                  <a:lumOff val="5000"/>
                </a:scheme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33648769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BD09AB06-B6DB-40C7-57A8-D477D8A1AE5E}"/>
              </a:ext>
            </a:extLst>
          </p:cNvPr>
          <p:cNvPicPr>
            <a:picLocks noGrp="1" noChangeAspect="1"/>
          </p:cNvPicPr>
          <p:nvPr>
            <p:ph idx="1"/>
          </p:nvPr>
        </p:nvPicPr>
        <p:blipFill>
          <a:blip r:embed="rId2"/>
          <a:stretch>
            <a:fillRect/>
          </a:stretch>
        </p:blipFill>
        <p:spPr>
          <a:xfrm>
            <a:off x="918059" y="2004314"/>
            <a:ext cx="8614395" cy="4395597"/>
          </a:xfrm>
          <a:prstGeom prst="rect">
            <a:avLst/>
          </a:prstGeom>
        </p:spPr>
      </p:pic>
      <p:sp>
        <p:nvSpPr>
          <p:cNvPr id="5" name="제목 4">
            <a:extLst>
              <a:ext uri="{FF2B5EF4-FFF2-40B4-BE49-F238E27FC236}">
                <a16:creationId xmlns:a16="http://schemas.microsoft.com/office/drawing/2014/main" id="{2CDF3DEA-72A9-2F4F-75F0-62F6AC207B05}"/>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6</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9" name="TextBox 8">
            <a:extLst>
              <a:ext uri="{FF2B5EF4-FFF2-40B4-BE49-F238E27FC236}">
                <a16:creationId xmlns:a16="http://schemas.microsoft.com/office/drawing/2014/main" id="{3C3F951F-D362-5991-82A7-25830E27A33F}"/>
              </a:ext>
            </a:extLst>
          </p:cNvPr>
          <p:cNvSpPr txBox="1"/>
          <p:nvPr/>
        </p:nvSpPr>
        <p:spPr>
          <a:xfrm>
            <a:off x="388491" y="2095750"/>
            <a:ext cx="1736409" cy="853542"/>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11</a:t>
            </a:r>
            <a:r>
              <a:rPr lang="ko-KR" altLang="en-US" sz="5260" b="1" dirty="0">
                <a:solidFill>
                  <a:schemeClr val="bg1"/>
                </a:solidFill>
                <a:effectLst>
                  <a:outerShdw blurRad="38100" dist="38100" dir="2700000" algn="tl" rotWithShape="0">
                    <a:srgbClr val="000000">
                      <a:alpha val="40000"/>
                    </a:srgbClr>
                  </a:outerShdw>
                </a:effectLst>
                <a:latin typeface="맑은 고딕"/>
                <a:ea typeface="맑은 고딕"/>
                <a:sym typeface="Wingdings"/>
              </a:rPr>
              <a:t>시</a:t>
            </a:r>
            <a:endParaRPr lang="ko-KR" altLang="ko-KR" sz="5260"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49077168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F7F11-A179-D5DC-B5FE-ADEC23CD2BE3}"/>
            </a:ext>
          </a:extLst>
        </p:cNvPr>
        <p:cNvGrpSpPr/>
        <p:nvPr/>
      </p:nvGrpSpPr>
      <p:grpSpPr>
        <a:xfrm>
          <a:off x="0" y="0"/>
          <a:ext cx="0" cy="0"/>
          <a:chOff x="0" y="0"/>
          <a:chExt cx="0" cy="0"/>
        </a:xfrm>
      </p:grpSpPr>
      <p:sp>
        <p:nvSpPr>
          <p:cNvPr id="5" name="제목 4">
            <a:extLst>
              <a:ext uri="{FF2B5EF4-FFF2-40B4-BE49-F238E27FC236}">
                <a16:creationId xmlns:a16="http://schemas.microsoft.com/office/drawing/2014/main" id="{C6E48A78-42A1-108A-7405-EA7A3D97C7E0}"/>
              </a:ext>
            </a:extLst>
          </p:cNvPr>
          <p:cNvSpPr txBox="1">
            <a:spLocks noGrp="1"/>
          </p:cNvSpPr>
          <p:nvPr>
            <p:ph type="title"/>
          </p:nvPr>
        </p:nvSpPr>
        <p:spPr>
          <a:xfrm>
            <a:off x="613660" y="554493"/>
            <a:ext cx="9223058"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7</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6" name="내용 개체 틀 5">
            <a:extLst>
              <a:ext uri="{FF2B5EF4-FFF2-40B4-BE49-F238E27FC236}">
                <a16:creationId xmlns:a16="http://schemas.microsoft.com/office/drawing/2014/main" id="{D027FB2F-CC05-7E9B-7F91-463A087E3806}"/>
              </a:ext>
            </a:extLst>
          </p:cNvPr>
          <p:cNvPicPr>
            <a:picLocks noGrp="1" noChangeAspect="1"/>
          </p:cNvPicPr>
          <p:nvPr>
            <p:ph idx="1"/>
          </p:nvPr>
        </p:nvPicPr>
        <p:blipFill>
          <a:blip r:embed="rId2"/>
          <a:stretch>
            <a:fillRect/>
          </a:stretch>
        </p:blipFill>
        <p:spPr>
          <a:xfrm>
            <a:off x="614363" y="2548847"/>
            <a:ext cx="9221787" cy="3306530"/>
          </a:xfrm>
          <a:prstGeom prst="rect">
            <a:avLst/>
          </a:prstGeom>
        </p:spPr>
      </p:pic>
      <p:sp>
        <p:nvSpPr>
          <p:cNvPr id="8" name="TextBox 7">
            <a:extLst>
              <a:ext uri="{FF2B5EF4-FFF2-40B4-BE49-F238E27FC236}">
                <a16:creationId xmlns:a16="http://schemas.microsoft.com/office/drawing/2014/main" id="{46697D7F-A942-7CB5-D17C-ACAE1576BCC1}"/>
              </a:ext>
            </a:extLst>
          </p:cNvPr>
          <p:cNvSpPr txBox="1"/>
          <p:nvPr/>
        </p:nvSpPr>
        <p:spPr>
          <a:xfrm>
            <a:off x="1178003" y="3060551"/>
            <a:ext cx="7841105" cy="2016224"/>
          </a:xfrm>
          <a:prstGeom prst="rect">
            <a:avLst/>
          </a:prstGeom>
          <a:solidFill>
            <a:srgbClr val="ADB9CA"/>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Q4. </a:t>
            </a:r>
            <a:r>
              <a:rPr lang="ko-KR" altLang="en-US" sz="32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가해자의 옷 차림은</a:t>
            </a: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32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
        <p:nvSpPr>
          <p:cNvPr id="3" name="TextBox 2">
            <a:extLst>
              <a:ext uri="{FF2B5EF4-FFF2-40B4-BE49-F238E27FC236}">
                <a16:creationId xmlns:a16="http://schemas.microsoft.com/office/drawing/2014/main" id="{05CDEFF2-9A12-DFCA-5E7F-EC59B1821B44}"/>
              </a:ext>
            </a:extLst>
          </p:cNvPr>
          <p:cNvSpPr txBox="1"/>
          <p:nvPr/>
        </p:nvSpPr>
        <p:spPr>
          <a:xfrm>
            <a:off x="1074957" y="3017533"/>
            <a:ext cx="7944151" cy="2059241"/>
          </a:xfrm>
          <a:prstGeom prst="rect">
            <a:avLst/>
          </a:prstGeom>
          <a:solidFill>
            <a:srgbClr val="8FAADC"/>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Q5. </a:t>
            </a:r>
            <a:r>
              <a:rPr lang="ko-KR" altLang="en-US" sz="3200" b="1" dirty="0">
                <a:solidFill>
                  <a:srgbClr val="000000">
                    <a:alpha val="100000"/>
                  </a:srgbClr>
                </a:solidFill>
                <a:latin typeface="HY헤드라인M" panose="02030600000101010101" pitchFamily="18" charset="-127"/>
                <a:ea typeface="HY헤드라인M" panose="02030600000101010101" pitchFamily="18" charset="-127"/>
                <a:sym typeface="Wingdings"/>
              </a:rPr>
              <a:t>가해자가 서류를 던지며 한 말은</a:t>
            </a:r>
            <a:r>
              <a:rPr lang="en-US" altLang="ko-KR" sz="3200" b="1" dirty="0">
                <a:solidFill>
                  <a:srgbClr val="000000">
                    <a:alpha val="100000"/>
                  </a:srgbClr>
                </a:solidFill>
                <a:latin typeface="HY헤드라인M" panose="02030600000101010101" pitchFamily="18" charset="-127"/>
                <a:ea typeface="HY헤드라인M" panose="02030600000101010101" pitchFamily="18" charset="-127"/>
                <a:sym typeface="Wingdings"/>
              </a:rPr>
              <a:t>?</a:t>
            </a:r>
            <a:endParaRPr lang="ko-KR" altLang="ko-KR" sz="3200" dirty="0">
              <a:solidFill>
                <a:srgbClr val="000000">
                  <a:alpha val="100000"/>
                </a:srgbClr>
              </a:solidFill>
              <a:latin typeface="HY헤드라인M" panose="02030600000101010101" pitchFamily="18" charset="-127"/>
              <a:ea typeface="HY헤드라인M" panose="02030600000101010101" pitchFamily="18" charset="-127"/>
              <a:sym typeface="Wingdings"/>
            </a:endParaRPr>
          </a:p>
        </p:txBody>
      </p:sp>
      <p:sp>
        <p:nvSpPr>
          <p:cNvPr id="7" name="TextBox 6">
            <a:extLst>
              <a:ext uri="{FF2B5EF4-FFF2-40B4-BE49-F238E27FC236}">
                <a16:creationId xmlns:a16="http://schemas.microsoft.com/office/drawing/2014/main" id="{65D083AE-2C11-CA31-C1AB-5B7B701FA479}"/>
              </a:ext>
            </a:extLst>
          </p:cNvPr>
          <p:cNvSpPr txBox="1"/>
          <p:nvPr/>
        </p:nvSpPr>
        <p:spPr>
          <a:xfrm>
            <a:off x="1004806" y="3017532"/>
            <a:ext cx="8084451" cy="2016223"/>
          </a:xfrm>
          <a:prstGeom prst="rect">
            <a:avLst/>
          </a:prstGeom>
          <a:solidFill>
            <a:srgbClr val="A1C5FF"/>
          </a:solidFill>
          <a:ln w="25400" cap="flat" cmpd="sng" algn="ctr">
            <a:noFill/>
            <a:prstDash val="solid"/>
            <a:round/>
          </a:ln>
        </p:spPr>
        <p:txBody>
          <a:bodyPr vert="horz" wrap="square" lIns="78906" tIns="41031" rIns="78906" bIns="41031" anchor="ctr">
            <a:noAutofit/>
          </a:bodyPr>
          <a:lstStyle/>
          <a:p>
            <a:pPr algn="ctr">
              <a:spcBef>
                <a:spcPct val="0"/>
              </a:spcBef>
              <a:spcAft>
                <a:spcPct val="0"/>
              </a:spcAft>
              <a:defRPr lang="ko-KR" altLang="en-US"/>
            </a:pPr>
            <a:r>
              <a:rPr lang="en-US" altLang="ko-KR"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Q7. </a:t>
            </a:r>
            <a:r>
              <a:rPr lang="ko-KR" altLang="en-US"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벽에 걸린 사훈은 </a:t>
            </a:r>
            <a:r>
              <a:rPr lang="en-US" altLang="ko-KR" sz="4000" b="1" dirty="0">
                <a:solidFill>
                  <a:schemeClr val="tx1">
                    <a:lumMod val="95000"/>
                    <a:lumOff val="5000"/>
                  </a:schemeClr>
                </a:solidFill>
                <a:latin typeface="HY헤드라인M" panose="02030600000101010101" pitchFamily="18" charset="-127"/>
                <a:ea typeface="HY헤드라인M" panose="02030600000101010101" pitchFamily="18" charset="-127"/>
                <a:sym typeface="Wingdings"/>
              </a:rPr>
              <a:t>?</a:t>
            </a:r>
            <a:endParaRPr lang="ko-KR" altLang="ko-KR" sz="4000" dirty="0">
              <a:solidFill>
                <a:schemeClr val="tx1">
                  <a:lumMod val="95000"/>
                  <a:lumOff val="5000"/>
                </a:schemeClr>
              </a:solidFill>
              <a:latin typeface="HY헤드라인M" panose="02030600000101010101" pitchFamily="18" charset="-127"/>
              <a:ea typeface="HY헤드라인M" panose="02030600000101010101" pitchFamily="18" charset="-127"/>
              <a:sym typeface="Wingdings"/>
            </a:endParaRPr>
          </a:p>
        </p:txBody>
      </p:sp>
    </p:spTree>
    <p:extLst>
      <p:ext uri="{BB962C8B-B14F-4D97-AF65-F5344CB8AC3E}">
        <p14:creationId xmlns:p14="http://schemas.microsoft.com/office/powerpoint/2010/main" val="20538895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D93433CD-A79C-E691-5B05-1BF3687C2947}"/>
              </a:ext>
            </a:extLst>
          </p:cNvPr>
          <p:cNvPicPr>
            <a:picLocks noGrp="1" noChangeAspect="1"/>
          </p:cNvPicPr>
          <p:nvPr>
            <p:ph idx="1"/>
          </p:nvPr>
        </p:nvPicPr>
        <p:blipFill>
          <a:blip r:embed="rId2"/>
          <a:stretch>
            <a:fillRect/>
          </a:stretch>
        </p:blipFill>
        <p:spPr>
          <a:xfrm>
            <a:off x="1097907" y="1976879"/>
            <a:ext cx="8254699" cy="4450466"/>
          </a:xfrm>
          <a:prstGeom prst="rect">
            <a:avLst/>
          </a:prstGeom>
        </p:spPr>
      </p:pic>
      <p:sp>
        <p:nvSpPr>
          <p:cNvPr id="5" name="제목 4">
            <a:extLst>
              <a:ext uri="{FF2B5EF4-FFF2-40B4-BE49-F238E27FC236}">
                <a16:creationId xmlns:a16="http://schemas.microsoft.com/office/drawing/2014/main" id="{819ADA32-CF4C-4E19-D77C-E2515E757175}"/>
              </a:ext>
            </a:extLst>
          </p:cNvPr>
          <p:cNvSpPr txBox="1">
            <a:spLocks noGrp="1"/>
          </p:cNvSpPr>
          <p:nvPr>
            <p:ph type="title"/>
          </p:nvPr>
        </p:nvSpPr>
        <p:spPr>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기록하기 실전 테스트 </a:t>
            </a:r>
            <a:r>
              <a:rPr lang="en-US" altLang="ko-KR" sz="4800" b="1" dirty="0">
                <a:latin typeface="HY헤드라인M" panose="02030600000101010101" pitchFamily="18" charset="-127"/>
                <a:ea typeface="HY헤드라인M" panose="02030600000101010101" pitchFamily="18" charset="-127"/>
                <a:sym typeface="Wingdings"/>
              </a:rPr>
              <a:t>7</a:t>
            </a:r>
            <a:endParaRPr lang="ko-KR" altLang="en-US" sz="4800" b="1" dirty="0">
              <a:latin typeface="HY헤드라인M" panose="02030600000101010101" pitchFamily="18" charset="-127"/>
              <a:ea typeface="HY헤드라인M" panose="02030600000101010101" pitchFamily="18" charset="-127"/>
              <a:sym typeface="Wingdings"/>
            </a:endParaRPr>
          </a:p>
        </p:txBody>
      </p:sp>
      <p:sp>
        <p:nvSpPr>
          <p:cNvPr id="9" name="TextBox 8">
            <a:extLst>
              <a:ext uri="{FF2B5EF4-FFF2-40B4-BE49-F238E27FC236}">
                <a16:creationId xmlns:a16="http://schemas.microsoft.com/office/drawing/2014/main" id="{0EF61176-E723-1562-55C6-D97EDC12D391}"/>
              </a:ext>
            </a:extLst>
          </p:cNvPr>
          <p:cNvSpPr txBox="1"/>
          <p:nvPr/>
        </p:nvSpPr>
        <p:spPr>
          <a:xfrm>
            <a:off x="388491" y="2166731"/>
            <a:ext cx="2622015" cy="2783560"/>
          </a:xfrm>
          <a:prstGeom prst="rect">
            <a:avLst/>
          </a:prstGeom>
          <a:solidFill>
            <a:srgbClr val="548235"/>
          </a:solidFill>
          <a:ln w="25400" cap="flat" cmpd="sng" algn="ctr">
            <a:noFill/>
            <a:prstDash val="solid"/>
            <a:round/>
          </a:ln>
        </p:spPr>
        <p:txBody>
          <a:bodyPr vert="horz" wrap="square" lIns="78906" tIns="41031" rIns="78906" bIns="41031" anchor="ctr">
            <a:noAutofit/>
          </a:bodyPr>
          <a:lstStyle/>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노력은 </a:t>
            </a:r>
          </a:p>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노력이고 </a:t>
            </a:r>
          </a:p>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성과는 </a:t>
            </a:r>
          </a:p>
          <a:p>
            <a:pPr>
              <a:spcBef>
                <a:spcPct val="0"/>
              </a:spcBef>
              <a:spcAft>
                <a:spcPct val="0"/>
              </a:spcAft>
              <a:defRPr lang="ko-KR" altLang="en-US"/>
            </a:pPr>
            <a:r>
              <a:rPr lang="ko-KR" altLang="en-US" sz="4208" b="1" dirty="0">
                <a:solidFill>
                  <a:schemeClr val="bg1"/>
                </a:solidFill>
                <a:effectLst>
                  <a:outerShdw blurRad="38100" dist="38100" dir="2700000" algn="tl" rotWithShape="0">
                    <a:srgbClr val="000000">
                      <a:alpha val="40000"/>
                    </a:srgbClr>
                  </a:outerShdw>
                </a:effectLst>
                <a:latin typeface="맑은 고딕"/>
                <a:ea typeface="맑은 고딕"/>
                <a:sym typeface="Wingdings"/>
              </a:rPr>
              <a:t>성과다</a:t>
            </a:r>
            <a:endParaRPr lang="ko-KR" altLang="ko-KR" sz="4208" dirty="0">
              <a:solidFill>
                <a:schemeClr val="bg1"/>
              </a:solidFill>
              <a:effectLst>
                <a:outerShdw blurRad="38100" dist="38100" dir="2700000" algn="tl" rotWithShape="0">
                  <a:srgbClr val="000000">
                    <a:alpha val="40000"/>
                  </a:srgbClr>
                </a:outerShdw>
              </a:effectLst>
              <a:latin typeface="맑은 고딕"/>
              <a:ea typeface="맑은 고딕"/>
              <a:sym typeface="Wingdings"/>
            </a:endParaRPr>
          </a:p>
        </p:txBody>
      </p:sp>
    </p:spTree>
    <p:extLst>
      <p:ext uri="{BB962C8B-B14F-4D97-AF65-F5344CB8AC3E}">
        <p14:creationId xmlns:p14="http://schemas.microsoft.com/office/powerpoint/2010/main" val="317706109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a:extLst>
              <a:ext uri="{FF2B5EF4-FFF2-40B4-BE49-F238E27FC236}">
                <a16:creationId xmlns:a16="http://schemas.microsoft.com/office/drawing/2014/main" id="{8BFF062E-770C-B590-D10A-EB0545206FCC}"/>
              </a:ext>
            </a:extLst>
          </p:cNvPr>
          <p:cNvSpPr txBox="1">
            <a:spLocks noGrp="1"/>
          </p:cNvSpPr>
          <p:nvPr>
            <p:ph type="title"/>
          </p:nvPr>
        </p:nvSpPr>
        <p:spPr>
          <a:xfrm>
            <a:off x="522164" y="-107801"/>
            <a:ext cx="9721080" cy="821527"/>
          </a:xfrm>
          <a:prstGeom prst="rect">
            <a:avLst/>
          </a:prstGeom>
          <a:noFill/>
          <a:ln w="25400" cap="flat" cmpd="sng" algn="ctr">
            <a:noFill/>
            <a:prstDash val="solid"/>
            <a:round/>
          </a:ln>
        </p:spPr>
        <p:txBody>
          <a:bodyPr vert="horz" wrap="square" lIns="78906" tIns="41031" rIns="78906" bIns="41031" anchor="t">
            <a:spAutoFit/>
          </a:bodyPr>
          <a:lstStyle/>
          <a:p>
            <a:pPr>
              <a:spcBef>
                <a:spcPct val="0"/>
              </a:spcBef>
              <a:spcAft>
                <a:spcPct val="0"/>
              </a:spcAft>
              <a:defRPr lang="ko-KR" altLang="en-US"/>
            </a:pPr>
            <a:r>
              <a:rPr lang="ko-KR" altLang="en-US" sz="4800" b="1" dirty="0">
                <a:latin typeface="HY헤드라인M" panose="02030600000101010101" pitchFamily="18" charset="-127"/>
                <a:ea typeface="HY헤드라인M" panose="02030600000101010101" pitchFamily="18" charset="-127"/>
                <a:sym typeface="Wingdings"/>
              </a:rPr>
              <a:t>이야기 해봅시다</a:t>
            </a:r>
            <a:r>
              <a:rPr lang="en-US" altLang="ko-KR" sz="4800" b="1" dirty="0">
                <a:latin typeface="HY헤드라인M" panose="02030600000101010101" pitchFamily="18" charset="-127"/>
                <a:ea typeface="HY헤드라인M" panose="02030600000101010101" pitchFamily="18" charset="-127"/>
                <a:sym typeface="Wingdings"/>
              </a:rPr>
              <a:t>!!</a:t>
            </a:r>
            <a:endParaRPr lang="ko-KR" altLang="en-US" sz="4800" b="1" dirty="0">
              <a:latin typeface="HY헤드라인M" panose="02030600000101010101" pitchFamily="18" charset="-127"/>
              <a:ea typeface="HY헤드라인M" panose="02030600000101010101" pitchFamily="18" charset="-127"/>
              <a:sym typeface="Wingdings"/>
            </a:endParaRPr>
          </a:p>
        </p:txBody>
      </p:sp>
      <p:pic>
        <p:nvPicPr>
          <p:cNvPr id="21" name="그림 20">
            <a:extLst>
              <a:ext uri="{FF2B5EF4-FFF2-40B4-BE49-F238E27FC236}">
                <a16:creationId xmlns:a16="http://schemas.microsoft.com/office/drawing/2014/main" id="{599B3DFF-80D0-6C59-A8B8-9631F8D23D27}"/>
              </a:ext>
            </a:extLst>
          </p:cNvPr>
          <p:cNvPicPr>
            <a:picLocks noChangeAspect="1"/>
          </p:cNvPicPr>
          <p:nvPr/>
        </p:nvPicPr>
        <p:blipFill>
          <a:blip r:embed="rId2"/>
          <a:stretch>
            <a:fillRect/>
          </a:stretch>
        </p:blipFill>
        <p:spPr>
          <a:xfrm>
            <a:off x="267018" y="1548383"/>
            <a:ext cx="10425064" cy="568863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9455972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DCC58C"/>
        </a:solidFill>
        <a:effectLst/>
      </p:bgPr>
    </p:bg>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582A4BED-127E-ABDC-62BE-D22981601DA8}"/>
              </a:ext>
            </a:extLst>
          </p:cNvPr>
          <p:cNvSpPr>
            <a:spLocks noGrp="1"/>
          </p:cNvSpPr>
          <p:nvPr>
            <p:ph type="title"/>
          </p:nvPr>
        </p:nvSpPr>
        <p:spPr>
          <a:xfrm>
            <a:off x="567911" y="252239"/>
            <a:ext cx="9557576" cy="1152128"/>
          </a:xfrm>
        </p:spPr>
        <p:txBody>
          <a:bodyPr>
            <a:normAutofit fontScale="90000"/>
          </a:bodyPr>
          <a:lstStyle/>
          <a:p>
            <a:r>
              <a:rPr lang="en-US" altLang="ko-KR" b="1" dirty="0">
                <a:solidFill>
                  <a:srgbClr val="002060"/>
                </a:solidFill>
              </a:rPr>
              <a:t>2]</a:t>
            </a:r>
            <a:r>
              <a:rPr lang="ko-KR" altLang="en-US" b="1" dirty="0">
                <a:solidFill>
                  <a:srgbClr val="002060"/>
                </a:solidFill>
              </a:rPr>
              <a:t>직장내 괴롭힘</a:t>
            </a:r>
            <a:br>
              <a:rPr lang="en-US" altLang="ko-KR" b="1" dirty="0">
                <a:solidFill>
                  <a:srgbClr val="C00000"/>
                </a:solidFill>
              </a:rPr>
            </a:br>
            <a:r>
              <a:rPr lang="ko-KR" altLang="en-US" sz="4000" b="1" dirty="0">
                <a:solidFill>
                  <a:srgbClr val="C00000"/>
                </a:solidFill>
              </a:rPr>
              <a:t>나의 고통은 누가 알까요</a:t>
            </a:r>
            <a:r>
              <a:rPr lang="en-US" altLang="ko-KR" sz="4000" dirty="0">
                <a:solidFill>
                  <a:srgbClr val="C00000"/>
                </a:solidFill>
              </a:rPr>
              <a:t>?</a:t>
            </a:r>
            <a:endParaRPr lang="ko-KR" altLang="en-US" dirty="0">
              <a:solidFill>
                <a:srgbClr val="C00000"/>
              </a:solidFill>
            </a:endParaRPr>
          </a:p>
        </p:txBody>
      </p:sp>
      <p:pic>
        <p:nvPicPr>
          <p:cNvPr id="4" name="유치원 교사 이민지 씨의 휴일 [휴먼다큐 진짜 극한직업](20260519 방송)">
            <a:hlinkClick r:id="" action="ppaction://media"/>
            <a:extLst>
              <a:ext uri="{FF2B5EF4-FFF2-40B4-BE49-F238E27FC236}">
                <a16:creationId xmlns:a16="http://schemas.microsoft.com/office/drawing/2014/main" id="{A4603B02-05C0-1859-F1B6-518E9B6FD3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87700" y="1548382"/>
            <a:ext cx="10480788" cy="5853809"/>
          </a:xfrm>
        </p:spPr>
      </p:pic>
    </p:spTree>
    <p:extLst>
      <p:ext uri="{BB962C8B-B14F-4D97-AF65-F5344CB8AC3E}">
        <p14:creationId xmlns:p14="http://schemas.microsoft.com/office/powerpoint/2010/main" val="221223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5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제목 4">
            <a:extLst>
              <a:ext uri="{FF2B5EF4-FFF2-40B4-BE49-F238E27FC236}">
                <a16:creationId xmlns:a16="http://schemas.microsoft.com/office/drawing/2014/main" id="{9F69D202-FA11-4BF1-FD0E-72D83EAC1683}"/>
              </a:ext>
            </a:extLst>
          </p:cNvPr>
          <p:cNvSpPr txBox="1">
            <a:spLocks noGrp="1"/>
          </p:cNvSpPr>
          <p:nvPr>
            <p:ph idx="1"/>
          </p:nvPr>
        </p:nvSpPr>
        <p:spPr>
          <a:xfrm>
            <a:off x="0" y="2037191"/>
            <a:ext cx="10693400" cy="1744857"/>
          </a:xfrm>
          <a:prstGeom prst="rect">
            <a:avLst/>
          </a:prstGeom>
          <a:noFill/>
          <a:ln w="25400" cap="flat" cmpd="sng" algn="ctr">
            <a:noFill/>
            <a:prstDash val="solid"/>
            <a:round/>
          </a:ln>
        </p:spPr>
        <p:txBody>
          <a:bodyPr vert="horz" wrap="square" lIns="78906" tIns="41031" rIns="78906" bIns="41031" anchor="t">
            <a:spAutoFit/>
          </a:bodyPr>
          <a:lstStyle/>
          <a:p>
            <a:pPr marL="0" indent="0" algn="ctr">
              <a:spcBef>
                <a:spcPct val="0"/>
              </a:spcBef>
              <a:spcAft>
                <a:spcPct val="0"/>
              </a:spcAft>
              <a:buNone/>
              <a:defRPr lang="ko-KR" altLang="en-US"/>
            </a:pPr>
            <a:r>
              <a:rPr lang="ko-KR" altLang="en-US" sz="5400" b="1" dirty="0">
                <a:solidFill>
                  <a:srgbClr val="006600"/>
                </a:solidFill>
                <a:latin typeface="HY헤드라인M" panose="02030600000101010101" pitchFamily="18" charset="-127"/>
                <a:ea typeface="HY헤드라인M" panose="02030600000101010101" pitchFamily="18" charset="-127"/>
                <a:sym typeface="Wingdings"/>
              </a:rPr>
              <a:t>유치원교사의 퇴근시간은</a:t>
            </a:r>
            <a:endParaRPr lang="en-US" altLang="ko-KR" sz="5400" b="1" dirty="0">
              <a:solidFill>
                <a:srgbClr val="006600"/>
              </a:solidFill>
              <a:latin typeface="HY헤드라인M" panose="02030600000101010101" pitchFamily="18" charset="-127"/>
              <a:ea typeface="HY헤드라인M" panose="02030600000101010101" pitchFamily="18" charset="-127"/>
              <a:sym typeface="Wingdings"/>
            </a:endParaRPr>
          </a:p>
          <a:p>
            <a:pPr marL="0" indent="0" algn="ctr">
              <a:spcBef>
                <a:spcPct val="0"/>
              </a:spcBef>
              <a:spcAft>
                <a:spcPct val="0"/>
              </a:spcAft>
              <a:buNone/>
              <a:defRPr lang="ko-KR" altLang="en-US"/>
            </a:pPr>
            <a:r>
              <a:rPr lang="ko-KR" altLang="en-US" sz="5400" b="1" dirty="0">
                <a:solidFill>
                  <a:srgbClr val="006600"/>
                </a:solidFill>
                <a:latin typeface="HY헤드라인M" panose="02030600000101010101" pitchFamily="18" charset="-127"/>
                <a:ea typeface="HY헤드라인M" panose="02030600000101010101" pitchFamily="18" charset="-127"/>
                <a:sym typeface="Wingdings"/>
              </a:rPr>
              <a:t>무슨 요일과 몇 시인가요</a:t>
            </a:r>
            <a:r>
              <a:rPr lang="en-US" altLang="ko-KR" sz="4800" b="1" dirty="0">
                <a:solidFill>
                  <a:srgbClr val="006600"/>
                </a:solidFill>
                <a:latin typeface="HY헤드라인M" panose="02030600000101010101" pitchFamily="18" charset="-127"/>
                <a:ea typeface="HY헤드라인M" panose="02030600000101010101" pitchFamily="18" charset="-127"/>
                <a:sym typeface="Wingdings"/>
              </a:rPr>
              <a:t>?</a:t>
            </a:r>
            <a:endParaRPr lang="ko-KR" altLang="en-US" sz="4800" b="1" dirty="0">
              <a:solidFill>
                <a:srgbClr val="006600"/>
              </a:solidFill>
              <a:latin typeface="HY헤드라인M" panose="02030600000101010101" pitchFamily="18" charset="-127"/>
              <a:ea typeface="HY헤드라인M" panose="02030600000101010101" pitchFamily="18" charset="-127"/>
              <a:sym typeface="Wingdings"/>
            </a:endParaRPr>
          </a:p>
        </p:txBody>
      </p:sp>
      <p:sp>
        <p:nvSpPr>
          <p:cNvPr id="8" name="제목 4">
            <a:extLst>
              <a:ext uri="{FF2B5EF4-FFF2-40B4-BE49-F238E27FC236}">
                <a16:creationId xmlns:a16="http://schemas.microsoft.com/office/drawing/2014/main" id="{0CDDCB79-CE1C-752E-B0F7-38BD20E05DEB}"/>
              </a:ext>
            </a:extLst>
          </p:cNvPr>
          <p:cNvSpPr txBox="1">
            <a:spLocks/>
          </p:cNvSpPr>
          <p:nvPr/>
        </p:nvSpPr>
        <p:spPr>
          <a:xfrm>
            <a:off x="1098228" y="4698909"/>
            <a:ext cx="8640960" cy="1313970"/>
          </a:xfrm>
          <a:prstGeom prst="rect">
            <a:avLst/>
          </a:prstGeom>
          <a:noFill/>
          <a:ln w="25400" cap="flat" cmpd="sng" algn="ctr">
            <a:noFill/>
            <a:prstDash val="solid"/>
            <a:round/>
          </a:ln>
        </p:spPr>
        <p:txBody>
          <a:bodyPr vert="horz" wrap="square" lIns="78906" tIns="41031" rIns="78906" bIns="41031" rtlCol="0" anchor="t">
            <a:spAutoFit/>
          </a:bodyPr>
          <a:lstStyle>
            <a:lvl1pPr marL="373384" indent="-373384" algn="l" defTabSz="995690"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998" indent="-311153" algn="l" defTabSz="995690"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613" indent="-248923" algn="l" defTabSz="995690"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45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4030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814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99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83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168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9pPr>
          </a:lstStyle>
          <a:p>
            <a:pPr marL="0" indent="0">
              <a:spcBef>
                <a:spcPct val="0"/>
              </a:spcBef>
              <a:spcAft>
                <a:spcPct val="0"/>
              </a:spcAft>
              <a:buFont typeface="Arial" pitchFamily="34" charset="0"/>
              <a:buNone/>
              <a:defRPr lang="ko-KR" altLang="en-US"/>
            </a:pPr>
            <a:r>
              <a:rPr lang="ko-KR" altLang="en-US" sz="8000" b="1" dirty="0">
                <a:solidFill>
                  <a:srgbClr val="C0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답</a:t>
            </a:r>
            <a:r>
              <a:rPr lang="en-US" altLang="ko-KR" sz="8000" b="1" dirty="0">
                <a:solidFill>
                  <a:srgbClr val="C0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a:t>
            </a:r>
            <a:r>
              <a:rPr lang="ko-KR" altLang="en-US" sz="8000" b="1" dirty="0">
                <a:solidFill>
                  <a:srgbClr val="C0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토요일 오후 </a:t>
            </a:r>
            <a:r>
              <a:rPr lang="en-US" altLang="ko-KR" sz="8000" b="1" dirty="0">
                <a:solidFill>
                  <a:srgbClr val="C0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4</a:t>
            </a:r>
            <a:r>
              <a:rPr lang="ko-KR" altLang="en-US" sz="8000" b="1" dirty="0">
                <a:solidFill>
                  <a:srgbClr val="C00000"/>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sym typeface="Wingdings"/>
              </a:rPr>
              <a:t>시</a:t>
            </a:r>
          </a:p>
        </p:txBody>
      </p:sp>
      <p:sp>
        <p:nvSpPr>
          <p:cNvPr id="2" name="TextBox 1">
            <a:extLst>
              <a:ext uri="{FF2B5EF4-FFF2-40B4-BE49-F238E27FC236}">
                <a16:creationId xmlns:a16="http://schemas.microsoft.com/office/drawing/2014/main" id="{0A9ECCFC-3044-9601-31B2-4F091B5728D1}"/>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1</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378366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05B275E6-0249-0E60-9811-009E1FF7D6C8}"/>
              </a:ext>
            </a:extLst>
          </p:cNvPr>
          <p:cNvSpPr>
            <a:spLocks noGrp="1"/>
          </p:cNvSpPr>
          <p:nvPr>
            <p:ph idx="1"/>
          </p:nvPr>
        </p:nvSpPr>
        <p:spPr>
          <a:xfrm>
            <a:off x="162124" y="2412479"/>
            <a:ext cx="9793088" cy="1974743"/>
          </a:xfrm>
        </p:spPr>
        <p:txBody>
          <a:bodyPr>
            <a:normAutofit lnSpcReduction="10000"/>
          </a:bodyPr>
          <a:lstStyle/>
          <a:p>
            <a:pPr marL="0" indent="0" algn="ctr">
              <a:buNone/>
            </a:pPr>
            <a:r>
              <a:rPr lang="ko-KR" altLang="en-US" sz="6000" b="1" dirty="0"/>
              <a:t> </a:t>
            </a:r>
            <a:r>
              <a:rPr lang="ko-KR" altLang="en-US" sz="6000" b="1" dirty="0">
                <a:solidFill>
                  <a:srgbClr val="006600"/>
                </a:solidFill>
              </a:rPr>
              <a:t>유치원교사가 퇴근시</a:t>
            </a:r>
            <a:endParaRPr lang="en-US" altLang="ko-KR" sz="6000" b="1" dirty="0">
              <a:solidFill>
                <a:srgbClr val="006600"/>
              </a:solidFill>
            </a:endParaRPr>
          </a:p>
          <a:p>
            <a:pPr marL="0" indent="0" algn="ctr">
              <a:buNone/>
            </a:pPr>
            <a:r>
              <a:rPr lang="ko-KR" altLang="en-US" sz="6000" b="1" dirty="0">
                <a:solidFill>
                  <a:srgbClr val="006600"/>
                </a:solidFill>
              </a:rPr>
              <a:t>챙긴 것들은 무엇인가요</a:t>
            </a:r>
            <a:r>
              <a:rPr lang="en-US" altLang="ko-KR" sz="6000" b="1" dirty="0">
                <a:solidFill>
                  <a:srgbClr val="006600"/>
                </a:solidFill>
              </a:rPr>
              <a:t>?</a:t>
            </a:r>
            <a:endParaRPr lang="ko-KR" altLang="en-US" sz="6000" b="1" dirty="0">
              <a:solidFill>
                <a:srgbClr val="006600"/>
              </a:solidFill>
            </a:endParaRPr>
          </a:p>
        </p:txBody>
      </p:sp>
      <p:sp>
        <p:nvSpPr>
          <p:cNvPr id="5" name="내용 개체 틀 2">
            <a:extLst>
              <a:ext uri="{FF2B5EF4-FFF2-40B4-BE49-F238E27FC236}">
                <a16:creationId xmlns:a16="http://schemas.microsoft.com/office/drawing/2014/main" id="{C84EDA44-C14B-3B63-FFFC-810EF41C24FE}"/>
              </a:ext>
            </a:extLst>
          </p:cNvPr>
          <p:cNvSpPr txBox="1">
            <a:spLocks/>
          </p:cNvSpPr>
          <p:nvPr/>
        </p:nvSpPr>
        <p:spPr>
          <a:xfrm>
            <a:off x="450156" y="4500711"/>
            <a:ext cx="9505056" cy="2448273"/>
          </a:xfrm>
          <a:prstGeom prst="rect">
            <a:avLst/>
          </a:prstGeom>
        </p:spPr>
        <p:txBody>
          <a:bodyPr vert="horz" lIns="99569" tIns="49785" rIns="99569" bIns="49785" rtlCol="0">
            <a:noAutofit/>
          </a:bodyPr>
          <a:lstStyle>
            <a:lvl1pPr marL="373384" indent="-373384" algn="l" defTabSz="995690"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998" indent="-311153" algn="l" defTabSz="995690"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613" indent="-248923" algn="l" defTabSz="995690"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45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4030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814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99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83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168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9pPr>
          </a:lstStyle>
          <a:p>
            <a:pPr marL="0" indent="0" algn="ctr">
              <a:buNone/>
            </a:pPr>
            <a:r>
              <a:rPr lang="ko-KR" altLang="en-US" sz="6600" b="1" dirty="0">
                <a:solidFill>
                  <a:srgbClr val="C00000"/>
                </a:solidFill>
              </a:rPr>
              <a:t>답</a:t>
            </a:r>
            <a:r>
              <a:rPr lang="en-US" altLang="ko-KR" sz="6600" b="1" dirty="0">
                <a:solidFill>
                  <a:srgbClr val="C00000"/>
                </a:solidFill>
              </a:rPr>
              <a:t>:5</a:t>
            </a:r>
            <a:r>
              <a:rPr lang="ko-KR" altLang="en-US" sz="6600" b="1" dirty="0">
                <a:solidFill>
                  <a:srgbClr val="C00000"/>
                </a:solidFill>
              </a:rPr>
              <a:t>월 행사 준비물과</a:t>
            </a:r>
            <a:endParaRPr lang="en-US" altLang="ko-KR" sz="6600" b="1" dirty="0">
              <a:solidFill>
                <a:srgbClr val="C00000"/>
              </a:solidFill>
            </a:endParaRPr>
          </a:p>
          <a:p>
            <a:pPr marL="0" indent="0" algn="ctr">
              <a:buNone/>
            </a:pPr>
            <a:r>
              <a:rPr lang="ko-KR" altLang="en-US" sz="6600" b="1" dirty="0">
                <a:solidFill>
                  <a:srgbClr val="C00000"/>
                </a:solidFill>
              </a:rPr>
              <a:t>서류들</a:t>
            </a:r>
          </a:p>
        </p:txBody>
      </p:sp>
      <p:sp>
        <p:nvSpPr>
          <p:cNvPr id="2" name="TextBox 1">
            <a:extLst>
              <a:ext uri="{FF2B5EF4-FFF2-40B4-BE49-F238E27FC236}">
                <a16:creationId xmlns:a16="http://schemas.microsoft.com/office/drawing/2014/main" id="{D830EDDD-3446-BAC0-D2B1-90B826E876CC}"/>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2</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199044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80D6AFE8-5709-EF40-C3F6-BCF73D279F1C}"/>
              </a:ext>
            </a:extLst>
          </p:cNvPr>
          <p:cNvSpPr>
            <a:spLocks noGrp="1"/>
          </p:cNvSpPr>
          <p:nvPr>
            <p:ph idx="1"/>
          </p:nvPr>
        </p:nvSpPr>
        <p:spPr>
          <a:xfrm>
            <a:off x="90116" y="1666772"/>
            <a:ext cx="10369152" cy="1825827"/>
          </a:xfrm>
        </p:spPr>
        <p:txBody>
          <a:bodyPr>
            <a:noAutofit/>
          </a:bodyPr>
          <a:lstStyle/>
          <a:p>
            <a:pPr marL="0" indent="0" algn="ctr">
              <a:buNone/>
            </a:pPr>
            <a:r>
              <a:rPr lang="ko-KR" altLang="en-US" sz="4800" b="1" dirty="0">
                <a:solidFill>
                  <a:srgbClr val="006600"/>
                </a:solidFill>
                <a:effectLst>
                  <a:outerShdw blurRad="38100" dist="38100" dir="2700000" algn="tl">
                    <a:srgbClr val="000000">
                      <a:alpha val="43137"/>
                    </a:srgbClr>
                  </a:outerShdw>
                </a:effectLst>
              </a:rPr>
              <a:t>집으로</a:t>
            </a:r>
            <a:r>
              <a:rPr lang="en-US" altLang="ko-KR" sz="4800" b="1" dirty="0">
                <a:solidFill>
                  <a:srgbClr val="006600"/>
                </a:solidFill>
                <a:effectLst>
                  <a:outerShdw blurRad="38100" dist="38100" dir="2700000" algn="tl">
                    <a:srgbClr val="000000">
                      <a:alpha val="43137"/>
                    </a:srgbClr>
                  </a:outerShdw>
                </a:effectLst>
              </a:rPr>
              <a:t> </a:t>
            </a:r>
            <a:r>
              <a:rPr lang="ko-KR" altLang="en-US" sz="4800" b="1" dirty="0">
                <a:solidFill>
                  <a:srgbClr val="006600"/>
                </a:solidFill>
                <a:effectLst>
                  <a:outerShdw blurRad="38100" dist="38100" dir="2700000" algn="tl">
                    <a:srgbClr val="000000">
                      <a:alpha val="43137"/>
                    </a:srgbClr>
                  </a:outerShdw>
                </a:effectLst>
              </a:rPr>
              <a:t>돌아가는</a:t>
            </a:r>
            <a:r>
              <a:rPr lang="en-US" altLang="ko-KR" sz="4800" b="1" dirty="0">
                <a:solidFill>
                  <a:srgbClr val="006600"/>
                </a:solidFill>
                <a:effectLst>
                  <a:outerShdw blurRad="38100" dist="38100" dir="2700000" algn="tl">
                    <a:srgbClr val="000000">
                      <a:alpha val="43137"/>
                    </a:srgbClr>
                  </a:outerShdw>
                </a:effectLst>
              </a:rPr>
              <a:t> </a:t>
            </a:r>
          </a:p>
          <a:p>
            <a:pPr marL="0" indent="0" algn="ctr">
              <a:buNone/>
            </a:pPr>
            <a:r>
              <a:rPr lang="ko-KR" altLang="en-US" sz="4800" b="1" dirty="0">
                <a:solidFill>
                  <a:srgbClr val="006600"/>
                </a:solidFill>
                <a:effectLst>
                  <a:outerShdw blurRad="38100" dist="38100" dir="2700000" algn="tl">
                    <a:srgbClr val="000000">
                      <a:alpha val="43137"/>
                    </a:srgbClr>
                  </a:outerShdw>
                </a:effectLst>
              </a:rPr>
              <a:t>유치원교사가</a:t>
            </a:r>
            <a:r>
              <a:rPr lang="en-US" altLang="ko-KR" sz="4800" b="1" dirty="0">
                <a:solidFill>
                  <a:srgbClr val="006600"/>
                </a:solidFill>
                <a:effectLst>
                  <a:outerShdw blurRad="38100" dist="38100" dir="2700000" algn="tl">
                    <a:srgbClr val="000000">
                      <a:alpha val="43137"/>
                    </a:srgbClr>
                  </a:outerShdw>
                </a:effectLst>
              </a:rPr>
              <a:t> </a:t>
            </a:r>
            <a:r>
              <a:rPr lang="ko-KR" altLang="en-US" sz="4800" b="1" dirty="0">
                <a:solidFill>
                  <a:srgbClr val="006600"/>
                </a:solidFill>
                <a:effectLst>
                  <a:outerShdw blurRad="38100" dist="38100" dir="2700000" algn="tl">
                    <a:srgbClr val="000000">
                      <a:alpha val="43137"/>
                    </a:srgbClr>
                  </a:outerShdw>
                </a:effectLst>
              </a:rPr>
              <a:t>눈치를 보는</a:t>
            </a:r>
            <a:r>
              <a:rPr lang="en-US" altLang="ko-KR" sz="4800" b="1" dirty="0">
                <a:solidFill>
                  <a:srgbClr val="006600"/>
                </a:solidFill>
                <a:effectLst>
                  <a:outerShdw blurRad="38100" dist="38100" dir="2700000" algn="tl">
                    <a:srgbClr val="000000">
                      <a:alpha val="43137"/>
                    </a:srgbClr>
                  </a:outerShdw>
                </a:effectLst>
              </a:rPr>
              <a:t> </a:t>
            </a:r>
            <a:r>
              <a:rPr lang="ko-KR" altLang="en-US" sz="4800" b="1" dirty="0">
                <a:solidFill>
                  <a:srgbClr val="006600"/>
                </a:solidFill>
                <a:effectLst>
                  <a:outerShdw blurRad="38100" dist="38100" dir="2700000" algn="tl">
                    <a:srgbClr val="000000">
                      <a:alpha val="43137"/>
                    </a:srgbClr>
                  </a:outerShdw>
                </a:effectLst>
              </a:rPr>
              <a:t>이유는</a:t>
            </a:r>
            <a:r>
              <a:rPr lang="en-US" altLang="ko-KR" sz="4800" b="1" dirty="0">
                <a:solidFill>
                  <a:srgbClr val="006600"/>
                </a:solidFill>
                <a:effectLst>
                  <a:outerShdw blurRad="38100" dist="38100" dir="2700000" algn="tl">
                    <a:srgbClr val="000000">
                      <a:alpha val="43137"/>
                    </a:srgbClr>
                  </a:outerShdw>
                </a:effectLst>
              </a:rPr>
              <a:t>?</a:t>
            </a:r>
            <a:endParaRPr lang="ko-KR" altLang="en-US" sz="4800" b="1" dirty="0">
              <a:solidFill>
                <a:srgbClr val="006600"/>
              </a:solidFill>
              <a:effectLst>
                <a:outerShdw blurRad="38100" dist="38100" dir="2700000" algn="tl">
                  <a:srgbClr val="000000">
                    <a:alpha val="43137"/>
                  </a:srgbClr>
                </a:outerShdw>
              </a:effectLst>
            </a:endParaRPr>
          </a:p>
        </p:txBody>
      </p:sp>
      <p:sp>
        <p:nvSpPr>
          <p:cNvPr id="5" name="제목 4">
            <a:extLst>
              <a:ext uri="{FF2B5EF4-FFF2-40B4-BE49-F238E27FC236}">
                <a16:creationId xmlns:a16="http://schemas.microsoft.com/office/drawing/2014/main" id="{0603CF39-3199-B6F6-009E-3616747CF4FC}"/>
              </a:ext>
            </a:extLst>
          </p:cNvPr>
          <p:cNvSpPr txBox="1">
            <a:spLocks/>
          </p:cNvSpPr>
          <p:nvPr/>
        </p:nvSpPr>
        <p:spPr>
          <a:xfrm>
            <a:off x="882204" y="4068664"/>
            <a:ext cx="9221787" cy="2114189"/>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동네에서</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학부모님들</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만날까 봐서 </a:t>
            </a:r>
          </a:p>
        </p:txBody>
      </p:sp>
      <p:sp>
        <p:nvSpPr>
          <p:cNvPr id="2" name="TextBox 1">
            <a:extLst>
              <a:ext uri="{FF2B5EF4-FFF2-40B4-BE49-F238E27FC236}">
                <a16:creationId xmlns:a16="http://schemas.microsoft.com/office/drawing/2014/main" id="{AEC3B096-0D5A-1801-D0B1-BE62ABB3CA12}"/>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3</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372087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7DB10AF2-A154-5D8C-F04D-EECD37C92751}"/>
              </a:ext>
            </a:extLst>
          </p:cNvPr>
          <p:cNvSpPr>
            <a:spLocks noGrp="1"/>
          </p:cNvSpPr>
          <p:nvPr>
            <p:ph idx="1"/>
          </p:nvPr>
        </p:nvSpPr>
        <p:spPr>
          <a:xfrm>
            <a:off x="613660" y="1666772"/>
            <a:ext cx="9223058" cy="1897835"/>
          </a:xfrm>
        </p:spPr>
        <p:txBody>
          <a:bodyPr>
            <a:normAutofit fontScale="92500"/>
          </a:bodyPr>
          <a:lstStyle/>
          <a:p>
            <a:pPr marL="0" indent="0" algn="ctr">
              <a:buNone/>
            </a:pPr>
            <a:r>
              <a:rPr lang="ko-KR" altLang="en-US" sz="6000" b="1" dirty="0">
                <a:solidFill>
                  <a:srgbClr val="006600"/>
                </a:solidFill>
                <a:effectLst>
                  <a:outerShdw blurRad="38100" dist="38100" dir="2700000" algn="tl">
                    <a:srgbClr val="000000">
                      <a:alpha val="43137"/>
                    </a:srgbClr>
                  </a:outerShdw>
                </a:effectLst>
              </a:rPr>
              <a:t>주말을 즐기기 위해서 제일 먼저 한 일은 무엇인가요</a:t>
            </a:r>
            <a:r>
              <a:rPr lang="en-US" altLang="ko-KR" sz="6000" b="1" dirty="0">
                <a:solidFill>
                  <a:srgbClr val="006600"/>
                </a:solidFill>
                <a:effectLst>
                  <a:outerShdw blurRad="38100" dist="38100" dir="2700000" algn="tl">
                    <a:srgbClr val="000000">
                      <a:alpha val="43137"/>
                    </a:srgbClr>
                  </a:outerShdw>
                </a:effectLst>
              </a:rPr>
              <a:t>?</a:t>
            </a:r>
            <a:endParaRPr lang="ko-KR" altLang="en-US" sz="6000" b="1" dirty="0">
              <a:solidFill>
                <a:srgbClr val="006600"/>
              </a:solidFill>
              <a:effectLst>
                <a:outerShdw blurRad="38100" dist="38100" dir="2700000" algn="tl">
                  <a:srgbClr val="000000">
                    <a:alpha val="43137"/>
                  </a:srgbClr>
                </a:outerShdw>
              </a:effectLst>
            </a:endParaRPr>
          </a:p>
        </p:txBody>
      </p:sp>
      <p:sp>
        <p:nvSpPr>
          <p:cNvPr id="5" name="제목 4">
            <a:extLst>
              <a:ext uri="{FF2B5EF4-FFF2-40B4-BE49-F238E27FC236}">
                <a16:creationId xmlns:a16="http://schemas.microsoft.com/office/drawing/2014/main" id="{4429E18A-37F6-D2D1-4776-12CF4A0C145C}"/>
              </a:ext>
            </a:extLst>
          </p:cNvPr>
          <p:cNvSpPr txBox="1">
            <a:spLocks/>
          </p:cNvSpPr>
          <p:nvPr/>
        </p:nvSpPr>
        <p:spPr>
          <a:xfrm>
            <a:off x="2394372" y="4517475"/>
            <a:ext cx="5976664" cy="1313970"/>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80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80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8000" b="1" dirty="0">
                <a:solidFill>
                  <a:srgbClr val="C00000"/>
                </a:solidFill>
                <a:latin typeface="HY헤드라인M" panose="02030600000101010101" pitchFamily="18" charset="-127"/>
                <a:ea typeface="HY헤드라인M" panose="02030600000101010101" pitchFamily="18" charset="-127"/>
                <a:sym typeface="Wingdings"/>
              </a:rPr>
              <a:t>서류처리 </a:t>
            </a:r>
          </a:p>
        </p:txBody>
      </p:sp>
      <p:sp>
        <p:nvSpPr>
          <p:cNvPr id="2" name="TextBox 1">
            <a:extLst>
              <a:ext uri="{FF2B5EF4-FFF2-40B4-BE49-F238E27FC236}">
                <a16:creationId xmlns:a16="http://schemas.microsoft.com/office/drawing/2014/main" id="{C7A804F4-F358-2D6F-25F9-661DC2D2BBD4}"/>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4</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92882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A4A46FF5-EB2B-CA04-B428-F5175D865739}"/>
              </a:ext>
            </a:extLst>
          </p:cNvPr>
          <p:cNvSpPr>
            <a:spLocks noGrp="1"/>
          </p:cNvSpPr>
          <p:nvPr>
            <p:ph idx="1"/>
          </p:nvPr>
        </p:nvSpPr>
        <p:spPr>
          <a:xfrm>
            <a:off x="613660" y="1666772"/>
            <a:ext cx="9223058" cy="1681811"/>
          </a:xfrm>
        </p:spPr>
        <p:txBody>
          <a:bodyPr>
            <a:normAutofit/>
          </a:bodyPr>
          <a:lstStyle/>
          <a:p>
            <a:pPr marL="0" indent="0">
              <a:buNone/>
            </a:pPr>
            <a:r>
              <a:rPr lang="ko-KR" altLang="en-US" sz="4800" b="1" dirty="0">
                <a:solidFill>
                  <a:srgbClr val="006600"/>
                </a:solidFill>
                <a:effectLst>
                  <a:outerShdw blurRad="38100" dist="38100" dir="2700000" algn="tl">
                    <a:srgbClr val="000000">
                      <a:alpha val="43137"/>
                    </a:srgbClr>
                  </a:outerShdw>
                </a:effectLst>
              </a:rPr>
              <a:t>서류 정리 중 안전에 관한 서류는 몇 개였나요</a:t>
            </a:r>
            <a:r>
              <a:rPr lang="en-US" altLang="ko-KR" sz="4800" b="1" dirty="0">
                <a:solidFill>
                  <a:srgbClr val="006600"/>
                </a:solidFill>
                <a:effectLst>
                  <a:outerShdw blurRad="38100" dist="38100" dir="2700000" algn="tl">
                    <a:srgbClr val="000000">
                      <a:alpha val="43137"/>
                    </a:srgbClr>
                  </a:outerShdw>
                </a:effectLst>
              </a:rPr>
              <a:t>?</a:t>
            </a:r>
            <a:endParaRPr lang="ko-KR" altLang="en-US" sz="4800" b="1" dirty="0">
              <a:solidFill>
                <a:srgbClr val="006600"/>
              </a:solidFill>
              <a:effectLst>
                <a:outerShdw blurRad="38100" dist="38100" dir="2700000" algn="tl">
                  <a:srgbClr val="000000">
                    <a:alpha val="43137"/>
                  </a:srgbClr>
                </a:outerShdw>
              </a:effectLst>
            </a:endParaRPr>
          </a:p>
        </p:txBody>
      </p:sp>
      <p:sp>
        <p:nvSpPr>
          <p:cNvPr id="5" name="제목 4">
            <a:extLst>
              <a:ext uri="{FF2B5EF4-FFF2-40B4-BE49-F238E27FC236}">
                <a16:creationId xmlns:a16="http://schemas.microsoft.com/office/drawing/2014/main" id="{EC5C67B0-5845-E3F7-D7D8-0F3094DBEFF1}"/>
              </a:ext>
            </a:extLst>
          </p:cNvPr>
          <p:cNvSpPr txBox="1">
            <a:spLocks/>
          </p:cNvSpPr>
          <p:nvPr/>
        </p:nvSpPr>
        <p:spPr>
          <a:xfrm>
            <a:off x="519782" y="3564607"/>
            <a:ext cx="9653835" cy="2945185"/>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 3</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개 </a:t>
            </a:r>
            <a:endParaRPr lang="en-US" altLang="ko-KR" sz="6600" b="1" dirty="0">
              <a:solidFill>
                <a:srgbClr val="C00000"/>
              </a:solidFill>
              <a:latin typeface="HY헤드라인M" panose="02030600000101010101" pitchFamily="18" charset="-127"/>
              <a:ea typeface="HY헤드라인M" panose="02030600000101010101" pitchFamily="18" charset="-127"/>
              <a:sym typeface="Wingdings"/>
            </a:endParaRPr>
          </a:p>
          <a:p>
            <a:pPr>
              <a:spcAft>
                <a:spcPct val="0"/>
              </a:spcAft>
              <a:defRPr lang="ko-KR" altLang="en-US"/>
            </a:pP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안전교육계획서</a:t>
            </a:r>
            <a:endParaRPr lang="en-US" altLang="ko-KR" sz="4000" b="1" dirty="0">
              <a:solidFill>
                <a:srgbClr val="C00000"/>
              </a:solidFill>
              <a:latin typeface="HY헤드라인M" panose="02030600000101010101" pitchFamily="18" charset="-127"/>
              <a:ea typeface="HY헤드라인M" panose="02030600000101010101" pitchFamily="18" charset="-127"/>
              <a:sym typeface="Wingdings"/>
            </a:endParaRPr>
          </a:p>
          <a:p>
            <a:pPr>
              <a:spcAft>
                <a:spcPct val="0"/>
              </a:spcAft>
              <a:defRPr lang="ko-KR" altLang="en-US"/>
            </a:pP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안전교육계획을 위한 계획서</a:t>
            </a:r>
            <a:endParaRPr lang="en-US" altLang="ko-KR" sz="4000" b="1" dirty="0">
              <a:solidFill>
                <a:srgbClr val="C00000"/>
              </a:solidFill>
              <a:latin typeface="HY헤드라인M" panose="02030600000101010101" pitchFamily="18" charset="-127"/>
              <a:ea typeface="HY헤드라인M" panose="02030600000101010101" pitchFamily="18" charset="-127"/>
              <a:sym typeface="Wingdings"/>
            </a:endParaRPr>
          </a:p>
          <a:p>
            <a:pPr>
              <a:spcAft>
                <a:spcPct val="0"/>
              </a:spcAft>
              <a:defRPr lang="ko-KR" altLang="en-US"/>
            </a:pP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안전교육계획을 위한 </a:t>
            </a:r>
            <a:r>
              <a:rPr lang="ko-KR" altLang="en-US" sz="4000" b="1" dirty="0" err="1">
                <a:solidFill>
                  <a:srgbClr val="C00000"/>
                </a:solidFill>
                <a:latin typeface="HY헤드라인M" panose="02030600000101010101" pitchFamily="18" charset="-127"/>
                <a:ea typeface="HY헤드라인M" panose="02030600000101010101" pitchFamily="18" charset="-127"/>
                <a:sym typeface="Wingdings"/>
              </a:rPr>
              <a:t>계획를</a:t>
            </a: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 위한 계획서</a:t>
            </a:r>
            <a:endParaRPr lang="ko-KR" altLang="en-US" sz="6600" b="1" dirty="0">
              <a:solidFill>
                <a:srgbClr val="C00000"/>
              </a:solidFill>
              <a:latin typeface="HY헤드라인M" panose="02030600000101010101" pitchFamily="18" charset="-127"/>
              <a:ea typeface="HY헤드라인M" panose="02030600000101010101" pitchFamily="18" charset="-127"/>
              <a:sym typeface="Wingdings"/>
            </a:endParaRPr>
          </a:p>
        </p:txBody>
      </p:sp>
      <p:sp>
        <p:nvSpPr>
          <p:cNvPr id="2" name="TextBox 1">
            <a:extLst>
              <a:ext uri="{FF2B5EF4-FFF2-40B4-BE49-F238E27FC236}">
                <a16:creationId xmlns:a16="http://schemas.microsoft.com/office/drawing/2014/main" id="{E6B201D1-667E-3339-94C9-150914047BAF}"/>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5</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397150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136312E9-35DC-5E9C-893D-A5CD03015136}"/>
              </a:ext>
            </a:extLst>
          </p:cNvPr>
          <p:cNvSpPr>
            <a:spLocks noGrp="1"/>
          </p:cNvSpPr>
          <p:nvPr>
            <p:ph idx="1"/>
          </p:nvPr>
        </p:nvSpPr>
        <p:spPr>
          <a:xfrm>
            <a:off x="613660" y="1666772"/>
            <a:ext cx="9223058" cy="2545907"/>
          </a:xfrm>
        </p:spPr>
        <p:txBody>
          <a:bodyPr>
            <a:normAutofit lnSpcReduction="10000"/>
          </a:bodyPr>
          <a:lstStyle/>
          <a:p>
            <a:pPr marL="0" indent="0" algn="ctr">
              <a:buNone/>
            </a:pPr>
            <a:r>
              <a:rPr lang="ko-KR" altLang="en-US" sz="5400" b="1" dirty="0">
                <a:solidFill>
                  <a:srgbClr val="006600"/>
                </a:solidFill>
              </a:rPr>
              <a:t>유치원교사가 친구들을 만나러 나가기 전 화장을 하는</a:t>
            </a:r>
            <a:endParaRPr lang="en-US" altLang="ko-KR" sz="5400" b="1" dirty="0">
              <a:solidFill>
                <a:srgbClr val="006600"/>
              </a:solidFill>
            </a:endParaRPr>
          </a:p>
          <a:p>
            <a:pPr marL="0" indent="0" algn="ctr">
              <a:buNone/>
            </a:pPr>
            <a:r>
              <a:rPr lang="ko-KR" altLang="en-US" sz="5400" b="1" dirty="0">
                <a:solidFill>
                  <a:srgbClr val="006600"/>
                </a:solidFill>
              </a:rPr>
              <a:t>사이에 </a:t>
            </a:r>
            <a:r>
              <a:rPr lang="ko-KR" altLang="en-US" sz="5400" b="1" dirty="0" err="1">
                <a:solidFill>
                  <a:srgbClr val="006600"/>
                </a:solidFill>
              </a:rPr>
              <a:t>무슨일이</a:t>
            </a:r>
            <a:r>
              <a:rPr lang="ko-KR" altLang="en-US" sz="5400" b="1" dirty="0">
                <a:solidFill>
                  <a:srgbClr val="006600"/>
                </a:solidFill>
              </a:rPr>
              <a:t> 벌어졌나요</a:t>
            </a:r>
            <a:r>
              <a:rPr lang="en-US" altLang="ko-KR" sz="5400" b="1" dirty="0">
                <a:solidFill>
                  <a:srgbClr val="006600"/>
                </a:solidFill>
              </a:rPr>
              <a:t>?</a:t>
            </a:r>
            <a:endParaRPr lang="ko-KR" altLang="en-US" sz="5400" b="1" dirty="0">
              <a:solidFill>
                <a:srgbClr val="006600"/>
              </a:solidFill>
            </a:endParaRPr>
          </a:p>
        </p:txBody>
      </p:sp>
      <p:sp>
        <p:nvSpPr>
          <p:cNvPr id="5" name="제목 4">
            <a:extLst>
              <a:ext uri="{FF2B5EF4-FFF2-40B4-BE49-F238E27FC236}">
                <a16:creationId xmlns:a16="http://schemas.microsoft.com/office/drawing/2014/main" id="{90B606A0-D967-2D72-61B5-5F142B0B6D19}"/>
              </a:ext>
            </a:extLst>
          </p:cNvPr>
          <p:cNvSpPr txBox="1">
            <a:spLocks/>
          </p:cNvSpPr>
          <p:nvPr/>
        </p:nvSpPr>
        <p:spPr>
          <a:xfrm>
            <a:off x="1154355" y="4800868"/>
            <a:ext cx="8141667" cy="1098526"/>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학부모 상담통화 </a:t>
            </a:r>
          </a:p>
        </p:txBody>
      </p:sp>
      <p:sp>
        <p:nvSpPr>
          <p:cNvPr id="2" name="TextBox 1">
            <a:extLst>
              <a:ext uri="{FF2B5EF4-FFF2-40B4-BE49-F238E27FC236}">
                <a16:creationId xmlns:a16="http://schemas.microsoft.com/office/drawing/2014/main" id="{4AD9A19D-720A-5EEC-5A5B-2B65FC331ECF}"/>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6</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1544584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E183F322-BC29-6113-33EB-7786D5A63E8D}"/>
              </a:ext>
            </a:extLst>
          </p:cNvPr>
          <p:cNvSpPr>
            <a:spLocks noGrp="1"/>
          </p:cNvSpPr>
          <p:nvPr>
            <p:ph idx="1"/>
          </p:nvPr>
        </p:nvSpPr>
        <p:spPr>
          <a:xfrm>
            <a:off x="613660" y="1810788"/>
            <a:ext cx="9223058" cy="2473899"/>
          </a:xfrm>
        </p:spPr>
        <p:txBody>
          <a:bodyPr/>
          <a:lstStyle/>
          <a:p>
            <a:pPr marL="0" indent="0" algn="ctr">
              <a:buNone/>
            </a:pPr>
            <a:r>
              <a:rPr lang="ko-KR" altLang="en-US" sz="6600" b="1" dirty="0" err="1">
                <a:solidFill>
                  <a:srgbClr val="006600"/>
                </a:solidFill>
              </a:rPr>
              <a:t>늘봄반</a:t>
            </a:r>
            <a:r>
              <a:rPr lang="ko-KR" altLang="en-US" sz="6600" b="1" dirty="0">
                <a:solidFill>
                  <a:srgbClr val="006600"/>
                </a:solidFill>
              </a:rPr>
              <a:t> 선생님이 당한 사건은 무엇이었나요</a:t>
            </a:r>
            <a:r>
              <a:rPr lang="en-US" altLang="ko-KR" sz="6600" b="1" dirty="0">
                <a:solidFill>
                  <a:srgbClr val="006600"/>
                </a:solidFill>
              </a:rPr>
              <a:t>?</a:t>
            </a:r>
            <a:endParaRPr lang="ko-KR" altLang="en-US" dirty="0">
              <a:solidFill>
                <a:srgbClr val="006600"/>
              </a:solidFill>
            </a:endParaRPr>
          </a:p>
        </p:txBody>
      </p:sp>
      <p:sp>
        <p:nvSpPr>
          <p:cNvPr id="4" name="제목 4">
            <a:extLst>
              <a:ext uri="{FF2B5EF4-FFF2-40B4-BE49-F238E27FC236}">
                <a16:creationId xmlns:a16="http://schemas.microsoft.com/office/drawing/2014/main" id="{30D55924-6C6D-8095-CAA0-29AF08A32903}"/>
              </a:ext>
            </a:extLst>
          </p:cNvPr>
          <p:cNvSpPr txBox="1">
            <a:spLocks/>
          </p:cNvSpPr>
          <p:nvPr/>
        </p:nvSpPr>
        <p:spPr>
          <a:xfrm>
            <a:off x="594173" y="4212679"/>
            <a:ext cx="9793087" cy="1313970"/>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lgn="l">
              <a:spcAft>
                <a:spcPct val="0"/>
              </a:spcAft>
              <a:defRPr lang="ko-KR" altLang="en-US"/>
            </a:pP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40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4000" b="1" dirty="0" err="1">
                <a:solidFill>
                  <a:srgbClr val="C00000"/>
                </a:solidFill>
                <a:latin typeface="HY헤드라인M" panose="02030600000101010101" pitchFamily="18" charset="-127"/>
                <a:ea typeface="HY헤드라인M" panose="02030600000101010101" pitchFamily="18" charset="-127"/>
                <a:sym typeface="Wingdings"/>
              </a:rPr>
              <a:t>브이넥을</a:t>
            </a: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 입고 야장 갔다가 학부모님을</a:t>
            </a:r>
            <a:endParaRPr lang="en-US" altLang="ko-KR" sz="4000" b="1" dirty="0">
              <a:solidFill>
                <a:srgbClr val="C00000"/>
              </a:solidFill>
              <a:latin typeface="HY헤드라인M" panose="02030600000101010101" pitchFamily="18" charset="-127"/>
              <a:ea typeface="HY헤드라인M" panose="02030600000101010101" pitchFamily="18" charset="-127"/>
              <a:sym typeface="Wingdings"/>
            </a:endParaRPr>
          </a:p>
          <a:p>
            <a:pPr algn="l">
              <a:spcAft>
                <a:spcPct val="0"/>
              </a:spcAft>
              <a:defRPr lang="ko-KR" altLang="en-US"/>
            </a:pPr>
            <a:r>
              <a:rPr lang="ko-KR" altLang="en-US" sz="4000" b="1" dirty="0">
                <a:solidFill>
                  <a:srgbClr val="C00000"/>
                </a:solidFill>
                <a:latin typeface="HY헤드라인M" panose="02030600000101010101" pitchFamily="18" charset="-127"/>
                <a:ea typeface="HY헤드라인M" panose="02030600000101010101" pitchFamily="18" charset="-127"/>
                <a:sym typeface="Wingdings"/>
              </a:rPr>
              <a:t>           만나 유치원이 발칵 뒤집혀졌다</a:t>
            </a:r>
            <a:r>
              <a:rPr lang="en-US" altLang="ko-KR" sz="4000" b="1" dirty="0">
                <a:solidFill>
                  <a:srgbClr val="C00000"/>
                </a:solidFill>
                <a:latin typeface="HY헤드라인M" panose="02030600000101010101" pitchFamily="18" charset="-127"/>
                <a:ea typeface="HY헤드라인M" panose="02030600000101010101" pitchFamily="18" charset="-127"/>
                <a:sym typeface="Wingdings"/>
              </a:rPr>
              <a:t>.</a:t>
            </a:r>
            <a:endParaRPr lang="ko-KR" altLang="en-US" sz="4000" b="1" dirty="0">
              <a:solidFill>
                <a:srgbClr val="C00000"/>
              </a:solidFill>
              <a:latin typeface="HY헤드라인M" panose="02030600000101010101" pitchFamily="18" charset="-127"/>
              <a:ea typeface="HY헤드라인M" panose="02030600000101010101" pitchFamily="18" charset="-127"/>
              <a:sym typeface="Wingdings"/>
            </a:endParaRPr>
          </a:p>
        </p:txBody>
      </p:sp>
      <p:sp>
        <p:nvSpPr>
          <p:cNvPr id="2" name="TextBox 1">
            <a:extLst>
              <a:ext uri="{FF2B5EF4-FFF2-40B4-BE49-F238E27FC236}">
                <a16:creationId xmlns:a16="http://schemas.microsoft.com/office/drawing/2014/main" id="{89B8D02E-CBF6-3CF5-E55A-D54A5AFE337F}"/>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7</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79526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70BDEDAD-4742-AB1B-76EE-68384C99680F}"/>
              </a:ext>
            </a:extLst>
          </p:cNvPr>
          <p:cNvSpPr>
            <a:spLocks noGrp="1"/>
          </p:cNvSpPr>
          <p:nvPr>
            <p:ph idx="1"/>
          </p:nvPr>
        </p:nvSpPr>
        <p:spPr>
          <a:xfrm>
            <a:off x="613660" y="1882796"/>
            <a:ext cx="9223058" cy="2689923"/>
          </a:xfrm>
        </p:spPr>
        <p:txBody>
          <a:bodyPr>
            <a:normAutofit/>
          </a:bodyPr>
          <a:lstStyle/>
          <a:p>
            <a:r>
              <a:rPr lang="ko-KR" altLang="en-US" sz="7200" b="1" dirty="0">
                <a:solidFill>
                  <a:srgbClr val="006600"/>
                </a:solidFill>
              </a:rPr>
              <a:t>유치원교사가 친구를 만나러 나간 시간은</a:t>
            </a:r>
            <a:r>
              <a:rPr lang="en-US" altLang="ko-KR" sz="7200" b="1" dirty="0">
                <a:solidFill>
                  <a:srgbClr val="006600"/>
                </a:solidFill>
              </a:rPr>
              <a:t>?</a:t>
            </a:r>
            <a:endParaRPr lang="ko-KR" altLang="en-US" sz="7200" b="1" dirty="0">
              <a:solidFill>
                <a:srgbClr val="006600"/>
              </a:solidFill>
            </a:endParaRPr>
          </a:p>
        </p:txBody>
      </p:sp>
      <p:sp>
        <p:nvSpPr>
          <p:cNvPr id="5" name="제목 4">
            <a:extLst>
              <a:ext uri="{FF2B5EF4-FFF2-40B4-BE49-F238E27FC236}">
                <a16:creationId xmlns:a16="http://schemas.microsoft.com/office/drawing/2014/main" id="{9CDF6225-4D45-79DD-800D-4B7F5196DF94}"/>
              </a:ext>
            </a:extLst>
          </p:cNvPr>
          <p:cNvSpPr txBox="1">
            <a:spLocks/>
          </p:cNvSpPr>
          <p:nvPr/>
        </p:nvSpPr>
        <p:spPr>
          <a:xfrm>
            <a:off x="738188" y="5004767"/>
            <a:ext cx="9221787" cy="1313970"/>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80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8000" b="1" dirty="0">
                <a:solidFill>
                  <a:srgbClr val="C00000"/>
                </a:solidFill>
                <a:latin typeface="HY헤드라인M" panose="02030600000101010101" pitchFamily="18" charset="-127"/>
                <a:ea typeface="HY헤드라인M" panose="02030600000101010101" pitchFamily="18" charset="-127"/>
                <a:sym typeface="Wingdings"/>
              </a:rPr>
              <a:t>: 10</a:t>
            </a:r>
            <a:r>
              <a:rPr lang="ko-KR" altLang="en-US" sz="8000" b="1" dirty="0">
                <a:solidFill>
                  <a:srgbClr val="C00000"/>
                </a:solidFill>
                <a:latin typeface="HY헤드라인M" panose="02030600000101010101" pitchFamily="18" charset="-127"/>
                <a:ea typeface="HY헤드라인M" panose="02030600000101010101" pitchFamily="18" charset="-127"/>
                <a:sym typeface="Wingdings"/>
              </a:rPr>
              <a:t>시 </a:t>
            </a:r>
          </a:p>
        </p:txBody>
      </p:sp>
      <p:sp>
        <p:nvSpPr>
          <p:cNvPr id="2" name="TextBox 1">
            <a:extLst>
              <a:ext uri="{FF2B5EF4-FFF2-40B4-BE49-F238E27FC236}">
                <a16:creationId xmlns:a16="http://schemas.microsoft.com/office/drawing/2014/main" id="{2E66A757-3454-4004-E440-5045338FA769}"/>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8</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187117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FB71A5E4-2AC9-BFA5-66EA-46A8BA20324F}"/>
              </a:ext>
            </a:extLst>
          </p:cNvPr>
          <p:cNvSpPr>
            <a:spLocks noGrp="1"/>
          </p:cNvSpPr>
          <p:nvPr>
            <p:ph idx="1"/>
          </p:nvPr>
        </p:nvSpPr>
        <p:spPr>
          <a:xfrm>
            <a:off x="234132" y="1116335"/>
            <a:ext cx="9937104" cy="2664296"/>
          </a:xfrm>
        </p:spPr>
        <p:txBody>
          <a:bodyPr>
            <a:noAutofit/>
          </a:bodyPr>
          <a:lstStyle/>
          <a:p>
            <a:pPr marL="0" indent="0" algn="ctr">
              <a:buNone/>
            </a:pPr>
            <a:endParaRPr lang="ko-KR" altLang="en-US" sz="4800" b="1" dirty="0">
              <a:solidFill>
                <a:srgbClr val="00B050"/>
              </a:solidFill>
              <a:effectLst>
                <a:outerShdw blurRad="38100" dist="38100" dir="2700000" algn="tl">
                  <a:srgbClr val="000000">
                    <a:alpha val="43137"/>
                  </a:srgbClr>
                </a:outerShdw>
              </a:effectLst>
            </a:endParaRPr>
          </a:p>
          <a:p>
            <a:pPr marL="0" indent="0" algn="ctr">
              <a:buNone/>
            </a:pPr>
            <a:r>
              <a:rPr lang="ko-KR" altLang="en-US" sz="4800" b="1" dirty="0">
                <a:solidFill>
                  <a:srgbClr val="006600"/>
                </a:solidFill>
              </a:rPr>
              <a:t>유치원교사가 친구를 만나러</a:t>
            </a:r>
            <a:endParaRPr lang="en-US" altLang="ko-KR" sz="4800" b="1" dirty="0">
              <a:solidFill>
                <a:srgbClr val="006600"/>
              </a:solidFill>
            </a:endParaRPr>
          </a:p>
          <a:p>
            <a:pPr marL="0" indent="0" algn="ctr">
              <a:buNone/>
            </a:pPr>
            <a:r>
              <a:rPr lang="ko-KR" altLang="en-US" sz="4800" b="1" dirty="0" err="1">
                <a:solidFill>
                  <a:srgbClr val="006600"/>
                </a:solidFill>
              </a:rPr>
              <a:t>갔을때</a:t>
            </a:r>
            <a:r>
              <a:rPr lang="ko-KR" altLang="en-US" sz="4800" b="1" dirty="0">
                <a:solidFill>
                  <a:srgbClr val="006600"/>
                </a:solidFill>
              </a:rPr>
              <a:t> 어떤 상황이 일어났나</a:t>
            </a:r>
            <a:r>
              <a:rPr lang="ko-KR" altLang="en-US" sz="4800" b="1" dirty="0">
                <a:solidFill>
                  <a:srgbClr val="006600"/>
                </a:solidFill>
                <a:effectLst>
                  <a:outerShdw blurRad="38100" dist="38100" dir="2700000" algn="tl">
                    <a:srgbClr val="000000">
                      <a:alpha val="43137"/>
                    </a:srgbClr>
                  </a:outerShdw>
                </a:effectLst>
              </a:rPr>
              <a:t>요</a:t>
            </a:r>
            <a:r>
              <a:rPr lang="en-US" altLang="ko-KR" sz="4800" b="1" dirty="0">
                <a:solidFill>
                  <a:srgbClr val="006600"/>
                </a:solidFill>
                <a:effectLst>
                  <a:outerShdw blurRad="38100" dist="38100" dir="2700000" algn="tl">
                    <a:srgbClr val="000000">
                      <a:alpha val="43137"/>
                    </a:srgbClr>
                  </a:outerShdw>
                </a:effectLst>
              </a:rPr>
              <a:t>?</a:t>
            </a:r>
            <a:endParaRPr lang="ko-KR" altLang="en-US" sz="4800" b="1" dirty="0">
              <a:solidFill>
                <a:srgbClr val="006600"/>
              </a:solidFill>
              <a:effectLst>
                <a:outerShdw blurRad="38100" dist="38100" dir="2700000" algn="tl">
                  <a:srgbClr val="000000">
                    <a:alpha val="43137"/>
                  </a:srgbClr>
                </a:outerShdw>
              </a:effectLst>
            </a:endParaRPr>
          </a:p>
          <a:p>
            <a:pPr marL="0" indent="0" algn="ctr">
              <a:buNone/>
            </a:pPr>
            <a:endParaRPr lang="ko-KR" altLang="en-US" sz="4800" b="1" dirty="0">
              <a:solidFill>
                <a:srgbClr val="006600"/>
              </a:solidFill>
            </a:endParaRPr>
          </a:p>
        </p:txBody>
      </p:sp>
      <p:sp>
        <p:nvSpPr>
          <p:cNvPr id="5" name="제목 4">
            <a:extLst>
              <a:ext uri="{FF2B5EF4-FFF2-40B4-BE49-F238E27FC236}">
                <a16:creationId xmlns:a16="http://schemas.microsoft.com/office/drawing/2014/main" id="{FF466AA1-9209-EDB1-05C9-DB4B5F4321F8}"/>
              </a:ext>
            </a:extLst>
          </p:cNvPr>
          <p:cNvSpPr txBox="1">
            <a:spLocks/>
          </p:cNvSpPr>
          <p:nvPr/>
        </p:nvSpPr>
        <p:spPr>
          <a:xfrm>
            <a:off x="4050556" y="4716735"/>
            <a:ext cx="5184576" cy="1098526"/>
          </a:xfrm>
          <a:prstGeom prst="rect">
            <a:avLst/>
          </a:prstGeom>
          <a:noFill/>
          <a:ln w="25400" cap="flat" cmpd="sng" algn="ctr">
            <a:noFill/>
            <a:prstDash val="solid"/>
            <a:round/>
          </a:ln>
        </p:spPr>
        <p:txBody>
          <a:bodyPr vert="horz" wrap="square" lIns="78906" tIns="41031" rIns="78906" bIns="41031" rtlCol="0" anchor="t">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pPr>
              <a:spcAft>
                <a:spcPct val="0"/>
              </a:spcAft>
              <a:defRPr lang="ko-KR" altLang="en-US"/>
            </a:pP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답</a:t>
            </a:r>
            <a:r>
              <a:rPr lang="en-US" altLang="ko-KR" sz="6600" b="1" dirty="0">
                <a:solidFill>
                  <a:srgbClr val="C00000"/>
                </a:solidFill>
                <a:latin typeface="HY헤드라인M" panose="02030600000101010101" pitchFamily="18" charset="-127"/>
                <a:ea typeface="HY헤드라인M" panose="02030600000101010101" pitchFamily="18" charset="-127"/>
                <a:sym typeface="Wingdings"/>
              </a:rPr>
              <a:t>: </a:t>
            </a:r>
            <a:r>
              <a:rPr lang="ko-KR" altLang="en-US" sz="6600" b="1" dirty="0">
                <a:solidFill>
                  <a:srgbClr val="C00000"/>
                </a:solidFill>
                <a:latin typeface="HY헤드라인M" panose="02030600000101010101" pitchFamily="18" charset="-127"/>
                <a:ea typeface="HY헤드라인M" panose="02030600000101010101" pitchFamily="18" charset="-127"/>
                <a:sym typeface="Wingdings"/>
              </a:rPr>
              <a:t>주방마감 </a:t>
            </a:r>
          </a:p>
        </p:txBody>
      </p:sp>
      <p:sp>
        <p:nvSpPr>
          <p:cNvPr id="2" name="TextBox 1">
            <a:extLst>
              <a:ext uri="{FF2B5EF4-FFF2-40B4-BE49-F238E27FC236}">
                <a16:creationId xmlns:a16="http://schemas.microsoft.com/office/drawing/2014/main" id="{8F8DF30F-CBEA-5C98-6E3C-5EE4D7E46AA9}"/>
              </a:ext>
            </a:extLst>
          </p:cNvPr>
          <p:cNvSpPr txBox="1"/>
          <p:nvPr/>
        </p:nvSpPr>
        <p:spPr>
          <a:xfrm>
            <a:off x="-53900" y="252239"/>
            <a:ext cx="10804412" cy="461665"/>
          </a:xfrm>
          <a:prstGeom prst="rect">
            <a:avLst/>
          </a:prstGeom>
          <a:solidFill>
            <a:srgbClr val="002060"/>
          </a:solidFill>
        </p:spPr>
        <p:txBody>
          <a:bodyPr wrap="square" rtlCol="0">
            <a:spAutoFit/>
          </a:bodyPr>
          <a:lstStyle/>
          <a:p>
            <a:r>
              <a:rPr lang="ko-KR" altLang="en-US" sz="2400" b="1" dirty="0">
                <a:solidFill>
                  <a:schemeClr val="bg1"/>
                </a:solidFill>
                <a:latin typeface="맑은 고딕" panose="020B0503020000020004" pitchFamily="50" charset="-127"/>
                <a:ea typeface="맑은 고딕" panose="020B0503020000020004" pitchFamily="50" charset="-127"/>
              </a:rPr>
              <a:t>테스트</a:t>
            </a:r>
            <a:r>
              <a:rPr lang="en-US" altLang="ko-KR" sz="2400" b="1" dirty="0">
                <a:solidFill>
                  <a:schemeClr val="bg1"/>
                </a:solidFill>
                <a:latin typeface="맑은 고딕" panose="020B0503020000020004" pitchFamily="50" charset="-127"/>
                <a:ea typeface="맑은 고딕" panose="020B0503020000020004" pitchFamily="50" charset="-127"/>
              </a:rPr>
              <a:t>10</a:t>
            </a:r>
            <a:endParaRPr lang="ko-KR" altLang="en-US" sz="20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2038303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내용 개체 틀 6">
            <a:extLst>
              <a:ext uri="{FF2B5EF4-FFF2-40B4-BE49-F238E27FC236}">
                <a16:creationId xmlns:a16="http://schemas.microsoft.com/office/drawing/2014/main" id="{9BCD0CA7-8112-A075-E933-74E29AE1833C}"/>
              </a:ext>
            </a:extLst>
          </p:cNvPr>
          <p:cNvPicPr>
            <a:picLocks noGrp="1" noChangeAspect="1"/>
          </p:cNvPicPr>
          <p:nvPr>
            <p:ph idx="1"/>
          </p:nvPr>
        </p:nvPicPr>
        <p:blipFill>
          <a:blip r:embed="rId2"/>
          <a:stretch>
            <a:fillRect/>
          </a:stretch>
        </p:blipFill>
        <p:spPr>
          <a:xfrm>
            <a:off x="308136" y="1666875"/>
            <a:ext cx="10385264" cy="5953648"/>
          </a:xfrm>
          <a:prstGeom prst="rect">
            <a:avLst/>
          </a:prstGeom>
        </p:spPr>
      </p:pic>
      <p:sp>
        <p:nvSpPr>
          <p:cNvPr id="5" name="제목 4">
            <a:extLst>
              <a:ext uri="{FF2B5EF4-FFF2-40B4-BE49-F238E27FC236}">
                <a16:creationId xmlns:a16="http://schemas.microsoft.com/office/drawing/2014/main" id="{FF69E48A-F82B-A14D-B03C-88C7B1CC0535}"/>
              </a:ext>
            </a:extLst>
          </p:cNvPr>
          <p:cNvSpPr>
            <a:spLocks noGrp="1"/>
          </p:cNvSpPr>
          <p:nvPr>
            <p:ph type="title"/>
          </p:nvPr>
        </p:nvSpPr>
        <p:spPr>
          <a:xfrm>
            <a:off x="613727" y="284543"/>
            <a:ext cx="9223058" cy="1078740"/>
          </a:xfrm>
          <a:prstGeom prst="rect">
            <a:avLst/>
          </a:prstGeom>
        </p:spPr>
        <p:txBody>
          <a:bodyPr wrap="none" lIns="99569" tIns="49785" rIns="99569" bIns="49785">
            <a:spAutoFit/>
          </a:bodyPr>
          <a:lstStyle/>
          <a:p>
            <a:r>
              <a:rPr lang="ko-KR" altLang="en-US" sz="4600" spc="-320" dirty="0">
                <a:latin typeface="HY헤드라인M" panose="02030600000101010101" pitchFamily="18" charset="-127"/>
                <a:ea typeface="HY헤드라인M" panose="02030600000101010101" pitchFamily="18" charset="-127"/>
              </a:rPr>
              <a:t>건강은 누구에게나 소중합니다</a:t>
            </a:r>
            <a:endParaRPr lang="ko-KR" altLang="en-US" sz="3600" spc="-32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95575860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그림 4">
            <a:extLst>
              <a:ext uri="{FF2B5EF4-FFF2-40B4-BE49-F238E27FC236}">
                <a16:creationId xmlns:a16="http://schemas.microsoft.com/office/drawing/2014/main" id="{CC0847BB-EB41-24FA-363B-1ED4CF40C014}"/>
              </a:ext>
            </a:extLst>
          </p:cNvPr>
          <p:cNvPicPr>
            <a:picLocks noChangeAspect="1"/>
          </p:cNvPicPr>
          <p:nvPr/>
        </p:nvPicPr>
        <p:blipFill>
          <a:blip r:embed="rId2"/>
          <a:stretch>
            <a:fillRect/>
          </a:stretch>
        </p:blipFill>
        <p:spPr>
          <a:xfrm>
            <a:off x="306140" y="126992"/>
            <a:ext cx="1207113" cy="829128"/>
          </a:xfrm>
          <a:prstGeom prst="rect">
            <a:avLst/>
          </a:prstGeom>
        </p:spPr>
      </p:pic>
      <p:sp>
        <p:nvSpPr>
          <p:cNvPr id="9" name="직사각형 8">
            <a:extLst>
              <a:ext uri="{FF2B5EF4-FFF2-40B4-BE49-F238E27FC236}">
                <a16:creationId xmlns:a16="http://schemas.microsoft.com/office/drawing/2014/main" id="{6650695F-F8F4-E742-2DEA-C53845A068F6}"/>
              </a:ext>
            </a:extLst>
          </p:cNvPr>
          <p:cNvSpPr/>
          <p:nvPr/>
        </p:nvSpPr>
        <p:spPr>
          <a:xfrm>
            <a:off x="0" y="180231"/>
            <a:ext cx="10693400" cy="839206"/>
          </a:xfrm>
          <a:prstGeom prst="rect">
            <a:avLst/>
          </a:prstGeom>
        </p:spPr>
        <p:txBody>
          <a:bodyPr wrap="square" lIns="99569" tIns="49785" rIns="99569" bIns="49785">
            <a:spAutoFit/>
          </a:bodyPr>
          <a:lstStyle/>
          <a:p>
            <a:pPr algn="ctr"/>
            <a:r>
              <a:rPr lang="ko-KR" altLang="en-US" sz="4800" spc="-320" dirty="0">
                <a:solidFill>
                  <a:srgbClr val="C00000"/>
                </a:solidFill>
                <a:latin typeface="HY헤드라인M" panose="02030600000101010101" pitchFamily="18" charset="-127"/>
                <a:ea typeface="HY헤드라인M" panose="02030600000101010101" pitchFamily="18" charset="-127"/>
              </a:rPr>
              <a:t>노동자 건강권을 보호하는 법</a:t>
            </a:r>
          </a:p>
        </p:txBody>
      </p:sp>
      <p:grpSp>
        <p:nvGrpSpPr>
          <p:cNvPr id="6" name="그룹 5">
            <a:extLst>
              <a:ext uri="{FF2B5EF4-FFF2-40B4-BE49-F238E27FC236}">
                <a16:creationId xmlns:a16="http://schemas.microsoft.com/office/drawing/2014/main" id="{83B75431-E99A-4D02-B3FE-E933378CE144}"/>
              </a:ext>
            </a:extLst>
          </p:cNvPr>
          <p:cNvGrpSpPr/>
          <p:nvPr/>
        </p:nvGrpSpPr>
        <p:grpSpPr>
          <a:xfrm>
            <a:off x="2115973" y="1752430"/>
            <a:ext cx="8418569" cy="5484586"/>
            <a:chOff x="2115973" y="1752430"/>
            <a:chExt cx="8418569" cy="5484586"/>
          </a:xfrm>
        </p:grpSpPr>
        <p:grpSp>
          <p:nvGrpSpPr>
            <p:cNvPr id="8" name="그룹 7">
              <a:extLst>
                <a:ext uri="{FF2B5EF4-FFF2-40B4-BE49-F238E27FC236}">
                  <a16:creationId xmlns:a16="http://schemas.microsoft.com/office/drawing/2014/main" id="{FDE4867F-44BF-4883-BD1E-B88BFCA3C9A4}"/>
                </a:ext>
              </a:extLst>
            </p:cNvPr>
            <p:cNvGrpSpPr/>
            <p:nvPr/>
          </p:nvGrpSpPr>
          <p:grpSpPr>
            <a:xfrm>
              <a:off x="2115973" y="1752430"/>
              <a:ext cx="8418569" cy="5484586"/>
              <a:chOff x="2115973" y="1752430"/>
              <a:chExt cx="8418569" cy="5484586"/>
            </a:xfrm>
          </p:grpSpPr>
          <p:pic>
            <p:nvPicPr>
              <p:cNvPr id="11" name="그림 10">
                <a:extLst>
                  <a:ext uri="{FF2B5EF4-FFF2-40B4-BE49-F238E27FC236}">
                    <a16:creationId xmlns:a16="http://schemas.microsoft.com/office/drawing/2014/main" id="{0A814557-46D0-45E6-BBE5-BDF4BF438868}"/>
                  </a:ext>
                </a:extLst>
              </p:cNvPr>
              <p:cNvPicPr>
                <a:picLocks noChangeAspect="1"/>
              </p:cNvPicPr>
              <p:nvPr/>
            </p:nvPicPr>
            <p:blipFill>
              <a:blip r:embed="rId3"/>
              <a:srcRect t="14810" b="1"/>
              <a:stretch>
                <a:fillRect/>
              </a:stretch>
            </p:blipFill>
            <p:spPr>
              <a:xfrm>
                <a:off x="2115973" y="1752430"/>
                <a:ext cx="8418569" cy="5484586"/>
              </a:xfrm>
              <a:prstGeom prst="rect">
                <a:avLst/>
              </a:prstGeom>
            </p:spPr>
          </p:pic>
          <p:grpSp>
            <p:nvGrpSpPr>
              <p:cNvPr id="12" name="그룹 11">
                <a:extLst>
                  <a:ext uri="{FF2B5EF4-FFF2-40B4-BE49-F238E27FC236}">
                    <a16:creationId xmlns:a16="http://schemas.microsoft.com/office/drawing/2014/main" id="{27908135-65E1-4339-AEAC-651A5FD1E3B6}"/>
                  </a:ext>
                </a:extLst>
              </p:cNvPr>
              <p:cNvGrpSpPr/>
              <p:nvPr/>
            </p:nvGrpSpPr>
            <p:grpSpPr>
              <a:xfrm>
                <a:off x="2479498" y="3366067"/>
                <a:ext cx="7883216" cy="1884185"/>
                <a:chOff x="2479498" y="3366067"/>
                <a:chExt cx="7883216" cy="1884185"/>
              </a:xfrm>
              <a:solidFill>
                <a:schemeClr val="bg1"/>
              </a:solidFill>
            </p:grpSpPr>
            <p:sp>
              <p:nvSpPr>
                <p:cNvPr id="13" name="직사각형 12">
                  <a:extLst>
                    <a:ext uri="{FF2B5EF4-FFF2-40B4-BE49-F238E27FC236}">
                      <a16:creationId xmlns:a16="http://schemas.microsoft.com/office/drawing/2014/main" id="{21902858-16CA-4DC2-AF8A-13739F330CD6}"/>
                    </a:ext>
                  </a:extLst>
                </p:cNvPr>
                <p:cNvSpPr/>
                <p:nvPr/>
              </p:nvSpPr>
              <p:spPr>
                <a:xfrm>
                  <a:off x="2826420" y="3366067"/>
                  <a:ext cx="7416824" cy="27054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 name="직사각형 13">
                  <a:extLst>
                    <a:ext uri="{FF2B5EF4-FFF2-40B4-BE49-F238E27FC236}">
                      <a16:creationId xmlns:a16="http://schemas.microsoft.com/office/drawing/2014/main" id="{EC9CA504-E141-4BC7-A2D1-59599EF56B7F}"/>
                    </a:ext>
                  </a:extLst>
                </p:cNvPr>
                <p:cNvSpPr/>
                <p:nvPr/>
              </p:nvSpPr>
              <p:spPr>
                <a:xfrm>
                  <a:off x="2826420" y="4979704"/>
                  <a:ext cx="7416824" cy="27054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 name="직사각형 14">
                  <a:extLst>
                    <a:ext uri="{FF2B5EF4-FFF2-40B4-BE49-F238E27FC236}">
                      <a16:creationId xmlns:a16="http://schemas.microsoft.com/office/drawing/2014/main" id="{FD7BC987-9661-46F2-9383-C3D372399ACC}"/>
                    </a:ext>
                  </a:extLst>
                </p:cNvPr>
                <p:cNvSpPr/>
                <p:nvPr/>
              </p:nvSpPr>
              <p:spPr>
                <a:xfrm>
                  <a:off x="2479498" y="3366067"/>
                  <a:ext cx="634954" cy="188418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6" name="직사각형 15">
                  <a:extLst>
                    <a:ext uri="{FF2B5EF4-FFF2-40B4-BE49-F238E27FC236}">
                      <a16:creationId xmlns:a16="http://schemas.microsoft.com/office/drawing/2014/main" id="{C3B4C504-05C8-412B-B165-1C8AC040BC21}"/>
                    </a:ext>
                  </a:extLst>
                </p:cNvPr>
                <p:cNvSpPr/>
                <p:nvPr/>
              </p:nvSpPr>
              <p:spPr>
                <a:xfrm>
                  <a:off x="9727760" y="3366067"/>
                  <a:ext cx="634954" cy="188418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10" name="직사각형 9">
              <a:extLst>
                <a:ext uri="{FF2B5EF4-FFF2-40B4-BE49-F238E27FC236}">
                  <a16:creationId xmlns:a16="http://schemas.microsoft.com/office/drawing/2014/main" id="{4D6BBDEA-09B9-4AE8-9ECA-199A2C793CDC}"/>
                </a:ext>
              </a:extLst>
            </p:cNvPr>
            <p:cNvSpPr/>
            <p:nvPr/>
          </p:nvSpPr>
          <p:spPr>
            <a:xfrm>
              <a:off x="3114452" y="5250252"/>
              <a:ext cx="6613308" cy="161363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Tree>
    <p:extLst>
      <p:ext uri="{BB962C8B-B14F-4D97-AF65-F5344CB8AC3E}">
        <p14:creationId xmlns:p14="http://schemas.microsoft.com/office/powerpoint/2010/main" val="17084243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중대재해처벌법 위반 징역 15년...시행 뒤 최고 형량 _ YTN">
            <a:hlinkClick r:id="" action="ppaction://media"/>
            <a:extLst>
              <a:ext uri="{FF2B5EF4-FFF2-40B4-BE49-F238E27FC236}">
                <a16:creationId xmlns:a16="http://schemas.microsoft.com/office/drawing/2014/main" id="{219CC9C2-077C-5001-5E14-DFA3A930E0D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839787" y="1692399"/>
            <a:ext cx="9013825" cy="5070475"/>
          </a:xfrm>
        </p:spPr>
      </p:pic>
      <p:sp>
        <p:nvSpPr>
          <p:cNvPr id="5" name="제목 16">
            <a:extLst>
              <a:ext uri="{FF2B5EF4-FFF2-40B4-BE49-F238E27FC236}">
                <a16:creationId xmlns:a16="http://schemas.microsoft.com/office/drawing/2014/main" id="{84F3423C-8D30-A9A9-E69D-28DBDE13BBBB}"/>
              </a:ext>
            </a:extLst>
          </p:cNvPr>
          <p:cNvSpPr txBox="1">
            <a:spLocks/>
          </p:cNvSpPr>
          <p:nvPr/>
        </p:nvSpPr>
        <p:spPr>
          <a:xfrm>
            <a:off x="0" y="96024"/>
            <a:ext cx="10693400" cy="1454759"/>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ko-KR" sz="4400" u="sng" dirty="0">
                <a:solidFill>
                  <a:schemeClr val="bg1"/>
                </a:solidFill>
                <a:latin typeface="HY헤드라인M" panose="02030600000101010101" pitchFamily="18" charset="-127"/>
                <a:ea typeface="HY헤드라인M" panose="02030600000101010101" pitchFamily="18" charset="-127"/>
              </a:rPr>
              <a:t>중대재해처벌법 위반 징역 15년...</a:t>
            </a:r>
            <a:br>
              <a:rPr lang="en-US" altLang="ko-KR" sz="4400" u="sng" dirty="0">
                <a:solidFill>
                  <a:schemeClr val="bg1"/>
                </a:solidFill>
                <a:latin typeface="HY헤드라인M" panose="02030600000101010101" pitchFamily="18" charset="-127"/>
                <a:ea typeface="HY헤드라인M" panose="02030600000101010101" pitchFamily="18" charset="-127"/>
              </a:rPr>
            </a:br>
            <a:r>
              <a:rPr lang="ko-KR" altLang="ko-KR" sz="4400" u="sng" dirty="0">
                <a:solidFill>
                  <a:schemeClr val="bg1"/>
                </a:solidFill>
                <a:latin typeface="HY헤드라인M" panose="02030600000101010101" pitchFamily="18" charset="-127"/>
                <a:ea typeface="HY헤드라인M" panose="02030600000101010101" pitchFamily="18" charset="-127"/>
              </a:rPr>
              <a:t>시행 뒤 최고 형량 </a:t>
            </a:r>
            <a:endParaRPr lang="ko-KR" altLang="en-US" sz="4400"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255215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5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내용 개체 틀 7">
            <a:extLst>
              <a:ext uri="{FF2B5EF4-FFF2-40B4-BE49-F238E27FC236}">
                <a16:creationId xmlns:a16="http://schemas.microsoft.com/office/drawing/2014/main" id="{68CA2257-9ACF-05F0-B869-8D32BEC30423}"/>
              </a:ext>
            </a:extLst>
          </p:cNvPr>
          <p:cNvSpPr>
            <a:spLocks noGrp="1"/>
          </p:cNvSpPr>
          <p:nvPr>
            <p:ph idx="1"/>
          </p:nvPr>
        </p:nvSpPr>
        <p:spPr/>
        <p:txBody>
          <a:bodyPr/>
          <a:lstStyle/>
          <a:p>
            <a:pPr marL="0" lvl="0" indent="0">
              <a:buNone/>
            </a:pPr>
            <a:endParaRPr lang="ko-KR" altLang="ko-KR" dirty="0"/>
          </a:p>
          <a:p>
            <a:endParaRPr lang="ko-KR" altLang="en-US" dirty="0"/>
          </a:p>
        </p:txBody>
      </p:sp>
      <p:pic>
        <p:nvPicPr>
          <p:cNvPr id="9" name="8.30 5분 요약 중대재해처벌법. 중처법 쉽게 알려드릴게요1">
            <a:hlinkClick r:id="" action="ppaction://media"/>
            <a:extLst>
              <a:ext uri="{FF2B5EF4-FFF2-40B4-BE49-F238E27FC236}">
                <a16:creationId xmlns:a16="http://schemas.microsoft.com/office/drawing/2014/main" id="{6CE0A425-CB72-B8C0-1D4F-490BA4AD87B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2144" y="1340638"/>
            <a:ext cx="10009112" cy="4879985"/>
          </a:xfrm>
          <a:prstGeom prst="rect">
            <a:avLst/>
          </a:prstGeom>
        </p:spPr>
      </p:pic>
      <p:sp>
        <p:nvSpPr>
          <p:cNvPr id="17" name="제목 16">
            <a:extLst>
              <a:ext uri="{FF2B5EF4-FFF2-40B4-BE49-F238E27FC236}">
                <a16:creationId xmlns:a16="http://schemas.microsoft.com/office/drawing/2014/main" id="{584464CF-5AD4-4C5A-A490-0BAF3679404B}"/>
              </a:ext>
            </a:extLst>
          </p:cNvPr>
          <p:cNvSpPr txBox="1">
            <a:spLocks noGrp="1"/>
          </p:cNvSpPr>
          <p:nvPr>
            <p:ph type="title"/>
          </p:nvPr>
        </p:nvSpPr>
        <p:spPr>
          <a:xfrm>
            <a:off x="0" y="4733"/>
            <a:ext cx="10693400" cy="839206"/>
          </a:xfrm>
          <a:prstGeom prst="rect">
            <a:avLst/>
          </a:prstGeom>
          <a:solidFill>
            <a:srgbClr val="002060"/>
          </a:solidFill>
        </p:spPr>
        <p:txBody>
          <a:bodyPr wrap="square" rtlCol="0">
            <a:spAutoFit/>
          </a:bodyPr>
          <a:lstStyle/>
          <a:p>
            <a:r>
              <a:rPr lang="ko-KR" altLang="en-US" b="1" dirty="0" err="1">
                <a:solidFill>
                  <a:schemeClr val="bg1"/>
                </a:solidFill>
                <a:latin typeface="HY헤드라인M" panose="02030600000101010101" pitchFamily="18" charset="-127"/>
                <a:ea typeface="HY헤드라인M" panose="02030600000101010101" pitchFamily="18" charset="-127"/>
              </a:rPr>
              <a:t>중대재해처벌법</a:t>
            </a:r>
            <a:r>
              <a:rPr lang="ko-KR" altLang="en-US" b="1" dirty="0" err="1">
                <a:solidFill>
                  <a:schemeClr val="bg1"/>
                </a:solidFill>
                <a:latin typeface="맑은 고딕" panose="020B0503020000020004" pitchFamily="50" charset="-127"/>
                <a:ea typeface="맑은 고딕" panose="020B0503020000020004" pitchFamily="50" charset="-127"/>
              </a:rPr>
              <a:t>이란</a:t>
            </a:r>
            <a:r>
              <a:rPr lang="en-US" altLang="ko-KR" b="1" dirty="0">
                <a:solidFill>
                  <a:schemeClr val="bg1"/>
                </a:solidFill>
                <a:latin typeface="맑은 고딕" panose="020B0503020000020004" pitchFamily="50" charset="-127"/>
                <a:ea typeface="맑은 고딕" panose="020B0503020000020004" pitchFamily="50" charset="-127"/>
              </a:rPr>
              <a:t>?</a:t>
            </a:r>
            <a:endParaRPr lang="ko-KR" altLang="en-US"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230588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627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내용 개체 틀 4">
            <a:extLst>
              <a:ext uri="{FF2B5EF4-FFF2-40B4-BE49-F238E27FC236}">
                <a16:creationId xmlns:a16="http://schemas.microsoft.com/office/drawing/2014/main" id="{6456C93E-10DD-E8D4-9A99-5FA62C0A1378}"/>
              </a:ext>
            </a:extLst>
          </p:cNvPr>
          <p:cNvPicPr>
            <a:picLocks noGrp="1" noChangeAspect="1"/>
          </p:cNvPicPr>
          <p:nvPr>
            <p:ph idx="1"/>
          </p:nvPr>
        </p:nvPicPr>
        <p:blipFill>
          <a:blip r:embed="rId3"/>
          <a:stretch>
            <a:fillRect/>
          </a:stretch>
        </p:blipFill>
        <p:spPr>
          <a:xfrm>
            <a:off x="234132" y="839206"/>
            <a:ext cx="10225136" cy="6541825"/>
          </a:xfrm>
          <a:prstGeom prst="rect">
            <a:avLst/>
          </a:prstGeom>
        </p:spPr>
      </p:pic>
      <p:sp>
        <p:nvSpPr>
          <p:cNvPr id="7" name="제목 16">
            <a:extLst>
              <a:ext uri="{FF2B5EF4-FFF2-40B4-BE49-F238E27FC236}">
                <a16:creationId xmlns:a16="http://schemas.microsoft.com/office/drawing/2014/main" id="{356EABAD-4B6F-C11C-2992-4B8DEC32B813}"/>
              </a:ext>
            </a:extLst>
          </p:cNvPr>
          <p:cNvSpPr txBox="1">
            <a:spLocks/>
          </p:cNvSpPr>
          <p:nvPr/>
        </p:nvSpPr>
        <p:spPr>
          <a:xfrm>
            <a:off x="36004" y="0"/>
            <a:ext cx="10693400" cy="839206"/>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ko-KR" u="sng" dirty="0">
                <a:solidFill>
                  <a:schemeClr val="bg1"/>
                </a:solidFill>
                <a:latin typeface="HY헤드라인M" panose="02030600000101010101" pitchFamily="18" charset="-127"/>
                <a:ea typeface="HY헤드라인M" panose="02030600000101010101" pitchFamily="18" charset="-127"/>
              </a:rPr>
              <a:t>중대재해처벌법</a:t>
            </a:r>
            <a:r>
              <a:rPr lang="en-US" altLang="ko-KR" u="sng" dirty="0">
                <a:solidFill>
                  <a:schemeClr val="bg1"/>
                </a:solidFill>
                <a:latin typeface="HY헤드라인M" panose="02030600000101010101" pitchFamily="18" charset="-127"/>
                <a:ea typeface="HY헤드라인M" panose="02030600000101010101" pitchFamily="18" charset="-127"/>
              </a:rPr>
              <a:t> </a:t>
            </a:r>
            <a:r>
              <a:rPr lang="ko-KR" altLang="en-US" u="sng" dirty="0">
                <a:solidFill>
                  <a:schemeClr val="bg1"/>
                </a:solidFill>
                <a:latin typeface="HY헤드라인M" panose="02030600000101010101" pitchFamily="18" charset="-127"/>
                <a:ea typeface="HY헤드라인M" panose="02030600000101010101" pitchFamily="18" charset="-127"/>
              </a:rPr>
              <a:t>요약 </a:t>
            </a:r>
            <a:r>
              <a:rPr lang="en-US" altLang="ko-KR" u="sng" dirty="0">
                <a:solidFill>
                  <a:schemeClr val="bg1"/>
                </a:solidFill>
                <a:latin typeface="HY헤드라인M" panose="02030600000101010101" pitchFamily="18" charset="-127"/>
                <a:ea typeface="HY헤드라인M" panose="02030600000101010101" pitchFamily="18" charset="-127"/>
              </a:rPr>
              <a:t>1</a:t>
            </a:r>
            <a:endParaRPr lang="ko-KR" altLang="en-US"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203573639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내용 개체 틀 5">
            <a:extLst>
              <a:ext uri="{FF2B5EF4-FFF2-40B4-BE49-F238E27FC236}">
                <a16:creationId xmlns:a16="http://schemas.microsoft.com/office/drawing/2014/main" id="{CA47A29F-63ED-EABF-25A1-47E64B702DC4}"/>
              </a:ext>
            </a:extLst>
          </p:cNvPr>
          <p:cNvPicPr>
            <a:picLocks noGrp="1" noChangeAspect="1"/>
          </p:cNvPicPr>
          <p:nvPr>
            <p:ph idx="1"/>
          </p:nvPr>
        </p:nvPicPr>
        <p:blipFill>
          <a:blip r:embed="rId3"/>
          <a:stretch>
            <a:fillRect/>
          </a:stretch>
        </p:blipFill>
        <p:spPr>
          <a:xfrm>
            <a:off x="162124" y="1116335"/>
            <a:ext cx="5638800" cy="3743325"/>
          </a:xfrm>
          <a:prstGeom prst="rect">
            <a:avLst/>
          </a:prstGeom>
        </p:spPr>
      </p:pic>
      <p:pic>
        <p:nvPicPr>
          <p:cNvPr id="8" name="그림 7">
            <a:extLst>
              <a:ext uri="{FF2B5EF4-FFF2-40B4-BE49-F238E27FC236}">
                <a16:creationId xmlns:a16="http://schemas.microsoft.com/office/drawing/2014/main" id="{76E9AD75-810B-8052-9614-A64DF1E404C3}"/>
              </a:ext>
            </a:extLst>
          </p:cNvPr>
          <p:cNvPicPr>
            <a:picLocks noChangeAspect="1"/>
          </p:cNvPicPr>
          <p:nvPr/>
        </p:nvPicPr>
        <p:blipFill>
          <a:blip r:embed="rId4"/>
          <a:stretch>
            <a:fillRect/>
          </a:stretch>
        </p:blipFill>
        <p:spPr>
          <a:xfrm>
            <a:off x="4194572" y="1311652"/>
            <a:ext cx="7852329" cy="4413887"/>
          </a:xfrm>
          <a:prstGeom prst="rect">
            <a:avLst/>
          </a:prstGeom>
        </p:spPr>
      </p:pic>
      <p:pic>
        <p:nvPicPr>
          <p:cNvPr id="10" name="그림 9">
            <a:extLst>
              <a:ext uri="{FF2B5EF4-FFF2-40B4-BE49-F238E27FC236}">
                <a16:creationId xmlns:a16="http://schemas.microsoft.com/office/drawing/2014/main" id="{3C34E57A-D9A9-6F9A-9AF1-AF94E3604999}"/>
              </a:ext>
            </a:extLst>
          </p:cNvPr>
          <p:cNvPicPr>
            <a:picLocks noChangeAspect="1"/>
          </p:cNvPicPr>
          <p:nvPr/>
        </p:nvPicPr>
        <p:blipFill>
          <a:blip r:embed="rId5"/>
          <a:stretch>
            <a:fillRect/>
          </a:stretch>
        </p:blipFill>
        <p:spPr>
          <a:xfrm>
            <a:off x="-125908" y="2628503"/>
            <a:ext cx="5883150" cy="6194073"/>
          </a:xfrm>
          <a:prstGeom prst="rect">
            <a:avLst/>
          </a:prstGeom>
        </p:spPr>
      </p:pic>
      <p:pic>
        <p:nvPicPr>
          <p:cNvPr id="12" name="그림 11">
            <a:extLst>
              <a:ext uri="{FF2B5EF4-FFF2-40B4-BE49-F238E27FC236}">
                <a16:creationId xmlns:a16="http://schemas.microsoft.com/office/drawing/2014/main" id="{6B45F12E-94D7-D298-71D3-35B7F1D492C7}"/>
              </a:ext>
            </a:extLst>
          </p:cNvPr>
          <p:cNvPicPr>
            <a:picLocks noChangeAspect="1"/>
          </p:cNvPicPr>
          <p:nvPr/>
        </p:nvPicPr>
        <p:blipFill>
          <a:blip r:embed="rId6"/>
          <a:stretch>
            <a:fillRect/>
          </a:stretch>
        </p:blipFill>
        <p:spPr>
          <a:xfrm>
            <a:off x="5274692" y="3420591"/>
            <a:ext cx="6279424" cy="5224725"/>
          </a:xfrm>
          <a:prstGeom prst="rect">
            <a:avLst/>
          </a:prstGeom>
        </p:spPr>
      </p:pic>
      <p:sp>
        <p:nvSpPr>
          <p:cNvPr id="11" name="제목 16">
            <a:extLst>
              <a:ext uri="{FF2B5EF4-FFF2-40B4-BE49-F238E27FC236}">
                <a16:creationId xmlns:a16="http://schemas.microsoft.com/office/drawing/2014/main" id="{AAF62C75-5D27-E18D-F8F0-E987973CDD71}"/>
              </a:ext>
            </a:extLst>
          </p:cNvPr>
          <p:cNvSpPr txBox="1">
            <a:spLocks/>
          </p:cNvSpPr>
          <p:nvPr/>
        </p:nvSpPr>
        <p:spPr>
          <a:xfrm>
            <a:off x="36004" y="0"/>
            <a:ext cx="10693400" cy="839206"/>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ko-KR" u="sng" dirty="0">
                <a:solidFill>
                  <a:schemeClr val="bg1"/>
                </a:solidFill>
                <a:latin typeface="HY헤드라인M" panose="02030600000101010101" pitchFamily="18" charset="-127"/>
                <a:ea typeface="HY헤드라인M" panose="02030600000101010101" pitchFamily="18" charset="-127"/>
              </a:rPr>
              <a:t>중대재해처벌법</a:t>
            </a:r>
            <a:r>
              <a:rPr lang="en-US" altLang="ko-KR" u="sng" dirty="0">
                <a:solidFill>
                  <a:schemeClr val="bg1"/>
                </a:solidFill>
                <a:latin typeface="HY헤드라인M" panose="02030600000101010101" pitchFamily="18" charset="-127"/>
                <a:ea typeface="HY헤드라인M" panose="02030600000101010101" pitchFamily="18" charset="-127"/>
              </a:rPr>
              <a:t> </a:t>
            </a:r>
            <a:r>
              <a:rPr lang="ko-KR" altLang="en-US" u="sng" dirty="0">
                <a:solidFill>
                  <a:schemeClr val="bg1"/>
                </a:solidFill>
                <a:latin typeface="HY헤드라인M" panose="02030600000101010101" pitchFamily="18" charset="-127"/>
                <a:ea typeface="HY헤드라인M" panose="02030600000101010101" pitchFamily="18" charset="-127"/>
              </a:rPr>
              <a:t>요약 </a:t>
            </a:r>
            <a:r>
              <a:rPr lang="en-US" altLang="ko-KR" u="sng" dirty="0">
                <a:solidFill>
                  <a:schemeClr val="bg1"/>
                </a:solidFill>
                <a:latin typeface="HY헤드라인M" panose="02030600000101010101" pitchFamily="18" charset="-127"/>
                <a:ea typeface="HY헤드라인M" panose="02030600000101010101" pitchFamily="18" charset="-127"/>
              </a:rPr>
              <a:t>2</a:t>
            </a:r>
            <a:endParaRPr lang="ko-KR" altLang="en-US"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248258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a:extLst>
              <a:ext uri="{FF2B5EF4-FFF2-40B4-BE49-F238E27FC236}">
                <a16:creationId xmlns:a16="http://schemas.microsoft.com/office/drawing/2014/main" id="{B6073948-20C6-A6F5-CC19-DFC7A93973A9}"/>
              </a:ext>
            </a:extLst>
          </p:cNvPr>
          <p:cNvSpPr>
            <a:spLocks noGrp="1"/>
          </p:cNvSpPr>
          <p:nvPr>
            <p:ph idx="1"/>
          </p:nvPr>
        </p:nvSpPr>
        <p:spPr>
          <a:xfrm>
            <a:off x="617643" y="2844527"/>
            <a:ext cx="9223058" cy="4271962"/>
          </a:xfrm>
        </p:spPr>
        <p:txBody>
          <a:bodyPr>
            <a:normAutofit/>
          </a:bodyPr>
          <a:lstStyle/>
          <a:p>
            <a:r>
              <a:rPr lang="ko-KR" altLang="ko-KR" dirty="0" err="1">
                <a:latin typeface="HY헤드라인M" panose="02030600000101010101" pitchFamily="18" charset="-127"/>
                <a:ea typeface="HY헤드라인M" panose="02030600000101010101" pitchFamily="18" charset="-127"/>
              </a:rPr>
              <a:t>CJ제일제당이</a:t>
            </a:r>
            <a:r>
              <a:rPr lang="ko-KR" altLang="ko-KR" dirty="0">
                <a:latin typeface="HY헤드라인M" panose="02030600000101010101" pitchFamily="18" charset="-127"/>
                <a:ea typeface="HY헤드라인M" panose="02030600000101010101" pitchFamily="18" charset="-127"/>
              </a:rPr>
              <a:t> 안전경영 범위를 자사에서 협력사 임직원까지 넓히며 상생형 안전문화 구축에 나선다.</a:t>
            </a:r>
          </a:p>
          <a:p>
            <a:r>
              <a:rPr lang="ko-KR" altLang="ko-KR" dirty="0" err="1">
                <a:latin typeface="HY헤드라인M" panose="02030600000101010101" pitchFamily="18" charset="-127"/>
                <a:ea typeface="HY헤드라인M" panose="02030600000101010101" pitchFamily="18" charset="-127"/>
              </a:rPr>
              <a:t>CJ제일제당은</a:t>
            </a:r>
            <a:r>
              <a:rPr lang="ko-KR" altLang="ko-KR" dirty="0">
                <a:latin typeface="HY헤드라인M" panose="02030600000101010101" pitchFamily="18" charset="-127"/>
                <a:ea typeface="HY헤드라인M" panose="02030600000101010101" pitchFamily="18" charset="-127"/>
              </a:rPr>
              <a:t> 진천공장 협력사가 </a:t>
            </a:r>
            <a:r>
              <a:rPr lang="ko-KR" altLang="ko-KR" dirty="0" err="1">
                <a:latin typeface="HY헤드라인M" panose="02030600000101010101" pitchFamily="18" charset="-127"/>
                <a:ea typeface="HY헤드라인M" panose="02030600000101010101" pitchFamily="18" charset="-127"/>
              </a:rPr>
              <a:t>CJ제일제당의</a:t>
            </a:r>
            <a:r>
              <a:rPr lang="ko-KR" altLang="ko-KR" dirty="0">
                <a:latin typeface="HY헤드라인M" panose="02030600000101010101" pitchFamily="18" charset="-127"/>
                <a:ea typeface="HY헤드라인M" panose="02030600000101010101" pitchFamily="18" charset="-127"/>
              </a:rPr>
              <a:t> 지원으로 '중대재해처벌법 준수 </a:t>
            </a:r>
            <a:r>
              <a:rPr lang="ko-KR" altLang="ko-KR" dirty="0" err="1">
                <a:latin typeface="HY헤드라인M" panose="02030600000101010101" pitchFamily="18" charset="-127"/>
                <a:ea typeface="HY헤드라인M" panose="02030600000101010101" pitchFamily="18" charset="-127"/>
              </a:rPr>
              <a:t>인증'을</a:t>
            </a:r>
            <a:r>
              <a:rPr lang="ko-KR" altLang="ko-KR" dirty="0">
                <a:latin typeface="HY헤드라인M" panose="02030600000101010101" pitchFamily="18" charset="-127"/>
                <a:ea typeface="HY헤드라인M" panose="02030600000101010101" pitchFamily="18" charset="-127"/>
              </a:rPr>
              <a:t> 획득했다고 27일 밝혔다.</a:t>
            </a:r>
          </a:p>
          <a:p>
            <a:endParaRPr lang="ko-KR" altLang="ko-KR" dirty="0">
              <a:latin typeface="HY헤드라인M" panose="02030600000101010101" pitchFamily="18" charset="-127"/>
              <a:ea typeface="HY헤드라인M" panose="02030600000101010101" pitchFamily="18" charset="-127"/>
            </a:endParaRPr>
          </a:p>
          <a:p>
            <a:pPr marL="0" indent="0">
              <a:buNone/>
            </a:pPr>
            <a:endParaRPr lang="ko-KR" altLang="ko-KR" dirty="0"/>
          </a:p>
          <a:p>
            <a:endParaRPr lang="ko-KR" altLang="en-US" dirty="0"/>
          </a:p>
        </p:txBody>
      </p:sp>
      <p:sp>
        <p:nvSpPr>
          <p:cNvPr id="5" name="제목 16">
            <a:extLst>
              <a:ext uri="{FF2B5EF4-FFF2-40B4-BE49-F238E27FC236}">
                <a16:creationId xmlns:a16="http://schemas.microsoft.com/office/drawing/2014/main" id="{AF7A0090-B760-26B9-059D-3F5C1A473CC2}"/>
              </a:ext>
            </a:extLst>
          </p:cNvPr>
          <p:cNvSpPr txBox="1">
            <a:spLocks/>
          </p:cNvSpPr>
          <p:nvPr/>
        </p:nvSpPr>
        <p:spPr>
          <a:xfrm>
            <a:off x="9412" y="108223"/>
            <a:ext cx="10683988" cy="2088232"/>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endParaRPr lang="ko-KR" altLang="en-US" b="1" dirty="0">
              <a:solidFill>
                <a:schemeClr val="bg1"/>
              </a:solidFill>
              <a:latin typeface="맑은 고딕" panose="020B0503020000020004" pitchFamily="50" charset="-127"/>
              <a:ea typeface="맑은 고딕" panose="020B0503020000020004" pitchFamily="50" charset="-127"/>
            </a:endParaRPr>
          </a:p>
        </p:txBody>
      </p:sp>
      <p:sp>
        <p:nvSpPr>
          <p:cNvPr id="6" name="제목 1">
            <a:extLst>
              <a:ext uri="{FF2B5EF4-FFF2-40B4-BE49-F238E27FC236}">
                <a16:creationId xmlns:a16="http://schemas.microsoft.com/office/drawing/2014/main" id="{BBA32D7C-9060-D219-34DF-EF2ADAA6FEAA}"/>
              </a:ext>
            </a:extLst>
          </p:cNvPr>
          <p:cNvSpPr txBox="1">
            <a:spLocks/>
          </p:cNvSpPr>
          <p:nvPr/>
        </p:nvSpPr>
        <p:spPr>
          <a:xfrm>
            <a:off x="342144" y="352801"/>
            <a:ext cx="10009112" cy="1599075"/>
          </a:xfrm>
          <a:prstGeom prst="rect">
            <a:avLst/>
          </a:prstGeom>
        </p:spPr>
        <p:txBody>
          <a:bodyPr vert="horz" lIns="99569" tIns="49785" rIns="99569" bIns="49785" rtlCol="0" anchor="ctr">
            <a:normAutofit fontScale="25000" lnSpcReduction="20000"/>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ko-KR" sz="16000" b="1" dirty="0" err="1">
                <a:solidFill>
                  <a:schemeClr val="bg1"/>
                </a:solidFill>
                <a:latin typeface="HY헤드라인M" panose="02030600000101010101" pitchFamily="18" charset="-127"/>
                <a:ea typeface="HY헤드라인M" panose="02030600000101010101" pitchFamily="18" charset="-127"/>
              </a:rPr>
              <a:t>CJ제일제당</a:t>
            </a:r>
            <a:r>
              <a:rPr lang="ko-KR" altLang="ko-KR" sz="16000" b="1" dirty="0">
                <a:solidFill>
                  <a:schemeClr val="bg1"/>
                </a:solidFill>
                <a:latin typeface="HY헤드라인M" panose="02030600000101010101" pitchFamily="18" charset="-127"/>
                <a:ea typeface="HY헤드라인M" panose="02030600000101010101" pitchFamily="18" charset="-127"/>
              </a:rPr>
              <a:t>, 협력사 '중대재해처벌</a:t>
            </a:r>
            <a:endParaRPr lang="en-US" altLang="ko-KR" sz="16000" b="1" dirty="0">
              <a:solidFill>
                <a:schemeClr val="bg1"/>
              </a:solidFill>
              <a:latin typeface="HY헤드라인M" panose="02030600000101010101" pitchFamily="18" charset="-127"/>
              <a:ea typeface="HY헤드라인M" panose="02030600000101010101" pitchFamily="18" charset="-127"/>
            </a:endParaRPr>
          </a:p>
          <a:p>
            <a:endParaRPr lang="en-US" altLang="ko-KR" sz="16000" b="1" dirty="0">
              <a:solidFill>
                <a:schemeClr val="bg1"/>
              </a:solidFill>
              <a:latin typeface="HY헤드라인M" panose="02030600000101010101" pitchFamily="18" charset="-127"/>
              <a:ea typeface="HY헤드라인M" panose="02030600000101010101" pitchFamily="18" charset="-127"/>
            </a:endParaRPr>
          </a:p>
          <a:p>
            <a:r>
              <a:rPr lang="ko-KR" altLang="ko-KR" sz="16000" b="1" dirty="0">
                <a:solidFill>
                  <a:schemeClr val="bg1"/>
                </a:solidFill>
                <a:latin typeface="HY헤드라인M" panose="02030600000101010101" pitchFamily="18" charset="-127"/>
                <a:ea typeface="HY헤드라인M" panose="02030600000101010101" pitchFamily="18" charset="-127"/>
              </a:rPr>
              <a:t>준수</a:t>
            </a:r>
            <a:r>
              <a:rPr lang="en-US" altLang="ko-KR" sz="16000" b="1" dirty="0">
                <a:solidFill>
                  <a:schemeClr val="bg1"/>
                </a:solidFill>
                <a:latin typeface="HY헤드라인M" panose="02030600000101010101" pitchFamily="18" charset="-127"/>
                <a:ea typeface="HY헤드라인M" panose="02030600000101010101" pitchFamily="18" charset="-127"/>
              </a:rPr>
              <a:t>-</a:t>
            </a:r>
            <a:r>
              <a:rPr lang="ko-KR" altLang="ko-KR" sz="16000" b="1" dirty="0">
                <a:solidFill>
                  <a:schemeClr val="bg1"/>
                </a:solidFill>
                <a:latin typeface="HY헤드라인M" panose="02030600000101010101" pitchFamily="18" charset="-127"/>
                <a:ea typeface="HY헤드라인M" panose="02030600000101010101" pitchFamily="18" charset="-127"/>
              </a:rPr>
              <a:t>인증' 획득 지원</a:t>
            </a:r>
            <a:br>
              <a:rPr lang="ko-KR" altLang="ko-KR" b="1" dirty="0"/>
            </a:br>
            <a:endParaRPr lang="ko-KR" altLang="en-US" dirty="0"/>
          </a:p>
        </p:txBody>
      </p:sp>
    </p:spTree>
    <p:extLst>
      <p:ext uri="{BB962C8B-B14F-4D97-AF65-F5344CB8AC3E}">
        <p14:creationId xmlns:p14="http://schemas.microsoft.com/office/powerpoint/2010/main" val="415086159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a:extLst>
              <a:ext uri="{FF2B5EF4-FFF2-40B4-BE49-F238E27FC236}">
                <a16:creationId xmlns:a16="http://schemas.microsoft.com/office/drawing/2014/main" id="{F269E01D-17CD-49A2-CA6A-EE338C44ECAB}"/>
              </a:ext>
            </a:extLst>
          </p:cNvPr>
          <p:cNvSpPr>
            <a:spLocks noGrp="1"/>
          </p:cNvSpPr>
          <p:nvPr>
            <p:ph type="title"/>
          </p:nvPr>
        </p:nvSpPr>
        <p:spPr>
          <a:xfrm>
            <a:off x="153070" y="291383"/>
            <a:ext cx="10387260" cy="1721912"/>
          </a:xfrm>
        </p:spPr>
        <p:txBody>
          <a:bodyPr>
            <a:normAutofit/>
          </a:bodyPr>
          <a:lstStyle/>
          <a:p>
            <a:br>
              <a:rPr lang="ko-KR" altLang="ko-KR" b="1" dirty="0"/>
            </a:br>
            <a:endParaRPr lang="ko-KR" altLang="en-US" dirty="0"/>
          </a:p>
        </p:txBody>
      </p:sp>
      <p:sp>
        <p:nvSpPr>
          <p:cNvPr id="3" name="내용 개체 틀 2">
            <a:extLst>
              <a:ext uri="{FF2B5EF4-FFF2-40B4-BE49-F238E27FC236}">
                <a16:creationId xmlns:a16="http://schemas.microsoft.com/office/drawing/2014/main" id="{CE86F330-072F-4049-4B26-24E346261466}"/>
              </a:ext>
            </a:extLst>
          </p:cNvPr>
          <p:cNvSpPr>
            <a:spLocks noGrp="1"/>
          </p:cNvSpPr>
          <p:nvPr>
            <p:ph idx="1"/>
          </p:nvPr>
        </p:nvSpPr>
        <p:spPr>
          <a:xfrm>
            <a:off x="8400" y="2692162"/>
            <a:ext cx="10693400" cy="4773114"/>
          </a:xfrm>
        </p:spPr>
        <p:txBody>
          <a:bodyPr>
            <a:normAutofit fontScale="62500" lnSpcReduction="20000"/>
          </a:bodyPr>
          <a:lstStyle/>
          <a:p>
            <a:endParaRPr lang="en-US" altLang="ko-KR" dirty="0"/>
          </a:p>
          <a:p>
            <a:r>
              <a:rPr lang="ko-KR" altLang="ko-KR" dirty="0" err="1">
                <a:latin typeface="HY헤드라인M" panose="02030600000101010101" pitchFamily="18" charset="-127"/>
                <a:ea typeface="HY헤드라인M" panose="02030600000101010101" pitchFamily="18" charset="-127"/>
              </a:rPr>
              <a:t>SK지오센트릭</a:t>
            </a:r>
            <a:r>
              <a:rPr lang="ko-KR" altLang="ko-KR" dirty="0">
                <a:latin typeface="HY헤드라인M" panose="02030600000101010101" pitchFamily="18" charset="-127"/>
                <a:ea typeface="HY헤드라인M" panose="02030600000101010101" pitchFamily="18" charset="-127"/>
              </a:rPr>
              <a:t> </a:t>
            </a:r>
            <a:r>
              <a:rPr lang="ko-KR" altLang="ko-KR" dirty="0" err="1">
                <a:latin typeface="HY헤드라인M" panose="02030600000101010101" pitchFamily="18" charset="-127"/>
                <a:ea typeface="HY헤드라인M" panose="02030600000101010101" pitchFamily="18" charset="-127"/>
              </a:rPr>
              <a:t>폴리머공장</a:t>
            </a:r>
            <a:r>
              <a:rPr lang="ko-KR" altLang="ko-KR" dirty="0">
                <a:latin typeface="HY헤드라인M" panose="02030600000101010101" pitchFamily="18" charset="-127"/>
                <a:ea typeface="HY헤드라인M" panose="02030600000101010101" pitchFamily="18" charset="-127"/>
              </a:rPr>
              <a:t> 폭발 사고를 수사 중인 검찰이 강제수사에 나섰습니다.</a:t>
            </a:r>
            <a:br>
              <a:rPr lang="ko-KR" altLang="ko-KR" dirty="0">
                <a:latin typeface="HY헤드라인M" panose="02030600000101010101" pitchFamily="18" charset="-127"/>
                <a:ea typeface="HY헤드라인M" panose="02030600000101010101" pitchFamily="18" charset="-127"/>
              </a:rPr>
            </a:br>
            <a:br>
              <a:rPr lang="ko-KR" altLang="ko-KR" dirty="0">
                <a:latin typeface="HY헤드라인M" panose="02030600000101010101" pitchFamily="18" charset="-127"/>
                <a:ea typeface="HY헤드라인M" panose="02030600000101010101" pitchFamily="18" charset="-127"/>
              </a:rPr>
            </a:br>
            <a:r>
              <a:rPr lang="ko-KR" altLang="ko-KR" dirty="0">
                <a:latin typeface="HY헤드라인M" panose="02030600000101010101" pitchFamily="18" charset="-127"/>
                <a:ea typeface="HY헤드라인M" panose="02030600000101010101" pitchFamily="18" charset="-127"/>
              </a:rPr>
              <a:t>울산지검 형사5부(부장검사 </a:t>
            </a:r>
            <a:r>
              <a:rPr lang="ko-KR" altLang="ko-KR" dirty="0" err="1">
                <a:latin typeface="HY헤드라인M" panose="02030600000101010101" pitchFamily="18" charset="-127"/>
                <a:ea typeface="HY헤드라인M" panose="02030600000101010101" pitchFamily="18" charset="-127"/>
              </a:rPr>
              <a:t>오진세</a:t>
            </a:r>
            <a:r>
              <a:rPr lang="ko-KR" altLang="ko-KR" dirty="0">
                <a:latin typeface="HY헤드라인M" panose="02030600000101010101" pitchFamily="18" charset="-127"/>
                <a:ea typeface="HY헤드라인M" panose="02030600000101010101" pitchFamily="18" charset="-127"/>
              </a:rPr>
              <a:t>)는 오늘(21일) 오전부터 중대재해처벌법 위반 혐의로 서울 종로구 </a:t>
            </a:r>
            <a:r>
              <a:rPr lang="ko-KR" altLang="ko-KR" dirty="0" err="1">
                <a:latin typeface="HY헤드라인M" panose="02030600000101010101" pitchFamily="18" charset="-127"/>
                <a:ea typeface="HY헤드라인M" panose="02030600000101010101" pitchFamily="18" charset="-127"/>
              </a:rPr>
              <a:t>SK이노베이션과</a:t>
            </a:r>
            <a:r>
              <a:rPr lang="ko-KR" altLang="ko-KR" dirty="0">
                <a:latin typeface="HY헤드라인M" panose="02030600000101010101" pitchFamily="18" charset="-127"/>
                <a:ea typeface="HY헤드라인M" panose="02030600000101010101" pitchFamily="18" charset="-127"/>
              </a:rPr>
              <a:t> </a:t>
            </a:r>
            <a:r>
              <a:rPr lang="ko-KR" altLang="ko-KR" dirty="0" err="1">
                <a:latin typeface="HY헤드라인M" panose="02030600000101010101" pitchFamily="18" charset="-127"/>
                <a:ea typeface="HY헤드라인M" panose="02030600000101010101" pitchFamily="18" charset="-127"/>
              </a:rPr>
              <a:t>SK지오센트릭</a:t>
            </a:r>
            <a:r>
              <a:rPr lang="ko-KR" altLang="ko-KR" dirty="0">
                <a:latin typeface="HY헤드라인M" panose="02030600000101010101" pitchFamily="18" charset="-127"/>
                <a:ea typeface="HY헤드라인M" panose="02030600000101010101" pitchFamily="18" charset="-127"/>
              </a:rPr>
              <a:t>, 울산 공장 등에 검사와 수사관들을 보내 동시다발적으로 압수수색을 진행 중입니다.</a:t>
            </a:r>
            <a:br>
              <a:rPr lang="ko-KR" altLang="ko-KR" dirty="0">
                <a:latin typeface="HY헤드라인M" panose="02030600000101010101" pitchFamily="18" charset="-127"/>
                <a:ea typeface="HY헤드라인M" panose="02030600000101010101" pitchFamily="18" charset="-127"/>
              </a:rPr>
            </a:br>
            <a:br>
              <a:rPr lang="ko-KR" altLang="ko-KR" dirty="0">
                <a:latin typeface="HY헤드라인M" panose="02030600000101010101" pitchFamily="18" charset="-127"/>
                <a:ea typeface="HY헤드라인M" panose="02030600000101010101" pitchFamily="18" charset="-127"/>
              </a:rPr>
            </a:br>
            <a:r>
              <a:rPr lang="ko-KR" altLang="ko-KR" dirty="0">
                <a:latin typeface="HY헤드라인M" panose="02030600000101010101" pitchFamily="18" charset="-127"/>
                <a:ea typeface="HY헤드라인M" panose="02030600000101010101" pitchFamily="18" charset="-127"/>
              </a:rPr>
              <a:t>지난 5월 고용노동부가 </a:t>
            </a:r>
            <a:r>
              <a:rPr lang="ko-KR" altLang="ko-KR" dirty="0" err="1">
                <a:latin typeface="HY헤드라인M" panose="02030600000101010101" pitchFamily="18" charset="-127"/>
                <a:ea typeface="HY헤드라인M" panose="02030600000101010101" pitchFamily="18" charset="-127"/>
              </a:rPr>
              <a:t>SK지오센트릭</a:t>
            </a:r>
            <a:r>
              <a:rPr lang="ko-KR" altLang="ko-KR" dirty="0">
                <a:latin typeface="HY헤드라인M" panose="02030600000101010101" pitchFamily="18" charset="-127"/>
                <a:ea typeface="HY헤드라인M" panose="02030600000101010101" pitchFamily="18" charset="-127"/>
              </a:rPr>
              <a:t> 당시 대표이사 등을 중대재해처벌법 위반 혐의로 검찰에 송치한지 3개월 만입니다.</a:t>
            </a:r>
            <a:br>
              <a:rPr lang="ko-KR" altLang="ko-KR" dirty="0">
                <a:latin typeface="HY헤드라인M" panose="02030600000101010101" pitchFamily="18" charset="-127"/>
                <a:ea typeface="HY헤드라인M" panose="02030600000101010101" pitchFamily="18" charset="-127"/>
              </a:rPr>
            </a:br>
            <a:br>
              <a:rPr lang="ko-KR" altLang="ko-KR" dirty="0">
                <a:latin typeface="HY헤드라인M" panose="02030600000101010101" pitchFamily="18" charset="-127"/>
                <a:ea typeface="HY헤드라인M" panose="02030600000101010101" pitchFamily="18" charset="-127"/>
              </a:rPr>
            </a:br>
            <a:r>
              <a:rPr lang="ko-KR" altLang="ko-KR" dirty="0" err="1">
                <a:latin typeface="HY헤드라인M" panose="02030600000101010101" pitchFamily="18" charset="-127"/>
                <a:ea typeface="HY헤드라인M" panose="02030600000101010101" pitchFamily="18" charset="-127"/>
              </a:rPr>
              <a:t>SK지오센트릭</a:t>
            </a:r>
            <a:r>
              <a:rPr lang="ko-KR" altLang="ko-KR" dirty="0">
                <a:latin typeface="HY헤드라인M" panose="02030600000101010101" pitchFamily="18" charset="-127"/>
                <a:ea typeface="HY헤드라인M" panose="02030600000101010101" pitchFamily="18" charset="-127"/>
              </a:rPr>
              <a:t> </a:t>
            </a:r>
            <a:r>
              <a:rPr lang="ko-KR" altLang="ko-KR" dirty="0" err="1">
                <a:latin typeface="HY헤드라인M" panose="02030600000101010101" pitchFamily="18" charset="-127"/>
                <a:ea typeface="HY헤드라인M" panose="02030600000101010101" pitchFamily="18" charset="-127"/>
              </a:rPr>
              <a:t>폴리머공장</a:t>
            </a:r>
            <a:r>
              <a:rPr lang="ko-KR" altLang="ko-KR" dirty="0">
                <a:latin typeface="HY헤드라인M" panose="02030600000101010101" pitchFamily="18" charset="-127"/>
                <a:ea typeface="HY헤드라인M" panose="02030600000101010101" pitchFamily="18" charset="-127"/>
              </a:rPr>
              <a:t> 폭발 사고는 2022년 8월 31일 울산 남구 </a:t>
            </a:r>
            <a:r>
              <a:rPr lang="ko-KR" altLang="ko-KR" dirty="0" err="1">
                <a:latin typeface="HY헤드라인M" panose="02030600000101010101" pitchFamily="18" charset="-127"/>
                <a:ea typeface="HY헤드라인M" panose="02030600000101010101" pitchFamily="18" charset="-127"/>
              </a:rPr>
              <a:t>SK지오센트릭</a:t>
            </a:r>
            <a:r>
              <a:rPr lang="ko-KR" altLang="ko-KR" dirty="0">
                <a:latin typeface="HY헤드라인M" panose="02030600000101010101" pitchFamily="18" charset="-127"/>
                <a:ea typeface="HY헤드라인M" panose="02030600000101010101" pitchFamily="18" charset="-127"/>
              </a:rPr>
              <a:t> 폴리머 공장에서 폭발이 발생해 </a:t>
            </a:r>
            <a:r>
              <a:rPr lang="ko-KR" altLang="ko-KR" dirty="0" err="1">
                <a:latin typeface="HY헤드라인M" panose="02030600000101010101" pitchFamily="18" charset="-127"/>
                <a:ea typeface="HY헤드라인M" panose="02030600000101010101" pitchFamily="18" charset="-127"/>
              </a:rPr>
              <a:t>원청</a:t>
            </a:r>
            <a:r>
              <a:rPr lang="ko-KR" altLang="ko-KR" dirty="0">
                <a:latin typeface="HY헤드라인M" panose="02030600000101010101" pitchFamily="18" charset="-127"/>
                <a:ea typeface="HY헤드라인M" panose="02030600000101010101" pitchFamily="18" charset="-127"/>
              </a:rPr>
              <a:t> 직원 4명과 협력사 직원 3명 중 한 명이 숨지고 6명이 다친 사건입니다.</a:t>
            </a:r>
            <a:br>
              <a:rPr lang="ko-KR" altLang="ko-KR" dirty="0">
                <a:latin typeface="HY헤드라인M" panose="02030600000101010101" pitchFamily="18" charset="-127"/>
                <a:ea typeface="HY헤드라인M" panose="02030600000101010101" pitchFamily="18" charset="-127"/>
              </a:rPr>
            </a:br>
            <a:br>
              <a:rPr lang="ko-KR" altLang="ko-KR" dirty="0">
                <a:latin typeface="HY헤드라인M" panose="02030600000101010101" pitchFamily="18" charset="-127"/>
                <a:ea typeface="HY헤드라인M" panose="02030600000101010101" pitchFamily="18" charset="-127"/>
              </a:rPr>
            </a:br>
            <a:r>
              <a:rPr lang="ko-KR" altLang="ko-KR" dirty="0">
                <a:latin typeface="HY헤드라인M" panose="02030600000101010101" pitchFamily="18" charset="-127"/>
                <a:ea typeface="HY헤드라인M" panose="02030600000101010101" pitchFamily="18" charset="-127"/>
              </a:rPr>
              <a:t>이 사고로 작업자들은 몸에 30~80%의 2도 화상을 입는 중상을 당해 병원에 이송됐습니다</a:t>
            </a:r>
            <a:endParaRPr lang="ko-KR" altLang="en-US" dirty="0">
              <a:latin typeface="HY헤드라인M" panose="02030600000101010101" pitchFamily="18" charset="-127"/>
              <a:ea typeface="HY헤드라인M" panose="02030600000101010101" pitchFamily="18" charset="-127"/>
            </a:endParaRPr>
          </a:p>
        </p:txBody>
      </p:sp>
      <p:sp>
        <p:nvSpPr>
          <p:cNvPr id="5" name="제목 16">
            <a:extLst>
              <a:ext uri="{FF2B5EF4-FFF2-40B4-BE49-F238E27FC236}">
                <a16:creationId xmlns:a16="http://schemas.microsoft.com/office/drawing/2014/main" id="{955DAE8F-D737-24DD-A07A-F6093657CF6A}"/>
              </a:ext>
            </a:extLst>
          </p:cNvPr>
          <p:cNvSpPr txBox="1">
            <a:spLocks/>
          </p:cNvSpPr>
          <p:nvPr/>
        </p:nvSpPr>
        <p:spPr>
          <a:xfrm>
            <a:off x="28803" y="166010"/>
            <a:ext cx="10683988" cy="2316534"/>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ko-KR" b="1" dirty="0">
                <a:solidFill>
                  <a:schemeClr val="bg1"/>
                </a:solidFill>
                <a:latin typeface="HY헤드라인M" panose="02030600000101010101" pitchFamily="18" charset="-127"/>
                <a:ea typeface="HY헤드라인M" panose="02030600000101010101" pitchFamily="18" charset="-127"/>
              </a:rPr>
              <a:t>[단독] 검찰, </a:t>
            </a:r>
            <a:r>
              <a:rPr lang="ko-KR" altLang="ko-KR" b="1" dirty="0" err="1">
                <a:solidFill>
                  <a:schemeClr val="bg1"/>
                </a:solidFill>
                <a:latin typeface="HY헤드라인M" panose="02030600000101010101" pitchFamily="18" charset="-127"/>
                <a:ea typeface="HY헤드라인M" panose="02030600000101010101" pitchFamily="18" charset="-127"/>
              </a:rPr>
              <a:t>SK이노베이션·SK지오센트릭</a:t>
            </a:r>
            <a:r>
              <a:rPr lang="ko-KR" altLang="ko-KR" b="1" dirty="0">
                <a:solidFill>
                  <a:schemeClr val="bg1"/>
                </a:solidFill>
                <a:latin typeface="HY헤드라인M" panose="02030600000101010101" pitchFamily="18" charset="-127"/>
                <a:ea typeface="HY헤드라인M" panose="02030600000101010101" pitchFamily="18" charset="-127"/>
              </a:rPr>
              <a:t> 압수수색…</a:t>
            </a:r>
            <a:endParaRPr lang="en-US" altLang="ko-KR" b="1" dirty="0">
              <a:solidFill>
                <a:schemeClr val="bg1"/>
              </a:solidFill>
              <a:latin typeface="HY헤드라인M" panose="02030600000101010101" pitchFamily="18" charset="-127"/>
              <a:ea typeface="HY헤드라인M" panose="02030600000101010101" pitchFamily="18" charset="-127"/>
            </a:endParaRPr>
          </a:p>
          <a:p>
            <a:r>
              <a:rPr lang="ko-KR" altLang="ko-KR" b="1" dirty="0">
                <a:solidFill>
                  <a:schemeClr val="bg1"/>
                </a:solidFill>
                <a:latin typeface="HY헤드라인M" panose="02030600000101010101" pitchFamily="18" charset="-127"/>
                <a:ea typeface="HY헤드라인M" panose="02030600000101010101" pitchFamily="18" charset="-127"/>
              </a:rPr>
              <a:t>중대재해처벌법 위반 혐의</a:t>
            </a:r>
            <a:endParaRPr lang="ko-KR" altLang="en-US" b="1" dirty="0">
              <a:solidFill>
                <a:schemeClr val="bg1"/>
              </a:solidFill>
              <a:latin typeface="맑은 고딕" panose="020B0503020000020004" pitchFamily="50" charset="-127"/>
              <a:ea typeface="맑은 고딕" panose="020B0503020000020004" pitchFamily="50" charset="-127"/>
            </a:endParaRPr>
          </a:p>
        </p:txBody>
      </p:sp>
    </p:spTree>
    <p:extLst>
      <p:ext uri="{BB962C8B-B14F-4D97-AF65-F5344CB8AC3E}">
        <p14:creationId xmlns:p14="http://schemas.microsoft.com/office/powerpoint/2010/main" val="403772710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제목 16">
            <a:extLst>
              <a:ext uri="{FF2B5EF4-FFF2-40B4-BE49-F238E27FC236}">
                <a16:creationId xmlns:a16="http://schemas.microsoft.com/office/drawing/2014/main" id="{B7B8305C-D411-2EB3-1282-2EEEC566A818}"/>
              </a:ext>
            </a:extLst>
          </p:cNvPr>
          <p:cNvSpPr txBox="1">
            <a:spLocks/>
          </p:cNvSpPr>
          <p:nvPr/>
        </p:nvSpPr>
        <p:spPr>
          <a:xfrm>
            <a:off x="9412" y="101351"/>
            <a:ext cx="10683988" cy="839206"/>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r>
              <a:rPr lang="ko-KR" altLang="en-US" spc="-320" dirty="0">
                <a:solidFill>
                  <a:schemeClr val="bg1"/>
                </a:solidFill>
                <a:latin typeface="HY헤드라인M" panose="02030600000101010101" pitchFamily="18" charset="-127"/>
                <a:ea typeface="HY헤드라인M" panose="02030600000101010101" pitchFamily="18" charset="-127"/>
              </a:rPr>
              <a:t>중대재해처벌법 제정의 의미</a:t>
            </a:r>
            <a:endParaRPr lang="ko-KR" altLang="en-US" b="1" dirty="0">
              <a:solidFill>
                <a:schemeClr val="bg1"/>
              </a:solidFill>
              <a:latin typeface="맑은 고딕" panose="020B0503020000020004" pitchFamily="50" charset="-127"/>
              <a:ea typeface="맑은 고딕" panose="020B0503020000020004" pitchFamily="50" charset="-127"/>
            </a:endParaRPr>
          </a:p>
        </p:txBody>
      </p:sp>
      <p:sp>
        <p:nvSpPr>
          <p:cNvPr id="15" name="TextBox 19">
            <a:extLst>
              <a:ext uri="{FF2B5EF4-FFF2-40B4-BE49-F238E27FC236}">
                <a16:creationId xmlns:a16="http://schemas.microsoft.com/office/drawing/2014/main" id="{D3F8C364-D257-242D-52B0-654DB9DCB0A0}"/>
              </a:ext>
            </a:extLst>
          </p:cNvPr>
          <p:cNvSpPr txBox="1">
            <a:spLocks noGrp="1"/>
          </p:cNvSpPr>
          <p:nvPr>
            <p:ph idx="1"/>
          </p:nvPr>
        </p:nvSpPr>
        <p:spPr>
          <a:xfrm>
            <a:off x="306140" y="1260351"/>
            <a:ext cx="10387259" cy="5946566"/>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lnSpc>
                <a:spcPct val="150000"/>
              </a:lnSpc>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중대사망사고</a:t>
            </a:r>
            <a:r>
              <a:rPr lang="en-US" altLang="ko-KR" sz="2800" spc="-200" dirty="0">
                <a:latin typeface="나눔스퀘어OTF ExtraBold" pitchFamily="34" charset="-127"/>
                <a:ea typeface="나눔스퀘어OTF ExtraBold" pitchFamily="34" charset="-127"/>
              </a:rPr>
              <a:t>,</a:t>
            </a:r>
            <a:r>
              <a:rPr lang="ko-KR" altLang="en-US" sz="2800" spc="-200" dirty="0">
                <a:latin typeface="나눔스퀘어OTF ExtraBold" pitchFamily="34" charset="-127"/>
                <a:ea typeface="나눔스퀘어OTF ExtraBold" pitchFamily="34" charset="-127"/>
              </a:rPr>
              <a:t> 중대시민재해는 </a:t>
            </a:r>
            <a:r>
              <a:rPr lang="ko-KR" altLang="en-US" sz="2800" b="1" spc="-200" dirty="0">
                <a:solidFill>
                  <a:schemeClr val="accent6">
                    <a:lumMod val="75000"/>
                  </a:schemeClr>
                </a:solidFill>
                <a:latin typeface="나눔스퀘어OTF ExtraBold" pitchFamily="34" charset="-127"/>
                <a:ea typeface="나눔스퀘어OTF ExtraBold" pitchFamily="34" charset="-127"/>
              </a:rPr>
              <a:t>개인의 잘못이나 실수로 발생한 사건이 아닙</a:t>
            </a:r>
            <a:r>
              <a:rPr lang="ko-KR" altLang="en-US" sz="2800" spc="-200" dirty="0">
                <a:latin typeface="나눔스퀘어OTF ExtraBold" pitchFamily="34" charset="-127"/>
                <a:ea typeface="나눔스퀘어OTF ExtraBold" pitchFamily="34" charset="-127"/>
              </a:rPr>
              <a:t>니다</a:t>
            </a:r>
            <a:r>
              <a:rPr lang="en-US" altLang="ko-KR" sz="2800" spc="-200" dirty="0">
                <a:latin typeface="나눔스퀘어OTF ExtraBold" pitchFamily="34" charset="-127"/>
                <a:ea typeface="나눔스퀘어OTF ExtraBold" pitchFamily="34" charset="-127"/>
              </a:rPr>
              <a:t>. </a:t>
            </a:r>
          </a:p>
          <a:p>
            <a:pPr marL="144000" indent="-180000">
              <a:lnSpc>
                <a:spcPct val="150000"/>
              </a:lnSpc>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회사에서 권한이 있는 </a:t>
            </a:r>
            <a:r>
              <a:rPr lang="ko-KR" altLang="en-US" sz="2800" b="1" spc="-200" dirty="0">
                <a:solidFill>
                  <a:schemeClr val="accent6">
                    <a:lumMod val="75000"/>
                  </a:schemeClr>
                </a:solidFill>
                <a:latin typeface="나눔스퀘어OTF ExtraBold" pitchFamily="34" charset="-127"/>
                <a:ea typeface="나눔스퀘어OTF ExtraBold" pitchFamily="34" charset="-127"/>
              </a:rPr>
              <a:t>책임자</a:t>
            </a:r>
            <a:r>
              <a:rPr lang="en-US" altLang="ko-KR" sz="2800" b="1" spc="-200" dirty="0">
                <a:solidFill>
                  <a:schemeClr val="accent6">
                    <a:lumMod val="75000"/>
                  </a:schemeClr>
                </a:solidFill>
                <a:latin typeface="나눔스퀘어OTF ExtraBold" pitchFamily="34" charset="-127"/>
                <a:ea typeface="나눔스퀘어OTF ExtraBold" pitchFamily="34" charset="-127"/>
              </a:rPr>
              <a:t>-</a:t>
            </a:r>
            <a:r>
              <a:rPr lang="ko-KR" altLang="en-US" sz="2800" b="1" spc="-200" dirty="0">
                <a:solidFill>
                  <a:schemeClr val="accent6">
                    <a:lumMod val="75000"/>
                  </a:schemeClr>
                </a:solidFill>
                <a:latin typeface="나눔스퀘어OTF ExtraBold" pitchFamily="34" charset="-127"/>
                <a:ea typeface="나눔스퀘어OTF ExtraBold" pitchFamily="34" charset="-127"/>
              </a:rPr>
              <a:t>대표자</a:t>
            </a:r>
            <a:r>
              <a:rPr lang="en-US" altLang="ko-KR" sz="2800" b="1" spc="-200" dirty="0">
                <a:solidFill>
                  <a:schemeClr val="accent6">
                    <a:lumMod val="75000"/>
                  </a:schemeClr>
                </a:solidFill>
                <a:latin typeface="나눔스퀘어OTF ExtraBold" pitchFamily="34" charset="-127"/>
                <a:ea typeface="나눔스퀘어OTF ExtraBold" pitchFamily="34" charset="-127"/>
              </a:rPr>
              <a:t>, </a:t>
            </a:r>
            <a:r>
              <a:rPr lang="ko-KR" altLang="en-US" sz="2800" b="1" spc="-200" dirty="0">
                <a:solidFill>
                  <a:schemeClr val="accent6">
                    <a:lumMod val="75000"/>
                  </a:schemeClr>
                </a:solidFill>
                <a:latin typeface="나눔스퀘어OTF ExtraBold" pitchFamily="34" charset="-127"/>
                <a:ea typeface="나눔스퀘어OTF ExtraBold" pitchFamily="34" charset="-127"/>
              </a:rPr>
              <a:t>경영책임자</a:t>
            </a:r>
            <a:r>
              <a:rPr lang="en-US" altLang="ko-KR" sz="2800" b="1" spc="-200" dirty="0">
                <a:solidFill>
                  <a:schemeClr val="accent6">
                    <a:lumMod val="75000"/>
                  </a:schemeClr>
                </a:solidFill>
                <a:latin typeface="나눔스퀘어OTF ExtraBold" pitchFamily="34" charset="-127"/>
                <a:ea typeface="나눔스퀘어OTF ExtraBold" pitchFamily="34" charset="-127"/>
              </a:rPr>
              <a:t>-</a:t>
            </a:r>
            <a:r>
              <a:rPr lang="ko-KR" altLang="en-US" sz="2800" b="1" spc="-200" dirty="0">
                <a:solidFill>
                  <a:schemeClr val="accent6">
                    <a:lumMod val="75000"/>
                  </a:schemeClr>
                </a:solidFill>
                <a:latin typeface="나눔스퀘어OTF ExtraBold" pitchFamily="34" charset="-127"/>
                <a:ea typeface="나눔스퀘어OTF ExtraBold" pitchFamily="34" charset="-127"/>
              </a:rPr>
              <a:t>가 제대로 조치하지 않았기 때문에 발생한 사건</a:t>
            </a:r>
            <a:r>
              <a:rPr lang="ko-KR" altLang="en-US" sz="2800" b="1" spc="-200" dirty="0">
                <a:latin typeface="나눔스퀘어OTF ExtraBold" pitchFamily="34" charset="-127"/>
                <a:ea typeface="나눔스퀘어OTF ExtraBold" pitchFamily="34" charset="-127"/>
              </a:rPr>
              <a:t>입니다</a:t>
            </a:r>
            <a:r>
              <a:rPr lang="en-US" altLang="ko-KR" sz="2800" spc="-200" dirty="0">
                <a:latin typeface="나눔스퀘어OTF ExtraBold" pitchFamily="34" charset="-127"/>
                <a:ea typeface="나눔스퀘어OTF ExtraBold" pitchFamily="34" charset="-127"/>
              </a:rPr>
              <a:t>.</a:t>
            </a:r>
          </a:p>
          <a:p>
            <a:pPr marL="144000" indent="-180000">
              <a:lnSpc>
                <a:spcPct val="150000"/>
              </a:lnSpc>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중대시민재해</a:t>
            </a:r>
            <a:r>
              <a:rPr lang="en-US" altLang="ko-KR" sz="2800" spc="-200" dirty="0">
                <a:latin typeface="나눔스퀘어OTF ExtraBold" pitchFamily="34" charset="-127"/>
                <a:ea typeface="나눔스퀘어OTF ExtraBold" pitchFamily="34" charset="-127"/>
              </a:rPr>
              <a:t>, </a:t>
            </a:r>
            <a:r>
              <a:rPr lang="ko-KR" altLang="en-US" sz="2800" spc="-200" dirty="0">
                <a:latin typeface="나눔스퀘어OTF ExtraBold" pitchFamily="34" charset="-127"/>
                <a:ea typeface="나눔스퀘어OTF ExtraBold" pitchFamily="34" charset="-127"/>
              </a:rPr>
              <a:t>참사도 </a:t>
            </a:r>
            <a:r>
              <a:rPr lang="ko-KR" altLang="en-US" sz="2800" b="1" spc="-200" dirty="0">
                <a:solidFill>
                  <a:schemeClr val="accent6">
                    <a:lumMod val="75000"/>
                  </a:schemeClr>
                </a:solidFill>
                <a:latin typeface="나눔스퀘어OTF ExtraBold" pitchFamily="34" charset="-127"/>
                <a:ea typeface="나눔스퀘어OTF ExtraBold" pitchFamily="34" charset="-127"/>
              </a:rPr>
              <a:t>기관의 대표자나 책임자가 </a:t>
            </a:r>
            <a:r>
              <a:rPr lang="ko-KR" altLang="en-US" sz="2800" spc="-200" dirty="0">
                <a:latin typeface="나눔스퀘어OTF ExtraBold" pitchFamily="34" charset="-127"/>
                <a:ea typeface="나눔스퀘어OTF ExtraBold" pitchFamily="34" charset="-127"/>
              </a:rPr>
              <a:t>안전보건조치를 소홀히 하였기에 발생한 사건입니다</a:t>
            </a:r>
            <a:r>
              <a:rPr lang="en-US" altLang="ko-KR" sz="2800" spc="-200" dirty="0">
                <a:latin typeface="나눔스퀘어OTF ExtraBold" pitchFamily="34" charset="-127"/>
                <a:ea typeface="나눔스퀘어OTF ExtraBold" pitchFamily="34" charset="-127"/>
              </a:rPr>
              <a:t>. </a:t>
            </a:r>
          </a:p>
          <a:p>
            <a:pPr marL="144000" indent="-180000">
              <a:lnSpc>
                <a:spcPct val="150000"/>
              </a:lnSpc>
              <a:spcAft>
                <a:spcPts val="1300"/>
              </a:spcAft>
              <a:buFont typeface="Wingdings" pitchFamily="2" charset="2"/>
              <a:buChar char="l"/>
            </a:pPr>
            <a:r>
              <a:rPr lang="en-US" altLang="ko-KR" sz="2800" spc="-200" dirty="0">
                <a:latin typeface="나눔스퀘어OTF ExtraBold" pitchFamily="34" charset="-127"/>
                <a:ea typeface="나눔스퀘어OTF ExtraBold" pitchFamily="34" charset="-127"/>
              </a:rPr>
              <a:t> </a:t>
            </a:r>
            <a:r>
              <a:rPr lang="ko-KR" altLang="en-US" sz="2800" spc="-200" dirty="0">
                <a:latin typeface="나눔스퀘어OTF ExtraBold" pitchFamily="34" charset="-127"/>
                <a:ea typeface="나눔스퀘어OTF ExtraBold" pitchFamily="34" charset="-127"/>
              </a:rPr>
              <a:t>권한이 있고 책임 있는 사람이</a:t>
            </a:r>
            <a:r>
              <a:rPr lang="ko-KR" altLang="en-US" sz="2800" b="1" spc="-200" dirty="0">
                <a:solidFill>
                  <a:schemeClr val="accent6">
                    <a:lumMod val="75000"/>
                  </a:schemeClr>
                </a:solidFill>
                <a:latin typeface="나눔스퀘어OTF ExtraBold" pitchFamily="34" charset="-127"/>
                <a:ea typeface="나눔스퀘어OTF ExtraBold" pitchFamily="34" charset="-127"/>
              </a:rPr>
              <a:t> 제대로 조치를 하지 않아서 발생한 중대재해를 처벌</a:t>
            </a:r>
            <a:r>
              <a:rPr lang="ko-KR" altLang="en-US" sz="2800" spc="-200" dirty="0">
                <a:latin typeface="나눔스퀘어OTF ExtraBold" pitchFamily="34" charset="-127"/>
                <a:ea typeface="나눔스퀘어OTF ExtraBold" pitchFamily="34" charset="-127"/>
              </a:rPr>
              <a:t>하는 것입니다</a:t>
            </a:r>
            <a:r>
              <a:rPr lang="en-US" altLang="ko-KR" sz="2800" spc="-200" dirty="0">
                <a:latin typeface="나눔스퀘어OTF ExtraBold" pitchFamily="34" charset="-127"/>
                <a:ea typeface="나눔스퀘어OTF ExtraBold" pitchFamily="34" charset="-127"/>
              </a:rPr>
              <a:t>.</a:t>
            </a:r>
          </a:p>
        </p:txBody>
      </p:sp>
    </p:spTree>
    <p:extLst>
      <p:ext uri="{BB962C8B-B14F-4D97-AF65-F5344CB8AC3E}">
        <p14:creationId xmlns:p14="http://schemas.microsoft.com/office/powerpoint/2010/main" val="101728556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676A7-9F7A-8147-784B-016619F432E4}"/>
            </a:ext>
          </a:extLst>
        </p:cNvPr>
        <p:cNvGrpSpPr/>
        <p:nvPr/>
      </p:nvGrpSpPr>
      <p:grpSpPr>
        <a:xfrm>
          <a:off x="0" y="0"/>
          <a:ext cx="0" cy="0"/>
          <a:chOff x="0" y="0"/>
          <a:chExt cx="0" cy="0"/>
        </a:xfrm>
      </p:grpSpPr>
      <p:sp>
        <p:nvSpPr>
          <p:cNvPr id="14" name="제목 16">
            <a:extLst>
              <a:ext uri="{FF2B5EF4-FFF2-40B4-BE49-F238E27FC236}">
                <a16:creationId xmlns:a16="http://schemas.microsoft.com/office/drawing/2014/main" id="{5F8ACF8C-2934-739D-9370-9401AFBD3C3F}"/>
              </a:ext>
            </a:extLst>
          </p:cNvPr>
          <p:cNvSpPr txBox="1">
            <a:spLocks/>
          </p:cNvSpPr>
          <p:nvPr/>
        </p:nvSpPr>
        <p:spPr>
          <a:xfrm>
            <a:off x="9412" y="101351"/>
            <a:ext cx="10683988" cy="839206"/>
          </a:xfrm>
          <a:prstGeom prst="rect">
            <a:avLst/>
          </a:prstGeom>
          <a:solidFill>
            <a:srgbClr val="002060"/>
          </a:solidFill>
        </p:spPr>
        <p:txBody>
          <a:bodyPr vert="horz" wrap="square" lIns="99569" tIns="49785" rIns="99569" bIns="49785" rtlCol="0" anchor="ctr">
            <a:spAutoFit/>
          </a:bodyPr>
          <a:lstStyle>
            <a:lvl1pPr algn="ctr" defTabSz="995690" rtl="0" eaLnBrk="1" latinLnBrk="1" hangingPunct="1">
              <a:spcBef>
                <a:spcPct val="0"/>
              </a:spcBef>
              <a:buNone/>
              <a:defRPr sz="4800" kern="1200">
                <a:solidFill>
                  <a:schemeClr val="tx1"/>
                </a:solidFill>
                <a:latin typeface="+mj-lt"/>
                <a:ea typeface="+mj-ea"/>
                <a:cs typeface="+mj-cs"/>
              </a:defRPr>
            </a:lvl1pPr>
          </a:lstStyle>
          <a:p>
            <a:endParaRPr lang="ko-KR" altLang="en-US" b="1" dirty="0">
              <a:solidFill>
                <a:schemeClr val="bg1"/>
              </a:solidFill>
              <a:latin typeface="맑은 고딕" panose="020B0503020000020004" pitchFamily="50" charset="-127"/>
              <a:ea typeface="맑은 고딕" panose="020B0503020000020004" pitchFamily="50" charset="-127"/>
            </a:endParaRPr>
          </a:p>
        </p:txBody>
      </p:sp>
      <p:sp>
        <p:nvSpPr>
          <p:cNvPr id="2" name="제목 4">
            <a:extLst>
              <a:ext uri="{FF2B5EF4-FFF2-40B4-BE49-F238E27FC236}">
                <a16:creationId xmlns:a16="http://schemas.microsoft.com/office/drawing/2014/main" id="{5FD3024F-FD95-0114-45CF-514B968BEF0F}"/>
              </a:ext>
            </a:extLst>
          </p:cNvPr>
          <p:cNvSpPr>
            <a:spLocks noGrp="1"/>
          </p:cNvSpPr>
          <p:nvPr>
            <p:ph type="title"/>
          </p:nvPr>
        </p:nvSpPr>
        <p:spPr>
          <a:xfrm>
            <a:off x="613660" y="180231"/>
            <a:ext cx="9223058" cy="808428"/>
          </a:xfrm>
          <a:prstGeom prst="rect">
            <a:avLst/>
          </a:prstGeom>
        </p:spPr>
        <p:txBody>
          <a:bodyPr wrap="square" lIns="99569" tIns="49785" rIns="99569" bIns="49785">
            <a:spAutoFit/>
          </a:bodyPr>
          <a:lstStyle/>
          <a:p>
            <a:r>
              <a:rPr lang="ko-KR" altLang="en-US" sz="4600" b="1" spc="-300" dirty="0">
                <a:solidFill>
                  <a:schemeClr val="bg1"/>
                </a:solidFill>
                <a:latin typeface="이순신 돋움체 B" pitchFamily="18" charset="-127"/>
                <a:ea typeface="이순신 돋움체 B" pitchFamily="18" charset="-127"/>
              </a:rPr>
              <a:t>일하는 사람의 건강을 위해서</a:t>
            </a:r>
          </a:p>
        </p:txBody>
      </p:sp>
      <p:sp>
        <p:nvSpPr>
          <p:cNvPr id="5" name="TextBox 19">
            <a:extLst>
              <a:ext uri="{FF2B5EF4-FFF2-40B4-BE49-F238E27FC236}">
                <a16:creationId xmlns:a16="http://schemas.microsoft.com/office/drawing/2014/main" id="{B4BD7A70-7026-656F-F660-08C241D3927A}"/>
              </a:ext>
            </a:extLst>
          </p:cNvPr>
          <p:cNvSpPr txBox="1">
            <a:spLocks noGrp="1"/>
          </p:cNvSpPr>
          <p:nvPr>
            <p:ph idx="1"/>
          </p:nvPr>
        </p:nvSpPr>
        <p:spPr>
          <a:xfrm>
            <a:off x="198128" y="1476375"/>
            <a:ext cx="10297144" cy="4812089"/>
          </a:xfrm>
          <a:prstGeom prst="rect">
            <a:avLst/>
          </a:prstGeom>
          <a:noFill/>
        </p:spPr>
        <p:txBody>
          <a:bodyPr wrap="square"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144000" indent="-180000">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어떠한 일을 하더라도 위험이 있습니다</a:t>
            </a:r>
            <a:r>
              <a:rPr lang="en-US" altLang="ko-KR" sz="2800" spc="-200" dirty="0">
                <a:latin typeface="나눔스퀘어OTF ExtraBold" pitchFamily="34" charset="-127"/>
                <a:ea typeface="나눔스퀘어OTF ExtraBold" pitchFamily="34" charset="-127"/>
              </a:rPr>
              <a:t>.</a:t>
            </a:r>
          </a:p>
          <a:p>
            <a:pPr marL="144000" indent="-180000">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산업재해는 예방 가능합니다</a:t>
            </a:r>
            <a:r>
              <a:rPr lang="en-US" altLang="ko-KR" sz="2800" spc="-200" dirty="0">
                <a:latin typeface="나눔스퀘어OTF ExtraBold" pitchFamily="34" charset="-127"/>
                <a:ea typeface="나눔스퀘어OTF ExtraBold" pitchFamily="34" charset="-127"/>
              </a:rPr>
              <a:t>.</a:t>
            </a:r>
          </a:p>
          <a:p>
            <a:pPr marL="144000" indent="-180000">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사업주</a:t>
            </a:r>
            <a:r>
              <a:rPr lang="en-US" altLang="ko-KR" sz="2800" spc="-200" dirty="0">
                <a:latin typeface="나눔스퀘어OTF ExtraBold" pitchFamily="34" charset="-127"/>
                <a:ea typeface="나눔스퀘어OTF ExtraBold" pitchFamily="34" charset="-127"/>
              </a:rPr>
              <a:t>(</a:t>
            </a:r>
            <a:r>
              <a:rPr lang="ko-KR" altLang="en-US" sz="2800" spc="-200" dirty="0">
                <a:latin typeface="나눔스퀘어OTF ExtraBold" pitchFamily="34" charset="-127"/>
                <a:ea typeface="나눔스퀘어OTF ExtraBold" pitchFamily="34" charset="-127"/>
              </a:rPr>
              <a:t>사장</a:t>
            </a:r>
            <a:r>
              <a:rPr lang="en-US" altLang="ko-KR" sz="2800" spc="-200" dirty="0">
                <a:latin typeface="나눔스퀘어OTF ExtraBold" pitchFamily="34" charset="-127"/>
                <a:ea typeface="나눔스퀘어OTF ExtraBold" pitchFamily="34" charset="-127"/>
              </a:rPr>
              <a:t>)</a:t>
            </a:r>
            <a:r>
              <a:rPr lang="ko-KR" altLang="en-US" sz="2800" spc="-200" dirty="0">
                <a:latin typeface="나눔스퀘어OTF ExtraBold" pitchFamily="34" charset="-127"/>
                <a:ea typeface="나눔스퀘어OTF ExtraBold" pitchFamily="34" charset="-127"/>
              </a:rPr>
              <a:t>는 노동자의 산업재해 예방</a:t>
            </a:r>
            <a:r>
              <a:rPr lang="en-US" altLang="ko-KR" sz="2800" spc="-200" dirty="0">
                <a:latin typeface="나눔스퀘어OTF ExtraBold" pitchFamily="34" charset="-127"/>
                <a:ea typeface="나눔스퀘어OTF ExtraBold" pitchFamily="34" charset="-127"/>
              </a:rPr>
              <a:t>, </a:t>
            </a:r>
            <a:r>
              <a:rPr lang="ko-KR" altLang="en-US" sz="2800" spc="-200" dirty="0">
                <a:latin typeface="나눔스퀘어OTF ExtraBold" pitchFamily="34" charset="-127"/>
                <a:ea typeface="나눔스퀘어OTF ExtraBold" pitchFamily="34" charset="-127"/>
              </a:rPr>
              <a:t>노동자의 </a:t>
            </a:r>
            <a:r>
              <a:rPr lang="ko-KR" altLang="en-US" sz="2800" spc="-200" dirty="0" err="1">
                <a:latin typeface="나눔스퀘어OTF ExtraBold" pitchFamily="34" charset="-127"/>
                <a:ea typeface="나눔스퀘어OTF ExtraBold" pitchFamily="34" charset="-127"/>
              </a:rPr>
              <a:t>건강권</a:t>
            </a:r>
            <a:r>
              <a:rPr lang="ko-KR" altLang="en-US" sz="2800" spc="-200" dirty="0">
                <a:latin typeface="나눔스퀘어OTF ExtraBold" pitchFamily="34" charset="-127"/>
                <a:ea typeface="나눔스퀘어OTF ExtraBold" pitchFamily="34" charset="-127"/>
              </a:rPr>
              <a:t> </a:t>
            </a:r>
            <a:br>
              <a:rPr lang="en-US" altLang="ko-KR" sz="2800" spc="-200" dirty="0">
                <a:latin typeface="나눔스퀘어OTF ExtraBold" pitchFamily="34" charset="-127"/>
                <a:ea typeface="나눔스퀘어OTF ExtraBold" pitchFamily="34" charset="-127"/>
              </a:rPr>
            </a:br>
            <a:r>
              <a:rPr lang="ko-KR" altLang="en-US" sz="2800" spc="-200" dirty="0">
                <a:latin typeface="나눔스퀘어OTF ExtraBold" pitchFamily="34" charset="-127"/>
                <a:ea typeface="나눔스퀘어OTF ExtraBold" pitchFamily="34" charset="-127"/>
              </a:rPr>
              <a:t>  보호를 위해서 안전보건조치를 해야합니다</a:t>
            </a:r>
            <a:r>
              <a:rPr lang="en-US" altLang="ko-KR" sz="2800" spc="-200" dirty="0">
                <a:latin typeface="나눔스퀘어OTF ExtraBold" pitchFamily="34" charset="-127"/>
                <a:ea typeface="나눔스퀘어OTF ExtraBold" pitchFamily="34" charset="-127"/>
              </a:rPr>
              <a:t>.</a:t>
            </a:r>
          </a:p>
          <a:p>
            <a:pPr marL="144000" indent="-180000">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노동자에게 </a:t>
            </a:r>
            <a:r>
              <a:rPr lang="ko-KR" altLang="en-US" sz="2800" spc="-200" dirty="0" err="1">
                <a:solidFill>
                  <a:schemeClr val="accent6">
                    <a:lumMod val="75000"/>
                  </a:schemeClr>
                </a:solidFill>
                <a:latin typeface="나눔스퀘어OTF ExtraBold" pitchFamily="34" charset="-127"/>
                <a:ea typeface="나눔스퀘어OTF ExtraBold" pitchFamily="34" charset="-127"/>
              </a:rPr>
              <a:t>알권리</a:t>
            </a:r>
            <a:r>
              <a:rPr lang="en-US" altLang="ko-KR" sz="2800" spc="-200" dirty="0">
                <a:solidFill>
                  <a:schemeClr val="accent6">
                    <a:lumMod val="75000"/>
                  </a:schemeClr>
                </a:solidFill>
                <a:latin typeface="나눔스퀘어OTF ExtraBold" pitchFamily="34" charset="-127"/>
                <a:ea typeface="나눔스퀘어OTF ExtraBold" pitchFamily="34" charset="-127"/>
              </a:rPr>
              <a:t>, </a:t>
            </a:r>
            <a:r>
              <a:rPr lang="ko-KR" altLang="en-US" sz="2800" spc="-200" dirty="0">
                <a:solidFill>
                  <a:schemeClr val="accent6">
                    <a:lumMod val="75000"/>
                  </a:schemeClr>
                </a:solidFill>
                <a:latin typeface="나눔스퀘어OTF ExtraBold" pitchFamily="34" charset="-127"/>
                <a:ea typeface="나눔스퀘어OTF ExtraBold" pitchFamily="34" charset="-127"/>
              </a:rPr>
              <a:t>위험을 거부할 권리</a:t>
            </a:r>
            <a:r>
              <a:rPr lang="en-US" altLang="ko-KR" sz="2800" spc="-200" dirty="0">
                <a:solidFill>
                  <a:schemeClr val="accent6">
                    <a:lumMod val="75000"/>
                  </a:schemeClr>
                </a:solidFill>
                <a:latin typeface="나눔스퀘어OTF ExtraBold" pitchFamily="34" charset="-127"/>
                <a:ea typeface="나눔스퀘어OTF ExtraBold" pitchFamily="34" charset="-127"/>
              </a:rPr>
              <a:t>, </a:t>
            </a:r>
            <a:r>
              <a:rPr lang="ko-KR" altLang="en-US" sz="2800" spc="-200" dirty="0">
                <a:solidFill>
                  <a:schemeClr val="accent6">
                    <a:lumMod val="75000"/>
                  </a:schemeClr>
                </a:solidFill>
                <a:latin typeface="나눔스퀘어OTF ExtraBold" pitchFamily="34" charset="-127"/>
                <a:ea typeface="나눔스퀘어OTF ExtraBold" pitchFamily="34" charset="-127"/>
              </a:rPr>
              <a:t>보호받을 권리</a:t>
            </a:r>
            <a:r>
              <a:rPr lang="ko-KR" altLang="en-US" sz="2800" spc="-200" dirty="0">
                <a:latin typeface="나눔스퀘어OTF ExtraBold" pitchFamily="34" charset="-127"/>
                <a:ea typeface="나눔스퀘어OTF ExtraBold" pitchFamily="34" charset="-127"/>
              </a:rPr>
              <a:t>가 있습니다</a:t>
            </a:r>
            <a:r>
              <a:rPr lang="en-US" altLang="ko-KR" sz="2800" spc="-200" dirty="0">
                <a:latin typeface="나눔스퀘어OTF ExtraBold" pitchFamily="34" charset="-127"/>
                <a:ea typeface="나눔스퀘어OTF ExtraBold" pitchFamily="34" charset="-127"/>
              </a:rPr>
              <a:t>.</a:t>
            </a:r>
          </a:p>
          <a:p>
            <a:pPr marL="144000" indent="-180000">
              <a:spcAft>
                <a:spcPts val="1300"/>
              </a:spcAft>
              <a:buFont typeface="Wingdings" pitchFamily="2" charset="2"/>
              <a:buChar char="l"/>
            </a:pPr>
            <a:r>
              <a:rPr lang="ko-KR" altLang="en-US" sz="2800" spc="-200" dirty="0">
                <a:latin typeface="나눔스퀘어OTF ExtraBold" pitchFamily="34" charset="-127"/>
                <a:ea typeface="나눔스퀘어OTF ExtraBold" pitchFamily="34" charset="-127"/>
              </a:rPr>
              <a:t> 노동자는 </a:t>
            </a:r>
            <a:r>
              <a:rPr lang="ko-KR" altLang="en-US" sz="2800" spc="-200" dirty="0">
                <a:solidFill>
                  <a:schemeClr val="accent6">
                    <a:lumMod val="75000"/>
                  </a:schemeClr>
                </a:solidFill>
                <a:latin typeface="나눔스퀘어OTF ExtraBold" pitchFamily="34" charset="-127"/>
                <a:ea typeface="나눔스퀘어OTF ExtraBold" pitchFamily="34" charset="-127"/>
              </a:rPr>
              <a:t>노동조합</a:t>
            </a:r>
            <a:r>
              <a:rPr lang="ko-KR" altLang="en-US" sz="2800" spc="-200" dirty="0">
                <a:latin typeface="나눔스퀘어OTF ExtraBold" pitchFamily="34" charset="-127"/>
                <a:ea typeface="나눔스퀘어OTF ExtraBold" pitchFamily="34" charset="-127"/>
              </a:rPr>
              <a:t>을 통하여 참여할 권리가 있습니다</a:t>
            </a:r>
            <a:r>
              <a:rPr lang="en-US" altLang="ko-KR" sz="2800" spc="-200" dirty="0">
                <a:latin typeface="나눔스퀘어OTF ExtraBold" pitchFamily="34" charset="-127"/>
                <a:ea typeface="나눔스퀘어OTF ExtraBold" pitchFamily="34" charset="-127"/>
              </a:rPr>
              <a:t>.</a:t>
            </a:r>
          </a:p>
          <a:p>
            <a:pPr marL="144000" indent="-180000">
              <a:spcAft>
                <a:spcPts val="1300"/>
              </a:spcAft>
              <a:buFont typeface="Wingdings" pitchFamily="2" charset="2"/>
              <a:buChar char="l"/>
            </a:pPr>
            <a:r>
              <a:rPr lang="ko-KR" altLang="en-US" sz="2800" spc="-200" dirty="0">
                <a:solidFill>
                  <a:schemeClr val="accent6">
                    <a:lumMod val="75000"/>
                  </a:schemeClr>
                </a:solidFill>
                <a:latin typeface="나눔스퀘어OTF ExtraBold" pitchFamily="34" charset="-127"/>
                <a:ea typeface="나눔스퀘어OTF ExtraBold" pitchFamily="34" charset="-127"/>
              </a:rPr>
              <a:t> 산업재해</a:t>
            </a:r>
            <a:r>
              <a:rPr lang="ko-KR" altLang="en-US" sz="2800" spc="-200" dirty="0">
                <a:latin typeface="나눔스퀘어OTF ExtraBold" pitchFamily="34" charset="-127"/>
                <a:ea typeface="나눔스퀘어OTF ExtraBold" pitchFamily="34" charset="-127"/>
              </a:rPr>
              <a:t>가 발생하면 산재보험으로 </a:t>
            </a:r>
            <a:r>
              <a:rPr lang="ko-KR" altLang="en-US" sz="2800" spc="-200" dirty="0">
                <a:solidFill>
                  <a:schemeClr val="accent6">
                    <a:lumMod val="75000"/>
                  </a:schemeClr>
                </a:solidFill>
                <a:latin typeface="나눔스퀘어OTF ExtraBold" pitchFamily="34" charset="-127"/>
                <a:ea typeface="나눔스퀘어OTF ExtraBold" pitchFamily="34" charset="-127"/>
              </a:rPr>
              <a:t>치료</a:t>
            </a:r>
            <a:r>
              <a:rPr lang="en-US" altLang="ko-KR" sz="2800" spc="-200" dirty="0">
                <a:solidFill>
                  <a:schemeClr val="accent6">
                    <a:lumMod val="75000"/>
                  </a:schemeClr>
                </a:solidFill>
                <a:latin typeface="나눔스퀘어OTF ExtraBold" pitchFamily="34" charset="-127"/>
                <a:ea typeface="나눔스퀘어OTF ExtraBold" pitchFamily="34" charset="-127"/>
              </a:rPr>
              <a:t>, </a:t>
            </a:r>
            <a:r>
              <a:rPr lang="ko-KR" altLang="en-US" sz="2800" spc="-200" dirty="0">
                <a:solidFill>
                  <a:schemeClr val="accent6">
                    <a:lumMod val="75000"/>
                  </a:schemeClr>
                </a:solidFill>
                <a:latin typeface="나눔스퀘어OTF ExtraBold" pitchFamily="34" charset="-127"/>
                <a:ea typeface="나눔스퀘어OTF ExtraBold" pitchFamily="34" charset="-127"/>
              </a:rPr>
              <a:t>재활</a:t>
            </a:r>
            <a:r>
              <a:rPr lang="en-US" altLang="ko-KR" sz="2800" spc="-200" dirty="0">
                <a:solidFill>
                  <a:schemeClr val="accent6">
                    <a:lumMod val="75000"/>
                  </a:schemeClr>
                </a:solidFill>
                <a:latin typeface="나눔스퀘어OTF ExtraBold" pitchFamily="34" charset="-127"/>
                <a:ea typeface="나눔스퀘어OTF ExtraBold" pitchFamily="34" charset="-127"/>
              </a:rPr>
              <a:t>, </a:t>
            </a:r>
            <a:r>
              <a:rPr lang="ko-KR" altLang="en-US" sz="2800" spc="-200" dirty="0">
                <a:solidFill>
                  <a:schemeClr val="accent6">
                    <a:lumMod val="75000"/>
                  </a:schemeClr>
                </a:solidFill>
                <a:latin typeface="나눔스퀘어OTF ExtraBold" pitchFamily="34" charset="-127"/>
                <a:ea typeface="나눔스퀘어OTF ExtraBold" pitchFamily="34" charset="-127"/>
              </a:rPr>
              <a:t>보상</a:t>
            </a:r>
            <a:r>
              <a:rPr lang="ko-KR" altLang="en-US" sz="2800" spc="-200" dirty="0">
                <a:latin typeface="나눔스퀘어OTF ExtraBold" pitchFamily="34" charset="-127"/>
                <a:ea typeface="나눔스퀘어OTF ExtraBold" pitchFamily="34" charset="-127"/>
              </a:rPr>
              <a:t>을 받을 수 있습니다</a:t>
            </a:r>
            <a:r>
              <a:rPr lang="en-US" altLang="ko-KR" sz="2800" spc="-200" dirty="0">
                <a:latin typeface="나눔스퀘어OTF ExtraBold" pitchFamily="34" charset="-127"/>
                <a:ea typeface="나눔스퀘어OTF ExtraBold" pitchFamily="34" charset="-127"/>
              </a:rPr>
              <a:t>.</a:t>
            </a:r>
          </a:p>
        </p:txBody>
      </p:sp>
    </p:spTree>
    <p:extLst>
      <p:ext uri="{BB962C8B-B14F-4D97-AF65-F5344CB8AC3E}">
        <p14:creationId xmlns:p14="http://schemas.microsoft.com/office/powerpoint/2010/main" val="398181561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내용 개체 틀 4">
            <a:extLst>
              <a:ext uri="{FF2B5EF4-FFF2-40B4-BE49-F238E27FC236}">
                <a16:creationId xmlns:a16="http://schemas.microsoft.com/office/drawing/2014/main" id="{71F95173-761A-D70E-6C87-D672D3B4166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5793"/>
            <a:ext cx="10693400" cy="7597056"/>
          </a:xfrm>
          <a:prstGeom prst="rect">
            <a:avLst/>
          </a:prstGeom>
        </p:spPr>
      </p:pic>
      <p:sp>
        <p:nvSpPr>
          <p:cNvPr id="7" name="두루마리 모양: 가로로 말림 6">
            <a:extLst>
              <a:ext uri="{FF2B5EF4-FFF2-40B4-BE49-F238E27FC236}">
                <a16:creationId xmlns:a16="http://schemas.microsoft.com/office/drawing/2014/main" id="{DBA05714-0386-C8C1-BEA1-CBFD6D58129C}"/>
              </a:ext>
            </a:extLst>
          </p:cNvPr>
          <p:cNvSpPr/>
          <p:nvPr/>
        </p:nvSpPr>
        <p:spPr>
          <a:xfrm>
            <a:off x="0" y="5004767"/>
            <a:ext cx="5346700" cy="2808312"/>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ko-KR" altLang="en-US" sz="4400" b="1" dirty="0">
                <a:solidFill>
                  <a:srgbClr val="BC005E"/>
                </a:solidFill>
                <a:effectLst>
                  <a:outerShdw blurRad="38100" dist="38100" dir="2700000" algn="tl">
                    <a:srgbClr val="000000">
                      <a:alpha val="43137"/>
                    </a:srgbClr>
                  </a:outerShdw>
                </a:effectLst>
              </a:rPr>
              <a:t>우리는 모두 </a:t>
            </a:r>
            <a:endParaRPr lang="en-US" altLang="ko-KR" sz="4400" b="1" dirty="0">
              <a:solidFill>
                <a:srgbClr val="BC005E"/>
              </a:solidFill>
              <a:effectLst>
                <a:outerShdw blurRad="38100" dist="38100" dir="2700000" algn="tl">
                  <a:srgbClr val="000000">
                    <a:alpha val="43137"/>
                  </a:srgbClr>
                </a:outerShdw>
              </a:effectLst>
            </a:endParaRPr>
          </a:p>
          <a:p>
            <a:pPr algn="ctr"/>
            <a:r>
              <a:rPr lang="ko-KR" altLang="en-US" sz="4400" b="1" dirty="0">
                <a:solidFill>
                  <a:srgbClr val="BC005E"/>
                </a:solidFill>
                <a:effectLst>
                  <a:outerShdw blurRad="38100" dist="38100" dir="2700000" algn="tl">
                    <a:srgbClr val="000000">
                      <a:alpha val="43137"/>
                    </a:srgbClr>
                  </a:outerShdw>
                </a:effectLst>
              </a:rPr>
              <a:t>존중 받는 </a:t>
            </a:r>
            <a:endParaRPr lang="en-US" altLang="ko-KR" sz="4400" b="1" dirty="0">
              <a:solidFill>
                <a:srgbClr val="BC005E"/>
              </a:solidFill>
              <a:effectLst>
                <a:outerShdw blurRad="38100" dist="38100" dir="2700000" algn="tl">
                  <a:srgbClr val="000000">
                    <a:alpha val="43137"/>
                  </a:srgbClr>
                </a:outerShdw>
              </a:effectLst>
            </a:endParaRPr>
          </a:p>
          <a:p>
            <a:pPr algn="ctr"/>
            <a:r>
              <a:rPr lang="ko-KR" altLang="en-US" sz="4400" b="1" dirty="0">
                <a:solidFill>
                  <a:srgbClr val="BC005E"/>
                </a:solidFill>
                <a:effectLst>
                  <a:outerShdw blurRad="38100" dist="38100" dir="2700000" algn="tl">
                    <a:srgbClr val="000000">
                      <a:alpha val="43137"/>
                    </a:srgbClr>
                  </a:outerShdw>
                </a:effectLst>
              </a:rPr>
              <a:t>존재입니다</a:t>
            </a:r>
            <a:r>
              <a:rPr lang="en-US" altLang="ko-KR" sz="4400" b="1" dirty="0">
                <a:solidFill>
                  <a:srgbClr val="BC005E"/>
                </a:solidFill>
                <a:effectLst>
                  <a:outerShdw blurRad="38100" dist="38100" dir="2700000" algn="tl">
                    <a:srgbClr val="000000">
                      <a:alpha val="43137"/>
                    </a:srgbClr>
                  </a:outerShdw>
                </a:effectLst>
              </a:rPr>
              <a:t>^^</a:t>
            </a:r>
            <a:endParaRPr lang="ko-KR" altLang="en-US" sz="4400" b="1" dirty="0">
              <a:solidFill>
                <a:srgbClr val="BC005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2118199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C14AA-B27D-1801-0DF4-6070EC07C2A6}"/>
            </a:ext>
          </a:extLst>
        </p:cNvPr>
        <p:cNvGrpSpPr/>
        <p:nvPr/>
      </p:nvGrpSpPr>
      <p:grpSpPr>
        <a:xfrm>
          <a:off x="0" y="0"/>
          <a:ext cx="0" cy="0"/>
          <a:chOff x="0" y="0"/>
          <a:chExt cx="0" cy="0"/>
        </a:xfrm>
      </p:grpSpPr>
      <p:pic>
        <p:nvPicPr>
          <p:cNvPr id="4" name="Picture 3" descr="D:\01.프로젝트-SUM\[프로젝트]취업지원센터\18.표준교안ppt제작\png저장\01-1.png">
            <a:extLst>
              <a:ext uri="{FF2B5EF4-FFF2-40B4-BE49-F238E27FC236}">
                <a16:creationId xmlns:a16="http://schemas.microsoft.com/office/drawing/2014/main" id="{D51294AE-04AB-2DE4-76B1-1C698772AD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8428" y="6596935"/>
            <a:ext cx="2590800" cy="640080"/>
          </a:xfrm>
          <a:prstGeom prst="rect">
            <a:avLst/>
          </a:prstGeom>
          <a:noFill/>
          <a:extLst>
            <a:ext uri="{909E8E84-426E-40DD-AFC4-6F175D3DCCD1}">
              <a14:hiddenFill xmlns:a14="http://schemas.microsoft.com/office/drawing/2010/main">
                <a:solidFill>
                  <a:srgbClr val="FFFFFF"/>
                </a:solidFill>
              </a14:hiddenFill>
            </a:ext>
          </a:extLst>
        </p:spPr>
      </p:pic>
      <p:pic>
        <p:nvPicPr>
          <p:cNvPr id="5" name="그림 4">
            <a:extLst>
              <a:ext uri="{FF2B5EF4-FFF2-40B4-BE49-F238E27FC236}">
                <a16:creationId xmlns:a16="http://schemas.microsoft.com/office/drawing/2014/main" id="{F6E0DF50-A020-A9FA-27A5-8F7F29432B40}"/>
              </a:ext>
            </a:extLst>
          </p:cNvPr>
          <p:cNvPicPr>
            <a:picLocks noChangeAspect="1"/>
          </p:cNvPicPr>
          <p:nvPr/>
        </p:nvPicPr>
        <p:blipFill>
          <a:blip r:embed="rId3"/>
          <a:stretch>
            <a:fillRect/>
          </a:stretch>
        </p:blipFill>
        <p:spPr>
          <a:xfrm>
            <a:off x="1912588" y="537103"/>
            <a:ext cx="6818488" cy="2307424"/>
          </a:xfrm>
          <a:prstGeom prst="rect">
            <a:avLst/>
          </a:prstGeom>
        </p:spPr>
      </p:pic>
      <p:sp>
        <p:nvSpPr>
          <p:cNvPr id="7" name="TextBox 6">
            <a:extLst>
              <a:ext uri="{FF2B5EF4-FFF2-40B4-BE49-F238E27FC236}">
                <a16:creationId xmlns:a16="http://schemas.microsoft.com/office/drawing/2014/main" id="{95185273-BC15-4F88-2400-E8FDB564539D}"/>
              </a:ext>
            </a:extLst>
          </p:cNvPr>
          <p:cNvSpPr txBox="1"/>
          <p:nvPr/>
        </p:nvSpPr>
        <p:spPr>
          <a:xfrm>
            <a:off x="1935244" y="2182807"/>
            <a:ext cx="7011856" cy="661720"/>
          </a:xfrm>
          <a:prstGeom prst="rect">
            <a:avLst/>
          </a:prstGeom>
          <a:noFill/>
        </p:spPr>
        <p:txBody>
          <a:bodyPr wrap="none" rtlCol="0">
            <a:spAutoFit/>
          </a:bodyPr>
          <a:lstStyle/>
          <a:p>
            <a:pPr>
              <a:spcAft>
                <a:spcPts val="300"/>
              </a:spcAft>
            </a:pPr>
            <a:r>
              <a:rPr lang="ko-KR" altLang="en-US" sz="3700" spc="-250" dirty="0">
                <a:solidFill>
                  <a:srgbClr val="575757"/>
                </a:solidFill>
                <a:latin typeface="HY헤드라인M" panose="02030600000101010101" pitchFamily="18" charset="-127"/>
                <a:ea typeface="HY헤드라인M" panose="02030600000101010101" pitchFamily="18" charset="-127"/>
              </a:rPr>
              <a:t>건강하고 안전하게 일할 권리 이해 </a:t>
            </a:r>
          </a:p>
        </p:txBody>
      </p:sp>
      <p:sp>
        <p:nvSpPr>
          <p:cNvPr id="10" name="타원 9">
            <a:extLst>
              <a:ext uri="{FF2B5EF4-FFF2-40B4-BE49-F238E27FC236}">
                <a16:creationId xmlns:a16="http://schemas.microsoft.com/office/drawing/2014/main" id="{D67C555E-F476-CE5C-A6ED-DA0428D5117E}"/>
              </a:ext>
            </a:extLst>
          </p:cNvPr>
          <p:cNvSpPr/>
          <p:nvPr/>
        </p:nvSpPr>
        <p:spPr>
          <a:xfrm flipH="1">
            <a:off x="8803084" y="2196455"/>
            <a:ext cx="720080" cy="661720"/>
          </a:xfrm>
          <a:prstGeom prst="ellipse">
            <a:avLst/>
          </a:prstGeom>
          <a:solidFill>
            <a:srgbClr val="575757"/>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72000" rIns="0" bIns="0" rtlCol="0" anchor="ctr"/>
          <a:lstStyle/>
          <a:p>
            <a:pPr algn="ctr"/>
            <a:r>
              <a:rPr lang="en-US" altLang="ko-KR" sz="3600" dirty="0">
                <a:latin typeface="HY헤드라인M" panose="02030600000101010101" pitchFamily="18" charset="-127"/>
                <a:ea typeface="HY헤드라인M" panose="02030600000101010101" pitchFamily="18" charset="-127"/>
              </a:rPr>
              <a:t>2</a:t>
            </a:r>
            <a:endParaRPr lang="ko-KR" altLang="en-US" sz="3600" dirty="0">
              <a:latin typeface="HY헤드라인M" panose="02030600000101010101" pitchFamily="18" charset="-127"/>
              <a:ea typeface="HY헤드라인M" panose="02030600000101010101" pitchFamily="18" charset="-127"/>
            </a:endParaRPr>
          </a:p>
        </p:txBody>
      </p:sp>
      <p:sp>
        <p:nvSpPr>
          <p:cNvPr id="3" name="내용 개체 틀 4">
            <a:extLst>
              <a:ext uri="{FF2B5EF4-FFF2-40B4-BE49-F238E27FC236}">
                <a16:creationId xmlns:a16="http://schemas.microsoft.com/office/drawing/2014/main" id="{E4518B2B-F473-A206-EE74-3E4828E93CB3}"/>
              </a:ext>
            </a:extLst>
          </p:cNvPr>
          <p:cNvSpPr txBox="1">
            <a:spLocks/>
          </p:cNvSpPr>
          <p:nvPr/>
        </p:nvSpPr>
        <p:spPr>
          <a:xfrm>
            <a:off x="2581828" y="2998703"/>
            <a:ext cx="6149248" cy="1862048"/>
          </a:xfrm>
          <a:prstGeom prst="rect">
            <a:avLst/>
          </a:prstGeom>
          <a:noFill/>
        </p:spPr>
        <p:txBody>
          <a:bodyPr wrap="square" rtlCol="0" anchor="ctr" anchorCtr="0">
            <a:spAutoFit/>
          </a:bodyPr>
          <a:lstStyle>
            <a:lvl1pPr marL="373384" indent="-373384" algn="l" defTabSz="995690"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998" indent="-311153" algn="l" defTabSz="995690"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613" indent="-248923" algn="l" defTabSz="995690"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45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4030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814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99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838"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1683" indent="-248923" algn="l" defTabSz="995690" rtl="0" eaLnBrk="1" latinLnBrk="1" hangingPunct="1">
              <a:spcBef>
                <a:spcPct val="20000"/>
              </a:spcBef>
              <a:buFont typeface="Arial" pitchFamily="34" charset="0"/>
              <a:buChar char="•"/>
              <a:defRPr sz="2200" kern="1200">
                <a:solidFill>
                  <a:schemeClr val="tx1"/>
                </a:solidFill>
                <a:latin typeface="+mn-lt"/>
                <a:ea typeface="+mn-ea"/>
                <a:cs typeface="+mn-cs"/>
              </a:defRPr>
            </a:lvl9pPr>
          </a:lstStyle>
          <a:p>
            <a:pPr marL="0" indent="0" algn="ctr">
              <a:spcAft>
                <a:spcPts val="300"/>
              </a:spcAft>
              <a:buFont typeface="Arial" pitchFamily="34" charset="0"/>
              <a:buNone/>
            </a:pPr>
            <a:r>
              <a:rPr lang="ko-KR" altLang="en-US" sz="9600" b="1" spc="-400" dirty="0">
                <a:effectLst>
                  <a:outerShdw blurRad="38100" dist="38100" dir="2700000" algn="tl">
                    <a:srgbClr val="000000">
                      <a:alpha val="43137"/>
                    </a:srgbClr>
                  </a:outerShdw>
                </a:effectLst>
                <a:latin typeface="나눔스퀘어OTF ExtraBold" pitchFamily="34" charset="-127"/>
                <a:ea typeface="나눔스퀘어OTF ExtraBold" pitchFamily="34" charset="-127"/>
              </a:rPr>
              <a:t>감사합니다</a:t>
            </a:r>
            <a:r>
              <a:rPr lang="en-US" altLang="ko-KR" sz="11500" b="1" spc="-400" dirty="0">
                <a:effectLst>
                  <a:outerShdw blurRad="38100" dist="38100" dir="2700000" algn="tl">
                    <a:srgbClr val="000000">
                      <a:alpha val="43137"/>
                    </a:srgbClr>
                  </a:outerShdw>
                </a:effectLst>
                <a:latin typeface="나눔스퀘어OTF ExtraBold" pitchFamily="34" charset="-127"/>
                <a:ea typeface="나눔스퀘어OTF ExtraBold" pitchFamily="34" charset="-127"/>
              </a:rPr>
              <a:t>!</a:t>
            </a:r>
            <a:endParaRPr lang="ko-KR" altLang="en-US" sz="8800" b="1" spc="-400" dirty="0">
              <a:effectLst>
                <a:outerShdw blurRad="38100" dist="38100" dir="2700000" algn="tl">
                  <a:srgbClr val="000000">
                    <a:alpha val="43137"/>
                  </a:srgbClr>
                </a:outerShdw>
              </a:effectLst>
              <a:latin typeface="나눔스퀘어OTF ExtraBold" pitchFamily="34" charset="-127"/>
              <a:ea typeface="나눔스퀘어OTF ExtraBold" pitchFamily="34" charset="-127"/>
            </a:endParaRPr>
          </a:p>
        </p:txBody>
      </p:sp>
    </p:spTree>
    <p:extLst>
      <p:ext uri="{BB962C8B-B14F-4D97-AF65-F5344CB8AC3E}">
        <p14:creationId xmlns:p14="http://schemas.microsoft.com/office/powerpoint/2010/main" val="2441926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hyperlink" Target="https://www.bing.com/ck/a?!&amp;&amp;p=878463de366a7e108bcdc83e269421989c5ef9c0a6ffe32acee442f682f50283JmltdHM9MTc4Nzk2MTYwMA&amp;ptn=3&amp;ver=2&amp;hsh=4&amp;fclid=38f3bd5b-1e02-699e-0682-ab261fcd68e3&amp;u=a1aHR0cHM6Ly93d3cubW9lbC5nby5rci9jb21tb24vZG93bmxvYWRGaWxlLmRvP2ZpbGVfc2VxPTIwMjEwNjAzMzc3JmJic19zZXE9MjAyMTA2MDI3OTMmYmJzX2lkPUxPQ0FMMQ&amp;ntb=1" TargetMode="External"/></Relationships>
</file>

<file path=ppt/theme/theme1.xml><?xml version="1.0" encoding="utf-8"?>
<a:theme xmlns:a="http://schemas.openxmlformats.org/drawingml/2006/main" name="Office 테마">
  <a:themeElements>
    <a:clrScheme name="노랑">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solidFill>
          <a:srgbClr val="002060"/>
        </a:solidFill>
      </a:spPr>
      <a:bodyPr vert="horz" wrap="square" lIns="99569" tIns="49785" rIns="99569" bIns="49785" rtlCol="0" anchor="ctr">
        <a:spAutoFit/>
      </a:bodyPr>
      <a:lstStyle>
        <a:defPPr algn="l">
          <a:defRPr sz="4400">
            <a:solidFill>
              <a:schemeClr val="tx1">
                <a:lumMod val="95000"/>
                <a:lumOff val="5000"/>
              </a:schemeClr>
            </a:solidFill>
            <a:latin typeface="HY헤드라인M" panose="02030600000101010101" pitchFamily="18" charset="-127"/>
            <a:ea typeface="HY헤드라인M" panose="02030600000101010101" pitchFamily="18" charset="-127"/>
            <a:hlinkClick xmlns:r="http://schemas.openxmlformats.org/officeDocument/2006/relationships" r:id="rId1">
              <a:extLst>
                <a:ext uri="{A12FA001-AC4F-418D-AE19-62706E023703}">
                  <ahyp:hlinkClr xmlns:ahyp="http://schemas.microsoft.com/office/drawing/2018/hyperlinkcolor" val="tx"/>
                </a:ext>
              </a:extLst>
            </a:hlinkClick>
          </a:defRPr>
        </a:defPPr>
      </a:lstStyle>
    </a:txDef>
  </a:objectDefaults>
  <a:extraClrSchemeLst/>
</a:theme>
</file>

<file path=ppt/theme/theme2.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11228</TotalTime>
  <Words>3806</Words>
  <Application>Microsoft Office PowerPoint</Application>
  <PresentationFormat>사용자 지정</PresentationFormat>
  <Paragraphs>500</Paragraphs>
  <Slides>97</Slides>
  <Notes>62</Notes>
  <HiddenSlides>0</HiddenSlides>
  <MMClips>6</MMClips>
  <ScaleCrop>false</ScaleCrop>
  <HeadingPairs>
    <vt:vector size="6" baseType="variant">
      <vt:variant>
        <vt:lpstr>사용한 글꼴</vt:lpstr>
      </vt:variant>
      <vt:variant>
        <vt:i4>13</vt:i4>
      </vt:variant>
      <vt:variant>
        <vt:lpstr>테마</vt:lpstr>
      </vt:variant>
      <vt:variant>
        <vt:i4>1</vt:i4>
      </vt:variant>
      <vt:variant>
        <vt:lpstr>슬라이드 제목</vt:lpstr>
      </vt:variant>
      <vt:variant>
        <vt:i4>97</vt:i4>
      </vt:variant>
    </vt:vector>
  </HeadingPairs>
  <TitlesOfParts>
    <vt:vector size="111" baseType="lpstr">
      <vt:lpstr>G마켓 산스 Bold</vt:lpstr>
      <vt:lpstr>맑은 고딕</vt:lpstr>
      <vt:lpstr>이순신 돋움체 B</vt:lpstr>
      <vt:lpstr>함초롬바탕</vt:lpstr>
      <vt:lpstr>HY견고딕</vt:lpstr>
      <vt:lpstr>HY헤드라인M</vt:lpstr>
      <vt:lpstr>Cafe24 Ssurround Bold</vt:lpstr>
      <vt:lpstr>Cafe24 Ohsquare OTF</vt:lpstr>
      <vt:lpstr>나눔스퀘어OTF ExtraBold</vt:lpstr>
      <vt:lpstr>Cafe24 Ohsquare</vt:lpstr>
      <vt:lpstr>Wingdings</vt:lpstr>
      <vt:lpstr>Arial</vt:lpstr>
      <vt:lpstr>G마켓 산스 Light</vt:lpstr>
      <vt:lpstr>Office 테마</vt:lpstr>
      <vt:lpstr>PowerPoint 프레젠테이션</vt:lpstr>
      <vt:lpstr>PowerPoint 프레젠테이션</vt:lpstr>
      <vt:lpstr>니마음 내마음 니캉 내캉 소통하기[게임]</vt:lpstr>
      <vt:lpstr>퀴즈로 알아보는 산재이야기</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응급구조사</vt:lpstr>
      <vt:lpstr>PowerPoint 프레젠테이션</vt:lpstr>
      <vt:lpstr>농림축산식품부 산하  가축위생방역지원 본부직원</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[퀴즈] 어떤 행동일까요?</vt:lpstr>
      <vt:lpstr>PowerPoint 프레젠테이션</vt:lpstr>
      <vt:lpstr>[퀴즈] 어떤 행동일까요?</vt:lpstr>
      <vt:lpstr>PowerPoint 프레젠테이션</vt:lpstr>
      <vt:lpstr>[퀴즈] 어떤 행동일까요?</vt:lpstr>
      <vt:lpstr>PowerPoint 프레젠테이션</vt:lpstr>
      <vt:lpstr>업무적 괴롭힘의 사례</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괴롭힘이 있을 때 기록한다!!</vt:lpstr>
      <vt:lpstr> [테스트) 집중하세요!!직장내 괴롭힘</vt:lpstr>
      <vt:lpstr>기록하기 실전 테스트 1</vt:lpstr>
      <vt:lpstr>기록하기 실전 테스트 1</vt:lpstr>
      <vt:lpstr>기록하기 실전 테스트 2</vt:lpstr>
      <vt:lpstr>기록하기 실전 테스트 2</vt:lpstr>
      <vt:lpstr>기록하기 실전 테스트 3</vt:lpstr>
      <vt:lpstr>기록하기 실전 테스트 3</vt:lpstr>
      <vt:lpstr>기록하기 실전 테스트 4</vt:lpstr>
      <vt:lpstr>기록하기 실전 테스트 4</vt:lpstr>
      <vt:lpstr>기록하기 실전 테스트 5</vt:lpstr>
      <vt:lpstr>기록하기 실전 테스트 5</vt:lpstr>
      <vt:lpstr>기록하기 실전 테스트 6</vt:lpstr>
      <vt:lpstr>기록하기 실전 테스트 6</vt:lpstr>
      <vt:lpstr>기록하기 실전 테스트 7</vt:lpstr>
      <vt:lpstr>기록하기 실전 테스트 7</vt:lpstr>
      <vt:lpstr>이야기 해봅시다!!</vt:lpstr>
      <vt:lpstr>2]직장내 괴롭힘 나의 고통은 누가 알까요?</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건강은 누구에게나 소중합니다</vt:lpstr>
      <vt:lpstr>PowerPoint 프레젠테이션</vt:lpstr>
      <vt:lpstr>PowerPoint 프레젠테이션</vt:lpstr>
      <vt:lpstr>중대재해처벌법이란?</vt:lpstr>
      <vt:lpstr>PowerPoint 프레젠테이션</vt:lpstr>
      <vt:lpstr>PowerPoint 프레젠테이션</vt:lpstr>
      <vt:lpstr>PowerPoint 프레젠테이션</vt:lpstr>
      <vt:lpstr> </vt:lpstr>
      <vt:lpstr>PowerPoint 프레젠테이션</vt:lpstr>
      <vt:lpstr>일하는 사람의 건강을 위해서</vt:lpstr>
      <vt:lpstr>PowerPoint 프레젠테이션</vt:lpstr>
      <vt:lpstr>PowerPoint 프레젠테이션</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슬라이드 1</dc:title>
  <dc:creator>woo</dc:creator>
  <cp:lastModifiedBy>권 오현</cp:lastModifiedBy>
  <cp:revision>850</cp:revision>
  <dcterms:created xsi:type="dcterms:W3CDTF">2017-12-15T02:17:07Z</dcterms:created>
  <dcterms:modified xsi:type="dcterms:W3CDTF">2026-09-13T23:08:50Z</dcterms:modified>
</cp:coreProperties>
</file>