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5" r:id="rId5"/>
    <p:sldId id="268" r:id="rId6"/>
    <p:sldId id="272" r:id="rId7"/>
    <p:sldId id="290" r:id="rId8"/>
    <p:sldId id="291" r:id="rId9"/>
    <p:sldId id="293" r:id="rId10"/>
    <p:sldId id="294" r:id="rId11"/>
    <p:sldId id="292" r:id="rId12"/>
    <p:sldId id="295" r:id="rId13"/>
    <p:sldId id="274" r:id="rId14"/>
    <p:sldId id="277" r:id="rId15"/>
    <p:sldId id="279" r:id="rId16"/>
    <p:sldId id="263" r:id="rId17"/>
    <p:sldId id="287" r:id="rId18"/>
    <p:sldId id="296" r:id="rId19"/>
    <p:sldId id="264" r:id="rId20"/>
    <p:sldId id="851" r:id="rId21"/>
    <p:sldId id="284" r:id="rId22"/>
    <p:sldId id="278" r:id="rId23"/>
    <p:sldId id="852" r:id="rId24"/>
    <p:sldId id="281" r:id="rId25"/>
    <p:sldId id="266" r:id="rId26"/>
  </p:sldIdLst>
  <p:sldSz cx="18288000" cy="10287000"/>
  <p:notesSz cx="6858000" cy="9144000"/>
  <p:embeddedFontLst>
    <p:embeddedFont>
      <p:font typeface="Cafe24 Ssurround" panose="020B0600000101010101" charset="-127"/>
      <p:bold r:id="rId28"/>
    </p:embeddedFont>
    <p:embeddedFont>
      <p:font typeface="Cafe24 Ssurround air" panose="020B0600000101010101" charset="-127"/>
      <p:regular r:id="rId29"/>
    </p:embeddedFont>
    <p:embeddedFont>
      <p:font typeface="Cafe24 Ssurround air Light" panose="020F0300000000000000" pitchFamily="50" charset="-127"/>
      <p:regular r:id="rId30"/>
    </p:embeddedFont>
    <p:embeddedFont>
      <p:font typeface="Cafe24 Ssurround Bold" panose="020F0800000000000000" pitchFamily="50" charset="-127"/>
      <p:bold r:id="rId31"/>
    </p:embeddedFont>
    <p:embeddedFont>
      <p:font typeface="나눔바른고딕OTF" panose="02020603020101020101" pitchFamily="18" charset="-127"/>
      <p:regular r:id="rId32"/>
      <p:bold r:id="rId33"/>
    </p:embeddedFont>
    <p:embeddedFont>
      <p:font typeface="나눔스퀘어OTF Bold" panose="020B0600000101010101" pitchFamily="34" charset="-127"/>
      <p:bold r:id="rId34"/>
    </p:embeddedFont>
    <p:embeddedFont>
      <p:font typeface="나눔스퀘어OTF ExtraBold" panose="020B0600000101010101" pitchFamily="34" charset="-127"/>
      <p:bold r:id="rId35"/>
    </p:embeddedFont>
    <p:embeddedFont>
      <p:font typeface="맑은 고딕" panose="020B0503020000020004" pitchFamily="50" charset="-127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2CE"/>
    <a:srgbClr val="009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96" autoAdjust="0"/>
  </p:normalViewPr>
  <p:slideViewPr>
    <p:cSldViewPr>
      <p:cViewPr varScale="1">
        <p:scale>
          <a:sx n="68" d="100"/>
          <a:sy n="68" d="100"/>
        </p:scale>
        <p:origin x="8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ED8F9-2581-40B6-9CF2-44E411042749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99DD8-099A-40CF-98AE-76E00C7BE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46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oJr4piLlSk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1.kr/local/busan-gyeongnam/595186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oJr4piLlSk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23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142D4-C365-B7C1-B8E0-CBB4998AF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61DA1B-A0E7-3AB8-16E2-003CDB510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4A28EF9-304B-818E-8793-683C43AC8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/>
              <a:t>자동차정비원</a:t>
            </a:r>
            <a:endParaRPr lang="ko-KR" altLang="en-US" dirty="0"/>
          </a:p>
          <a:p>
            <a:r>
              <a:rPr lang="ko-KR" altLang="en-US" dirty="0"/>
              <a:t>국가자격</a:t>
            </a:r>
            <a:r>
              <a:rPr lang="en-US" altLang="ko-KR" dirty="0"/>
              <a:t>: </a:t>
            </a:r>
            <a:r>
              <a:rPr lang="ko-KR" altLang="en-US" b="1" dirty="0"/>
              <a:t>자동차정비기능사 </a:t>
            </a:r>
            <a:r>
              <a:rPr lang="en-US" altLang="ko-KR" b="1" dirty="0"/>
              <a:t>/ </a:t>
            </a:r>
            <a:r>
              <a:rPr lang="ko-KR" altLang="en-US" b="1" dirty="0"/>
              <a:t>산업기사</a:t>
            </a:r>
            <a:endParaRPr lang="ko-KR" altLang="en-US" dirty="0"/>
          </a:p>
          <a:p>
            <a:r>
              <a:rPr lang="ko-KR" altLang="en-US" dirty="0"/>
              <a:t>현장 표현</a:t>
            </a:r>
            <a:r>
              <a:rPr lang="en-US" altLang="ko-KR" dirty="0"/>
              <a:t>: </a:t>
            </a:r>
            <a:r>
              <a:rPr lang="ko-KR" altLang="en-US" dirty="0"/>
              <a:t>자동차 정비사 </a:t>
            </a:r>
            <a:r>
              <a:rPr lang="en-US" altLang="ko-KR" dirty="0"/>
              <a:t>(</a:t>
            </a:r>
            <a:r>
              <a:rPr lang="ko-KR" altLang="en-US" dirty="0"/>
              <a:t>일상적</a:t>
            </a:r>
            <a:r>
              <a:rPr lang="en-US" altLang="ko-KR" dirty="0"/>
              <a:t>)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1BB123-3303-30C8-22A4-1DB59D157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2189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0A6BB-55FF-FC8B-2A83-304FE3986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560A168-9C69-919F-7AF3-F2BC893AE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0E732D7-3254-79C4-3D51-F6F81DCF2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err="1"/>
              <a:t>특수용접기능사</a:t>
            </a:r>
            <a:endParaRPr lang="ko-KR" altLang="en-US" dirty="0"/>
          </a:p>
          <a:p>
            <a:r>
              <a:rPr lang="ko-KR" altLang="en-US" dirty="0"/>
              <a:t>정확한 국가자격 명칭</a:t>
            </a:r>
          </a:p>
          <a:p>
            <a:r>
              <a:rPr lang="ko-KR" altLang="en-US" dirty="0"/>
              <a:t>직무명으로는 </a:t>
            </a:r>
            <a:r>
              <a:rPr lang="ko-KR" altLang="en-US" b="1" dirty="0" err="1"/>
              <a:t>용접원</a:t>
            </a:r>
            <a:r>
              <a:rPr lang="en-US" altLang="ko-KR" b="1" dirty="0"/>
              <a:t>(</a:t>
            </a:r>
            <a:r>
              <a:rPr lang="ko-KR" altLang="en-US" b="1" dirty="0"/>
              <a:t>특수용접</a:t>
            </a:r>
            <a:r>
              <a:rPr lang="en-US" altLang="ko-KR" b="1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2D54D6-0134-2475-F091-5F5693029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341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732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987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743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023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33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6404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https://www.donga.com/news/Culture/article/all/20190610/95915175/1</a:t>
            </a:r>
          </a:p>
          <a:p>
            <a:r>
              <a:rPr lang="ko-KR" altLang="en-US" dirty="0"/>
              <a:t>이영화는 </a:t>
            </a:r>
            <a:r>
              <a:rPr lang="ko-KR" altLang="en-US" dirty="0" err="1"/>
              <a:t>밥때를</a:t>
            </a:r>
            <a:r>
              <a:rPr lang="ko-KR" altLang="en-US" dirty="0"/>
              <a:t> 잘 지킨 영화와 녹다운 되는 드라마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실제 기생충은 제작비 </a:t>
            </a:r>
            <a:r>
              <a:rPr lang="en-US" altLang="ko-KR" dirty="0"/>
              <a:t>150</a:t>
            </a:r>
            <a:r>
              <a:rPr lang="ko-KR" altLang="en-US" dirty="0"/>
              <a:t>억 </a:t>
            </a:r>
            <a:r>
              <a:rPr lang="en-US" altLang="ko-KR" dirty="0"/>
              <a:t>/ </a:t>
            </a:r>
            <a:r>
              <a:rPr lang="ko-KR" altLang="en-US" dirty="0" err="1"/>
              <a:t>아스달</a:t>
            </a:r>
            <a:r>
              <a:rPr lang="ko-KR" altLang="en-US" dirty="0"/>
              <a:t> 연대기 </a:t>
            </a:r>
            <a:r>
              <a:rPr lang="en-US" altLang="ko-KR" dirty="0"/>
              <a:t>540</a:t>
            </a:r>
            <a:r>
              <a:rPr lang="ko-KR" altLang="en-US" dirty="0"/>
              <a:t>억</a:t>
            </a:r>
            <a:endParaRPr lang="en-US" altLang="ko-KR" dirty="0"/>
          </a:p>
          <a:p>
            <a:r>
              <a:rPr lang="ko-KR" altLang="en-US" dirty="0"/>
              <a:t>기생충은 근로기준법을 지키면서도 완성도 높은 작품을 </a:t>
            </a:r>
            <a:r>
              <a:rPr lang="ko-KR" altLang="en-US" dirty="0" err="1"/>
              <a:t>만듬</a:t>
            </a:r>
            <a:r>
              <a:rPr lang="en-US" altLang="ko-KR" dirty="0"/>
              <a:t>. </a:t>
            </a:r>
            <a:r>
              <a:rPr lang="ko-KR" altLang="en-US" dirty="0"/>
              <a:t>모든 스태프들과 표준근로계약서를 작성</a:t>
            </a:r>
            <a:r>
              <a:rPr lang="en-US" altLang="ko-KR" dirty="0"/>
              <a:t>. </a:t>
            </a:r>
            <a:r>
              <a:rPr lang="ko-KR" altLang="en-US" dirty="0"/>
              <a:t>실제 봉준호 감독은 설국열차와 옥자 연출 당시 할리우드 스태프들과 일한 경험을 기생충에 적용하면서</a:t>
            </a:r>
            <a:r>
              <a:rPr lang="en-US" altLang="ko-KR" dirty="0"/>
              <a:t>, </a:t>
            </a:r>
            <a:r>
              <a:rPr lang="ko-KR" altLang="en-US" dirty="0"/>
              <a:t>아역 배우의 안전을 위해 </a:t>
            </a:r>
            <a:r>
              <a:rPr lang="en-US" altLang="ko-KR" dirty="0"/>
              <a:t>CG</a:t>
            </a:r>
            <a:r>
              <a:rPr lang="ko-KR" altLang="en-US" dirty="0"/>
              <a:t>를 사용하고 주</a:t>
            </a:r>
            <a:r>
              <a:rPr lang="en-US" altLang="ko-KR" dirty="0"/>
              <a:t>52</a:t>
            </a:r>
            <a:r>
              <a:rPr lang="ko-KR" altLang="en-US" dirty="0"/>
              <a:t>시간 근무를 지키기 위해 노력함</a:t>
            </a:r>
            <a:r>
              <a:rPr lang="en-US" altLang="ko-KR" dirty="0"/>
              <a:t>. </a:t>
            </a:r>
            <a:r>
              <a:rPr lang="ko-KR" altLang="en-US" dirty="0"/>
              <a:t>그 결과 근로시간 감축으로 인해 촬영횟수가 늘어 제작비가 상승했지만 좋은 의미의 상승이 됨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실제 영화진흥위원회가 한 </a:t>
            </a:r>
            <a:r>
              <a:rPr lang="ko-KR" altLang="en-US" dirty="0" err="1"/>
              <a:t>영화스태프</a:t>
            </a:r>
            <a:r>
              <a:rPr lang="ko-KR" altLang="en-US" dirty="0"/>
              <a:t> 근로환경 실태조사에 따르면 표준근로계약서를 쓴 영화 스태프의 비율은 </a:t>
            </a:r>
            <a:r>
              <a:rPr lang="en-US" altLang="ko-KR" dirty="0"/>
              <a:t>74%</a:t>
            </a:r>
            <a:r>
              <a:rPr lang="ko-KR" altLang="en-US" dirty="0"/>
              <a:t>대</a:t>
            </a:r>
            <a:r>
              <a:rPr lang="en-US" altLang="ko-KR" dirty="0"/>
              <a:t>. (</a:t>
            </a:r>
            <a:r>
              <a:rPr lang="ko-KR" altLang="en-US" dirty="0"/>
              <a:t>영화 국제시장때부터 관행으로 자리잡기 시작함</a:t>
            </a:r>
            <a:r>
              <a:rPr lang="en-US" altLang="ko-KR" dirty="0"/>
              <a:t>. </a:t>
            </a:r>
            <a:r>
              <a:rPr lang="ko-KR" altLang="en-US" dirty="0"/>
              <a:t>근로계약서에는 </a:t>
            </a:r>
            <a:r>
              <a:rPr lang="ko-KR" altLang="en-US" dirty="0" err="1"/>
              <a:t>장시근</a:t>
            </a:r>
            <a:r>
              <a:rPr lang="ko-KR" altLang="en-US" dirty="0"/>
              <a:t> 근로</a:t>
            </a:r>
            <a:r>
              <a:rPr lang="en-US" altLang="ko-KR" dirty="0"/>
              <a:t>, </a:t>
            </a:r>
            <a:r>
              <a:rPr lang="ko-KR" altLang="en-US" dirty="0"/>
              <a:t>부당한 처우를 막고자 </a:t>
            </a:r>
            <a:r>
              <a:rPr lang="ko-KR" altLang="en-US" dirty="0" err="1"/>
              <a:t>임금액</a:t>
            </a:r>
            <a:r>
              <a:rPr lang="en-US" altLang="ko-KR" dirty="0"/>
              <a:t>, </a:t>
            </a:r>
            <a:r>
              <a:rPr lang="ko-KR" altLang="en-US" dirty="0"/>
              <a:t>지급방법</a:t>
            </a:r>
            <a:r>
              <a:rPr lang="en-US" altLang="ko-KR" dirty="0"/>
              <a:t>, </a:t>
            </a:r>
            <a:r>
              <a:rPr lang="ko-KR" altLang="en-US" dirty="0"/>
              <a:t>근로시간</a:t>
            </a:r>
            <a:r>
              <a:rPr lang="en-US" altLang="ko-KR" dirty="0"/>
              <a:t>, 4</a:t>
            </a:r>
            <a:r>
              <a:rPr lang="ko-KR" altLang="en-US" dirty="0" err="1"/>
              <a:t>대보험</a:t>
            </a:r>
            <a:r>
              <a:rPr lang="en-US" altLang="ko-KR" dirty="0"/>
              <a:t>, </a:t>
            </a:r>
            <a:r>
              <a:rPr lang="ko-KR" altLang="en-US" dirty="0"/>
              <a:t>시간 외 수당 등에 약정한 사항이 담김</a:t>
            </a:r>
            <a:r>
              <a:rPr lang="en-US" altLang="ko-KR" dirty="0"/>
              <a:t>.)</a:t>
            </a:r>
          </a:p>
          <a:p>
            <a:r>
              <a:rPr lang="ko-KR" altLang="en-US" dirty="0" err="1"/>
              <a:t>아스달</a:t>
            </a:r>
            <a:r>
              <a:rPr lang="ko-KR" altLang="en-US" dirty="0"/>
              <a:t> 연대기는 실제로 노조에 의해 근로기준법과 산업안전보건법 위반으로 고발당하기도 함</a:t>
            </a:r>
            <a:r>
              <a:rPr lang="en-US" altLang="ko-KR" dirty="0"/>
              <a:t>. </a:t>
            </a:r>
            <a:r>
              <a:rPr lang="ko-KR" altLang="en-US" dirty="0"/>
              <a:t>근로계약을 체결하지도 않고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24</a:t>
            </a:r>
            <a:r>
              <a:rPr lang="ko-KR" altLang="en-US" dirty="0" err="1"/>
              <a:t>시간데</a:t>
            </a:r>
            <a:r>
              <a:rPr lang="en-US" altLang="ko-KR" dirty="0"/>
              <a:t>, 1</a:t>
            </a:r>
            <a:r>
              <a:rPr lang="ko-KR" altLang="en-US" dirty="0"/>
              <a:t>일 </a:t>
            </a:r>
            <a:r>
              <a:rPr lang="en-US" altLang="ko-KR" dirty="0"/>
              <a:t>25</a:t>
            </a:r>
            <a:r>
              <a:rPr lang="ko-KR" altLang="en-US" dirty="0"/>
              <a:t>시간 이상 노동을 </a:t>
            </a:r>
            <a:r>
              <a:rPr lang="ko-KR" altLang="en-US" dirty="0" err="1"/>
              <a:t>강요받음</a:t>
            </a:r>
            <a:r>
              <a:rPr lang="en-US" altLang="ko-KR" dirty="0"/>
              <a:t>. </a:t>
            </a:r>
            <a:r>
              <a:rPr lang="ko-KR" altLang="en-US" dirty="0"/>
              <a:t>특히 브루나이 촬영은 </a:t>
            </a:r>
            <a:r>
              <a:rPr lang="en-US" altLang="ko-KR" dirty="0"/>
              <a:t>7</a:t>
            </a:r>
            <a:r>
              <a:rPr lang="ko-KR" altLang="en-US" dirty="0"/>
              <a:t>일</a:t>
            </a:r>
            <a:r>
              <a:rPr lang="en-US" altLang="ko-KR" dirty="0"/>
              <a:t>(168</a:t>
            </a:r>
            <a:r>
              <a:rPr lang="ko-KR" altLang="en-US" dirty="0"/>
              <a:t>시간</a:t>
            </a:r>
            <a:r>
              <a:rPr lang="en-US" altLang="ko-KR" dirty="0"/>
              <a:t>)</a:t>
            </a:r>
            <a:r>
              <a:rPr lang="ko-KR" altLang="en-US" dirty="0"/>
              <a:t>간 </a:t>
            </a:r>
            <a:r>
              <a:rPr lang="en-US" altLang="ko-KR" dirty="0"/>
              <a:t>151</a:t>
            </a:r>
            <a:r>
              <a:rPr lang="ko-KR" altLang="en-US" dirty="0"/>
              <a:t>시간 </a:t>
            </a:r>
            <a:r>
              <a:rPr lang="en-US" altLang="ko-KR" dirty="0"/>
              <a:t>30</a:t>
            </a:r>
            <a:r>
              <a:rPr lang="ko-KR" altLang="en-US" dirty="0"/>
              <a:t>분의 </a:t>
            </a:r>
            <a:r>
              <a:rPr lang="ko-KR" altLang="en-US" dirty="0" err="1"/>
              <a:t>휴일없는</a:t>
            </a:r>
            <a:r>
              <a:rPr lang="ko-KR" altLang="en-US" dirty="0"/>
              <a:t> 연속근로 진행</a:t>
            </a:r>
            <a:r>
              <a:rPr lang="en-US" altLang="ko-KR" dirty="0"/>
              <a:t>. </a:t>
            </a:r>
            <a:r>
              <a:rPr lang="ko-KR" altLang="en-US" dirty="0"/>
              <a:t>현지 </a:t>
            </a:r>
            <a:r>
              <a:rPr lang="ko-KR" altLang="en-US" dirty="0" err="1"/>
              <a:t>코디네이트가</a:t>
            </a:r>
            <a:r>
              <a:rPr lang="ko-KR" altLang="en-US" dirty="0"/>
              <a:t> 안전상의 이유로 철수해야 한다고 조언했지만</a:t>
            </a:r>
            <a:r>
              <a:rPr lang="en-US" altLang="ko-KR" dirty="0"/>
              <a:t>, </a:t>
            </a:r>
            <a:r>
              <a:rPr lang="ko-KR" altLang="en-US" dirty="0"/>
              <a:t>야간촬영을 했고 결국은 스태프 </a:t>
            </a:r>
            <a:r>
              <a:rPr lang="en-US" altLang="ko-KR" dirty="0"/>
              <a:t>1</a:t>
            </a:r>
            <a:r>
              <a:rPr lang="ko-KR" altLang="en-US" dirty="0"/>
              <a:t>명의 팔이 부러지는 사고가 났고</a:t>
            </a:r>
            <a:r>
              <a:rPr lang="en-US" altLang="ko-KR" dirty="0"/>
              <a:t>. </a:t>
            </a:r>
            <a:r>
              <a:rPr lang="ko-KR" altLang="en-US" dirty="0"/>
              <a:t>이런 일을 제보한 사람을 찾으러 제보자를 색출하기도 함</a:t>
            </a:r>
            <a:r>
              <a:rPr lang="en-US" altLang="ko-KR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984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영상 출처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 </a:t>
            </a:r>
            <a:r>
              <a:rPr lang="en-US" altLang="ko-K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https://www.youtube.com/watch?v=oErq8rdrAnA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dirty="0"/>
              <a:t>“이 영상은 </a:t>
            </a:r>
            <a:r>
              <a:rPr lang="ko-KR" altLang="en-US" b="1" dirty="0"/>
              <a:t>우리가 아무 생각 없이 보는 ‘아침 일상’ 뒤에서 누군가는 밤새 힘들게 일하는 사람들</a:t>
            </a:r>
            <a:r>
              <a:rPr lang="ko-KR" altLang="en-US" dirty="0"/>
              <a:t>이 있다는 이야기를 보여줍니다</a:t>
            </a:r>
            <a:r>
              <a:rPr lang="en-US" altLang="ko-KR" dirty="0"/>
              <a:t>. </a:t>
            </a:r>
            <a:r>
              <a:rPr lang="ko-KR" altLang="en-US" dirty="0"/>
              <a:t>아무도 우리를 깨우지 않는데도 </a:t>
            </a:r>
            <a:r>
              <a:rPr lang="ko-KR" altLang="en-US" b="1" dirty="0"/>
              <a:t>어떤 사람들은 밤새 일어나 일하고 있습니다</a:t>
            </a:r>
            <a:r>
              <a:rPr lang="en-US" altLang="ko-KR" b="1" dirty="0"/>
              <a:t>.</a:t>
            </a:r>
            <a:br>
              <a:rPr lang="en-US" altLang="ko-KR" b="1" dirty="0"/>
            </a:br>
            <a:r>
              <a:rPr lang="ko-KR" altLang="en-US" b="1" dirty="0"/>
              <a:t>왜 그럴까요</a:t>
            </a:r>
            <a:r>
              <a:rPr lang="en-US" altLang="ko-KR" b="1" dirty="0"/>
              <a:t>?</a:t>
            </a:r>
            <a:endParaRPr lang="ko-KR" altLang="en-US" dirty="0"/>
          </a:p>
          <a:p>
            <a:r>
              <a:rPr lang="ko-KR" altLang="en-US" dirty="0"/>
              <a:t>지금 이 영상에서 ‘보통 사람들은 잘 모르는’ 환경미화원과 새벽 노동자의 모습을 보도록 하겠습니다</a:t>
            </a:r>
            <a:r>
              <a:rPr lang="en-US" altLang="ko-KR" dirty="0"/>
              <a:t>.”</a:t>
            </a:r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/>
              <a:t>영상 </a:t>
            </a:r>
            <a:r>
              <a:rPr lang="ko-KR" altLang="en-US" dirty="0" err="1"/>
              <a:t>시청후</a:t>
            </a:r>
            <a:r>
              <a:rPr lang="en-US" altLang="ko-KR" dirty="0"/>
              <a:t>)</a:t>
            </a:r>
            <a:r>
              <a:rPr lang="ko-KR" altLang="en-US" dirty="0"/>
              <a:t> “여러분이 이렇게 생각할 수 있어요</a:t>
            </a:r>
            <a:r>
              <a:rPr lang="en-US" altLang="ko-KR" dirty="0"/>
              <a:t>. ‘</a:t>
            </a:r>
            <a:r>
              <a:rPr lang="ko-KR" altLang="en-US" dirty="0"/>
              <a:t>돈 벌려고 본인이 선택한 거 </a:t>
            </a:r>
            <a:r>
              <a:rPr lang="ko-KR" altLang="en-US" dirty="0" err="1"/>
              <a:t>아니냐’고요</a:t>
            </a:r>
            <a:r>
              <a:rPr lang="en-US" altLang="ko-KR" dirty="0"/>
              <a:t>. </a:t>
            </a:r>
            <a:r>
              <a:rPr lang="ko-KR" altLang="en-US" dirty="0"/>
              <a:t>이 말</a:t>
            </a:r>
            <a:r>
              <a:rPr lang="en-US" altLang="ko-KR" dirty="0"/>
              <a:t>, </a:t>
            </a:r>
            <a:r>
              <a:rPr lang="ko-KR" altLang="en-US" dirty="0"/>
              <a:t>완전히 틀린 말은 아닙니다</a:t>
            </a:r>
            <a:r>
              <a:rPr lang="en-US" altLang="ko-KR" dirty="0"/>
              <a:t>.” </a:t>
            </a:r>
            <a:r>
              <a:rPr lang="ko-KR" altLang="en-US" dirty="0"/>
              <a:t>“그런데 노동인권에서는 </a:t>
            </a:r>
            <a:r>
              <a:rPr lang="ko-KR" altLang="en-US" b="1" dirty="0"/>
              <a:t>‘</a:t>
            </a:r>
            <a:r>
              <a:rPr lang="ko-KR" altLang="en-US" b="1" dirty="0" err="1"/>
              <a:t>선택’이라는</a:t>
            </a:r>
            <a:r>
              <a:rPr lang="ko-KR" altLang="en-US" b="1" dirty="0"/>
              <a:t> 말을 그냥 쓰지 않습니다</a:t>
            </a:r>
            <a:r>
              <a:rPr lang="en-US" altLang="ko-KR" b="1" dirty="0"/>
              <a:t>.</a:t>
            </a:r>
            <a:endParaRPr lang="ko-KR" altLang="en-US" dirty="0"/>
          </a:p>
          <a:p>
            <a:r>
              <a:rPr lang="ko-KR" altLang="en-US" dirty="0"/>
              <a:t>선택이라면</a:t>
            </a:r>
            <a:br>
              <a:rPr lang="ko-KR" altLang="en-US" dirty="0"/>
            </a:br>
            <a:r>
              <a:rPr lang="ko-KR" altLang="en-US" dirty="0"/>
              <a:t>▪️ 선택하지 않을 자유도 있어야 하고</a:t>
            </a:r>
            <a:br>
              <a:rPr lang="ko-KR" altLang="en-US" dirty="0"/>
            </a:br>
            <a:r>
              <a:rPr lang="ko-KR" altLang="en-US" dirty="0"/>
              <a:t>▪️ 거절해도 생계가 무너지지 않아야 하고</a:t>
            </a:r>
            <a:br>
              <a:rPr lang="ko-KR" altLang="en-US" dirty="0"/>
            </a:br>
            <a:r>
              <a:rPr lang="ko-KR" altLang="en-US" dirty="0"/>
              <a:t>▪️ 위험한 조건을 바꿀 수 있어야 합니다</a:t>
            </a:r>
            <a:r>
              <a:rPr lang="en-US" altLang="ko-KR" dirty="0"/>
              <a:t>.”</a:t>
            </a:r>
          </a:p>
          <a:p>
            <a:r>
              <a:rPr lang="ko-KR" altLang="en-US" dirty="0"/>
              <a:t>“영상 속 노동자들이 ‘밤에 일하고 싶어서’ 그 시간을 선택한 게 아니라</a:t>
            </a:r>
            <a:r>
              <a:rPr lang="en-US" altLang="ko-KR" dirty="0"/>
              <a:t>, </a:t>
            </a:r>
            <a:r>
              <a:rPr lang="ko-KR" altLang="en-US" b="1" dirty="0"/>
              <a:t>그 시간밖에 일자리가 없기 때문에</a:t>
            </a:r>
            <a:br>
              <a:rPr lang="ko-KR" altLang="en-US" b="1" dirty="0"/>
            </a:br>
            <a:r>
              <a:rPr lang="ko-KR" altLang="en-US" b="1" dirty="0"/>
              <a:t>그 조건을 받아들인 것</a:t>
            </a:r>
            <a:r>
              <a:rPr lang="ko-KR" altLang="en-US" dirty="0"/>
              <a:t>에 가깝습니다</a:t>
            </a:r>
            <a:r>
              <a:rPr lang="en-US" altLang="ko-KR" dirty="0"/>
              <a:t>.”</a:t>
            </a:r>
          </a:p>
          <a:p>
            <a:r>
              <a:rPr lang="ko-KR" altLang="en-US" dirty="0"/>
              <a:t>“노동인권은</a:t>
            </a:r>
            <a:r>
              <a:rPr lang="en-US" altLang="ko-KR" dirty="0"/>
              <a:t>, </a:t>
            </a:r>
            <a:r>
              <a:rPr lang="ko-KR" altLang="en-US" b="1" dirty="0"/>
              <a:t>일을 선택하더라도 인간에 대해 </a:t>
            </a:r>
            <a:r>
              <a:rPr lang="ko-KR" altLang="en-US" b="1" dirty="0" err="1"/>
              <a:t>존중받지</a:t>
            </a:r>
            <a:r>
              <a:rPr lang="ko-KR" altLang="en-US" b="1" dirty="0"/>
              <a:t> 않을 조건까지 선택한다는 건 아니라는 뜻</a:t>
            </a:r>
            <a:r>
              <a:rPr lang="ko-KR" altLang="en-US" dirty="0"/>
              <a:t>입니다</a:t>
            </a:r>
            <a:r>
              <a:rPr lang="en-US" altLang="ko-KR" dirty="0"/>
              <a:t>.”</a:t>
            </a:r>
          </a:p>
          <a:p>
            <a:r>
              <a:rPr lang="ko-KR" altLang="en-US" dirty="0"/>
              <a:t>“그리고 우리가 편리함을 당연하게 요구할수록 이 선택지는 더 줄어듭니다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누군가는 ‘</a:t>
            </a:r>
            <a:r>
              <a:rPr lang="ko-KR" altLang="en-US" dirty="0" err="1"/>
              <a:t>선택했다’는</a:t>
            </a:r>
            <a:r>
              <a:rPr lang="ko-KR" altLang="en-US" dirty="0"/>
              <a:t> 말로 책임을 떠안고</a:t>
            </a:r>
            <a:r>
              <a:rPr lang="en-US" altLang="ko-KR" dirty="0"/>
              <a:t>, </a:t>
            </a:r>
            <a:r>
              <a:rPr lang="ko-KR" altLang="en-US" dirty="0"/>
              <a:t>다른 누군가는 그 노동의 결과만 누립니다</a:t>
            </a:r>
            <a:r>
              <a:rPr lang="en-US" altLang="ko-KR" dirty="0"/>
              <a:t>. </a:t>
            </a:r>
            <a:r>
              <a:rPr lang="ko-KR" altLang="en-US" dirty="0"/>
              <a:t>이게 구조적인 문제입니다</a:t>
            </a:r>
            <a:r>
              <a:rPr lang="en-US" altLang="ko-KR" dirty="0"/>
              <a:t>.”</a:t>
            </a:r>
          </a:p>
          <a:p>
            <a:endParaRPr lang="en-US" altLang="ko-KR" dirty="0"/>
          </a:p>
          <a:p>
            <a:r>
              <a:rPr lang="ko-KR" altLang="en-US" dirty="0"/>
              <a:t>생계를 위한 선택과 자유로운 선택은 다릅니다</a:t>
            </a:r>
            <a:r>
              <a:rPr lang="en-US" altLang="ko-KR" dirty="0"/>
              <a:t>. </a:t>
            </a:r>
            <a:r>
              <a:rPr lang="ko-KR" altLang="en-US" dirty="0"/>
              <a:t>노동자가 선택한 것은 </a:t>
            </a:r>
            <a:r>
              <a:rPr lang="ko-KR" altLang="en-US" b="1" dirty="0"/>
              <a:t>일</a:t>
            </a:r>
            <a:r>
              <a:rPr lang="ko-KR" altLang="en-US" dirty="0"/>
              <a:t>이지</a:t>
            </a:r>
            <a:r>
              <a:rPr lang="en-US" altLang="ko-KR" dirty="0"/>
              <a:t>, </a:t>
            </a:r>
            <a:r>
              <a:rPr lang="ko-KR" altLang="en-US" b="1" dirty="0"/>
              <a:t>위험</a:t>
            </a:r>
            <a:r>
              <a:rPr lang="en-US" altLang="ko-KR" b="1" dirty="0"/>
              <a:t>·</a:t>
            </a:r>
            <a:r>
              <a:rPr lang="ko-KR" altLang="en-US" b="1" dirty="0"/>
              <a:t>과로</a:t>
            </a:r>
            <a:r>
              <a:rPr lang="en-US" altLang="ko-KR" b="1" dirty="0"/>
              <a:t>·</a:t>
            </a:r>
            <a:r>
              <a:rPr lang="ko-KR" altLang="en-US" b="1" dirty="0"/>
              <a:t>차별</a:t>
            </a:r>
            <a:r>
              <a:rPr lang="ko-KR" altLang="en-US" dirty="0"/>
              <a:t>이 아닙니다</a:t>
            </a:r>
            <a:r>
              <a:rPr lang="en-US" altLang="ko-KR" dirty="0"/>
              <a:t>. </a:t>
            </a:r>
            <a:r>
              <a:rPr lang="ko-KR" altLang="en-US" dirty="0"/>
              <a:t>노동인권은 선택의 책임을 묻는 것이 아니라</a:t>
            </a:r>
            <a:r>
              <a:rPr lang="en-US" altLang="ko-KR" dirty="0"/>
              <a:t>, </a:t>
            </a:r>
            <a:r>
              <a:rPr lang="ko-KR" altLang="en-US" b="1" dirty="0"/>
              <a:t>선택의 조건을 묻는 것입니다</a:t>
            </a:r>
            <a:endParaRPr lang="en-US" altLang="ko-KR" dirty="0"/>
          </a:p>
          <a:p>
            <a:r>
              <a:rPr lang="ko-KR" altLang="en-US" dirty="0"/>
              <a:t>“그 선택에 다른 선택지는 있었는가</a:t>
            </a:r>
            <a:r>
              <a:rPr lang="en-US" altLang="ko-KR" dirty="0"/>
              <a:t>?” </a:t>
            </a:r>
            <a:r>
              <a:rPr lang="ko-KR" altLang="en-US" dirty="0"/>
              <a:t>라는 물음에 우리는 무엇이라고 답할 수 있을까요</a:t>
            </a:r>
            <a:r>
              <a:rPr lang="en-US" altLang="ko-KR" dirty="0"/>
              <a:t>?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636421-E52C-4FB2-9429-FE1D5684333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93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새로운 동영상 </a:t>
            </a:r>
            <a:r>
              <a:rPr lang="en-US" altLang="ko-KR" dirty="0"/>
              <a:t>_ </a:t>
            </a:r>
            <a:r>
              <a:rPr lang="ko-KR" altLang="en-US" dirty="0"/>
              <a:t>영상 찾아보기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5786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hlinkClick r:id="rId3"/>
              </a:rPr>
              <a:t>자료 출처</a:t>
            </a:r>
            <a:r>
              <a:rPr lang="en-US" altLang="ko-KR" dirty="0">
                <a:hlinkClick r:id="rId3"/>
              </a:rPr>
              <a:t>:</a:t>
            </a:r>
            <a:r>
              <a:rPr lang="en-US" altLang="ko-KR" dirty="0"/>
              <a:t> https://www.news1.kr/local/busan-gyeongnam/5951866</a:t>
            </a:r>
          </a:p>
          <a:p>
            <a:endParaRPr lang="en-US" altLang="ko-KR" dirty="0"/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부산 사상구에 사는 고등학교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용돈을 벌기 위해 화장을 해야 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자신이 일하던 고깃집 사장이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좀 꾸미고 나오라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구박했으며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카카오톡 프로필에 올라와 있는 사진과 왜 다르다는 이유로 꾸중을 들었기 때문이다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일을 그만둘 때는 임금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만원 중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만원을 차감한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원만 받았다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사상구에 거주하는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일하던 직장에서 들은 폭언에 견딜 수 없어 대들었다가 해고당했다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웨딩업체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뷔페에서 설거지 일을 하던 중 속도가 느리다는 이유로 구박을 받았으며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받을 임금에서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원씩 차감을 당하기도 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업체에서 부모님 동의서를 받지 않고 야간 일을 시켰다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말했다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부산의 청소년 노동 환경이 열악하다는 지적이 이어지고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고발하는 증언들도 잇따르고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부산청소년노동인권네트워크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소속 서동현 교사가 지난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발표한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부산 청소년 노동 실태 사례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따르면 계약서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미작성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임금체불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휴게시간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미보장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노동권 침해를 겪은 학생들이 적지 않다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사례에 나오는 한 고등학생은 사장으로부터 폭언을 들어 하루 만에 일을 그만뒀지만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그가 받아야 할 임금은 한 달가량 지난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후에야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지급됐다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현행 근로기준법은 임금을 제때 제대로 지급하지 않은 사업주를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이하의 징역 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원 이하의 벌금으로 처벌하도록 규정하고 있으며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청소년 노동자들을 특별히 더 보호하도록 명시하고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현재 부산 청소년 노동 환경에 대한 실태 조사가 제대로 이뤄지지 않고 있어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현재로선 이들이 처한 열악한 현실을 적발할 방법이 마땅치 않은 상황이다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9540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사진은 안전이 보장되지 않은 사회에서 일하는 문제점을 지적함</a:t>
            </a:r>
            <a:r>
              <a:rPr lang="en-US" altLang="ko-KR" dirty="0"/>
              <a:t>. </a:t>
            </a:r>
            <a:r>
              <a:rPr lang="ko-KR" altLang="en-US" dirty="0"/>
              <a:t>이전 교안에서 많이 사용한 사진이기에 </a:t>
            </a:r>
            <a:r>
              <a:rPr lang="ko-KR" altLang="en-US" dirty="0" err="1"/>
              <a:t>아실거라</a:t>
            </a:r>
            <a:r>
              <a:rPr lang="ko-KR" altLang="en-US" dirty="0"/>
              <a:t> 생각하고 패스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4152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영상 출처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 </a:t>
            </a:r>
            <a:r>
              <a:rPr lang="en-US" altLang="ko-K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https://www.youtube.com/shorts/gLgjdCUPCHE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636421-E52C-4FB2-9429-FE1D5684333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192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동영상 </a:t>
            </a:r>
            <a:r>
              <a:rPr lang="en-US" altLang="ko-KR" dirty="0"/>
              <a:t>_ </a:t>
            </a:r>
            <a:r>
              <a:rPr lang="ko-KR" altLang="en-US" dirty="0" err="1"/>
              <a:t>스톡홀롬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 err="1"/>
              <a:t>김제동</a:t>
            </a:r>
            <a:r>
              <a:rPr lang="ko-KR" altLang="en-US" dirty="0"/>
              <a:t> 영상으로 해도 됨</a:t>
            </a:r>
            <a:r>
              <a:rPr lang="en-US" altLang="ko-KR" dirty="0"/>
              <a:t>) // </a:t>
            </a:r>
            <a:r>
              <a:rPr lang="ko-KR" altLang="en-US" dirty="0"/>
              <a:t>다른 영상으로 찾아도 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571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err="1"/>
              <a:t>숏폼</a:t>
            </a:r>
            <a:r>
              <a:rPr lang="ko-KR" altLang="en-US" b="1" dirty="0"/>
              <a:t> 콘텐츠 크리에이터</a:t>
            </a:r>
            <a:endParaRPr lang="ko-KR" altLang="en-US" dirty="0"/>
          </a:p>
          <a:p>
            <a:r>
              <a:rPr lang="ko-KR" altLang="en-US" dirty="0"/>
              <a:t>다른 표현</a:t>
            </a:r>
            <a:r>
              <a:rPr lang="en-US" altLang="ko-KR" dirty="0"/>
              <a:t>: </a:t>
            </a:r>
            <a:r>
              <a:rPr lang="ko-KR" altLang="en-US" b="1" dirty="0"/>
              <a:t>영상 콘텐츠 크리에이터</a:t>
            </a:r>
            <a:r>
              <a:rPr lang="en-US" altLang="ko-KR" dirty="0"/>
              <a:t>, </a:t>
            </a:r>
            <a:r>
              <a:rPr lang="ko-KR" altLang="en-US" b="1" dirty="0"/>
              <a:t>디지털 콘텐츠 제작자</a:t>
            </a:r>
            <a:endParaRPr lang="ko-KR" altLang="en-US" dirty="0"/>
          </a:p>
          <a:p>
            <a:r>
              <a:rPr lang="ko-KR" altLang="en-US" dirty="0"/>
              <a:t>참고</a:t>
            </a:r>
            <a:r>
              <a:rPr lang="en-US" altLang="ko-KR" dirty="0"/>
              <a:t>: “</a:t>
            </a:r>
            <a:r>
              <a:rPr lang="ko-KR" altLang="en-US" dirty="0" err="1"/>
              <a:t>릴스”는</a:t>
            </a:r>
            <a:r>
              <a:rPr lang="ko-KR" altLang="en-US" dirty="0"/>
              <a:t> 플랫폼 용어라 직업명으로는 잘 안 쓰나 학생들은 </a:t>
            </a:r>
            <a:r>
              <a:rPr lang="ko-KR" altLang="en-US" dirty="0" err="1"/>
              <a:t>릴스라는</a:t>
            </a:r>
            <a:r>
              <a:rPr lang="ko-KR" altLang="en-US" dirty="0"/>
              <a:t> 단어가 더 익숙하기에 직업명을 이렇게 </a:t>
            </a:r>
            <a:r>
              <a:rPr lang="ko-KR" altLang="en-US" dirty="0" err="1"/>
              <a:t>적어놓음</a:t>
            </a:r>
            <a:r>
              <a:rPr lang="en-US" altLang="ko-KR" dirty="0"/>
              <a:t>.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70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/>
              <a:t>반려동물 미용사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공식</a:t>
            </a:r>
            <a:r>
              <a:rPr lang="en-US" altLang="ko-KR" dirty="0"/>
              <a:t>·</a:t>
            </a:r>
            <a:r>
              <a:rPr lang="ko-KR" altLang="en-US" dirty="0"/>
              <a:t>현장 모두 동일</a:t>
            </a:r>
            <a:r>
              <a:rPr lang="en-US" altLang="ko-KR" dirty="0"/>
              <a:t>)</a:t>
            </a:r>
          </a:p>
          <a:p>
            <a:r>
              <a:rPr lang="ko-KR" altLang="en-US" dirty="0" err="1"/>
              <a:t>자격명</a:t>
            </a:r>
            <a:r>
              <a:rPr lang="en-US" altLang="ko-KR" dirty="0"/>
              <a:t>: </a:t>
            </a:r>
            <a:r>
              <a:rPr lang="ko-KR" altLang="en-US" b="1" dirty="0"/>
              <a:t>반려동물미용사</a:t>
            </a:r>
            <a:r>
              <a:rPr lang="en-US" altLang="ko-KR" b="1" dirty="0"/>
              <a:t>(</a:t>
            </a:r>
            <a:r>
              <a:rPr lang="ko-KR" altLang="en-US" b="1" dirty="0"/>
              <a:t>민간자격</a:t>
            </a:r>
            <a:r>
              <a:rPr lang="en-US" altLang="ko-KR" b="1" dirty="0"/>
              <a:t>)</a:t>
            </a:r>
            <a:endParaRPr lang="ko-KR" altLang="en-US" dirty="0"/>
          </a:p>
          <a:p>
            <a:r>
              <a:rPr lang="ko-KR" altLang="en-US" dirty="0"/>
              <a:t>산업 분류상</a:t>
            </a:r>
            <a:r>
              <a:rPr lang="en-US" altLang="ko-KR" dirty="0"/>
              <a:t>: </a:t>
            </a:r>
            <a:r>
              <a:rPr lang="ko-KR" altLang="en-US" b="1" dirty="0"/>
              <a:t>동물미용 종사자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236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/>
              <a:t>생활스포츠지도사 </a:t>
            </a:r>
            <a:r>
              <a:rPr lang="en-US" altLang="ko-KR" b="1" dirty="0"/>
              <a:t>/ </a:t>
            </a:r>
            <a:r>
              <a:rPr lang="ko-KR" altLang="en-US" b="1" dirty="0"/>
              <a:t>퍼스널 트레이너</a:t>
            </a:r>
            <a:r>
              <a:rPr lang="en-US" altLang="ko-KR" b="1" dirty="0"/>
              <a:t>(PT)</a:t>
            </a:r>
            <a:endParaRPr lang="ko-KR" altLang="en-US" dirty="0"/>
          </a:p>
          <a:p>
            <a:r>
              <a:rPr lang="ko-KR" altLang="en-US" dirty="0"/>
              <a:t>국가자격</a:t>
            </a:r>
            <a:r>
              <a:rPr lang="en-US" altLang="ko-KR" dirty="0"/>
              <a:t>: </a:t>
            </a:r>
            <a:r>
              <a:rPr lang="ko-KR" altLang="en-US" b="1" dirty="0"/>
              <a:t>생활스포츠지도사 </a:t>
            </a:r>
            <a:r>
              <a:rPr lang="en-US" altLang="ko-KR" b="1" dirty="0"/>
              <a:t>2</a:t>
            </a:r>
            <a:r>
              <a:rPr lang="ko-KR" altLang="en-US" b="1" dirty="0"/>
              <a:t>급</a:t>
            </a:r>
            <a:r>
              <a:rPr lang="en-US" altLang="ko-KR" b="1" dirty="0"/>
              <a:t>·1</a:t>
            </a:r>
            <a:r>
              <a:rPr lang="ko-KR" altLang="en-US" b="1" dirty="0"/>
              <a:t>급</a:t>
            </a:r>
            <a:endParaRPr lang="ko-KR" altLang="en-US" dirty="0"/>
          </a:p>
          <a:p>
            <a:r>
              <a:rPr lang="ko-KR" altLang="en-US" dirty="0"/>
              <a:t>현장 </a:t>
            </a:r>
            <a:r>
              <a:rPr lang="ko-KR" altLang="en-US" dirty="0" err="1"/>
              <a:t>직무명</a:t>
            </a:r>
            <a:r>
              <a:rPr lang="en-US" altLang="ko-KR" dirty="0"/>
              <a:t>: </a:t>
            </a:r>
            <a:r>
              <a:rPr lang="ko-KR" altLang="en-US" b="1" dirty="0"/>
              <a:t>퍼스널 트레이너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13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8BC4B-104C-31FF-AF00-DECF9057E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3AFFF2-554D-85A3-C242-AF6B68282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4F7BA77-1E29-387D-6220-5E405F423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/>
              <a:t>게임 콘텐츠 </a:t>
            </a:r>
            <a:r>
              <a:rPr lang="ko-KR" altLang="en-US" b="1" dirty="0" err="1"/>
              <a:t>스트리머</a:t>
            </a:r>
            <a:endParaRPr lang="ko-KR" altLang="en-US" dirty="0"/>
          </a:p>
          <a:p>
            <a:r>
              <a:rPr lang="ko-KR" altLang="en-US" dirty="0"/>
              <a:t>포괄 명칭</a:t>
            </a:r>
            <a:r>
              <a:rPr lang="en-US" altLang="ko-KR" dirty="0"/>
              <a:t>: </a:t>
            </a:r>
            <a:r>
              <a:rPr lang="en-US" altLang="ko-KR" b="1" dirty="0"/>
              <a:t>1</a:t>
            </a:r>
            <a:r>
              <a:rPr lang="ko-KR" altLang="en-US" b="1" dirty="0"/>
              <a:t>인 미디어 콘텐츠 창작자</a:t>
            </a:r>
            <a:endParaRPr lang="ko-KR" altLang="en-US" dirty="0"/>
          </a:p>
          <a:p>
            <a:r>
              <a:rPr lang="ko-KR" altLang="en-US" dirty="0"/>
              <a:t>산업 분류</a:t>
            </a:r>
            <a:r>
              <a:rPr lang="en-US" altLang="ko-KR" dirty="0"/>
              <a:t>: </a:t>
            </a:r>
            <a:r>
              <a:rPr lang="ko-KR" altLang="en-US" b="1" dirty="0"/>
              <a:t>디지털 콘텐츠 창작자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C714C-B494-C9DE-ED76-D6CF0F50A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305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776F3-DDC1-CC97-3B35-55FE4DAC2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37541F1-16CD-A1E1-192A-A2D85DC37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F616921-0EBE-FD0E-E7BB-13DB3D721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/>
              <a:t>데이터 </a:t>
            </a:r>
            <a:r>
              <a:rPr lang="ko-KR" altLang="en-US" b="1" dirty="0" err="1"/>
              <a:t>라벨링</a:t>
            </a:r>
            <a:r>
              <a:rPr lang="ko-KR" altLang="en-US" b="1" dirty="0"/>
              <a:t> 작업자</a:t>
            </a:r>
            <a:endParaRPr lang="ko-KR" altLang="en-US" dirty="0"/>
          </a:p>
          <a:p>
            <a:r>
              <a:rPr lang="ko-KR" altLang="en-US" dirty="0"/>
              <a:t>공식 표현</a:t>
            </a:r>
            <a:r>
              <a:rPr lang="en-US" altLang="ko-KR" dirty="0"/>
              <a:t>: </a:t>
            </a:r>
            <a:r>
              <a:rPr lang="ko-KR" altLang="en-US" b="1" dirty="0"/>
              <a:t>데이터 가공</a:t>
            </a:r>
            <a:r>
              <a:rPr lang="en-US" altLang="ko-KR" b="1" dirty="0"/>
              <a:t>·</a:t>
            </a:r>
            <a:r>
              <a:rPr lang="ko-KR" altLang="en-US" b="1" dirty="0" err="1"/>
              <a:t>라벨링</a:t>
            </a:r>
            <a:r>
              <a:rPr lang="ko-KR" altLang="en-US" b="1" dirty="0"/>
              <a:t> 종사자</a:t>
            </a:r>
            <a:endParaRPr lang="ko-KR" altLang="en-US" dirty="0"/>
          </a:p>
          <a:p>
            <a:r>
              <a:rPr lang="en-US" altLang="ko-KR" dirty="0"/>
              <a:t>IT </a:t>
            </a:r>
            <a:r>
              <a:rPr lang="ko-KR" altLang="en-US" dirty="0"/>
              <a:t>산업 직무 분류에서 실제 사용되는 명칭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F79943-7FA6-BE33-83C0-321EDFEA37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57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06E56-109A-E194-BA02-95781C36D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335E805-B197-E504-A2FB-5FE4C05A8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638D14-A8D4-C2D4-74D1-F5AB4E894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/>
              <a:t>수목치료기술자</a:t>
            </a:r>
            <a:endParaRPr lang="ko-KR" altLang="en-US" dirty="0"/>
          </a:p>
          <a:p>
            <a:r>
              <a:rPr lang="ko-KR" altLang="en-US" dirty="0"/>
              <a:t>국가자격 명칭</a:t>
            </a:r>
            <a:r>
              <a:rPr lang="en-US" altLang="ko-KR" dirty="0"/>
              <a:t>: </a:t>
            </a:r>
            <a:r>
              <a:rPr lang="ko-KR" altLang="en-US" b="1" dirty="0"/>
              <a:t>수목치료기술자</a:t>
            </a:r>
            <a:endParaRPr lang="ko-KR" altLang="en-US" dirty="0"/>
          </a:p>
          <a:p>
            <a:r>
              <a:rPr lang="ko-KR" altLang="en-US" dirty="0"/>
              <a:t>흔히 쓰는 별칭</a:t>
            </a:r>
            <a:r>
              <a:rPr lang="en-US" altLang="ko-KR" dirty="0"/>
              <a:t>: </a:t>
            </a:r>
            <a:r>
              <a:rPr lang="ko-KR" altLang="en-US" dirty="0"/>
              <a:t>나무의사 </a:t>
            </a:r>
            <a:r>
              <a:rPr lang="en-US" altLang="ko-KR" dirty="0"/>
              <a:t>(</a:t>
            </a:r>
            <a:r>
              <a:rPr lang="ko-KR" altLang="en-US" dirty="0"/>
              <a:t>별명에 가까움</a:t>
            </a:r>
            <a:r>
              <a:rPr lang="en-US" altLang="ko-KR" dirty="0"/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50FCC7-C80E-7595-B7CF-0CABDC487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1644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0E0E6-8F48-D14E-600C-8D3F8874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90EA031-6A14-49BE-7EA2-14D8E4CE4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4ABE2C2-5AF6-C42E-FC12-B32E2BD8D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/>
              <a:t>바텐더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외래어지만 직무명으로 정착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산업 분류상</a:t>
            </a:r>
            <a:r>
              <a:rPr lang="en-US" altLang="ko-KR" dirty="0"/>
              <a:t>: </a:t>
            </a:r>
            <a:r>
              <a:rPr lang="ko-KR" altLang="en-US" b="1" dirty="0"/>
              <a:t>주류 서비스 종사자</a:t>
            </a:r>
            <a:endParaRPr lang="ko-KR" altLang="en-US" dirty="0"/>
          </a:p>
          <a:p>
            <a:r>
              <a:rPr lang="ko-KR" altLang="en-US" dirty="0"/>
              <a:t>고급 직무 표현</a:t>
            </a:r>
            <a:r>
              <a:rPr lang="en-US" altLang="ko-KR" dirty="0"/>
              <a:t>: </a:t>
            </a:r>
            <a:r>
              <a:rPr lang="ko-KR" altLang="en-US" b="1" dirty="0" err="1"/>
              <a:t>믹솔로지스트</a:t>
            </a:r>
            <a:r>
              <a:rPr lang="en-US" altLang="ko-KR" b="1" dirty="0"/>
              <a:t>(Mixologist)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0F98C3-1A51-1197-2E10-08E9DE312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875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Relationship Id="rId1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1.png"/><Relationship Id="rId4" Type="http://schemas.openxmlformats.org/officeDocument/2006/relationships/image" Target="../media/image16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130300"/>
            <a:ext cx="16408400" cy="8420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895350"/>
            <a:ext cx="16408400" cy="83693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508000"/>
            <a:ext cx="5499100" cy="1003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400" y="1104900"/>
            <a:ext cx="3289300" cy="558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580300"/>
            <a:ext cx="5076537" cy="101169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0" y="6413500"/>
            <a:ext cx="2565400" cy="3086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820000">
            <a:off x="16577295" y="5587325"/>
            <a:ext cx="584200" cy="660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79537" y="1393825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고등학교 </a:t>
            </a:r>
            <a:r>
              <a:rPr lang="en-US" altLang="ko-KR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1</a:t>
            </a:r>
            <a:r>
              <a:rPr lang="ko-KR" altLang="en-US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학년 </a:t>
            </a:r>
            <a:r>
              <a:rPr lang="en-US" altLang="ko-KR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1</a:t>
            </a:r>
            <a:r>
              <a:rPr lang="ko-KR" altLang="en-US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학기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pic>
        <p:nvPicPr>
          <p:cNvPr id="19" name="Picture 3" descr="D:\01.프로젝트-SUM\[프로젝트]취업지원센터\18.표준교안ppt제작\png저장\01-1.png">
            <a:extLst>
              <a:ext uri="{FF2B5EF4-FFF2-40B4-BE49-F238E27FC236}">
                <a16:creationId xmlns:a16="http://schemas.microsoft.com/office/drawing/2014/main" id="{F205F8A2-A5C6-4E0E-EB31-4BA75253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25" y="1178560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E55E8DB-FA20-2802-37AB-6A0FD0DCEA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54" y="2549525"/>
            <a:ext cx="13782636" cy="60018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68899-A626-432E-74F2-0D93ED961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ED5759-94A3-74C7-49F8-8AD8B7BD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7303F2C-8DB6-5F9F-07B4-6C414F7E4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7230F17-BC4A-E729-95CB-48C8BBF0662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C0406A78-838E-0304-112A-3B80940EF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807FEE6-85B7-CD4F-ACDD-20BCD6C27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97719954-D976-9ED2-DEA4-47BA4B1C0AAD}"/>
              </a:ext>
            </a:extLst>
          </p:cNvPr>
          <p:cNvSpPr txBox="1"/>
          <p:nvPr/>
        </p:nvSpPr>
        <p:spPr>
          <a:xfrm>
            <a:off x="2268834" y="5501469"/>
            <a:ext cx="13709650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9900" b="0" i="0" u="none" strike="noStrike" spc="-200" dirty="0" err="1">
                <a:solidFill>
                  <a:srgbClr val="F1F4F8"/>
                </a:solidFill>
                <a:ea typeface="Cafe24 Ssurround"/>
              </a:rPr>
              <a:t>ㅂㅌㄷ</a:t>
            </a:r>
            <a:endParaRPr lang="ko-KR" sz="199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651F5F0-B3BD-DE77-61B8-38BEA4BDE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B8C505A-756E-B830-24B1-D6B3481F5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2C1D016-E952-6B40-41A9-A1B6FE58B4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53CFBCBD-D6DB-A0FE-1E51-70EC9DDA8B5C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3537CF5-AB0D-CF6D-FAA5-A4A5DC003BBC}"/>
              </a:ext>
            </a:extLst>
          </p:cNvPr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1408BE2-0D18-42DE-BC40-AFD05116C005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265FDEE5-78AC-0B43-AF91-A1A8497D05E1}"/>
              </a:ext>
            </a:extLst>
          </p:cNvPr>
          <p:cNvSpPr txBox="1"/>
          <p:nvPr/>
        </p:nvSpPr>
        <p:spPr>
          <a:xfrm>
            <a:off x="3151077" y="5348207"/>
            <a:ext cx="11945163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9900" spc="-200" dirty="0">
                <a:ea typeface="Cafe24 Ssurround"/>
              </a:rPr>
              <a:t>바텐더</a:t>
            </a:r>
            <a:endParaRPr lang="ko-KR" sz="199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1ADFA459-BE69-2784-5B0B-23460AC62A26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15553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0EA2E-1B03-034B-0CAF-74D1925A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EA61615-3FE4-B3BA-F126-68C9B2FF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14C5D99-27B3-F04E-BEED-E8C88997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2E9B6E38-BD2B-1558-01AC-6CDC2F561E2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7555C59C-E483-38B8-E574-EFAD7B0D6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72A41BF-EB24-5513-3360-AB5B73AAA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A73EEAFC-BB99-1EB5-7CCE-FF3FAEED2262}"/>
              </a:ext>
            </a:extLst>
          </p:cNvPr>
          <p:cNvSpPr txBox="1"/>
          <p:nvPr/>
        </p:nvSpPr>
        <p:spPr>
          <a:xfrm>
            <a:off x="1923157" y="5345113"/>
            <a:ext cx="14806813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7500" b="0" i="0" u="none" strike="noStrike" spc="-200" dirty="0" err="1">
                <a:solidFill>
                  <a:srgbClr val="F1F4F8"/>
                </a:solidFill>
                <a:ea typeface="Cafe24 Ssurround"/>
              </a:rPr>
              <a:t>ㅈㄷㅊㅈㅂㅅ</a:t>
            </a:r>
            <a:endParaRPr lang="ko-KR" sz="175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77F2154-D33F-C0C3-6A29-0BCBB4EC5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E3A2440-CDD6-8216-1509-69FC1C2E8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0973DB3-4877-8173-32D5-569A44887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D30C23F5-7AC3-06DC-FD3A-05BADDECA242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FFA5E57-0DD9-59F8-C384-1A8091E18144}"/>
              </a:ext>
            </a:extLst>
          </p:cNvPr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39030DA-04CD-7C41-D6D6-4B4A53448A09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719D2483-3906-636C-F44F-8DF7AA03D207}"/>
              </a:ext>
            </a:extLst>
          </p:cNvPr>
          <p:cNvSpPr txBox="1"/>
          <p:nvPr/>
        </p:nvSpPr>
        <p:spPr>
          <a:xfrm>
            <a:off x="2369935" y="5170152"/>
            <a:ext cx="14306437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7500" b="0" i="0" u="none" strike="noStrike" spc="-200" dirty="0">
                <a:ea typeface="Cafe24 Ssurround"/>
              </a:rPr>
              <a:t>자동차정비사</a:t>
            </a:r>
            <a:endParaRPr lang="ko-KR" sz="175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B7704470-78D7-5461-F9CD-13630F887B03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245684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ADDE7-5FE9-A8CF-C068-897D244CD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927A38C-FD94-FECC-7B79-2581CE4EC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D798561-BF43-DF2E-970E-6696392D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400BCA4C-49E6-9996-9296-BD25D5B0E40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98586AA-0477-4B0A-515C-1D7974D62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41B07FA-ED6D-F355-990D-F1ADBB946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A1B3DF4-1DE0-96BD-6879-EBB1ED73D3D9}"/>
              </a:ext>
            </a:extLst>
          </p:cNvPr>
          <p:cNvSpPr txBox="1"/>
          <p:nvPr/>
        </p:nvSpPr>
        <p:spPr>
          <a:xfrm>
            <a:off x="2485260" y="5097005"/>
            <a:ext cx="13968613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6600" b="0" i="0" u="none" strike="noStrike" spc="-200">
                <a:solidFill>
                  <a:srgbClr val="F1F4F8"/>
                </a:solidFill>
                <a:ea typeface="Cafe24 Ssurround"/>
              </a:rPr>
              <a:t>ㅌㅅㅇㅈㄱㄴㅅ</a:t>
            </a:r>
            <a:endParaRPr lang="ko-KR" sz="166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72CF654-B5C9-DE75-4B2A-DF11E369A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E947841-4546-CECA-F9E4-E2F3200767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09684D9-1D8F-8BF3-6141-4A6A8D77F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B45FFABB-1317-5649-F9F8-0E464C144E13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4E9ADA4-3BF8-B3E6-B530-751EB895101E}"/>
              </a:ext>
            </a:extLst>
          </p:cNvPr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2274DB3-E544-25F9-A171-3F680B868F6C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D7BABAA8-6B25-8F85-95B4-7FAD72B27F1D}"/>
              </a:ext>
            </a:extLst>
          </p:cNvPr>
          <p:cNvSpPr txBox="1"/>
          <p:nvPr/>
        </p:nvSpPr>
        <p:spPr>
          <a:xfrm>
            <a:off x="2304079" y="5035550"/>
            <a:ext cx="14306437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6600" b="0" i="0" u="none" strike="noStrike" spc="-200">
                <a:ea typeface="Cafe24 Ssurround"/>
              </a:rPr>
              <a:t>특수용접기능사</a:t>
            </a:r>
            <a:endParaRPr lang="ko-KR" sz="166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83B031F-8684-AB88-6832-E815DD480EF9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2589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B1B57D-0324-12AE-B27A-415A97F52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9720B15-9C30-BC65-CCE8-F2D79A5E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0DA4AB0-F912-4577-7C92-1D87FFAB7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AD9D5B62-E1D9-258A-0949-CEAE254DBA0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C69140D5-9F74-8AB7-17C2-F02B4BF0E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D72D09D-E8D3-4CCF-4333-33929370F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C86320C-8D6B-F030-D813-A2C1CA4CB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D8C6B325-BDD7-B865-5777-95A40FD33D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7" y="1399387"/>
            <a:ext cx="16409483" cy="76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0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3316A2-C434-240F-699B-B79DC89AD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2C9C47B-8B09-8958-4526-809EABB6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511300"/>
            <a:ext cx="16408400" cy="8140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20D201E-9B37-4C3D-6185-011843B6A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369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D93D426-A51E-E03E-0B5D-84E3F1BBF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508000"/>
            <a:ext cx="5499100" cy="10033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5C19D68-299B-5FEF-23FA-591FEC830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400" y="1104900"/>
            <a:ext cx="3289300" cy="5588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88B86E-F998-E8E9-74E9-48776585D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57D051DD-FA49-77A6-D16E-2E31F02E5C6F}"/>
              </a:ext>
            </a:extLst>
          </p:cNvPr>
          <p:cNvSpPr txBox="1"/>
          <p:nvPr/>
        </p:nvSpPr>
        <p:spPr>
          <a:xfrm>
            <a:off x="1473200" y="14986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C910760-7743-9530-24F4-45A2F27F689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5D6161C-C5D4-7780-DC12-6AB7F5533F7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0" name="Picture 3" descr="D:\01.프로젝트-SUM\[프로젝트]취업지원센터\18.표준교안ppt제작\png저장\01-1.png">
            <a:extLst>
              <a:ext uri="{FF2B5EF4-FFF2-40B4-BE49-F238E27FC236}">
                <a16:creationId xmlns:a16="http://schemas.microsoft.com/office/drawing/2014/main" id="{E12738E0-7519-4146-EB6F-BB2571E2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25" y="1178560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그룹 1005">
            <a:extLst>
              <a:ext uri="{FF2B5EF4-FFF2-40B4-BE49-F238E27FC236}">
                <a16:creationId xmlns:a16="http://schemas.microsoft.com/office/drawing/2014/main" id="{70AF49BB-11AA-D72F-8604-4E72B3565C6D}"/>
              </a:ext>
            </a:extLst>
          </p:cNvPr>
          <p:cNvGrpSpPr/>
          <p:nvPr/>
        </p:nvGrpSpPr>
        <p:grpSpPr>
          <a:xfrm>
            <a:off x="1980572" y="3004994"/>
            <a:ext cx="14638603" cy="1751637"/>
            <a:chOff x="1512643" y="7934909"/>
            <a:chExt cx="4754557" cy="4461635"/>
          </a:xfrm>
        </p:grpSpPr>
        <p:pic>
          <p:nvPicPr>
            <p:cNvPr id="38" name="Object 13">
              <a:extLst>
                <a:ext uri="{FF2B5EF4-FFF2-40B4-BE49-F238E27FC236}">
                  <a16:creationId xmlns:a16="http://schemas.microsoft.com/office/drawing/2014/main" id="{0EED7393-7E67-2D3F-44DC-6A01BBC46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2643" y="7934909"/>
              <a:ext cx="4754557" cy="4461635"/>
            </a:xfrm>
            <a:prstGeom prst="rect">
              <a:avLst/>
            </a:prstGeom>
          </p:spPr>
        </p:pic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81117883-47F2-C3A1-6278-614E06B73F8B}"/>
              </a:ext>
            </a:extLst>
          </p:cNvPr>
          <p:cNvSpPr/>
          <p:nvPr/>
        </p:nvSpPr>
        <p:spPr>
          <a:xfrm>
            <a:off x="2236521" y="3188705"/>
            <a:ext cx="14382654" cy="175163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369A4E1D-F858-EC2D-46CF-C1CDF9D75E38}"/>
              </a:ext>
            </a:extLst>
          </p:cNvPr>
          <p:cNvSpPr txBox="1"/>
          <p:nvPr/>
        </p:nvSpPr>
        <p:spPr>
          <a:xfrm>
            <a:off x="5257800" y="1054100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b="0" i="0" u="none" strike="noStrike" spc="-200">
                <a:ea typeface="Cafe24 Ssurround"/>
              </a:rPr>
              <a:t>노동자 찾기</a:t>
            </a:r>
            <a:endParaRPr lang="ko-KR" sz="3200" b="0" i="0" u="none" strike="noStrike" spc="-200" dirty="0">
              <a:ea typeface="Cafe24 Ssurround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347DADE-C73F-6F0D-1DFF-1E0AC8D171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21" y="3492325"/>
            <a:ext cx="14345136" cy="52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18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A1AA5-0F74-967A-26A2-347287098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35C400-6DD0-6A2E-3B43-F0AEB4FE3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2CCA79F-08F8-7B90-5B61-40F44B195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83C33D7-3628-01C3-4D48-B156B6DE4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FF01BDB-004D-C5F2-67AD-480C00BCA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162" y="954881"/>
            <a:ext cx="10369550" cy="11684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2A04D55-DAA2-703A-955B-F13370EDBD2E}"/>
              </a:ext>
            </a:extLst>
          </p:cNvPr>
          <p:cNvSpPr txBox="1"/>
          <p:nvPr/>
        </p:nvSpPr>
        <p:spPr>
          <a:xfrm>
            <a:off x="5128419" y="1028700"/>
            <a:ext cx="899795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spc="-200" dirty="0">
                <a:solidFill>
                  <a:srgbClr val="778DB1"/>
                </a:solidFill>
                <a:ea typeface="Cafe24 Ssurround"/>
              </a:rPr>
              <a:t>어디까지 </a:t>
            </a:r>
            <a:r>
              <a:rPr lang="ko-KR" altLang="en-US" sz="6000" spc="-200" dirty="0">
                <a:ea typeface="Cafe24 Ssurround"/>
              </a:rPr>
              <a:t>노동자</a:t>
            </a:r>
            <a:r>
              <a:rPr lang="ko-KR" altLang="en-US" sz="6000" spc="-200" dirty="0">
                <a:solidFill>
                  <a:srgbClr val="778DB1"/>
                </a:solidFill>
                <a:ea typeface="Cafe24 Ssurround"/>
              </a:rPr>
              <a:t>일까요</a:t>
            </a:r>
            <a:r>
              <a:rPr lang="en-US" altLang="ko-KR" sz="6000" spc="-200" dirty="0">
                <a:solidFill>
                  <a:srgbClr val="778DB1"/>
                </a:solidFill>
                <a:ea typeface="Cafe24 Ssurround"/>
              </a:rPr>
              <a:t>?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E6FD313-78DD-5C4F-F08E-C394C2F978E6}"/>
              </a:ext>
            </a:extLst>
          </p:cNvPr>
          <p:cNvSpPr txBox="1"/>
          <p:nvPr/>
        </p:nvSpPr>
        <p:spPr>
          <a:xfrm>
            <a:off x="15976600" y="1041400"/>
            <a:ext cx="1536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95B2CE"/>
                </a:solidFill>
                <a:latin typeface="Cafe24 Ssurround air"/>
              </a:rPr>
              <a:t>NO. 02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9A694C6-C886-3905-5234-321765C62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7330035"/>
            <a:ext cx="2104681" cy="2667000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5830BBE1-EC46-1DA0-D49A-6D4D94AFE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8490FFE-0D96-DF21-EE48-CD1766D0A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76B01771-AD62-1E59-A0BE-83137E8107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96" y="6000467"/>
            <a:ext cx="6544406" cy="3518991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0F81600B-F3E3-9F7E-155B-4C2B2892707C}"/>
              </a:ext>
            </a:extLst>
          </p:cNvPr>
          <p:cNvSpPr/>
          <p:nvPr/>
        </p:nvSpPr>
        <p:spPr>
          <a:xfrm>
            <a:off x="2863204" y="2297408"/>
            <a:ext cx="6585596" cy="35444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A950D5A4-325B-1AA5-C106-0CE89CA4D15E}"/>
              </a:ext>
            </a:extLst>
          </p:cNvPr>
          <p:cNvSpPr/>
          <p:nvPr/>
        </p:nvSpPr>
        <p:spPr>
          <a:xfrm>
            <a:off x="9586204" y="2297407"/>
            <a:ext cx="6585596" cy="35444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4EF242CB-3BDB-FA30-E39B-70398412020B}"/>
              </a:ext>
            </a:extLst>
          </p:cNvPr>
          <p:cNvSpPr/>
          <p:nvPr/>
        </p:nvSpPr>
        <p:spPr>
          <a:xfrm>
            <a:off x="2863204" y="5990524"/>
            <a:ext cx="6585596" cy="35444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7D5D28F7-63CB-FCF9-0CE8-BB487FAC9769}"/>
              </a:ext>
            </a:extLst>
          </p:cNvPr>
          <p:cNvSpPr/>
          <p:nvPr/>
        </p:nvSpPr>
        <p:spPr>
          <a:xfrm>
            <a:off x="9586204" y="5990657"/>
            <a:ext cx="6585596" cy="35444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3D7CA45D-EAB6-8666-4A11-6782AE0AA3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04" y="5990524"/>
            <a:ext cx="6585596" cy="3544432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D91B1903-6520-7B2F-9956-21A2F4F523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4975" r="10417" b="7576"/>
          <a:stretch>
            <a:fillRect/>
          </a:stretch>
        </p:blipFill>
        <p:spPr>
          <a:xfrm>
            <a:off x="3233764" y="2314843"/>
            <a:ext cx="5939833" cy="3421681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B2789683-9419-9443-9C8A-B837DDF9A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96" y="2292739"/>
            <a:ext cx="6544406" cy="354443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F0C4B4B-774E-1029-2651-5F4F6348B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65" y="5062513"/>
            <a:ext cx="6963362" cy="151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47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511300"/>
            <a:ext cx="18326100" cy="25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901700"/>
            <a:ext cx="9982200" cy="1168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52900" y="966787"/>
            <a:ext cx="95504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6000" b="0" i="0" u="none" strike="noStrike" spc="-200" dirty="0">
                <a:ea typeface="Cafe24 Ssurround"/>
              </a:rPr>
              <a:t>‘</a:t>
            </a:r>
            <a:r>
              <a:rPr lang="ko-KR" altLang="en-US" sz="6000" b="0" i="0" u="none" strike="noStrike" spc="-200" dirty="0">
                <a:ea typeface="Cafe24 Ssurround"/>
              </a:rPr>
              <a:t>노동</a:t>
            </a:r>
            <a:r>
              <a:rPr lang="en-US" altLang="ko-KR" sz="6000" b="0" i="0" u="none" strike="noStrike" spc="-200" dirty="0">
                <a:ea typeface="Cafe24 Ssurround"/>
              </a:rPr>
              <a:t>’</a:t>
            </a: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과 </a:t>
            </a:r>
            <a:r>
              <a:rPr lang="en-US" altLang="ko-KR" sz="6000" b="0" i="0" u="none" strike="noStrike" spc="-200" dirty="0">
                <a:ea typeface="Cafe24 Ssurround"/>
              </a:rPr>
              <a:t>‘</a:t>
            </a:r>
            <a:r>
              <a:rPr lang="ko-KR" altLang="en-US" sz="6000" b="0" i="0" u="none" strike="noStrike" spc="-200" dirty="0">
                <a:ea typeface="Cafe24 Ssurround"/>
              </a:rPr>
              <a:t>근로</a:t>
            </a:r>
            <a:r>
              <a:rPr lang="en-US" altLang="ko-KR" sz="6000" b="0" i="0" u="none" strike="noStrike" spc="-200" dirty="0">
                <a:ea typeface="Cafe24 Ssurround"/>
              </a:rPr>
              <a:t>’</a:t>
            </a: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의 사전적 의미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2341" y="1007940"/>
            <a:ext cx="29464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3749"/>
              </a:lnSpc>
            </a:pPr>
            <a:r>
              <a:rPr lang="ko-KR" altLang="en-US" sz="2000" b="0" i="0" u="none" strike="noStrike" spc="-100" dirty="0">
                <a:solidFill>
                  <a:srgbClr val="FFFFFF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FFFFF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586200" y="1041400"/>
            <a:ext cx="9271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FFFFFF"/>
                </a:solidFill>
                <a:latin typeface="Cafe24 Ssurround air"/>
              </a:rPr>
              <a:t>NO. 02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725" y="2679700"/>
            <a:ext cx="13944600" cy="713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0" y="4914900"/>
            <a:ext cx="6591300" cy="53721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7839" y="4146550"/>
            <a:ext cx="279400" cy="1193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5839" y="3282950"/>
            <a:ext cx="10960100" cy="9779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799939" y="3511550"/>
            <a:ext cx="9131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spc="-100" dirty="0">
                <a:ea typeface="Cafe24 Ssurround"/>
              </a:rPr>
              <a:t>노동</a:t>
            </a:r>
            <a:r>
              <a:rPr lang="en-US" altLang="ko-KR" sz="3200" spc="-150" dirty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z="3200" spc="-150" dirty="0">
                <a:latin typeface="나눔바른고딕OTF" pitchFamily="18" charset="-127"/>
                <a:ea typeface="나눔바른고딕OTF" pitchFamily="18" charset="-127"/>
              </a:rPr>
              <a:t>勞動</a:t>
            </a:r>
            <a:r>
              <a:rPr lang="en-US" altLang="ko-KR" sz="3200" spc="-150" dirty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  <a:endParaRPr lang="ko-KR" sz="3000" b="0" i="0" u="none" strike="noStrike" spc="-100" dirty="0">
              <a:ea typeface="Cafe24 Ssurroun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838039" y="4476750"/>
            <a:ext cx="10807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ko-KR" altLang="en-US" sz="2400" i="0" u="none" strike="noStrike" spc="-100" dirty="0">
                <a:solidFill>
                  <a:srgbClr val="555555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사람이 생활에 필요한 물자를 얻기 위하여 육체적 노력이나 정신적 노력을 들이는 행위</a:t>
            </a:r>
            <a:endParaRPr lang="en-US" sz="2400" i="0" u="none" strike="noStrike" spc="-100" dirty="0">
              <a:solidFill>
                <a:srgbClr val="555555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38039" y="5048250"/>
            <a:ext cx="9283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400" i="0" u="none" strike="noStrike" spc="-100" dirty="0">
                <a:solidFill>
                  <a:srgbClr val="555555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 </a:t>
            </a:r>
            <a:r>
              <a:rPr lang="ko-KR" altLang="en-US" sz="2400" i="0" u="none" strike="noStrike" spc="-100" dirty="0">
                <a:solidFill>
                  <a:srgbClr val="555555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몸을 움직여 일은 함</a:t>
            </a:r>
            <a:endParaRPr lang="en-US" sz="2400" i="0" u="none" strike="noStrike" spc="-100" dirty="0">
              <a:solidFill>
                <a:srgbClr val="555555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860139" y="3511550"/>
            <a:ext cx="6096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 spc="-100">
                <a:solidFill>
                  <a:srgbClr val="FFFFFF"/>
                </a:solidFill>
                <a:latin typeface="Cafe24 Ssurround"/>
              </a:rPr>
              <a:t>1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5839" y="6038850"/>
            <a:ext cx="10960100" cy="9779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799939" y="6267450"/>
            <a:ext cx="9131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spc="-100" dirty="0">
                <a:ea typeface="Cafe24 Ssurround"/>
              </a:rPr>
              <a:t>근로</a:t>
            </a:r>
            <a:r>
              <a:rPr lang="en-US" altLang="ko-KR" sz="3200" spc="-150" dirty="0">
                <a:latin typeface="나눔스퀘어OTF ExtraBold" pitchFamily="34" charset="-127"/>
                <a:ea typeface="나눔스퀘어OTF ExtraBold" pitchFamily="34" charset="-127"/>
              </a:rPr>
              <a:t> (</a:t>
            </a:r>
            <a:r>
              <a:rPr lang="ko-KR" altLang="en-US" sz="3200" spc="-150" dirty="0">
                <a:latin typeface="나눔바른고딕OTF" pitchFamily="18" charset="-127"/>
                <a:ea typeface="나눔바른고딕OTF" pitchFamily="18" charset="-127"/>
              </a:rPr>
              <a:t>勤勞</a:t>
            </a:r>
            <a:r>
              <a:rPr lang="en-US" altLang="ko-KR" sz="3200" spc="-150" dirty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  <a:endParaRPr lang="ko-KR" sz="3000" b="0" i="0" u="none" strike="noStrike" spc="-100" dirty="0">
              <a:ea typeface="Cafe24 Ssurroun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847439" y="6267450"/>
            <a:ext cx="6096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 spc="-100" dirty="0">
                <a:solidFill>
                  <a:srgbClr val="FFFFFF"/>
                </a:solidFill>
                <a:latin typeface="Cafe24 Ssurround"/>
              </a:rPr>
              <a:t>2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9200" y="6464300"/>
            <a:ext cx="3009900" cy="7670800"/>
          </a:xfrm>
          <a:prstGeom prst="rect">
            <a:avLst/>
          </a:prstGeom>
        </p:spPr>
      </p:pic>
      <p:sp>
        <p:nvSpPr>
          <p:cNvPr id="23" name="TextBox 16">
            <a:extLst>
              <a:ext uri="{FF2B5EF4-FFF2-40B4-BE49-F238E27FC236}">
                <a16:creationId xmlns:a16="http://schemas.microsoft.com/office/drawing/2014/main" id="{12860C09-FFCC-E446-993B-551F5E9290F6}"/>
              </a:ext>
            </a:extLst>
          </p:cNvPr>
          <p:cNvSpPr txBox="1"/>
          <p:nvPr/>
        </p:nvSpPr>
        <p:spPr>
          <a:xfrm>
            <a:off x="6799939" y="7314406"/>
            <a:ext cx="9283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400" b="0" i="0" u="none" strike="noStrike" spc="-100" dirty="0">
                <a:solidFill>
                  <a:srgbClr val="555555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 </a:t>
            </a:r>
            <a:r>
              <a:rPr lang="ko-KR" altLang="en-US" sz="2400" b="0" i="0" u="none" strike="noStrike" spc="-100" dirty="0">
                <a:solidFill>
                  <a:srgbClr val="555555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부지런히 일함</a:t>
            </a:r>
            <a:endParaRPr lang="en-US" sz="2400" b="0" i="0" u="none" strike="noStrike" spc="-100" dirty="0">
              <a:solidFill>
                <a:srgbClr val="555555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pic>
        <p:nvPicPr>
          <p:cNvPr id="24" name="Picture 3" descr="D:\01.프로젝트-SUM\[프로젝트]취업지원센터\18.표준교안ppt제작\png저장\1-1_2차시\06-1.png">
            <a:extLst>
              <a:ext uri="{FF2B5EF4-FFF2-40B4-BE49-F238E27FC236}">
                <a16:creationId xmlns:a16="http://schemas.microsoft.com/office/drawing/2014/main" id="{3BF1C087-7DCA-C8D3-A9DD-35373A30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92" y="2585008"/>
            <a:ext cx="2254758" cy="202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6D8701-21C5-29C4-8870-F971DE11C1A6}"/>
              </a:ext>
            </a:extLst>
          </p:cNvPr>
          <p:cNvSpPr txBox="1"/>
          <p:nvPr/>
        </p:nvSpPr>
        <p:spPr>
          <a:xfrm>
            <a:off x="4088312" y="3364785"/>
            <a:ext cx="1176925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800" spc="-150" dirty="0">
                <a:latin typeface="나눔스퀘어OTF Bold" pitchFamily="34" charset="-127"/>
                <a:ea typeface="나눔스퀘어OTF Bold" pitchFamily="34" charset="-127"/>
              </a:rPr>
              <a:t>사전적 의미</a:t>
            </a:r>
            <a:endParaRPr lang="en-US" altLang="ko-KR" sz="1800" spc="-150" dirty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800" spc="-150" dirty="0">
                <a:latin typeface="나눔스퀘어OTF Bold" pitchFamily="34" charset="-127"/>
                <a:ea typeface="나눔스퀘어OTF Bold" pitchFamily="34" charset="-127"/>
              </a:rPr>
              <a:t>알아보기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8DA1D0-AC2D-D836-2F7B-D8D50928ACFD}"/>
              </a:ext>
            </a:extLst>
          </p:cNvPr>
          <p:cNvSpPr txBox="1"/>
          <p:nvPr/>
        </p:nvSpPr>
        <p:spPr>
          <a:xfrm>
            <a:off x="3966483" y="4121835"/>
            <a:ext cx="14205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500" spc="-150" dirty="0">
                <a:latin typeface="나눔스퀘어OTF Bold" pitchFamily="34" charset="-127"/>
                <a:ea typeface="나눔스퀘어OTF Bold" pitchFamily="34" charset="-127"/>
              </a:rPr>
              <a:t>( </a:t>
            </a:r>
            <a:r>
              <a:rPr lang="ko-KR" altLang="en-US" sz="1500" spc="-150" dirty="0">
                <a:latin typeface="나눔스퀘어OTF Bold" pitchFamily="34" charset="-127"/>
                <a:ea typeface="나눔스퀘어OTF Bold" pitchFamily="34" charset="-127"/>
              </a:rPr>
              <a:t>표준국어대사전 </a:t>
            </a:r>
            <a:r>
              <a:rPr lang="en-US" altLang="ko-KR" sz="1500" spc="-150" dirty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500" spc="-15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C3C22-F378-FF21-D1FF-1B986F7F1D01}"/>
              </a:ext>
            </a:extLst>
          </p:cNvPr>
          <p:cNvSpPr txBox="1"/>
          <p:nvPr/>
        </p:nvSpPr>
        <p:spPr>
          <a:xfrm>
            <a:off x="5557143" y="8403236"/>
            <a:ext cx="9940031" cy="1502761"/>
          </a:xfrm>
          <a:prstGeom prst="round2SameRect">
            <a:avLst>
              <a:gd name="adj1" fmla="val 12230"/>
              <a:gd name="adj2" fmla="val 0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756000" tIns="252000" rtlCol="0">
            <a:noAutofit/>
          </a:bodyPr>
          <a:lstStyle/>
          <a:p>
            <a:pPr>
              <a:spcAft>
                <a:spcPts val="300"/>
              </a:spcAft>
            </a:pPr>
            <a:endParaRPr lang="ko-KR" altLang="en-US" sz="2400" spc="-150" dirty="0"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31A989A-B541-191B-127F-42300A547D76}"/>
              </a:ext>
            </a:extLst>
          </p:cNvPr>
          <p:cNvSpPr/>
          <p:nvPr/>
        </p:nvSpPr>
        <p:spPr>
          <a:xfrm>
            <a:off x="4800600" y="9817100"/>
            <a:ext cx="10696575" cy="461431"/>
          </a:xfrm>
          <a:prstGeom prst="rect">
            <a:avLst/>
          </a:prstGeom>
          <a:solidFill>
            <a:srgbClr val="95B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298B6A-5D2B-E7B9-0CA6-19DB8519F859}"/>
              </a:ext>
            </a:extLst>
          </p:cNvPr>
          <p:cNvSpPr txBox="1"/>
          <p:nvPr/>
        </p:nvSpPr>
        <p:spPr>
          <a:xfrm>
            <a:off x="5892602" y="8712681"/>
            <a:ext cx="10236597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50" dirty="0"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노동자는 </a:t>
            </a:r>
            <a:r>
              <a:rPr lang="ko-KR" altLang="en-US" sz="2400" spc="-150" dirty="0">
                <a:solidFill>
                  <a:srgbClr val="E40327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자율성을 지닌 주체적 존재</a:t>
            </a:r>
            <a:r>
              <a:rPr lang="ko-KR" altLang="en-US" sz="2400" spc="-150" dirty="0"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로 노동의 권리를 보장받아야 하는 사람을 </a:t>
            </a:r>
          </a:p>
          <a:p>
            <a:pPr>
              <a:spcAft>
                <a:spcPts val="300"/>
              </a:spcAft>
            </a:pPr>
            <a:r>
              <a:rPr lang="ko-KR" altLang="en-US" sz="2400" spc="-150" dirty="0"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의미하고</a:t>
            </a:r>
            <a:r>
              <a:rPr lang="en-US" altLang="ko-KR" sz="2400" spc="-150" dirty="0"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, </a:t>
            </a:r>
            <a:r>
              <a:rPr lang="ko-KR" altLang="en-US" sz="2400" spc="-150" dirty="0"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근로자는 사용자의 지시 하에  ‘</a:t>
            </a:r>
            <a:r>
              <a:rPr lang="ko-KR" altLang="en-US" sz="2400" spc="-150" dirty="0" err="1"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근면성실’하게</a:t>
            </a:r>
            <a:r>
              <a:rPr lang="ko-KR" altLang="en-US" sz="2400" spc="-150" dirty="0"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 일하는 사람</a:t>
            </a:r>
            <a:endParaRPr lang="ko-KR" alt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A927B-7C0E-AFBB-4A93-53EB691A4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ED1344-AE42-6B5A-D620-63706423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50956E9-3DAF-186B-DA31-32A277993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2" y="387188"/>
            <a:ext cx="17750616" cy="95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A927B-7C0E-AFBB-4A93-53EB691A4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ED1344-AE42-6B5A-D620-63706423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135299F-5B65-8E3E-B574-6B905B5D1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3028"/>
            <a:ext cx="17716500" cy="95123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5D90146-5DD0-CEA4-0A52-72588D955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7" y="737712"/>
            <a:ext cx="17717365" cy="88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4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511300"/>
            <a:ext cx="18326100" cy="25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812800"/>
            <a:ext cx="9855200" cy="1168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35537" y="2320925"/>
            <a:ext cx="8470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ko-KR" altLang="en-US" sz="4000" dirty="0">
                <a:solidFill>
                  <a:schemeClr val="bg1">
                    <a:alpha val="70196"/>
                  </a:schemeClr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이 두 작품의 차이점은</a:t>
            </a:r>
            <a:r>
              <a:rPr lang="en-US" altLang="ko-KR" sz="4000" dirty="0">
                <a:solidFill>
                  <a:schemeClr val="bg1">
                    <a:alpha val="70196"/>
                  </a:schemeClr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?</a:t>
            </a:r>
            <a:endParaRPr lang="en-US" sz="4000" b="0" i="0" u="none" strike="noStrike" dirty="0">
              <a:solidFill>
                <a:schemeClr val="bg1">
                  <a:alpha val="70196"/>
                </a:schemeClr>
              </a:solidFill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65662" y="873125"/>
            <a:ext cx="9512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b="0" i="0" u="none" strike="noStrike" spc="-200" dirty="0">
                <a:ea typeface="Cafe24 Ssurround"/>
              </a:rPr>
              <a:t>인권</a:t>
            </a: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의 눈으로 </a:t>
            </a:r>
            <a:r>
              <a:rPr lang="ko-KR" altLang="en-US" sz="6000" b="0" i="0" u="none" strike="noStrike" spc="-200" dirty="0">
                <a:ea typeface="Cafe24 Ssurround"/>
              </a:rPr>
              <a:t>노동</a:t>
            </a: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 바라보기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2800" y="1028700"/>
            <a:ext cx="4584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FFFFF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FFFFF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586200" y="1041400"/>
            <a:ext cx="9271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FFFFFF"/>
                </a:solidFill>
                <a:latin typeface="Cafe24 Ssurround air"/>
              </a:rPr>
              <a:t>NO. 05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700" y="4445000"/>
            <a:ext cx="1739900" cy="17399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959100"/>
            <a:ext cx="6565900" cy="637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0800000">
            <a:off x="1143000" y="3162300"/>
            <a:ext cx="6261100" cy="5791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3473450"/>
            <a:ext cx="685800" cy="3937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31319" y="3524250"/>
            <a:ext cx="2684462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ko-KR" altLang="en-US" sz="5000" b="0" i="0" u="none" strike="noStrike" spc="-200">
                <a:solidFill>
                  <a:srgbClr val="778DB1"/>
                </a:solidFill>
                <a:ea typeface="Cafe24 Ssurround"/>
              </a:rPr>
              <a:t>기생충</a:t>
            </a:r>
            <a:endParaRPr lang="ko-KR" sz="5000" b="0" i="0" u="none" strike="noStrike" spc="-200" dirty="0">
              <a:solidFill>
                <a:srgbClr val="778DB1"/>
              </a:solidFill>
              <a:ea typeface="Cafe24 Ssurround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5300" y="2997200"/>
            <a:ext cx="6565900" cy="63754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0800000">
            <a:off x="10795000" y="3175000"/>
            <a:ext cx="6261100" cy="5778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9000" y="3482975"/>
            <a:ext cx="685800" cy="3937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1569700" y="3405187"/>
            <a:ext cx="5308600" cy="6953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3749"/>
              </a:lnSpc>
            </a:pPr>
            <a:r>
              <a:rPr lang="ko-KR" altLang="en-US" sz="5000" b="0" i="0" u="none" strike="noStrike" spc="-200" err="1">
                <a:solidFill>
                  <a:srgbClr val="FFEAB1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아스달</a:t>
            </a:r>
            <a:r>
              <a:rPr lang="ko-KR" altLang="en-US" sz="5000" b="0" i="0" u="none" strike="noStrike" spc="-200" dirty="0">
                <a:solidFill>
                  <a:srgbClr val="FFEAB1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 연대기</a:t>
            </a:r>
            <a:endParaRPr lang="ko-KR" sz="5000" b="0" i="0" u="none" strike="noStrike" spc="-200" dirty="0">
              <a:solidFill>
                <a:srgbClr val="FFEAB1"/>
              </a:solidFill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100" y="6908800"/>
            <a:ext cx="5143500" cy="4711700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E078CAE9-30C6-A188-F9BC-CF49DA64D1AD}"/>
              </a:ext>
            </a:extLst>
          </p:cNvPr>
          <p:cNvSpPr txBox="1"/>
          <p:nvPr/>
        </p:nvSpPr>
        <p:spPr>
          <a:xfrm>
            <a:off x="8462962" y="5055393"/>
            <a:ext cx="1416050" cy="5191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ko-KR" altLang="en-US" sz="4800" b="0" i="0" u="none" strike="noStrike" dirty="0">
                <a:solidFill>
                  <a:schemeClr val="tx1">
                    <a:alpha val="70196"/>
                  </a:schemeClr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차이</a:t>
            </a:r>
            <a:endParaRPr lang="en-US" sz="4800" b="0" i="0" u="none" strike="noStrike" dirty="0">
              <a:solidFill>
                <a:schemeClr val="tx1">
                  <a:alpha val="70196"/>
                </a:schemeClr>
              </a:solidFill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AD51D076-CF57-99F0-782A-F4FEBB7575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4141787"/>
            <a:ext cx="5305424" cy="401002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8602FFA-8AC2-43DC-120A-8FF2CBFF21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4278312"/>
            <a:ext cx="5664200" cy="3838575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2726B9E3-10D6-5623-DE09-5E577B1AAE61}"/>
              </a:ext>
            </a:extLst>
          </p:cNvPr>
          <p:cNvSpPr txBox="1"/>
          <p:nvPr/>
        </p:nvSpPr>
        <p:spPr>
          <a:xfrm>
            <a:off x="16764000" y="9788524"/>
            <a:ext cx="221615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1400" b="0" i="0" u="none" strike="noStrike" spc="-100" dirty="0">
                <a:solidFill>
                  <a:srgbClr val="FFFFFF"/>
                </a:solidFill>
                <a:latin typeface="Cafe24 Ssurround air"/>
              </a:rPr>
              <a:t>이미지 출처</a:t>
            </a:r>
            <a:r>
              <a:rPr lang="en-US" altLang="ko-KR" sz="1400" b="0" i="0" u="none" strike="noStrike" spc="-100" dirty="0">
                <a:solidFill>
                  <a:srgbClr val="FFFFFF"/>
                </a:solidFill>
                <a:latin typeface="Cafe24 Ssurround air"/>
              </a:rPr>
              <a:t>: </a:t>
            </a:r>
            <a:r>
              <a:rPr lang="ko-KR" altLang="en-US" sz="1400" b="0" i="0" u="none" strike="noStrike" spc="-100" dirty="0">
                <a:solidFill>
                  <a:srgbClr val="FFFFFF"/>
                </a:solidFill>
                <a:latin typeface="Cafe24 Ssurround air"/>
              </a:rPr>
              <a:t>구글</a:t>
            </a:r>
            <a:endParaRPr lang="en-US" sz="1400" b="0" i="0" u="none" strike="noStrike" spc="-100" dirty="0">
              <a:solidFill>
                <a:srgbClr val="FFFFFF"/>
              </a:solidFill>
              <a:latin typeface="Cafe24 Ssurround a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511300"/>
            <a:ext cx="16408400" cy="8140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939800"/>
            <a:ext cx="16408400" cy="8369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08000"/>
            <a:ext cx="5499100" cy="1003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1104900"/>
            <a:ext cx="3289300" cy="55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73200" y="14986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2300" y="3505200"/>
            <a:ext cx="3644900" cy="866140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100" y="6553200"/>
            <a:ext cx="2895600" cy="5346700"/>
          </a:xfrm>
          <a:prstGeom prst="rect">
            <a:avLst/>
          </a:prstGeom>
        </p:spPr>
      </p:pic>
      <p:pic>
        <p:nvPicPr>
          <p:cNvPr id="30" name="Picture 3" descr="D:\01.프로젝트-SUM\[프로젝트]취업지원센터\18.표준교안ppt제작\png저장\01-1.png">
            <a:extLst>
              <a:ext uri="{FF2B5EF4-FFF2-40B4-BE49-F238E27FC236}">
                <a16:creationId xmlns:a16="http://schemas.microsoft.com/office/drawing/2014/main" id="{425B342D-D233-E267-9A67-A8EE1E48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25" y="1178560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6861B7D-29BA-B38C-45C4-2C7028F571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0" y="1968891"/>
            <a:ext cx="11660099" cy="70991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06FD126-A10A-7E9E-CA04-281FDA1C3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60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77358-0CFC-0AF9-6D06-9F18DEAB6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446399FF-8D34-323D-D0F8-6D9E9FE4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812800"/>
            <a:ext cx="9855200" cy="1168400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A562405D-EB77-1124-315C-FA8937E42DC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A2483392-CBAD-E0C1-4292-71FF88B80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959100"/>
            <a:ext cx="6565900" cy="63754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75F7003-B22E-C3DD-E082-CA4593930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0800000">
            <a:off x="1143000" y="3162300"/>
            <a:ext cx="6261100" cy="57912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DFB4AF28-1CCA-8291-E985-4645D5A2D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9125" y="7402959"/>
            <a:ext cx="5143500" cy="47117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D2C5ADC-12C2-5C1B-1C5A-7AB39C90D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59"/>
            <a:ext cx="18288000" cy="82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162" y="954881"/>
            <a:ext cx="10369550" cy="1168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976600" y="1041400"/>
            <a:ext cx="1536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95B2CE"/>
                </a:solidFill>
                <a:latin typeface="Cafe24 Ssurround air"/>
              </a:rPr>
              <a:t>NO. 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7700" y="2453481"/>
            <a:ext cx="1066800" cy="508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800" b="0" i="0" u="none" strike="noStrike" spc="-100" dirty="0">
                <a:solidFill>
                  <a:srgbClr val="FFFFFF"/>
                </a:solidFill>
                <a:ea typeface="Cafe24 Ssurround"/>
              </a:rPr>
              <a:t>업력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E5B85D80-1380-B8D0-7E6C-8FE8AE1CADA2}"/>
              </a:ext>
            </a:extLst>
          </p:cNvPr>
          <p:cNvSpPr txBox="1"/>
          <p:nvPr/>
        </p:nvSpPr>
        <p:spPr>
          <a:xfrm>
            <a:off x="660400" y="9398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  <a:cs typeface="Cafe24 Ssurround air" panose="020B0600000101010101" charset="-127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3007" y="7696200"/>
            <a:ext cx="2004457" cy="2540000"/>
          </a:xfrm>
          <a:prstGeom prst="rect">
            <a:avLst/>
          </a:prstGeom>
        </p:spPr>
      </p:pic>
      <p:pic>
        <p:nvPicPr>
          <p:cNvPr id="10" name="Picture 2" descr="t606zBy.jpg">
            <a:extLst>
              <a:ext uri="{FF2B5EF4-FFF2-40B4-BE49-F238E27FC236}">
                <a16:creationId xmlns:a16="http://schemas.microsoft.com/office/drawing/2014/main" id="{907B3755-7092-F9AE-7C27-1CB1BD5C8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0340" y="2488406"/>
            <a:ext cx="64359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q\Desktop\자료\서울시교육청(특성화고)\캡처사진\경북 마트 청소노동자.bmp">
            <a:extLst>
              <a:ext uri="{FF2B5EF4-FFF2-40B4-BE49-F238E27FC236}">
                <a16:creationId xmlns:a16="http://schemas.microsoft.com/office/drawing/2014/main" id="{4BD8D3E8-5EAB-411C-6107-8D0D1005D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3233" t="3300" r="1848" b="7920"/>
          <a:stretch/>
        </p:blipFill>
        <p:spPr bwMode="auto">
          <a:xfrm>
            <a:off x="10104613" y="2455069"/>
            <a:ext cx="6435994" cy="6858000"/>
          </a:xfrm>
          <a:prstGeom prst="rect">
            <a:avLst/>
          </a:prstGeom>
          <a:noFill/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CF0145C2-18EF-71B7-2113-B76DE3FCE0B8}"/>
              </a:ext>
            </a:extLst>
          </p:cNvPr>
          <p:cNvSpPr txBox="1"/>
          <p:nvPr/>
        </p:nvSpPr>
        <p:spPr>
          <a:xfrm>
            <a:off x="4648200" y="1041400"/>
            <a:ext cx="9512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b="0" i="0" u="none" strike="noStrike" spc="-200" dirty="0">
                <a:ea typeface="Cafe24 Ssurround"/>
              </a:rPr>
              <a:t>인권</a:t>
            </a: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의 눈으로 </a:t>
            </a:r>
            <a:r>
              <a:rPr lang="ko-KR" altLang="en-US" sz="6000" b="0" i="0" u="none" strike="noStrike" spc="-200" dirty="0">
                <a:ea typeface="Cafe24 Ssurround"/>
              </a:rPr>
              <a:t>노동</a:t>
            </a: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 바라보기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2331107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21F9057-53F2-11A1-9543-12D9AF4D3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95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FBE20-1F59-E119-816A-F9F4FA254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64D8E6-87A6-AEC6-0514-83BA93982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A3B9807-5EC9-4429-5E05-B591EC2DB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D462019-B039-509A-8571-F04D2E77B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A3A04A5-E1D9-D5E8-DFD2-0A0098249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901700"/>
            <a:ext cx="6172200" cy="11684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7AB5C69-6296-BC2B-4CB9-9C693C450C6E}"/>
              </a:ext>
            </a:extLst>
          </p:cNvPr>
          <p:cNvSpPr txBox="1"/>
          <p:nvPr/>
        </p:nvSpPr>
        <p:spPr>
          <a:xfrm>
            <a:off x="5943600" y="977900"/>
            <a:ext cx="63246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마무리 하면서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EF48B5A-3DF1-B9BF-FCF4-D9CC3A54D8E6}"/>
              </a:ext>
            </a:extLst>
          </p:cNvPr>
          <p:cNvSpPr txBox="1"/>
          <p:nvPr/>
        </p:nvSpPr>
        <p:spPr>
          <a:xfrm>
            <a:off x="812800" y="10287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DFDBB62-32E8-6453-256F-4AD0C13DB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0" y="3352800"/>
            <a:ext cx="4965700" cy="55499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2CE1982A-96FB-A47A-4DA9-33A04480E37E}"/>
              </a:ext>
            </a:extLst>
          </p:cNvPr>
          <p:cNvSpPr txBox="1"/>
          <p:nvPr/>
        </p:nvSpPr>
        <p:spPr>
          <a:xfrm>
            <a:off x="1282700" y="3683000"/>
            <a:ext cx="10160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 dirty="0">
                <a:solidFill>
                  <a:srgbClr val="778DB1"/>
                </a:solidFill>
                <a:latin typeface="Cafe24 Ssurround"/>
              </a:rPr>
              <a:t>1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E3D8EBF-20BF-705D-5B8E-80FB356455EA}"/>
              </a:ext>
            </a:extLst>
          </p:cNvPr>
          <p:cNvSpPr txBox="1"/>
          <p:nvPr/>
        </p:nvSpPr>
        <p:spPr>
          <a:xfrm>
            <a:off x="2628900" y="3568700"/>
            <a:ext cx="3035300" cy="66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b="0" i="0" u="none" strike="noStrike" spc="-100" dirty="0">
                <a:ea typeface="Cafe24 Ssurround"/>
              </a:rPr>
              <a:t>노동</a:t>
            </a:r>
            <a:r>
              <a:rPr lang="ko-KR" altLang="en-US" sz="3700" b="0" i="0" u="none" strike="noStrike" spc="-100" dirty="0">
                <a:solidFill>
                  <a:srgbClr val="FFFFFF"/>
                </a:solidFill>
                <a:ea typeface="Cafe24 Ssurround"/>
              </a:rPr>
              <a:t>의 의미</a:t>
            </a:r>
            <a:endParaRPr lang="ko-KR" sz="3700" b="0" i="0" u="none" strike="noStrike" spc="-100" dirty="0">
              <a:solidFill>
                <a:srgbClr val="FFFFFF"/>
              </a:solidFill>
              <a:ea typeface="Cafe24 Ssurround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7417222-14ED-68FA-15B0-3E8DA270B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800" y="3365500"/>
            <a:ext cx="4965700" cy="5549900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E1CF44C5-D6A6-72BA-E90C-B64A2344B02C}"/>
              </a:ext>
            </a:extLst>
          </p:cNvPr>
          <p:cNvSpPr txBox="1"/>
          <p:nvPr/>
        </p:nvSpPr>
        <p:spPr>
          <a:xfrm>
            <a:off x="6908800" y="3683000"/>
            <a:ext cx="10160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778DB1"/>
                </a:solidFill>
                <a:latin typeface="Cafe24 Ssurround"/>
              </a:rPr>
              <a:t>2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5C3D492-133D-B7B6-013B-3B99CF52606B}"/>
              </a:ext>
            </a:extLst>
          </p:cNvPr>
          <p:cNvSpPr txBox="1"/>
          <p:nvPr/>
        </p:nvSpPr>
        <p:spPr>
          <a:xfrm>
            <a:off x="8255000" y="3568700"/>
            <a:ext cx="3035300" cy="66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b="0" i="0" u="none" strike="noStrike" spc="-100" dirty="0">
                <a:ea typeface="Cafe24 Ssurround"/>
              </a:rPr>
              <a:t>노동</a:t>
            </a:r>
            <a:r>
              <a:rPr lang="ko-KR" altLang="en-US" sz="3700" b="0" i="0" u="none" strike="noStrike" spc="-100" dirty="0">
                <a:solidFill>
                  <a:srgbClr val="FFFFFF"/>
                </a:solidFill>
                <a:ea typeface="Cafe24 Ssurround"/>
              </a:rPr>
              <a:t>의 가치</a:t>
            </a:r>
            <a:endParaRPr lang="ko-KR" sz="3700" b="0" i="0" u="none" strike="noStrike" spc="-100" dirty="0">
              <a:solidFill>
                <a:srgbClr val="FFFFFF"/>
              </a:solidFill>
              <a:ea typeface="Cafe24 Ssurround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32094BED-3B7A-8E3F-1E73-7FDDFDD32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9800" y="3365500"/>
            <a:ext cx="4965700" cy="55499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34FF52EE-65B0-B953-B902-7517255F1514}"/>
              </a:ext>
            </a:extLst>
          </p:cNvPr>
          <p:cNvSpPr txBox="1"/>
          <p:nvPr/>
        </p:nvSpPr>
        <p:spPr>
          <a:xfrm>
            <a:off x="12636500" y="3695700"/>
            <a:ext cx="10160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778DB1"/>
                </a:solidFill>
                <a:latin typeface="Cafe24 Ssurround"/>
              </a:rPr>
              <a:t>3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35E52114-5A10-3E80-FEE2-A282140C143A}"/>
              </a:ext>
            </a:extLst>
          </p:cNvPr>
          <p:cNvSpPr txBox="1"/>
          <p:nvPr/>
        </p:nvSpPr>
        <p:spPr>
          <a:xfrm>
            <a:off x="13843000" y="3568700"/>
            <a:ext cx="3302000" cy="66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spc="-100" dirty="0">
                <a:solidFill>
                  <a:srgbClr val="FFFFFF"/>
                </a:solidFill>
                <a:ea typeface="Cafe24 Ssurround"/>
              </a:rPr>
              <a:t>숨은 </a:t>
            </a:r>
            <a:r>
              <a:rPr lang="ko-KR" altLang="en-US" sz="3700" spc="-100" dirty="0">
                <a:ea typeface="Cafe24 Ssurround"/>
              </a:rPr>
              <a:t>노동자</a:t>
            </a:r>
            <a:endParaRPr lang="ko-KR" sz="3700" b="0" i="0" u="none" strike="noStrike" spc="-100" dirty="0">
              <a:ea typeface="Cafe24 Ssurround"/>
            </a:endParaRPr>
          </a:p>
        </p:txBody>
      </p:sp>
      <p:pic>
        <p:nvPicPr>
          <p:cNvPr id="25" name="Picture 5" descr="D:\01.프로젝트-SUM\[프로젝트]취업지원센터\18.표준교안ppt제작\png저장\1-1_2차시\13-2.png">
            <a:extLst>
              <a:ext uri="{FF2B5EF4-FFF2-40B4-BE49-F238E27FC236}">
                <a16:creationId xmlns:a16="http://schemas.microsoft.com/office/drawing/2014/main" id="{43C949BA-4655-85B9-96C9-43D1CC2D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5" y="4650657"/>
            <a:ext cx="4228956" cy="415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래픽 23">
            <a:extLst>
              <a:ext uri="{FF2B5EF4-FFF2-40B4-BE49-F238E27FC236}">
                <a16:creationId xmlns:a16="http://schemas.microsoft.com/office/drawing/2014/main" id="{A84B52CE-8C44-869D-3D1D-865EB658DB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6081" y="5186885"/>
            <a:ext cx="4723138" cy="3081161"/>
          </a:xfrm>
          <a:prstGeom prst="rect">
            <a:avLst/>
          </a:prstGeom>
        </p:spPr>
      </p:pic>
      <p:pic>
        <p:nvPicPr>
          <p:cNvPr id="27" name="Picture 2" descr="D:\01.프로젝트-SUM\[프로젝트]취업지원센터\18.표준교안ppt제작\png저장\1-1_2차시\02-1.png">
            <a:extLst>
              <a:ext uri="{FF2B5EF4-FFF2-40B4-BE49-F238E27FC236}">
                <a16:creationId xmlns:a16="http://schemas.microsoft.com/office/drawing/2014/main" id="{62D09275-DEA7-F809-D696-F4CAB542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4650657"/>
            <a:ext cx="4496054" cy="3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908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36AAA-F738-54D8-EACA-F6D60E17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B20471-4B1C-5001-B853-F37F50E8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2AF2124-CB5B-20BA-D9B2-456D48F7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E6F931DA-D6A9-B796-ED6E-1ACA3F5106B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195AFF0A-EA97-845B-0301-CF4604586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08000"/>
            <a:ext cx="54991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05CDC86-71C7-5B27-D0D9-DFBD1FAB6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1104900"/>
            <a:ext cx="32893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13FD3280-08B0-0A23-4591-268EE26912B0}"/>
              </a:ext>
            </a:extLst>
          </p:cNvPr>
          <p:cNvSpPr txBox="1"/>
          <p:nvPr/>
        </p:nvSpPr>
        <p:spPr>
          <a:xfrm>
            <a:off x="5384800" y="4743450"/>
            <a:ext cx="7772400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8200" b="0" i="0" u="none" strike="noStrike" spc="-200" dirty="0">
                <a:solidFill>
                  <a:srgbClr val="F1F4F8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감사합니다</a:t>
            </a:r>
            <a:r>
              <a:rPr lang="en-US" altLang="ko-KR" sz="8200" b="0" i="0" u="none" strike="noStrike" spc="-200" dirty="0">
                <a:solidFill>
                  <a:srgbClr val="F1F4F8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!</a:t>
            </a:r>
            <a:endParaRPr lang="ko-KR" sz="8200" b="0" i="0" u="none" strike="noStrike" spc="-200" dirty="0">
              <a:solidFill>
                <a:srgbClr val="F1F4F8"/>
              </a:solidFill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091786C-F9A4-D596-265A-9139A0ED7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47B84B10-0347-CA94-6463-30DA3A7234FA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pic>
        <p:nvPicPr>
          <p:cNvPr id="17" name="Picture 3" descr="D:\01.프로젝트-SUM\[프로젝트]취업지원센터\18.표준교안ppt제작\png저장\01-1.png">
            <a:extLst>
              <a:ext uri="{FF2B5EF4-FFF2-40B4-BE49-F238E27FC236}">
                <a16:creationId xmlns:a16="http://schemas.microsoft.com/office/drawing/2014/main" id="{F42E9144-7E53-0460-3629-7CECECAE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25" y="1178560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01.프로젝트-SUM\[프로젝트]취업지원센터\18.표준교안ppt제작\png저장\1-1_2차시\18-1.png">
            <a:extLst>
              <a:ext uri="{FF2B5EF4-FFF2-40B4-BE49-F238E27FC236}">
                <a16:creationId xmlns:a16="http://schemas.microsoft.com/office/drawing/2014/main" id="{633F761E-62C9-48A0-24D8-942400C4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26050"/>
            <a:ext cx="4642420" cy="477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43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1825" y="939800"/>
            <a:ext cx="10369550" cy="11684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072063" y="990600"/>
            <a:ext cx="899795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노동인권</a:t>
            </a:r>
            <a:r>
              <a:rPr lang="en-US" sz="6000" b="0" i="0" u="none" strike="noStrike" spc="-200" dirty="0">
                <a:solidFill>
                  <a:srgbClr val="778DB1"/>
                </a:solidFill>
                <a:latin typeface="Cafe24 Ssurround"/>
              </a:rPr>
              <a:t> </a:t>
            </a:r>
            <a:r>
              <a:rPr lang="ko-KR" altLang="en-US" sz="6000" b="0" i="0" u="none" strike="noStrike" spc="-200" dirty="0">
                <a:solidFill>
                  <a:srgbClr val="333333"/>
                </a:solidFill>
                <a:ea typeface="Cafe24 Ssurround"/>
              </a:rPr>
              <a:t>교육이 필요한 이유 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976600" y="1041400"/>
            <a:ext cx="1536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95B2CE"/>
                </a:solidFill>
                <a:latin typeface="Cafe24 Ssurround air"/>
              </a:rPr>
              <a:t>NO. 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26500" y="6832600"/>
            <a:ext cx="1066800" cy="508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800" b="0" i="0" u="none" strike="noStrike" spc="-100">
                <a:solidFill>
                  <a:srgbClr val="FFFFFF"/>
                </a:solidFill>
                <a:ea typeface="Cafe24 Ssurround"/>
              </a:rPr>
              <a:t>업력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E5B85D80-1380-B8D0-7E6C-8FE8AE1CADA2}"/>
              </a:ext>
            </a:extLst>
          </p:cNvPr>
          <p:cNvSpPr txBox="1"/>
          <p:nvPr/>
        </p:nvSpPr>
        <p:spPr>
          <a:xfrm>
            <a:off x="660400" y="9398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pic>
        <p:nvPicPr>
          <p:cNvPr id="17" name="3-1학기2차시_송곳">
            <a:hlinkClick r:id="" action="ppaction://media"/>
            <a:extLst>
              <a:ext uri="{FF2B5EF4-FFF2-40B4-BE49-F238E27FC236}">
                <a16:creationId xmlns:a16="http://schemas.microsoft.com/office/drawing/2014/main" id="{23174482-3113-B472-FCFA-0935DB56C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0200" y="2651919"/>
            <a:ext cx="12084844" cy="64112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07319" y="5519737"/>
            <a:ext cx="3327400" cy="421640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D5515748-4D10-B5B2-A9FB-C231A84B4050}"/>
              </a:ext>
            </a:extLst>
          </p:cNvPr>
          <p:cNvSpPr txBox="1"/>
          <p:nvPr/>
        </p:nvSpPr>
        <p:spPr>
          <a:xfrm>
            <a:off x="15982950" y="10007600"/>
            <a:ext cx="221615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1400" b="0" i="0" u="none" strike="noStrike" spc="-100" dirty="0" err="1">
                <a:latin typeface="Cafe24 Ssurround air"/>
              </a:rPr>
              <a:t>영상출처</a:t>
            </a:r>
            <a:r>
              <a:rPr lang="en-US" altLang="ko-KR" sz="1400" b="0" i="0" u="none" strike="noStrike" spc="-100" dirty="0">
                <a:latin typeface="Cafe24 Ssurround air"/>
              </a:rPr>
              <a:t>: JTBC’</a:t>
            </a:r>
            <a:r>
              <a:rPr lang="ko-KR" altLang="en-US" sz="1400" b="0" i="0" u="none" strike="noStrike" spc="-100" dirty="0">
                <a:latin typeface="Cafe24 Ssurround air"/>
              </a:rPr>
              <a:t>송곳</a:t>
            </a:r>
            <a:r>
              <a:rPr lang="en-US" altLang="ko-KR" sz="1400" b="0" i="0" u="none" strike="noStrike" spc="-100" dirty="0">
                <a:latin typeface="Cafe24 Ssurround air"/>
              </a:rPr>
              <a:t>’ </a:t>
            </a:r>
            <a:r>
              <a:rPr lang="ko-KR" altLang="en-US" sz="1400" b="0" i="0" u="none" strike="noStrike" spc="-100" dirty="0">
                <a:latin typeface="Cafe24 Ssurround air"/>
              </a:rPr>
              <a:t>드라마</a:t>
            </a:r>
            <a:endParaRPr lang="en-US" sz="1400" b="0" i="0" u="none" strike="noStrike" spc="-100" dirty="0">
              <a:latin typeface="Cafe24 Ssurround a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68834" y="4785751"/>
            <a:ext cx="13709650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9900" b="0" i="0" u="none" strike="noStrike" spc="-200" dirty="0" err="1">
                <a:solidFill>
                  <a:srgbClr val="F1F4F8"/>
                </a:solidFill>
                <a:ea typeface="Cafe24 Ssurround"/>
              </a:rPr>
              <a:t>ㄹㅅㅈㅈㅈ</a:t>
            </a:r>
            <a:endParaRPr lang="ko-KR" sz="199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FE0B2A16-A65E-C8C0-B8A2-3EFF609728EB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1B46184F-1710-2F5B-0278-034A523CF100}"/>
              </a:ext>
            </a:extLst>
          </p:cNvPr>
          <p:cNvSpPr txBox="1"/>
          <p:nvPr/>
        </p:nvSpPr>
        <p:spPr>
          <a:xfrm>
            <a:off x="3215868" y="4882076"/>
            <a:ext cx="11945163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9900" b="0" i="0" u="none" strike="noStrike" spc="-200" dirty="0" err="1">
                <a:ea typeface="Cafe24 Ssurround"/>
              </a:rPr>
              <a:t>릴스제작자</a:t>
            </a:r>
            <a:endParaRPr lang="ko-KR" sz="199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B79A521E-B100-2455-5B80-56B735EAA86C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B643CF-277F-6B42-B6BA-0A9463867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9A1F03-9770-2B98-B6FC-08FEAC9A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626851F-C1FE-DAB4-5291-D26EFB7DF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B9954C3E-1FB3-5472-217A-1D4E479FD42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35A266E-8C1F-343D-74D1-3B292B564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CC507E8-BD4A-D2CA-1363-292EE6C82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14905E6-8942-1B4A-9D87-6FD45AB21688}"/>
              </a:ext>
            </a:extLst>
          </p:cNvPr>
          <p:cNvSpPr txBox="1"/>
          <p:nvPr/>
        </p:nvSpPr>
        <p:spPr>
          <a:xfrm>
            <a:off x="1473200" y="4794573"/>
            <a:ext cx="15621000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6600" spc="-200" dirty="0" err="1">
                <a:solidFill>
                  <a:srgbClr val="F1F4F8"/>
                </a:solidFill>
                <a:ea typeface="Cafe24 Ssurround"/>
              </a:rPr>
              <a:t>ㅂㄹㄷㅁㅁㅇㅅ</a:t>
            </a:r>
            <a:endParaRPr lang="ko-KR" sz="166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FE14A7C-E466-1625-63D2-EA1150BCC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E40986F-A15D-6518-087B-C106C507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0357D51-E5B7-FC21-50E9-E58159AA73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01F94C07-A67D-0739-2B96-E18F26B0634C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10C4FC4-D311-F231-1676-B5E2D3AF3323}"/>
              </a:ext>
            </a:extLst>
          </p:cNvPr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6C136AA6-92D4-FD01-B0C3-FD707D70D5E6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6CCE48A-3493-FD19-46D2-A3F917679325}"/>
              </a:ext>
            </a:extLst>
          </p:cNvPr>
          <p:cNvSpPr txBox="1"/>
          <p:nvPr/>
        </p:nvSpPr>
        <p:spPr>
          <a:xfrm>
            <a:off x="2316443" y="4838700"/>
            <a:ext cx="14112891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6600" b="0" i="0" u="none" strike="noStrike" spc="-200">
                <a:ea typeface="Cafe24 Ssurround"/>
              </a:rPr>
              <a:t>반려동물미용사</a:t>
            </a:r>
            <a:endParaRPr lang="ko-KR" sz="166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6A2C1B0-1FEB-71DE-E1CF-D881DD4ACD54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25863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CDE6E-264D-5214-5494-9493CC09D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CD1482-7FA4-8884-2748-4523BD9D2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61B1E7-0B52-EE8B-DB6D-DE0D125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FCCE8371-D780-262A-34A5-2A55FED8D83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B5608E8-98E0-9B5F-030D-2D26FDBB8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3671242-766F-B7C1-6A3F-AB274D0D5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52E6A9-284B-71A4-0B7F-AD5D1B064E38}"/>
              </a:ext>
            </a:extLst>
          </p:cNvPr>
          <p:cNvSpPr txBox="1"/>
          <p:nvPr/>
        </p:nvSpPr>
        <p:spPr>
          <a:xfrm>
            <a:off x="2590800" y="4615804"/>
            <a:ext cx="13968613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6600" b="0" i="0" u="none" strike="noStrike" spc="-200">
                <a:solidFill>
                  <a:srgbClr val="F1F4F8"/>
                </a:solidFill>
                <a:ea typeface="Cafe24 Ssurround"/>
              </a:rPr>
              <a:t>ㅅㅍㅊㅌㄹㅇㄴ</a:t>
            </a:r>
            <a:endParaRPr lang="ko-KR" sz="166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2EB4B39-03EF-1FFE-A733-CEC9A81A1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7F60297-5CA5-97C7-8E20-8CA7F5ADA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25179B2-EA98-6098-0A59-D822EF5D6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EA59EB7F-78A6-C5A2-0E71-3EEFAE874EB4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956EF0D-7D64-369A-831E-0941C56AA187}"/>
              </a:ext>
            </a:extLst>
          </p:cNvPr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FD7B5262-3BC0-48CF-48A0-67CE404866ED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A710B8AA-13D4-B4AD-2E06-3B45683C24D5}"/>
              </a:ext>
            </a:extLst>
          </p:cNvPr>
          <p:cNvSpPr txBox="1"/>
          <p:nvPr/>
        </p:nvSpPr>
        <p:spPr>
          <a:xfrm>
            <a:off x="2424008" y="4654550"/>
            <a:ext cx="14306437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6600" b="0" i="0" u="none" strike="noStrike" spc="-200">
                <a:ea typeface="Cafe24 Ssurround"/>
              </a:rPr>
              <a:t>스포츠트레이너</a:t>
            </a:r>
            <a:endParaRPr lang="ko-KR" sz="166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A09776B1-8551-5E95-7B5F-6DEEB41BD78A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35178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6F796-0CDE-5F6D-2C65-CC7E0712C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997A778-DB5E-603C-A112-D57CEC28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4B9DA75-360E-3EB0-F4EF-F8DF794BB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F1E4DB02-808F-2760-7B91-2DF5485EE9F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CAB70CF8-E5F5-60A5-D824-4DCCA9440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E2B26F6-CB11-8070-078B-461F2103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0B1B40A-1F37-149E-CDF9-0E45DA49C6A2}"/>
              </a:ext>
            </a:extLst>
          </p:cNvPr>
          <p:cNvSpPr txBox="1"/>
          <p:nvPr/>
        </p:nvSpPr>
        <p:spPr>
          <a:xfrm>
            <a:off x="1923159" y="5194300"/>
            <a:ext cx="14806813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7500" b="0" i="0" u="none" strike="noStrike" spc="-200" dirty="0" err="1">
                <a:solidFill>
                  <a:srgbClr val="F1F4F8"/>
                </a:solidFill>
                <a:ea typeface="Cafe24 Ssurround"/>
              </a:rPr>
              <a:t>ㄱㅇㅅㅌㄹ</a:t>
            </a:r>
            <a:r>
              <a:rPr lang="ko-KR" altLang="en-US" sz="17500" spc="-200" dirty="0" err="1">
                <a:solidFill>
                  <a:srgbClr val="F1F4F8"/>
                </a:solidFill>
                <a:ea typeface="Cafe24 Ssurround"/>
              </a:rPr>
              <a:t>ㅁ</a:t>
            </a:r>
            <a:endParaRPr lang="ko-KR" sz="175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CF4A32C-2133-A543-770F-CFBB212F2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CC919FB-658D-D01E-CBEF-65BBFD939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E8D29A5-7B0A-F708-019D-31DBCD94E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9BB62D14-0B45-475F-4621-BC905A5ACC84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341D5AC-D65A-4D2B-E58A-F7260394DE13}"/>
              </a:ext>
            </a:extLst>
          </p:cNvPr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1AFD307-5B35-4D22-A917-F24407C90671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D9EFCC39-65F7-BE33-F2D4-31DF3CB2F504}"/>
              </a:ext>
            </a:extLst>
          </p:cNvPr>
          <p:cNvSpPr txBox="1"/>
          <p:nvPr/>
        </p:nvSpPr>
        <p:spPr>
          <a:xfrm>
            <a:off x="2173346" y="5194300"/>
            <a:ext cx="14306437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7500" b="0" i="0" u="none" strike="noStrike" spc="-200" dirty="0" err="1">
                <a:ea typeface="Cafe24 Ssurround"/>
              </a:rPr>
              <a:t>게임스트리머</a:t>
            </a:r>
            <a:endParaRPr lang="ko-KR" sz="175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2EF3D35-BE20-F527-5DC4-61C0218585B5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3961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04BC3-C90C-EDB8-0355-A39175BBF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37332B6-996C-131D-2038-B45BC919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E8F89CC-C432-0C8B-66C0-7D73D33DE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EBB8CCFF-1A5B-6B1E-E01E-22CE607CC70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AFDCE2C4-E41E-8D1C-BB4C-8030FA1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1E76BB2-7279-A03B-49A1-638AEA890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123FF2F4-4455-6E16-F667-427B4CAC5747}"/>
              </a:ext>
            </a:extLst>
          </p:cNvPr>
          <p:cNvSpPr txBox="1"/>
          <p:nvPr/>
        </p:nvSpPr>
        <p:spPr>
          <a:xfrm>
            <a:off x="1923159" y="5194300"/>
            <a:ext cx="14806813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7500" b="0" i="0" u="none" strike="noStrike" spc="-200" dirty="0" err="1">
                <a:solidFill>
                  <a:srgbClr val="F1F4F8"/>
                </a:solidFill>
                <a:ea typeface="Cafe24 Ssurround"/>
              </a:rPr>
              <a:t>ㄷㅇㅌㄹ</a:t>
            </a:r>
            <a:r>
              <a:rPr lang="ko-KR" altLang="en-US" sz="17500" spc="-200" dirty="0" err="1">
                <a:solidFill>
                  <a:srgbClr val="F1F4F8"/>
                </a:solidFill>
                <a:ea typeface="Cafe24 Ssurround"/>
              </a:rPr>
              <a:t>ㅂㄹ</a:t>
            </a:r>
            <a:endParaRPr lang="ko-KR" sz="175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04F0E2F-1668-640D-7606-DDFB1D4EB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873D96E-7455-702F-CCB6-8AA0E01A2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19DC58D7-A8DD-06FE-79F2-80C0921CFB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D04CC3EC-6991-0B28-3047-A8E39CB129BC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7774423-3402-FA74-3DE9-553D2AFBD714}"/>
              </a:ext>
            </a:extLst>
          </p:cNvPr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25845A3-3803-CE58-3F54-04B603F62ECF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5EE4BDD7-1FEC-C1F8-CFFC-1360CB15A1B4}"/>
              </a:ext>
            </a:extLst>
          </p:cNvPr>
          <p:cNvSpPr txBox="1"/>
          <p:nvPr/>
        </p:nvSpPr>
        <p:spPr>
          <a:xfrm>
            <a:off x="2173346" y="5112396"/>
            <a:ext cx="14306437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7500" b="0" i="0" u="none" strike="noStrike" spc="-200">
                <a:ea typeface="Cafe24 Ssurround"/>
              </a:rPr>
              <a:t>데이터라벨러</a:t>
            </a:r>
            <a:endParaRPr lang="ko-KR" sz="175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2340B4D5-1527-9C1B-3E22-A1A3971122BB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1688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B3539-A012-B19E-8422-DD13ED46C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FD9CC0A-1B02-B089-A8C2-E79C0404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D3938B7-CF72-19D5-8B73-8B51E07A6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C4C97D06-8E83-386B-20E1-49A9DE72EF5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73214006-2C9E-84CF-D352-B9593FDC7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0" y="508000"/>
            <a:ext cx="101219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AD31B2F-8A43-143A-2343-10AB283CD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1060450"/>
            <a:ext cx="84836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8D56C483-5471-046F-82C8-0729D45FEAB5}"/>
              </a:ext>
            </a:extLst>
          </p:cNvPr>
          <p:cNvSpPr txBox="1"/>
          <p:nvPr/>
        </p:nvSpPr>
        <p:spPr>
          <a:xfrm>
            <a:off x="2268834" y="5226050"/>
            <a:ext cx="13709650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9900" b="0" i="0" u="none" strike="noStrike" spc="-200" dirty="0" err="1">
                <a:solidFill>
                  <a:srgbClr val="F1F4F8"/>
                </a:solidFill>
                <a:ea typeface="Cafe24 Ssurround"/>
              </a:rPr>
              <a:t>ㄴㅁㅇㅅ</a:t>
            </a:r>
            <a:endParaRPr lang="ko-KR" sz="19900" b="0" i="0" u="none" strike="noStrike" spc="-200" dirty="0">
              <a:solidFill>
                <a:srgbClr val="F1F4F8"/>
              </a:solidFill>
              <a:ea typeface="Cafe24 Ssurrou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9B01B8C-7B11-D5C1-F366-48BA0C44F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2AB556C-5687-15AF-9B20-1AD3E7262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6438900"/>
            <a:ext cx="3285567" cy="5816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02E421D-12EB-3937-8EA3-B5A25E3F7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9334" y="5372100"/>
            <a:ext cx="1631758" cy="47117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E53A4A97-1A85-F30A-A35B-A5F420310579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283420D-F18C-9101-503F-C4A51F40743C}"/>
              </a:ext>
            </a:extLst>
          </p:cNvPr>
          <p:cNvSpPr txBox="1"/>
          <p:nvPr/>
        </p:nvSpPr>
        <p:spPr>
          <a:xfrm>
            <a:off x="11849100" y="1511300"/>
            <a:ext cx="50673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부산시교육청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8F2799B-106E-A027-3E7D-F43C27F050D7}"/>
              </a:ext>
            </a:extLst>
          </p:cNvPr>
          <p:cNvSpPr txBox="1"/>
          <p:nvPr/>
        </p:nvSpPr>
        <p:spPr>
          <a:xfrm>
            <a:off x="5257800" y="982662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200" spc="-200" dirty="0">
                <a:ea typeface="Cafe24 Ssurround"/>
              </a:rPr>
              <a:t>초성을 보고 연상되는 직업을 맞춰보세요</a:t>
            </a:r>
            <a:endParaRPr lang="ko-KR" sz="3200" b="0" i="0" u="none" strike="noStrike" spc="-200" dirty="0">
              <a:ea typeface="Cafe24 Ssurroun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A209BB0B-E7D8-60B8-8344-4CFABADA61A1}"/>
              </a:ext>
            </a:extLst>
          </p:cNvPr>
          <p:cNvSpPr txBox="1"/>
          <p:nvPr/>
        </p:nvSpPr>
        <p:spPr>
          <a:xfrm>
            <a:off x="3196818" y="5207000"/>
            <a:ext cx="11945163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19900" spc="-200" dirty="0">
                <a:ea typeface="Cafe24 Ssurround"/>
              </a:rPr>
              <a:t>나무의사</a:t>
            </a:r>
            <a:endParaRPr lang="ko-KR" sz="19900" b="0" i="0" u="none" strike="noStrike" spc="-200" dirty="0">
              <a:ea typeface="Cafe24 Ssurround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C56929A-4247-46A2-155C-DF259C11698E}"/>
              </a:ext>
            </a:extLst>
          </p:cNvPr>
          <p:cNvSpPr txBox="1"/>
          <p:nvPr/>
        </p:nvSpPr>
        <p:spPr>
          <a:xfrm>
            <a:off x="6172200" y="2441575"/>
            <a:ext cx="5359400" cy="91757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600" b="0" i="0" u="none" strike="noStrike" spc="-200">
                <a:ea typeface="Cafe24 Ssurround"/>
              </a:rPr>
              <a:t>초성퀴즈</a:t>
            </a:r>
            <a:endParaRPr lang="ko-KR" sz="6600" b="0" i="0" u="none" strike="noStrike" spc="-200" dirty="0">
              <a:ea typeface="Cafe24 Ssurround"/>
            </a:endParaRPr>
          </a:p>
        </p:txBody>
      </p:sp>
    </p:spTree>
    <p:extLst>
      <p:ext uri="{BB962C8B-B14F-4D97-AF65-F5344CB8AC3E}">
        <p14:creationId xmlns:p14="http://schemas.microsoft.com/office/powerpoint/2010/main" val="89099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1214</Words>
  <Application>Microsoft Office PowerPoint</Application>
  <PresentationFormat>사용자 지정</PresentationFormat>
  <Paragraphs>186</Paragraphs>
  <Slides>25</Slides>
  <Notes>23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6" baseType="lpstr">
      <vt:lpstr>나눔스퀘어OTF Bold</vt:lpstr>
      <vt:lpstr>Cafe24 Ssurround</vt:lpstr>
      <vt:lpstr>Cafe24 Ssurround Bold</vt:lpstr>
      <vt:lpstr>맑은 고딕</vt:lpstr>
      <vt:lpstr>Cafe24 Ssurround air</vt:lpstr>
      <vt:lpstr>Calibri</vt:lpstr>
      <vt:lpstr>Arial</vt:lpstr>
      <vt:lpstr>나눔바른고딕OTF</vt:lpstr>
      <vt:lpstr>나눔스퀘어OTF ExtraBold</vt:lpstr>
      <vt:lpstr>Cafe24 Ssurround air Light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이경미</dc:creator>
  <cp:lastModifiedBy>경미 이</cp:lastModifiedBy>
  <cp:revision>45</cp:revision>
  <dcterms:created xsi:type="dcterms:W3CDTF">2006-08-16T00:00:00Z</dcterms:created>
  <dcterms:modified xsi:type="dcterms:W3CDTF">2026-03-03T10:21:25Z</dcterms:modified>
</cp:coreProperties>
</file>