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5" r:id="rId4"/>
    <p:sldId id="644" r:id="rId5"/>
    <p:sldId id="12663" r:id="rId6"/>
    <p:sldId id="25226" r:id="rId7"/>
    <p:sldId id="279" r:id="rId8"/>
    <p:sldId id="289" r:id="rId9"/>
    <p:sldId id="286" r:id="rId10"/>
    <p:sldId id="290" r:id="rId11"/>
    <p:sldId id="288" r:id="rId12"/>
    <p:sldId id="263" r:id="rId13"/>
    <p:sldId id="647" r:id="rId14"/>
    <p:sldId id="297" r:id="rId15"/>
    <p:sldId id="264" r:id="rId16"/>
    <p:sldId id="25222" r:id="rId17"/>
    <p:sldId id="25223" r:id="rId18"/>
    <p:sldId id="25224" r:id="rId19"/>
    <p:sldId id="25227" r:id="rId20"/>
    <p:sldId id="25228" r:id="rId21"/>
    <p:sldId id="281" r:id="rId22"/>
    <p:sldId id="266" r:id="rId23"/>
  </p:sldIdLst>
  <p:sldSz cx="18288000" cy="10287000"/>
  <p:notesSz cx="6858000" cy="9144000"/>
  <p:embeddedFontLst>
    <p:embeddedFont>
      <p:font typeface="Cafe24 Ssurround" panose="020B0600000101010101" charset="-127"/>
      <p:bold r:id="rId25"/>
    </p:embeddedFont>
    <p:embeddedFont>
      <p:font typeface="Cafe24 Ssurround air" panose="020B0600000101010101" charset="-127"/>
      <p:regular r:id="rId26"/>
    </p:embeddedFont>
    <p:embeddedFont>
      <p:font typeface="Cafe24 Ssurround air Light" panose="020F0300000000000000" pitchFamily="50" charset="-127"/>
      <p:regular r:id="rId27"/>
    </p:embeddedFont>
    <p:embeddedFont>
      <p:font typeface="Cafe24 Ssurround Bold" panose="020F0800000000000000" pitchFamily="50" charset="-127"/>
      <p:bold r:id="rId28"/>
    </p:embeddedFont>
    <p:embeddedFont>
      <p:font typeface="Cafe24 Ssurround OTF Bold" panose="020F0800000000000000" pitchFamily="34" charset="-127"/>
      <p:bold r:id="rId29"/>
    </p:embeddedFont>
    <p:embeddedFont>
      <p:font typeface="G마켓 산스 Bold" panose="02000000000000000000" pitchFamily="50" charset="-127"/>
      <p:regular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2CE"/>
    <a:srgbClr val="009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7595" autoAdjust="0"/>
  </p:normalViewPr>
  <p:slideViewPr>
    <p:cSldViewPr>
      <p:cViewPr varScale="1">
        <p:scale>
          <a:sx n="62" d="100"/>
          <a:sy n="62" d="100"/>
        </p:scale>
        <p:origin x="119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ED8F9-2581-40B6-9CF2-44E411042749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99DD8-099A-40CF-98AE-76E00C7BE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46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009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그림그리기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ko-KR" altLang="en-US" dirty="0"/>
              <a:t>인권침해사항 </a:t>
            </a:r>
            <a:r>
              <a:rPr lang="en-US" altLang="ko-KR" dirty="0"/>
              <a:t>– </a:t>
            </a:r>
            <a:r>
              <a:rPr lang="ko-KR" altLang="en-US" dirty="0"/>
              <a:t>사유 작성</a:t>
            </a:r>
            <a:endParaRPr lang="en-US" altLang="ko-KR" dirty="0"/>
          </a:p>
          <a:p>
            <a:r>
              <a:rPr lang="ko-KR" altLang="en-US" dirty="0"/>
              <a:t>예시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핸드폰 다시 걷는 부분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게임 </a:t>
            </a:r>
            <a:r>
              <a:rPr lang="en-US" altLang="ko-KR" dirty="0"/>
              <a:t>10</a:t>
            </a:r>
            <a:r>
              <a:rPr lang="ko-KR" altLang="en-US" dirty="0" err="1"/>
              <a:t>시까지만</a:t>
            </a:r>
            <a:r>
              <a:rPr lang="ko-KR" altLang="en-US" dirty="0"/>
              <a:t> 하게 끔 하는 것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en-US" altLang="ko-KR" dirty="0"/>
              <a:t>SNS </a:t>
            </a:r>
            <a:r>
              <a:rPr lang="ko-KR" altLang="en-US" dirty="0"/>
              <a:t>청소년 못하게 하는 부분</a:t>
            </a:r>
            <a:r>
              <a:rPr lang="en-US" altLang="ko-KR" dirty="0"/>
              <a:t>(</a:t>
            </a:r>
            <a:r>
              <a:rPr lang="ko-KR" altLang="en-US" dirty="0"/>
              <a:t>해외</a:t>
            </a:r>
            <a:r>
              <a:rPr lang="en-US" altLang="ko-KR" dirty="0"/>
              <a:t>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805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1. </a:t>
            </a:r>
            <a:r>
              <a:rPr lang="ko-KR" altLang="en-US" dirty="0"/>
              <a:t>취약계층 또는 사용하지 말 것</a:t>
            </a:r>
            <a:r>
              <a:rPr lang="en-US" altLang="ko-KR" dirty="0"/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어려움을 겪고 있는 대상을 지칭하나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낙인을 야기할 수 있어 개선 필요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2. </a:t>
            </a:r>
            <a:r>
              <a:rPr lang="ko-KR" altLang="en-US" dirty="0" err="1"/>
              <a:t>홀로아동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부모 또는 보호할 성년의 가족이 없는 미성년자를 의미하는 것으로 차별적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0536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2187-1634-DD53-E437-4E798F55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9EC0FC-AE99-E132-83D0-5D5EAC570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C59FCF-9E93-2410-9178-87B89608B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1D4F79-63BA-5148-0CE8-0A46AE5C5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28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213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7F90B-2042-C069-DA77-DEAC8FFC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AD35F5-7BCD-8DD3-6E77-89AB51884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CB1ED8-951F-4EF2-EF2D-085D6A331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D6A2A10-4027-CE87-928C-267B83446A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4859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940E1-2F3F-55F3-D2CE-D39A5D83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BB4E62-79DD-339A-2D3B-962510719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90ED464-1447-F079-9D07-21F08CB5C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DF2271-BB33-A507-4552-0A545C50E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324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CCB12-4625-19DB-DC68-B21D66E8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20A5D04-9D35-EE09-CE94-B7A5D348D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7B4B826-F5AE-3378-E0CD-FE3EA2067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422523-C20B-F94D-FFE7-EDC095BE4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819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89C9-04D9-2700-0975-4010E717C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A8A0E4E-E89E-289E-D9A7-B7CB1A72B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2990B1-C0E1-FA91-456A-A5B88D3C9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40EBF2-926C-C6E2-F93E-2F6C348DA1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909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69C12-FEB0-E14E-5037-31FDBA65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1023AAB-5FA9-BF26-7004-9ECD25947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7451F8B-CD50-2592-6B66-61677F8B9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A75D851-D4AE-2A8E-323E-F9B8592D8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32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존엄 권리 </a:t>
            </a:r>
            <a:r>
              <a:rPr lang="en-US" altLang="ko-KR" dirty="0"/>
              <a:t>/ </a:t>
            </a:r>
            <a:r>
              <a:rPr lang="ko-KR" altLang="en-US" dirty="0"/>
              <a:t>인권은 소중한 것이라는 것을 교육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그럼 헌법은 우리가 많이 들어봤는데</a:t>
            </a:r>
            <a:r>
              <a:rPr lang="en-US" altLang="ko-KR" dirty="0"/>
              <a:t>, </a:t>
            </a:r>
            <a:r>
              <a:rPr lang="ko-KR" altLang="en-US" dirty="0"/>
              <a:t>세계인권선언에는 어떤 내용이 있나</a:t>
            </a:r>
            <a:r>
              <a:rPr lang="en-US" altLang="ko-KR" dirty="0"/>
              <a:t>? </a:t>
            </a:r>
            <a:r>
              <a:rPr lang="ko-KR" altLang="en-US" dirty="0"/>
              <a:t>그래서 뒤에 </a:t>
            </a:r>
            <a:r>
              <a:rPr lang="en-US" altLang="ko-KR" dirty="0"/>
              <a:t>OX </a:t>
            </a:r>
            <a:r>
              <a:rPr lang="ko-KR" altLang="en-US" dirty="0"/>
              <a:t>퀴즈로 준비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579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163A-4CD6-15C4-9A3B-A63D7F2EE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D0C94A-C84D-3505-3FE2-3989AD3F1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32233C-6938-3F1F-983A-26165E4E3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4902B5-7E64-2333-E539-C06E44622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4BC9A-56BB-44A7-8CF5-84C4413460D0}" type="slidenum">
              <a:rPr lang="en-US" altLang="ko-KR" noProof="0" smtClean="0"/>
              <a:pPr/>
              <a:t>5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8195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E8B73-7AD9-A41B-0115-D41838A19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9493D3-AADF-0900-C54E-F20BC7DC3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F0F917-D141-057C-4418-9F5A07114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922E5D-3830-64D0-28A3-A7516C357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0584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조별활동</a:t>
            </a:r>
            <a:r>
              <a:rPr lang="en-US" altLang="ko-KR" dirty="0"/>
              <a:t>. 5</a:t>
            </a:r>
            <a:r>
              <a:rPr lang="ko-KR" altLang="en-US" dirty="0" err="1"/>
              <a:t>분정도</a:t>
            </a:r>
            <a:r>
              <a:rPr lang="ko-KR" altLang="en-US" dirty="0"/>
              <a:t> </a:t>
            </a:r>
            <a:r>
              <a:rPr lang="ko-KR" altLang="en-US" dirty="0" err="1"/>
              <a:t>시간주고</a:t>
            </a:r>
            <a:r>
              <a:rPr lang="ko-KR" altLang="en-US" dirty="0"/>
              <a:t> 옆 사람과 함께 차별사유 그림으로 맞춰보게 하기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44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이렇게 사람은 어떠한 이유로도 차별해서는 안된다 라는 것을 알려줌</a:t>
            </a:r>
            <a:r>
              <a:rPr lang="en-US" altLang="ko-KR" dirty="0"/>
              <a:t>. </a:t>
            </a:r>
            <a:r>
              <a:rPr lang="ko-KR" altLang="en-US" dirty="0"/>
              <a:t>그리고 </a:t>
            </a:r>
            <a:r>
              <a:rPr lang="ko-KR" altLang="en-US" dirty="0" err="1"/>
              <a:t>못맞출</a:t>
            </a:r>
            <a:r>
              <a:rPr lang="ko-KR" altLang="en-US" dirty="0"/>
              <a:t> 가능성이 높음</a:t>
            </a:r>
            <a:r>
              <a:rPr lang="en-US" altLang="ko-KR" dirty="0"/>
              <a:t>. </a:t>
            </a:r>
            <a:r>
              <a:rPr lang="ko-KR" altLang="en-US" dirty="0" err="1"/>
              <a:t>초성힌트</a:t>
            </a:r>
            <a:r>
              <a:rPr lang="ko-KR" altLang="en-US" dirty="0"/>
              <a:t> 주기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73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정답을 굳이 맞출 필요는 없다</a:t>
            </a:r>
            <a:r>
              <a:rPr lang="en-US" altLang="ko-KR" dirty="0"/>
              <a:t>. </a:t>
            </a:r>
            <a:r>
              <a:rPr lang="ko-KR" altLang="en-US" dirty="0"/>
              <a:t>이 그림을 보면서 우리가 차별하는 유형에 대해서 알아보고 아 이런 것들이 차별이 되는 구나</a:t>
            </a:r>
            <a:r>
              <a:rPr lang="en-US" altLang="ko-KR" dirty="0"/>
              <a:t>. </a:t>
            </a:r>
            <a:r>
              <a:rPr lang="ko-KR" altLang="en-US" dirty="0"/>
              <a:t>서로의 존엄성을 지켜줘야지</a:t>
            </a:r>
            <a:r>
              <a:rPr lang="en-US" altLang="ko-KR" dirty="0"/>
              <a:t>. </a:t>
            </a:r>
            <a:r>
              <a:rPr lang="ko-KR" altLang="en-US" dirty="0"/>
              <a:t>깨닫는 것만으로도 효과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739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CB531-F72A-FB9E-AD77-029E02D7F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A1CF1C4-C30F-AB17-1EF1-F918C8142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ADA05C-2C1F-EE8A-F091-EFDDCD8FA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정답을 굳이 맞출 필요는 없다</a:t>
            </a:r>
            <a:r>
              <a:rPr lang="en-US" altLang="ko-KR" dirty="0"/>
              <a:t>. </a:t>
            </a:r>
            <a:r>
              <a:rPr lang="ko-KR" altLang="en-US" dirty="0"/>
              <a:t>이 그림을 보면서 우리가 차별하는 유형에 대해서 알아보고 아 이런 것들이 차별이 되는 구나</a:t>
            </a:r>
            <a:r>
              <a:rPr lang="en-US" altLang="ko-KR" dirty="0"/>
              <a:t>. </a:t>
            </a:r>
            <a:r>
              <a:rPr lang="ko-KR" altLang="en-US" dirty="0"/>
              <a:t>서로의 존엄성을 지켜줘야지</a:t>
            </a:r>
            <a:r>
              <a:rPr lang="en-US" altLang="ko-KR" dirty="0"/>
              <a:t>. </a:t>
            </a:r>
            <a:r>
              <a:rPr lang="ko-KR" altLang="en-US" dirty="0"/>
              <a:t>깨닫는 것만으로도 효과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20C99A-FC1E-188E-0EF2-10740139E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87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안에 우리들은 </a:t>
            </a:r>
            <a:r>
              <a:rPr lang="ko-KR" altLang="en-US" dirty="0" err="1"/>
              <a:t>차별받는</a:t>
            </a:r>
            <a:r>
              <a:rPr lang="ko-KR" altLang="en-US" dirty="0"/>
              <a:t> 내용이 없을까 </a:t>
            </a:r>
            <a:r>
              <a:rPr lang="ko-KR" altLang="en-US" dirty="0" err="1"/>
              <a:t>라고</a:t>
            </a:r>
            <a:r>
              <a:rPr lang="ko-KR" altLang="en-US" dirty="0"/>
              <a:t> 질문하면서 학생들에게 지금 </a:t>
            </a:r>
            <a:r>
              <a:rPr lang="ko-KR" altLang="en-US" dirty="0" err="1"/>
              <a:t>차별받고</a:t>
            </a:r>
            <a:r>
              <a:rPr lang="ko-KR" altLang="en-US" dirty="0"/>
              <a:t> 있다고 느끼는 내용을 물어보고 본인이 </a:t>
            </a:r>
            <a:r>
              <a:rPr lang="ko-KR" altLang="en-US" dirty="0" err="1"/>
              <a:t>차별받고</a:t>
            </a:r>
            <a:r>
              <a:rPr lang="ko-KR" altLang="en-US" dirty="0"/>
              <a:t> 있다고 생각하는 것들을 다음 페이지 예시 형태로 작성하게 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99DD8-099A-40CF-98AE-76E00C7BE9B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36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6920FDA-FFD6-372D-4A41-34A8EBE817E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2F28F11-415C-6228-C93E-63AA845188BB}"/>
              </a:ext>
            </a:extLst>
          </p:cNvPr>
          <p:cNvSpPr/>
          <p:nvPr/>
        </p:nvSpPr>
        <p:spPr>
          <a:xfrm>
            <a:off x="361950" y="285750"/>
            <a:ext cx="17564100" cy="1123950"/>
          </a:xfrm>
          <a:prstGeom prst="roundRect">
            <a:avLst/>
          </a:prstGeom>
          <a:gradFill flip="none" rotWithShape="1">
            <a:gsLst>
              <a:gs pos="9000">
                <a:schemeClr val="accent4">
                  <a:lumMod val="60000"/>
                  <a:lumOff val="40000"/>
                </a:schemeClr>
              </a:gs>
              <a:gs pos="9000">
                <a:schemeClr val="bg1"/>
              </a:gs>
            </a:gsLst>
            <a:lin ang="0" scaled="1"/>
            <a:tileRect/>
          </a:gradFill>
          <a:ln w="31750">
            <a:solidFill>
              <a:srgbClr val="FFC000"/>
            </a:solidFill>
          </a:ln>
          <a:effectLst>
            <a:outerShdw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7670">
              <a:tabLst>
                <a:tab pos="2286000" algn="l"/>
                <a:tab pos="3629025" algn="l"/>
              </a:tabLst>
              <a:defRPr/>
            </a:pPr>
            <a:endParaRPr lang="ko-KR" altLang="en-US" sz="3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EF42852-314D-9CFE-6716-FA07B135BADB}"/>
              </a:ext>
            </a:extLst>
          </p:cNvPr>
          <p:cNvSpPr/>
          <p:nvPr/>
        </p:nvSpPr>
        <p:spPr>
          <a:xfrm>
            <a:off x="361950" y="1581150"/>
            <a:ext cx="17564100" cy="8420100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ln w="31750">
            <a:solidFill>
              <a:schemeClr val="accent6"/>
            </a:solidFill>
          </a:ln>
          <a:effectLst>
            <a:outerShdw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7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130300"/>
            <a:ext cx="16408400" cy="8420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895350"/>
            <a:ext cx="16408400" cy="83693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6070600" y="3009900"/>
            <a:ext cx="6159500" cy="596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636000" y="6997700"/>
            <a:ext cx="1003300" cy="2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580300"/>
            <a:ext cx="5076537" cy="101169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9000" y="6413500"/>
            <a:ext cx="2565400" cy="3086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20000">
            <a:off x="16577295" y="5587325"/>
            <a:ext cx="584200" cy="660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182688" y="13970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고등학교 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1</a:t>
            </a:r>
            <a:r>
              <a:rPr lang="ko-KR" altLang="en-US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학년 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1</a:t>
            </a:r>
            <a:r>
              <a:rPr lang="ko-KR" altLang="en-US" sz="2000" b="0" i="0" u="none" strike="noStrike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학기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19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F205F8A2-A5C6-4E0E-EB31-4BA75253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E5A0449-3063-2999-7211-158891D59D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74" y="3009900"/>
            <a:ext cx="11759852" cy="60018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9A6C9-65B5-86AE-D465-30BF145D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8A884C-814D-DCDC-1C53-724D6BEA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1BCE02-AA24-2DBA-C93C-1C392645A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A545CD-2BDE-450A-E1EC-A7BA6F03A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5BA95EE-DF87-DF6C-EF11-74DC110C9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62" y="954881"/>
            <a:ext cx="10369550" cy="11684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0EACDFCD-A044-A4B0-A4DF-BAA040F4FF86}"/>
              </a:ext>
            </a:extLst>
          </p:cNvPr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03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94F3F5C7-D187-0E94-B0E7-EAA4007D0546}"/>
              </a:ext>
            </a:extLst>
          </p:cNvPr>
          <p:cNvSpPr txBox="1"/>
          <p:nvPr/>
        </p:nvSpPr>
        <p:spPr>
          <a:xfrm>
            <a:off x="660400" y="9398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02C4C12-B927-7B23-CC19-98CF4E70E38B}"/>
              </a:ext>
            </a:extLst>
          </p:cNvPr>
          <p:cNvSpPr txBox="1"/>
          <p:nvPr/>
        </p:nvSpPr>
        <p:spPr>
          <a:xfrm>
            <a:off x="4608909" y="1041400"/>
            <a:ext cx="9848055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spc="-200" dirty="0">
                <a:ea typeface="Cafe24 Ssurround"/>
              </a:rPr>
              <a:t>차별사유</a:t>
            </a: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 이미지 판</a:t>
            </a:r>
            <a:r>
              <a:rPr lang="en-US" altLang="ko-KR" sz="6000" spc="-200" dirty="0">
                <a:solidFill>
                  <a:srgbClr val="778DB1"/>
                </a:solidFill>
                <a:ea typeface="Cafe24 Ssurround"/>
              </a:rPr>
              <a:t>_</a:t>
            </a:r>
            <a:r>
              <a:rPr lang="ko-KR" altLang="en-US" sz="4800" spc="-200" dirty="0" err="1">
                <a:ea typeface="Cafe24 Ssurround"/>
              </a:rPr>
              <a:t>초성</a:t>
            </a:r>
            <a:r>
              <a:rPr lang="ko-KR" altLang="en-US" sz="4800" spc="-200" dirty="0" err="1">
                <a:solidFill>
                  <a:srgbClr val="778DB1"/>
                </a:solidFill>
                <a:ea typeface="Cafe24 Ssurround"/>
              </a:rPr>
              <a:t>힌트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838CA8A-4BEF-493A-95AA-51CA3C5B5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318125"/>
            <a:ext cx="17320544" cy="92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2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58C22-126C-01BF-F8EC-FCF9E016D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525556-1186-F0DD-542C-B0A5282A2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7326D62-C308-843A-FEF0-989B25510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C6E3FFD-5B1E-8CF9-776A-53C0E1CE2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6A90A2F-326F-2A33-A9C0-E752B8C29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62" y="954881"/>
            <a:ext cx="10369550" cy="11684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8D49684-1B05-E31D-0DF7-8FDFE1F77773}"/>
              </a:ext>
            </a:extLst>
          </p:cNvPr>
          <p:cNvSpPr txBox="1"/>
          <p:nvPr/>
        </p:nvSpPr>
        <p:spPr>
          <a:xfrm>
            <a:off x="5128419" y="1028700"/>
            <a:ext cx="899795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spc="-200" dirty="0">
                <a:ea typeface="Cafe24 Ssurround"/>
              </a:rPr>
              <a:t>차별사유</a:t>
            </a: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 이미지 판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8E4F8BF-8852-E2B3-8C68-8B723BFC55EA}"/>
              </a:ext>
            </a:extLst>
          </p:cNvPr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/>
              </a:rPr>
              <a:t>3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15F0CFBA-BAFA-9A93-FCBB-AAB4197392BB}"/>
              </a:ext>
            </a:extLst>
          </p:cNvPr>
          <p:cNvSpPr txBox="1"/>
          <p:nvPr/>
        </p:nvSpPr>
        <p:spPr>
          <a:xfrm>
            <a:off x="660400" y="9398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F597BD6-3BFA-3E7D-9809-0222C1A14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7197" r="13509" b="18559"/>
          <a:stretch/>
        </p:blipFill>
        <p:spPr>
          <a:xfrm>
            <a:off x="2895600" y="2197100"/>
            <a:ext cx="12837319" cy="7421575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07B9130F-CC7F-6F4C-466D-0F67707A33DE}"/>
              </a:ext>
            </a:extLst>
          </p:cNvPr>
          <p:cNvSpPr/>
          <p:nvPr/>
        </p:nvSpPr>
        <p:spPr>
          <a:xfrm>
            <a:off x="7752159" y="3841750"/>
            <a:ext cx="3124200" cy="2603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CEA363C-2AC8-52A3-524F-05464D3F0062}"/>
              </a:ext>
            </a:extLst>
          </p:cNvPr>
          <p:cNvSpPr txBox="1"/>
          <p:nvPr/>
        </p:nvSpPr>
        <p:spPr>
          <a:xfrm>
            <a:off x="15982950" y="10007600"/>
            <a:ext cx="221615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400" b="0" i="0" u="none" strike="noStrike" spc="-100" dirty="0" err="1">
                <a:latin typeface="Cafe24 Ssurround air"/>
              </a:rPr>
              <a:t>이미지출처</a:t>
            </a:r>
            <a:r>
              <a:rPr lang="en-US" altLang="ko-KR" sz="1400" b="0" i="0" u="none" strike="noStrike" spc="-100" dirty="0">
                <a:latin typeface="Cafe24 Ssurround air"/>
              </a:rPr>
              <a:t>:</a:t>
            </a:r>
            <a:r>
              <a:rPr lang="ko-KR" altLang="en-US" sz="1400" b="0" i="0" u="none" strike="noStrike" spc="-100" dirty="0">
                <a:latin typeface="Cafe24 Ssurround air"/>
              </a:rPr>
              <a:t>국가인권위원회</a:t>
            </a:r>
            <a:endParaRPr lang="en-US" sz="1400" b="0" i="0" u="none" strike="noStrike" spc="-100" dirty="0">
              <a:latin typeface="Cafe24 Ssurround air"/>
            </a:endParaRPr>
          </a:p>
        </p:txBody>
      </p:sp>
    </p:spTree>
    <p:extLst>
      <p:ext uri="{BB962C8B-B14F-4D97-AF65-F5344CB8AC3E}">
        <p14:creationId xmlns:p14="http://schemas.microsoft.com/office/powerpoint/2010/main" val="269147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511300"/>
            <a:ext cx="18326100" cy="25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901700"/>
            <a:ext cx="9982200" cy="1168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29050" y="966665"/>
            <a:ext cx="101981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solidFill>
                  <a:schemeClr val="bg1">
                    <a:lumMod val="50000"/>
                  </a:schemeClr>
                </a:solidFill>
                <a:ea typeface="Cafe24 Ssurround"/>
              </a:rPr>
              <a:t>우리의 </a:t>
            </a:r>
            <a:r>
              <a:rPr lang="ko-KR" altLang="en-US" sz="6000" b="0" i="0" u="none" strike="noStrike" spc="-200" dirty="0">
                <a:ea typeface="Cafe24 Ssurround"/>
              </a:rPr>
              <a:t>인권 침해 </a:t>
            </a:r>
            <a:r>
              <a:rPr lang="ko-KR" altLang="en-US" sz="6000" b="0" i="0" u="none" strike="noStrike" spc="-200" dirty="0">
                <a:solidFill>
                  <a:schemeClr val="bg1">
                    <a:lumMod val="50000"/>
                  </a:schemeClr>
                </a:solidFill>
                <a:ea typeface="Cafe24 Ssurround"/>
              </a:rPr>
              <a:t>사례 찾아보기</a:t>
            </a:r>
            <a:endParaRPr lang="ko-KR" sz="6000" b="0" i="0" u="none" strike="noStrike" spc="-200" dirty="0">
              <a:solidFill>
                <a:schemeClr val="bg1">
                  <a:lumMod val="50000"/>
                </a:schemeClr>
              </a:solidFill>
              <a:ea typeface="Cafe24 Ssurroun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2341" y="1007940"/>
            <a:ext cx="29464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3749"/>
              </a:lnSpc>
            </a:pPr>
            <a:r>
              <a:rPr lang="ko-KR" altLang="en-US" sz="2000" b="0" i="0" u="none" strike="noStrike" spc="-100" dirty="0">
                <a:solidFill>
                  <a:srgbClr val="FFFFFF"/>
                </a:solidFill>
                <a:latin typeface="Cafe24 Ssurround air"/>
              </a:rPr>
              <a:t>청소년 노동인권교육</a:t>
            </a:r>
            <a:endParaRPr lang="en-US" sz="2000" b="0" i="0" u="none" strike="noStrike" spc="-100" dirty="0">
              <a:solidFill>
                <a:srgbClr val="FFFFFF"/>
              </a:solidFill>
              <a:latin typeface="Cafe24 Ssurround ai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586200" y="1041400"/>
            <a:ext cx="9271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FFFFFF"/>
                </a:solidFill>
                <a:latin typeface="Cafe24 Ssurround air"/>
              </a:rPr>
              <a:t>NO. 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725" y="2679700"/>
            <a:ext cx="13944600" cy="713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4914900"/>
            <a:ext cx="6591300" cy="53721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839" y="3176587"/>
            <a:ext cx="11718926" cy="9779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799939" y="3405187"/>
            <a:ext cx="10345062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400" b="0" i="0" u="none" strike="noStrike" spc="-100" dirty="0">
                <a:ea typeface="Cafe24 Ssurround"/>
              </a:rPr>
              <a:t>중앙 한 칸에 들어갈 우리 팀이 생각하는 차별 금지 사유와 적절한 사례를 말해보세요</a:t>
            </a:r>
            <a:r>
              <a:rPr lang="en-US" altLang="ko-KR" sz="2400" b="0" i="0" u="none" strike="noStrike" spc="-100" dirty="0">
                <a:ea typeface="Cafe24 Ssurround"/>
              </a:rPr>
              <a:t>.</a:t>
            </a:r>
            <a:endParaRPr lang="ko-KR" sz="2400" b="0" i="0" u="none" strike="noStrike" spc="-100" dirty="0">
              <a:ea typeface="Cafe24 Ssurroun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839" y="6038850"/>
            <a:ext cx="10960100" cy="9779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799939" y="6267450"/>
            <a:ext cx="9131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spc="-100" dirty="0">
                <a:ea typeface="Cafe24 Ssurround"/>
              </a:rPr>
              <a:t>예시를 참고하세요</a:t>
            </a:r>
            <a:endParaRPr lang="ko-KR" sz="3000" b="0" i="0" u="none" strike="noStrike" spc="-100" dirty="0">
              <a:ea typeface="Cafe24 Ssurroun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9200" y="6464300"/>
            <a:ext cx="3009900" cy="7670800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531A989A-B541-191B-127F-42300A547D76}"/>
              </a:ext>
            </a:extLst>
          </p:cNvPr>
          <p:cNvSpPr/>
          <p:nvPr/>
        </p:nvSpPr>
        <p:spPr>
          <a:xfrm>
            <a:off x="4800600" y="9817100"/>
            <a:ext cx="10696575" cy="461431"/>
          </a:xfrm>
          <a:prstGeom prst="rect">
            <a:avLst/>
          </a:prstGeom>
          <a:solidFill>
            <a:srgbClr val="95B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F9EA2A97-4AA7-87CF-7738-B07D4F8A0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3082"/>
              </p:ext>
            </p:extLst>
          </p:nvPr>
        </p:nvGraphicFramePr>
        <p:xfrm>
          <a:off x="6516930" y="7476382"/>
          <a:ext cx="8313495" cy="1908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9470">
                  <a:extLst>
                    <a:ext uri="{9D8B030D-6E8A-4147-A177-3AD203B41FA5}">
                      <a16:colId xmlns:a16="http://schemas.microsoft.com/office/drawing/2014/main" val="2083732604"/>
                    </a:ext>
                  </a:extLst>
                </a:gridCol>
                <a:gridCol w="2710167">
                  <a:extLst>
                    <a:ext uri="{9D8B030D-6E8A-4147-A177-3AD203B41FA5}">
                      <a16:colId xmlns:a16="http://schemas.microsoft.com/office/drawing/2014/main" val="1166438428"/>
                    </a:ext>
                  </a:extLst>
                </a:gridCol>
                <a:gridCol w="2823858">
                  <a:extLst>
                    <a:ext uri="{9D8B030D-6E8A-4147-A177-3AD203B41FA5}">
                      <a16:colId xmlns:a16="http://schemas.microsoft.com/office/drawing/2014/main" val="1664896626"/>
                    </a:ext>
                  </a:extLst>
                </a:gridCol>
              </a:tblGrid>
              <a:tr h="190891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408631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24E3B2E0-662E-3AE0-C997-0D6C40AEDA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5" y="7626350"/>
            <a:ext cx="2326683" cy="1570038"/>
          </a:xfrm>
          <a:prstGeom prst="rect">
            <a:avLst/>
          </a:prstGeom>
        </p:spPr>
      </p:pic>
      <p:sp>
        <p:nvSpPr>
          <p:cNvPr id="29" name="TextBox 20">
            <a:extLst>
              <a:ext uri="{FF2B5EF4-FFF2-40B4-BE49-F238E27FC236}">
                <a16:creationId xmlns:a16="http://schemas.microsoft.com/office/drawing/2014/main" id="{1EBB4E8E-43E1-2BF4-9926-AF27C7E32BBB}"/>
              </a:ext>
            </a:extLst>
          </p:cNvPr>
          <p:cNvSpPr txBox="1"/>
          <p:nvPr/>
        </p:nvSpPr>
        <p:spPr>
          <a:xfrm>
            <a:off x="9926859" y="8164141"/>
            <a:ext cx="1503142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5400" b="0" i="0" u="none" strike="noStrike" spc="-100" dirty="0">
                <a:ea typeface="Cafe24 Ssurround"/>
              </a:rPr>
              <a:t>병력</a:t>
            </a:r>
            <a:endParaRPr lang="ko-KR" sz="5400" b="0" i="0" u="none" strike="noStrike" spc="-100" dirty="0">
              <a:ea typeface="Cafe24 Ssurround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3534AF59-9924-9595-0417-AA25000BD086}"/>
              </a:ext>
            </a:extLst>
          </p:cNvPr>
          <p:cNvSpPr txBox="1"/>
          <p:nvPr/>
        </p:nvSpPr>
        <p:spPr>
          <a:xfrm>
            <a:off x="12115800" y="8195734"/>
            <a:ext cx="2636161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spc="-100" dirty="0">
                <a:ea typeface="Cafe24 Ssurround"/>
              </a:rPr>
              <a:t>병력을 이유로 기숙사에서 퇴출하는 사례</a:t>
            </a:r>
            <a:endParaRPr lang="ko-KR" sz="3600" b="0" i="0" u="none" strike="noStrike" spc="-100" dirty="0">
              <a:ea typeface="Cafe24 Ssurround"/>
            </a:endParaRPr>
          </a:p>
        </p:txBody>
      </p: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FC56B1BE-17E7-7D22-F587-BFE9FCC4F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15507"/>
              </p:ext>
            </p:extLst>
          </p:nvPr>
        </p:nvGraphicFramePr>
        <p:xfrm>
          <a:off x="6516929" y="4373561"/>
          <a:ext cx="8313495" cy="13922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9471">
                  <a:extLst>
                    <a:ext uri="{9D8B030D-6E8A-4147-A177-3AD203B41FA5}">
                      <a16:colId xmlns:a16="http://schemas.microsoft.com/office/drawing/2014/main" val="2083732604"/>
                    </a:ext>
                  </a:extLst>
                </a:gridCol>
                <a:gridCol w="2710166">
                  <a:extLst>
                    <a:ext uri="{9D8B030D-6E8A-4147-A177-3AD203B41FA5}">
                      <a16:colId xmlns:a16="http://schemas.microsoft.com/office/drawing/2014/main" val="1166438428"/>
                    </a:ext>
                  </a:extLst>
                </a:gridCol>
                <a:gridCol w="2823858">
                  <a:extLst>
                    <a:ext uri="{9D8B030D-6E8A-4147-A177-3AD203B41FA5}">
                      <a16:colId xmlns:a16="http://schemas.microsoft.com/office/drawing/2014/main" val="1664896626"/>
                    </a:ext>
                  </a:extLst>
                </a:gridCol>
              </a:tblGrid>
              <a:tr h="13922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408631"/>
                  </a:ext>
                </a:extLst>
              </a:tr>
            </a:tbl>
          </a:graphicData>
        </a:graphic>
      </p:graphicFrame>
      <p:sp>
        <p:nvSpPr>
          <p:cNvPr id="34" name="TextBox 20">
            <a:extLst>
              <a:ext uri="{FF2B5EF4-FFF2-40B4-BE49-F238E27FC236}">
                <a16:creationId xmlns:a16="http://schemas.microsoft.com/office/drawing/2014/main" id="{0F6144D5-EB2E-D9AC-2225-B1FDBB31E4CC}"/>
              </a:ext>
            </a:extLst>
          </p:cNvPr>
          <p:cNvSpPr txBox="1"/>
          <p:nvPr/>
        </p:nvSpPr>
        <p:spPr>
          <a:xfrm>
            <a:off x="7154179" y="4814887"/>
            <a:ext cx="1503142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000" b="0" i="0" u="none" strike="noStrike" spc="-100" dirty="0">
                <a:ea typeface="Cafe24 Ssurround"/>
              </a:rPr>
              <a:t>이미지</a:t>
            </a:r>
            <a:endParaRPr lang="en-US" altLang="ko-KR" sz="4000" b="0" i="0" u="none" strike="noStrike" spc="-100" dirty="0">
              <a:ea typeface="Cafe24 Ssurround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4000" b="0" i="0" u="none" strike="noStrike" spc="-100" dirty="0">
                <a:ea typeface="Cafe24 Ssurround"/>
              </a:rPr>
              <a:t>그리기</a:t>
            </a:r>
            <a:endParaRPr lang="ko-KR" sz="4000" b="0" i="0" u="none" strike="noStrike" spc="-100" dirty="0">
              <a:ea typeface="Cafe24 Ssurround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A25DE8A0-0D28-BD86-0042-C3D1C891676C}"/>
              </a:ext>
            </a:extLst>
          </p:cNvPr>
          <p:cNvSpPr txBox="1"/>
          <p:nvPr/>
        </p:nvSpPr>
        <p:spPr>
          <a:xfrm>
            <a:off x="9640206" y="4802980"/>
            <a:ext cx="2068976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000" b="0" i="0" u="none" strike="noStrike" spc="-100">
                <a:ea typeface="Cafe24 Ssurround"/>
              </a:rPr>
              <a:t>차별 사유</a:t>
            </a:r>
            <a:endParaRPr lang="ko-KR" sz="4000" b="0" i="0" u="none" strike="noStrike" spc="-100" dirty="0">
              <a:ea typeface="Cafe24 Ssurround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E45DB910-03FD-46A6-B7EA-BADFECAFB9BF}"/>
              </a:ext>
            </a:extLst>
          </p:cNvPr>
          <p:cNvSpPr txBox="1"/>
          <p:nvPr/>
        </p:nvSpPr>
        <p:spPr>
          <a:xfrm>
            <a:off x="12399392" y="4795837"/>
            <a:ext cx="2068976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000" b="0" i="0" u="none" strike="noStrike" spc="-100" dirty="0">
                <a:ea typeface="Cafe24 Ssurround"/>
              </a:rPr>
              <a:t>차별 사례</a:t>
            </a:r>
            <a:endParaRPr lang="ko-KR" sz="4000" b="0" i="0" u="none" strike="noStrike" spc="-100" dirty="0">
              <a:ea typeface="Cafe24 Ssurrou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250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10B94A9-382C-E467-7901-5EAE7FF61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7" y="956615"/>
            <a:ext cx="17717365" cy="83737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8CCCB-0C44-8597-5312-13D105519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822699-73C3-3108-AA35-4BBE222B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2428DF-E9E0-D349-0DAC-6EF1EE37A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grpSp>
        <p:nvGrpSpPr>
          <p:cNvPr id="27" name="Group 27">
            <a:extLst>
              <a:ext uri="{FF2B5EF4-FFF2-40B4-BE49-F238E27FC236}">
                <a16:creationId xmlns:a16="http://schemas.microsoft.com/office/drawing/2014/main" id="{D380DB6E-E2D5-A39F-278C-22FD5974F4D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7A0AE5BF-3BE3-A927-C4A0-0C237924E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7" y="718315"/>
            <a:ext cx="17717365" cy="88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8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2997200"/>
            <a:ext cx="17262475" cy="63754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838" y="7915463"/>
            <a:ext cx="3181349" cy="291427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CABCFD0-64E7-F790-03CC-13C1F9FEA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8288000" cy="83089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BA142-8BCD-28F3-D2ED-90F599F2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345DD771-1916-DF60-B573-1EC4F36B7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4" y="266700"/>
            <a:ext cx="16639471" cy="87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47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92550-A303-CDA8-D391-DB7785F9C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827B8D-92EC-32FC-D825-626B5ECD5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4" y="419100"/>
            <a:ext cx="16639471" cy="87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36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D474A-E9E4-BAB1-EEDD-98E94932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B53087-31C6-91B9-841D-491B0E9F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511300"/>
            <a:ext cx="18326100" cy="254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BC694EF-DF1C-BC8A-96C5-104BFBEFF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812800"/>
            <a:ext cx="9855200" cy="11684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1E23A70A-8415-F996-84C4-3AA0925423E5}"/>
              </a:ext>
            </a:extLst>
          </p:cNvPr>
          <p:cNvSpPr txBox="1"/>
          <p:nvPr/>
        </p:nvSpPr>
        <p:spPr>
          <a:xfrm>
            <a:off x="4665662" y="873125"/>
            <a:ext cx="9512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solidFill>
                  <a:srgbClr val="FFFF00"/>
                </a:solidFill>
                <a:ea typeface="Cafe24 Ssurround"/>
              </a:rPr>
              <a:t>바나나</a:t>
            </a:r>
            <a:r>
              <a:rPr lang="ko-KR" altLang="en-US" sz="6000" b="0" i="0" u="none" strike="noStrike" spc="-200" dirty="0">
                <a:ea typeface="Cafe24 Ssurround"/>
              </a:rPr>
              <a:t>가 더 일찍 오려면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A349FD0-0089-7B12-D795-1BC4A240343D}"/>
              </a:ext>
            </a:extLst>
          </p:cNvPr>
          <p:cNvSpPr txBox="1"/>
          <p:nvPr/>
        </p:nvSpPr>
        <p:spPr>
          <a:xfrm>
            <a:off x="774700" y="1014413"/>
            <a:ext cx="4584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FFFFF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FFFFF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FE4F9F7-3DBA-E562-07A6-C775DEC95D41}"/>
              </a:ext>
            </a:extLst>
          </p:cNvPr>
          <p:cNvSpPr txBox="1"/>
          <p:nvPr/>
        </p:nvSpPr>
        <p:spPr>
          <a:xfrm>
            <a:off x="16586200" y="1041400"/>
            <a:ext cx="9271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FFFFFF"/>
                </a:solidFill>
                <a:latin typeface="Cafe24 Ssurround air"/>
              </a:rPr>
              <a:t>NO. 05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55DA61C-0338-3C45-70C5-365C58B7B13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06C1D1A8-43CF-6FFD-ABE7-46B5E0FBC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5" y="2997200"/>
            <a:ext cx="17262475" cy="6375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C7EF39A-2A2F-7A95-354C-295B35535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/>
          <a:stretch>
            <a:fillRect/>
          </a:stretch>
        </p:blipFill>
        <p:spPr>
          <a:xfrm>
            <a:off x="812800" y="3238500"/>
            <a:ext cx="16408400" cy="57912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ADC05D48-271A-F708-D562-7A3B7DFEC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1025" y="8236847"/>
            <a:ext cx="2479675" cy="2271505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93B8661-784B-D9EA-6E3B-8A884F9F46A9}"/>
              </a:ext>
            </a:extLst>
          </p:cNvPr>
          <p:cNvSpPr/>
          <p:nvPr/>
        </p:nvSpPr>
        <p:spPr>
          <a:xfrm>
            <a:off x="774700" y="3238500"/>
            <a:ext cx="28829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2ECC62C-1EB7-24B9-330B-CA8598824DB1}"/>
              </a:ext>
            </a:extLst>
          </p:cNvPr>
          <p:cNvSpPr/>
          <p:nvPr/>
        </p:nvSpPr>
        <p:spPr>
          <a:xfrm>
            <a:off x="16662400" y="3337588"/>
            <a:ext cx="774700" cy="1514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B88CB804-54D7-0AF3-671F-1ACD1AF96A19}"/>
              </a:ext>
            </a:extLst>
          </p:cNvPr>
          <p:cNvSpPr/>
          <p:nvPr/>
        </p:nvSpPr>
        <p:spPr>
          <a:xfrm rot="20805060">
            <a:off x="162732" y="2508249"/>
            <a:ext cx="2286000" cy="9779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bg1"/>
                </a:solidFill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활동</a:t>
            </a:r>
          </a:p>
        </p:txBody>
      </p:sp>
    </p:spTree>
    <p:extLst>
      <p:ext uri="{BB962C8B-B14F-4D97-AF65-F5344CB8AC3E}">
        <p14:creationId xmlns:p14="http://schemas.microsoft.com/office/powerpoint/2010/main" val="311222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ED453-CE6D-6534-33B9-DDDC3FA3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F500EC64-6489-A413-596F-E58C2FF97E3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F2F3078E-8452-B5B2-EC4E-3D59773E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419100"/>
            <a:ext cx="17262475" cy="89535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91855E1A-9A2E-10A1-8D19-E723FE083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1025" y="8236847"/>
            <a:ext cx="2479675" cy="2271505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22C53ED-F7C7-B647-C715-ADAE0F93291A}"/>
              </a:ext>
            </a:extLst>
          </p:cNvPr>
          <p:cNvSpPr/>
          <p:nvPr/>
        </p:nvSpPr>
        <p:spPr>
          <a:xfrm>
            <a:off x="774700" y="3238500"/>
            <a:ext cx="28829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77ADBCA-FDDC-209A-7B36-9ECF277BAE72}"/>
              </a:ext>
            </a:extLst>
          </p:cNvPr>
          <p:cNvSpPr/>
          <p:nvPr/>
        </p:nvSpPr>
        <p:spPr>
          <a:xfrm>
            <a:off x="16662400" y="3337588"/>
            <a:ext cx="774700" cy="1514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E5F60CF-A77D-39AA-6104-F7F2004FE40A}"/>
              </a:ext>
            </a:extLst>
          </p:cNvPr>
          <p:cNvSpPr/>
          <p:nvPr/>
        </p:nvSpPr>
        <p:spPr>
          <a:xfrm rot="20805060">
            <a:off x="-124737" y="345589"/>
            <a:ext cx="2286000" cy="9779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bg1"/>
                </a:solidFill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활동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FC46572-8FD5-22FB-E431-11BE35FF3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1605" r="19119" b="60606"/>
          <a:stretch>
            <a:fillRect/>
          </a:stretch>
        </p:blipFill>
        <p:spPr>
          <a:xfrm>
            <a:off x="4016375" y="1139055"/>
            <a:ext cx="10181217" cy="43970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DE46DC0-7B9A-9ECD-6AB2-4D87ABF15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1"/>
          <a:stretch>
            <a:fillRect/>
          </a:stretch>
        </p:blipFill>
        <p:spPr>
          <a:xfrm>
            <a:off x="2242900" y="5885088"/>
            <a:ext cx="13912315" cy="27297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3F28B5-2D4C-E090-79A5-8C3F643089BD}"/>
              </a:ext>
            </a:extLst>
          </p:cNvPr>
          <p:cNvSpPr txBox="1"/>
          <p:nvPr/>
        </p:nvSpPr>
        <p:spPr>
          <a:xfrm>
            <a:off x="5094724" y="6025243"/>
            <a:ext cx="8024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내가 편히 잘 때 일하는 사람들을 보면 어떤 생각이 드나요</a:t>
            </a:r>
            <a:r>
              <a:rPr lang="en-US" altLang="ko-KR" sz="2400" dirty="0"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?</a:t>
            </a:r>
            <a:endParaRPr lang="ko-KR" altLang="en-US" sz="2400" dirty="0">
              <a:latin typeface="Cafe24 Ssurround OTF Bold" panose="020F0800000000000000" pitchFamily="34" charset="-127"/>
              <a:ea typeface="Cafe24 Ssurround OTF Bold" panose="020F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665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511300"/>
            <a:ext cx="16408400" cy="8140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939800"/>
            <a:ext cx="16408400" cy="8369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26000" y="2235200"/>
            <a:ext cx="86487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7000" spc="-200" dirty="0">
                <a:solidFill>
                  <a:srgbClr val="778DB1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Contents.</a:t>
            </a:r>
            <a:endParaRPr lang="ko-KR" sz="7000" b="0" i="0" u="none" strike="noStrike" spc="-200" dirty="0">
              <a:solidFill>
                <a:srgbClr val="333333"/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73200" y="14986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3632200"/>
            <a:ext cx="9791700" cy="9525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11600" y="3733800"/>
            <a:ext cx="10668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FFFFFF"/>
                </a:solidFill>
                <a:latin typeface="Cafe24 Ssurround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70500" y="3810000"/>
            <a:ext cx="67310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solidFill>
                  <a:srgbClr val="555555"/>
                </a:solidFill>
                <a:ea typeface="Cafe24 Ssurround"/>
              </a:rPr>
              <a:t>인권이란 무엇인가</a:t>
            </a:r>
            <a:endParaRPr lang="ko-KR" sz="3700" b="0" i="0" u="none" strike="noStrike" spc="-100" dirty="0">
              <a:solidFill>
                <a:srgbClr val="555555"/>
              </a:solidFill>
              <a:ea typeface="Cafe24 Ssurroun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0" y="4724400"/>
            <a:ext cx="9791700" cy="9525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924300" y="4813300"/>
            <a:ext cx="10668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FFFFFF"/>
                </a:solidFill>
                <a:latin typeface="Cafe24 Ssurroun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70500" y="4889500"/>
            <a:ext cx="6731000" cy="64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solidFill>
                  <a:srgbClr val="555555"/>
                </a:solidFill>
                <a:ea typeface="Cafe24 Ssurround"/>
              </a:rPr>
              <a:t>세계인권선언 이해하기</a:t>
            </a:r>
            <a:endParaRPr lang="ko-KR" sz="3700" b="0" i="0" u="none" strike="noStrike" spc="-100" dirty="0">
              <a:solidFill>
                <a:srgbClr val="555555"/>
              </a:solidFill>
              <a:ea typeface="Cafe24 Ssurround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0" y="5791200"/>
            <a:ext cx="9791700" cy="9525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924300" y="5892800"/>
            <a:ext cx="10668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FFFFFF"/>
                </a:solidFill>
                <a:latin typeface="Cafe24 Ssurroun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70500" y="5969000"/>
            <a:ext cx="6731000" cy="64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solidFill>
                  <a:srgbClr val="555555"/>
                </a:solidFill>
                <a:ea typeface="Cafe24 Ssurround"/>
              </a:rPr>
              <a:t>차별 사유와 사례 알아보기</a:t>
            </a:r>
            <a:endParaRPr lang="ko-KR" sz="3700" b="0" i="0" u="none" strike="noStrike" spc="-100" dirty="0">
              <a:solidFill>
                <a:srgbClr val="555555"/>
              </a:solidFill>
              <a:ea typeface="Cafe24 Ssurround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0" y="6883400"/>
            <a:ext cx="9791700" cy="9525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924300" y="6972300"/>
            <a:ext cx="10668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FFFFFF"/>
                </a:solidFill>
                <a:latin typeface="Cafe24 Ssurround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83200" y="7048500"/>
            <a:ext cx="6731000" cy="64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spc="-100" dirty="0">
                <a:solidFill>
                  <a:srgbClr val="555555"/>
                </a:solidFill>
                <a:ea typeface="Cafe24 Ssurround"/>
              </a:rPr>
              <a:t>인권 표현으로 단어 바꾸기</a:t>
            </a:r>
            <a:endParaRPr lang="ko-KR" sz="3700" b="0" i="0" u="none" strike="noStrike" spc="-100" dirty="0">
              <a:solidFill>
                <a:srgbClr val="555555"/>
              </a:solidFill>
              <a:ea typeface="Cafe24 Ssurround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800" y="7962900"/>
            <a:ext cx="9791700" cy="9525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937000" y="8064500"/>
            <a:ext cx="10668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FFFFFF"/>
                </a:solidFill>
                <a:latin typeface="Cafe24 Ssurround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95900" y="8140700"/>
            <a:ext cx="6731000" cy="64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spc="-100" dirty="0">
                <a:solidFill>
                  <a:srgbClr val="555555"/>
                </a:solidFill>
                <a:ea typeface="Cafe24 Ssurround"/>
              </a:rPr>
              <a:t>그림책으</a:t>
            </a:r>
            <a:r>
              <a:rPr lang="ko-KR" altLang="en-US" sz="3700" b="0" i="0" u="none" strike="noStrike" spc="-100" dirty="0">
                <a:solidFill>
                  <a:srgbClr val="555555"/>
                </a:solidFill>
                <a:ea typeface="Cafe24 Ssurround"/>
              </a:rPr>
              <a:t>로 보는 인권</a:t>
            </a:r>
            <a:endParaRPr lang="ko-KR" sz="3700" b="0" i="0" u="none" strike="noStrike" spc="-100" dirty="0">
              <a:solidFill>
                <a:srgbClr val="555555"/>
              </a:solidFill>
              <a:ea typeface="Cafe24 Ssurround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2300" y="3505200"/>
            <a:ext cx="3644900" cy="86614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0" y="6553200"/>
            <a:ext cx="2895600" cy="53467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0900" y="5943600"/>
            <a:ext cx="1092200" cy="673100"/>
          </a:xfrm>
          <a:prstGeom prst="rect">
            <a:avLst/>
          </a:prstGeom>
        </p:spPr>
      </p:pic>
      <p:pic>
        <p:nvPicPr>
          <p:cNvPr id="30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425B342D-D233-E267-9A67-A8EE1E48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5B2A7-9E39-03EC-5D0A-F83D12841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E96BB3FC-F982-8808-BC04-3B6808B6F05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3DEE7582-5812-A45F-BEAA-127A5B65B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419100"/>
            <a:ext cx="17262475" cy="89535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6E2591D-11C7-3930-27D5-B297BD6C942C}"/>
              </a:ext>
            </a:extLst>
          </p:cNvPr>
          <p:cNvSpPr/>
          <p:nvPr/>
        </p:nvSpPr>
        <p:spPr>
          <a:xfrm>
            <a:off x="16662400" y="3337588"/>
            <a:ext cx="774700" cy="1514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A84021E-CA63-D861-C9E1-17E52F9CAF5C}"/>
              </a:ext>
            </a:extLst>
          </p:cNvPr>
          <p:cNvSpPr/>
          <p:nvPr/>
        </p:nvSpPr>
        <p:spPr>
          <a:xfrm rot="20805060">
            <a:off x="-124737" y="345589"/>
            <a:ext cx="2286000" cy="9779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bg1"/>
                </a:solidFill>
                <a:latin typeface="Cafe24 Ssurround OTF Bold" panose="020F0800000000000000" pitchFamily="34" charset="-127"/>
                <a:ea typeface="Cafe24 Ssurround OTF Bold" panose="020F0800000000000000" pitchFamily="34" charset="-127"/>
              </a:rPr>
              <a:t>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4F040A-DC43-9C92-5569-1A09906E2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2"/>
          <a:stretch>
            <a:fillRect/>
          </a:stretch>
        </p:blipFill>
        <p:spPr>
          <a:xfrm>
            <a:off x="6452770" y="503364"/>
            <a:ext cx="10538252" cy="869650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AF90334-94BC-930C-32AA-2B94CE136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22271" b="82629"/>
          <a:stretch>
            <a:fillRect/>
          </a:stretch>
        </p:blipFill>
        <p:spPr>
          <a:xfrm>
            <a:off x="609600" y="3444139"/>
            <a:ext cx="6629096" cy="27432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16960111-F156-14FF-7598-07AD28ECA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1025" y="8236847"/>
            <a:ext cx="2479675" cy="227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FBE20-1F59-E119-816A-F9F4FA25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64D8E6-87A6-AEC6-0514-83BA93982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A3B9807-5EC9-4429-5E05-B591EC2D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D462019-B039-509A-8571-F04D2E77B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A3A04A5-E1D9-D5E8-DFD2-0A0098249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901700"/>
            <a:ext cx="6172200" cy="11684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7AB5C69-6296-BC2B-4CB9-9C693C450C6E}"/>
              </a:ext>
            </a:extLst>
          </p:cNvPr>
          <p:cNvSpPr txBox="1"/>
          <p:nvPr/>
        </p:nvSpPr>
        <p:spPr>
          <a:xfrm>
            <a:off x="5943600" y="977900"/>
            <a:ext cx="6324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>
                <a:solidFill>
                  <a:srgbClr val="778DB1"/>
                </a:solidFill>
                <a:ea typeface="Cafe24 Ssurround"/>
              </a:rPr>
              <a:t>마무리 하면서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EF48B5A-3DF1-B9BF-FCF4-D9CC3A54D8E6}"/>
              </a:ext>
            </a:extLst>
          </p:cNvPr>
          <p:cNvSpPr txBox="1"/>
          <p:nvPr/>
        </p:nvSpPr>
        <p:spPr>
          <a:xfrm>
            <a:off x="812800" y="10287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DFDBB62-32E8-6453-256F-4AD0C13DB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3352800"/>
            <a:ext cx="4965700" cy="55499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CE1982A-96FB-A47A-4DA9-33A04480E37E}"/>
              </a:ext>
            </a:extLst>
          </p:cNvPr>
          <p:cNvSpPr txBox="1"/>
          <p:nvPr/>
        </p:nvSpPr>
        <p:spPr>
          <a:xfrm>
            <a:off x="1282700" y="3683000"/>
            <a:ext cx="10160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 dirty="0">
                <a:solidFill>
                  <a:srgbClr val="778DB1"/>
                </a:solidFill>
                <a:latin typeface="Cafe24 Ssurround"/>
              </a:rPr>
              <a:t>1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E3D8EBF-20BF-705D-5B8E-80FB356455EA}"/>
              </a:ext>
            </a:extLst>
          </p:cNvPr>
          <p:cNvSpPr txBox="1"/>
          <p:nvPr/>
        </p:nvSpPr>
        <p:spPr>
          <a:xfrm>
            <a:off x="2628900" y="3568700"/>
            <a:ext cx="30353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ea typeface="Cafe24 Ssurround"/>
              </a:rPr>
              <a:t>인권</a:t>
            </a:r>
            <a:r>
              <a:rPr lang="ko-KR" altLang="en-US" sz="3700" b="0" i="0" u="none" strike="noStrike" spc="-100" dirty="0">
                <a:solidFill>
                  <a:srgbClr val="FFFFFF"/>
                </a:solidFill>
                <a:ea typeface="Cafe24 Ssurround"/>
              </a:rPr>
              <a:t>의 의미</a:t>
            </a:r>
            <a:endParaRPr lang="ko-KR" sz="3700" b="0" i="0" u="none" strike="noStrike" spc="-100" dirty="0">
              <a:solidFill>
                <a:srgbClr val="FFFFFF"/>
              </a:solidFill>
              <a:ea typeface="Cafe24 Ssurround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7417222-14ED-68FA-15B0-3E8DA270B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800" y="3365500"/>
            <a:ext cx="4965700" cy="5549900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E1CF44C5-D6A6-72BA-E90C-B64A2344B02C}"/>
              </a:ext>
            </a:extLst>
          </p:cNvPr>
          <p:cNvSpPr txBox="1"/>
          <p:nvPr/>
        </p:nvSpPr>
        <p:spPr>
          <a:xfrm>
            <a:off x="6908800" y="3683000"/>
            <a:ext cx="10160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778DB1"/>
                </a:solidFill>
                <a:latin typeface="Cafe24 Ssurround"/>
              </a:rPr>
              <a:t>2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5C3D492-133D-B7B6-013B-3B99CF52606B}"/>
              </a:ext>
            </a:extLst>
          </p:cNvPr>
          <p:cNvSpPr txBox="1"/>
          <p:nvPr/>
        </p:nvSpPr>
        <p:spPr>
          <a:xfrm>
            <a:off x="8255000" y="3568700"/>
            <a:ext cx="30353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b="0" i="0" u="none" strike="noStrike" spc="-100" dirty="0">
                <a:ea typeface="Cafe24 Ssurround"/>
              </a:rPr>
              <a:t>인권 언어</a:t>
            </a:r>
            <a:endParaRPr lang="ko-KR" sz="3700" b="0" i="0" u="none" strike="noStrike" spc="-100" dirty="0">
              <a:solidFill>
                <a:srgbClr val="FFFFFF"/>
              </a:solidFill>
              <a:ea typeface="Cafe24 Ssurround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32094BED-3B7A-8E3F-1E73-7FDDFDD32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800" y="3365500"/>
            <a:ext cx="4965700" cy="5549900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34FF52EE-65B0-B953-B902-7517255F1514}"/>
              </a:ext>
            </a:extLst>
          </p:cNvPr>
          <p:cNvSpPr txBox="1"/>
          <p:nvPr/>
        </p:nvSpPr>
        <p:spPr>
          <a:xfrm>
            <a:off x="12636500" y="3695700"/>
            <a:ext cx="1016000" cy="800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4500" b="0" i="0" u="none" strike="noStrike" spc="-100">
                <a:solidFill>
                  <a:srgbClr val="778DB1"/>
                </a:solidFill>
                <a:latin typeface="Cafe24 Ssurround"/>
              </a:rPr>
              <a:t>3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35E52114-5A10-3E80-FEE2-A282140C143A}"/>
              </a:ext>
            </a:extLst>
          </p:cNvPr>
          <p:cNvSpPr txBox="1"/>
          <p:nvPr/>
        </p:nvSpPr>
        <p:spPr>
          <a:xfrm>
            <a:off x="13843000" y="3568700"/>
            <a:ext cx="3302000" cy="66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700" spc="-100" dirty="0">
                <a:solidFill>
                  <a:srgbClr val="FFFFFF"/>
                </a:solidFill>
                <a:ea typeface="Cafe24 Ssurround"/>
              </a:rPr>
              <a:t>필수 </a:t>
            </a:r>
            <a:r>
              <a:rPr lang="ko-KR" altLang="en-US" sz="3700" spc="-100" dirty="0">
                <a:ea typeface="Cafe24 Ssurround"/>
              </a:rPr>
              <a:t>노동자</a:t>
            </a:r>
            <a:endParaRPr lang="ko-KR" sz="3700" b="0" i="0" u="none" strike="noStrike" spc="-100" dirty="0">
              <a:ea typeface="Cafe24 Ssurround"/>
            </a:endParaRPr>
          </a:p>
        </p:txBody>
      </p:sp>
      <p:pic>
        <p:nvPicPr>
          <p:cNvPr id="8" name="Picture 4" descr="D:\01.프로젝트-SUM\[프로젝트]취업지원센터\18.표준교안ppt제작\png저장\04-2.png">
            <a:extLst>
              <a:ext uri="{FF2B5EF4-FFF2-40B4-BE49-F238E27FC236}">
                <a16:creationId xmlns:a16="http://schemas.microsoft.com/office/drawing/2014/main" id="{F52978E6-4DBD-6572-92EE-19869667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4808514"/>
            <a:ext cx="2336800" cy="39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01.프로젝트-SUM\[프로젝트]취업지원센터\18.표준교안ppt제작\png저장\17-1.png">
            <a:extLst>
              <a:ext uri="{FF2B5EF4-FFF2-40B4-BE49-F238E27FC236}">
                <a16:creationId xmlns:a16="http://schemas.microsoft.com/office/drawing/2014/main" id="{C87E2233-5591-372B-271D-089072F2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2" y="5405469"/>
            <a:ext cx="4458070" cy="22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01.프로젝트-SUM\[프로젝트]취업지원센터\18.표준교안ppt제작\png저장\1-1_2차시\13-2.png">
            <a:extLst>
              <a:ext uri="{FF2B5EF4-FFF2-40B4-BE49-F238E27FC236}">
                <a16:creationId xmlns:a16="http://schemas.microsoft.com/office/drawing/2014/main" id="{C847DAF5-C68F-BC16-8938-AB03907A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0" y="4697090"/>
            <a:ext cx="4635500" cy="40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08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A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36AAA-F738-54D8-EACA-F6D60E17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B20471-4B1C-5001-B853-F37F50E8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3300"/>
            <a:ext cx="18288000" cy="1663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AF2124-CB5B-20BA-D9B2-456D48F7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939800"/>
            <a:ext cx="16408400" cy="8572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6F931DA-D6A9-B796-ED6E-1ACA3F5106B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95AFF0A-EA97-845B-0301-CF4604586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05CDC86-71C7-5B27-D0D9-DFBD1FAB6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3FD3280-08B0-0A23-4591-268EE26912B0}"/>
              </a:ext>
            </a:extLst>
          </p:cNvPr>
          <p:cNvSpPr txBox="1"/>
          <p:nvPr/>
        </p:nvSpPr>
        <p:spPr>
          <a:xfrm>
            <a:off x="5384800" y="4743450"/>
            <a:ext cx="7772400" cy="146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8200" b="0" i="0" u="none" strike="noStrike" spc="-200" dirty="0">
                <a:solidFill>
                  <a:srgbClr val="F1F4F8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감사합니다</a:t>
            </a:r>
            <a:r>
              <a:rPr lang="en-US" altLang="ko-KR" sz="8200" b="0" i="0" u="none" strike="noStrike" spc="-200" dirty="0">
                <a:solidFill>
                  <a:srgbClr val="F1F4F8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!</a:t>
            </a:r>
            <a:endParaRPr lang="ko-KR" sz="8200" b="0" i="0" u="none" strike="noStrike" spc="-200" dirty="0">
              <a:solidFill>
                <a:srgbClr val="F1F4F8"/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091786C-F9A4-D596-265A-9139A0ED7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47B84B10-0347-CA94-6463-30DA3A7234FA}"/>
              </a:ext>
            </a:extLst>
          </p:cNvPr>
          <p:cNvSpPr txBox="1"/>
          <p:nvPr/>
        </p:nvSpPr>
        <p:spPr>
          <a:xfrm>
            <a:off x="1473200" y="1498600"/>
            <a:ext cx="5842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1F4F8"/>
                </a:solidFill>
                <a:latin typeface="Cafe24 Ssurround air"/>
              </a:rPr>
              <a:t>청소년 노동인권</a:t>
            </a:r>
            <a:endParaRPr lang="en-US" sz="2000" b="0" i="0" u="none" strike="noStrike" spc="-100" dirty="0">
              <a:solidFill>
                <a:srgbClr val="F1F4F8"/>
              </a:solidFill>
              <a:latin typeface="Cafe24 Ssurround air"/>
            </a:endParaRPr>
          </a:p>
        </p:txBody>
      </p:sp>
      <p:pic>
        <p:nvPicPr>
          <p:cNvPr id="17" name="Picture 3" descr="D:\01.프로젝트-SUM\[프로젝트]취업지원센터\18.표준교안ppt제작\png저장\01-1.png">
            <a:extLst>
              <a:ext uri="{FF2B5EF4-FFF2-40B4-BE49-F238E27FC236}">
                <a16:creationId xmlns:a16="http://schemas.microsoft.com/office/drawing/2014/main" id="{F42E9144-7E53-0460-3629-7CECECAE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25" y="1178560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01.프로젝트-SUM\[프로젝트]취업지원센터\18.표준교안ppt제작\png저장\1-1_2차시\18-1.png">
            <a:extLst>
              <a:ext uri="{FF2B5EF4-FFF2-40B4-BE49-F238E27FC236}">
                <a16:creationId xmlns:a16="http://schemas.microsoft.com/office/drawing/2014/main" id="{633F761E-62C9-48A0-24D8-942400C4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26050"/>
            <a:ext cx="4642420" cy="47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43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E8596-E1E5-64F3-0DCE-FF5E46AF1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838FCDE-FDB2-B3D0-B374-6EE2DE0AD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692400"/>
            <a:ext cx="14998700" cy="71374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5F35990-0D98-578E-2FBE-7E414EA0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6705600"/>
            <a:ext cx="4394200" cy="35814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C7B148E3-FEDD-B0C4-6335-7B040DC8AB8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7971DA4-77D8-E042-FC4D-30D0B38B7DD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>
            <a:extLst>
              <a:ext uri="{FF2B5EF4-FFF2-40B4-BE49-F238E27FC236}">
                <a16:creationId xmlns:a16="http://schemas.microsoft.com/office/drawing/2014/main" id="{439E3EB4-2E77-CC38-3F90-DC835DB5B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5522" y="7277100"/>
            <a:ext cx="2003278" cy="51054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7DF2C8F-8529-EAA2-243C-72D33F9C5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013"/>
            <a:ext cx="18288000" cy="87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A082-8314-D6B7-58B0-EE159E01E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9DB336A9-591C-EB46-A68E-5053CE968D0F}"/>
              </a:ext>
            </a:extLst>
          </p:cNvPr>
          <p:cNvSpPr txBox="1"/>
          <p:nvPr/>
        </p:nvSpPr>
        <p:spPr>
          <a:xfrm>
            <a:off x="1244600" y="342900"/>
            <a:ext cx="15621000" cy="142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0470"/>
              </a:lnSpc>
            </a:pPr>
            <a:r>
              <a:rPr lang="ko-KR" altLang="en-US" sz="8000" b="0" i="0" u="none" strike="noStrike" spc="-300" dirty="0">
                <a:solidFill>
                  <a:srgbClr val="4B4A4F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인권의 개념과 구조</a:t>
            </a:r>
            <a:endParaRPr lang="ko-KR" sz="8000" b="0" i="0" u="none" strike="noStrike" spc="-300" dirty="0">
              <a:solidFill>
                <a:srgbClr val="4B4A4F"/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C8DBCB73-C89A-423C-519D-D704C8BD420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FC0B327-3043-1636-BD10-EEB5C4CE2F0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>
            <a:extLst>
              <a:ext uri="{FF2B5EF4-FFF2-40B4-BE49-F238E27FC236}">
                <a16:creationId xmlns:a16="http://schemas.microsoft.com/office/drawing/2014/main" id="{39BFC81A-20BA-8FE8-A0D2-74362719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87967"/>
            <a:ext cx="2544496" cy="2929378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DFF56E1C-AC7E-D4FC-2041-44EE63A219E2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>
            <a:extLst>
              <a:ext uri="{FF2B5EF4-FFF2-40B4-BE49-F238E27FC236}">
                <a16:creationId xmlns:a16="http://schemas.microsoft.com/office/drawing/2014/main" id="{55EB65D6-D693-3C50-EEFF-209C8D4E2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 rot="-120000">
            <a:off x="-215900" y="9410700"/>
            <a:ext cx="19799300" cy="35941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6531D756-30E9-C37D-9EA9-C5851AD373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 rot="180000">
            <a:off x="-393700" y="9715500"/>
            <a:ext cx="18897600" cy="38608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C32FC22-ED79-E9ED-E8C8-DA90A97B3A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 rot="-300000">
            <a:off x="-304800" y="10236200"/>
            <a:ext cx="20193000" cy="3860800"/>
          </a:xfrm>
          <a:prstGeom prst="rect">
            <a:avLst/>
          </a:prstGeom>
        </p:spPr>
      </p:pic>
      <p:grpSp>
        <p:nvGrpSpPr>
          <p:cNvPr id="21" name="Group 21">
            <a:extLst>
              <a:ext uri="{FF2B5EF4-FFF2-40B4-BE49-F238E27FC236}">
                <a16:creationId xmlns:a16="http://schemas.microsoft.com/office/drawing/2014/main" id="{58375315-4D52-43EB-0D3F-495B6281F5D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4E55EE0-F15D-E312-24F6-083FA968A23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FBC28A0-9874-04D8-373F-4D1D236595C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내용 개체 틀 4">
            <a:extLst>
              <a:ext uri="{FF2B5EF4-FFF2-40B4-BE49-F238E27FC236}">
                <a16:creationId xmlns:a16="http://schemas.microsoft.com/office/drawing/2014/main" id="{1570EA6D-C583-9515-E711-9A9227E32DC1}"/>
              </a:ext>
            </a:extLst>
          </p:cNvPr>
          <p:cNvPicPr>
            <a:picLocks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395253" y="1341425"/>
            <a:ext cx="13373327" cy="76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FE96B-CDD0-01F7-39BF-13196F631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7C58D7E-5EEC-1B0F-9F2E-0535D8080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2000"/>
            <a:ext cx="16764000" cy="8763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CBB2336-457D-C03F-3117-12CA24F6E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32" y="315234"/>
            <a:ext cx="5143500" cy="723900"/>
          </a:xfrm>
          <a:prstGeom prst="rect">
            <a:avLst/>
          </a:prstGeom>
        </p:spPr>
      </p:pic>
      <p:sp>
        <p:nvSpPr>
          <p:cNvPr id="16" name="Object 17">
            <a:extLst>
              <a:ext uri="{FF2B5EF4-FFF2-40B4-BE49-F238E27FC236}">
                <a16:creationId xmlns:a16="http://schemas.microsoft.com/office/drawing/2014/main" id="{941A11BD-ED90-8847-512E-0AB15E96C542}"/>
              </a:ext>
            </a:extLst>
          </p:cNvPr>
          <p:cNvSpPr txBox="1"/>
          <p:nvPr/>
        </p:nvSpPr>
        <p:spPr>
          <a:xfrm>
            <a:off x="1597468" y="1508984"/>
            <a:ext cx="1509306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7200" dirty="0">
                <a:solidFill>
                  <a:srgbClr val="002060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부산광역시 인권기본조례</a:t>
            </a:r>
            <a:endParaRPr lang="en-US" sz="4800" dirty="0">
              <a:solidFill>
                <a:srgbClr val="002060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2E40519-5448-02F6-6C7C-0B1BC4252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68" y="2732396"/>
            <a:ext cx="13498430" cy="261866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F39F282-BA8A-27AF-4BAA-940B02485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68" y="5559279"/>
            <a:ext cx="13889271" cy="32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8B8C08-69EA-CE77-41B3-536EE2696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008A8E-9A9B-6C08-A0DD-6C89515D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511300"/>
            <a:ext cx="16408400" cy="8140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7C4AA75-7B00-1784-A4E9-564F9FDE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939800"/>
            <a:ext cx="16408400" cy="8369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76E5DBF-0FC4-093E-991D-6529EF8A5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508000"/>
            <a:ext cx="5499100" cy="10033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D7B6367-CF9C-F636-05BD-F7272E771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00" y="1104900"/>
            <a:ext cx="3289300" cy="558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208AF75-CF89-DD04-1532-5470AE0B4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1930400"/>
            <a:ext cx="16408400" cy="254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58A24915-D9DE-546B-AEAF-E04EB52523B0}"/>
              </a:ext>
            </a:extLst>
          </p:cNvPr>
          <p:cNvSpPr txBox="1"/>
          <p:nvPr/>
        </p:nvSpPr>
        <p:spPr>
          <a:xfrm>
            <a:off x="1473200" y="14986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D4B11FD-0121-D660-3403-8CA0BE889FD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503EC4C-80BE-8C8B-9E30-A8FEFB3EE0A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4F39C5FD-B4FD-11D2-7B5E-9BF22CCED6A3}"/>
              </a:ext>
            </a:extLst>
          </p:cNvPr>
          <p:cNvSpPr txBox="1"/>
          <p:nvPr/>
        </p:nvSpPr>
        <p:spPr>
          <a:xfrm>
            <a:off x="5257800" y="1054100"/>
            <a:ext cx="7772400" cy="70008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4000" b="0" i="0" u="none" strike="noStrike" spc="-200" dirty="0"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세계인권선언</a:t>
            </a:r>
            <a:endParaRPr lang="ko-KR" sz="4000" b="0" i="0" u="none" strike="noStrike" spc="-200" dirty="0"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CE7C2FA-8344-DD05-BA29-99DD32DC5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7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A1AA5-0F74-967A-26A2-34728709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35C400-6DD0-6A2E-3B43-F0AEB4FE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2CCA79F-08F8-7B90-5B61-40F44B195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3C33D7-3628-01C3-4D48-B156B6DE4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FF01BDB-004D-C5F2-67AD-480C00BCA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62" y="954881"/>
            <a:ext cx="10369550" cy="11684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2A04D55-DAA2-703A-955B-F13370EDBD2E}"/>
              </a:ext>
            </a:extLst>
          </p:cNvPr>
          <p:cNvSpPr txBox="1"/>
          <p:nvPr/>
        </p:nvSpPr>
        <p:spPr>
          <a:xfrm>
            <a:off x="5128419" y="1028700"/>
            <a:ext cx="899795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spc="-200" dirty="0">
                <a:ea typeface="Cafe24 Ssurround"/>
              </a:rPr>
              <a:t>차별사유</a:t>
            </a: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 이미지 판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E6FD313-78DD-5C4F-F08E-C394C2F978E6}"/>
              </a:ext>
            </a:extLst>
          </p:cNvPr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/>
              </a:rPr>
              <a:t>3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8A574CAF-B089-A40E-CCBE-729145F998C8}"/>
              </a:ext>
            </a:extLst>
          </p:cNvPr>
          <p:cNvSpPr txBox="1"/>
          <p:nvPr/>
        </p:nvSpPr>
        <p:spPr>
          <a:xfrm>
            <a:off x="660400" y="9398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059A468-8086-B217-4451-96DD7C045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7197" r="13509" b="18559"/>
          <a:stretch/>
        </p:blipFill>
        <p:spPr>
          <a:xfrm>
            <a:off x="2895600" y="2197100"/>
            <a:ext cx="12837319" cy="742157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1BD094DC-D019-43BD-C355-3A08F68C3948}"/>
              </a:ext>
            </a:extLst>
          </p:cNvPr>
          <p:cNvSpPr txBox="1"/>
          <p:nvPr/>
        </p:nvSpPr>
        <p:spPr>
          <a:xfrm>
            <a:off x="15982950" y="10007600"/>
            <a:ext cx="221615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400" b="0" i="0" u="none" strike="noStrike" spc="-100" dirty="0" err="1">
                <a:latin typeface="Cafe24 Ssurround air"/>
              </a:rPr>
              <a:t>이미지출처</a:t>
            </a:r>
            <a:r>
              <a:rPr lang="en-US" altLang="ko-KR" sz="1400" b="0" i="0" u="none" strike="noStrike" spc="-100" dirty="0">
                <a:latin typeface="Cafe24 Ssurround air"/>
              </a:rPr>
              <a:t>:</a:t>
            </a:r>
            <a:r>
              <a:rPr lang="ko-KR" altLang="en-US" sz="1400" b="0" i="0" u="none" strike="noStrike" spc="-100" dirty="0">
                <a:latin typeface="Cafe24 Ssurround air"/>
              </a:rPr>
              <a:t>국가인권위원회</a:t>
            </a:r>
            <a:endParaRPr lang="en-US" sz="1400" b="0" i="0" u="none" strike="noStrike" spc="-100" dirty="0">
              <a:latin typeface="Cafe24 Ssurround air"/>
            </a:endParaRPr>
          </a:p>
        </p:txBody>
      </p:sp>
    </p:spTree>
    <p:extLst>
      <p:ext uri="{BB962C8B-B14F-4D97-AF65-F5344CB8AC3E}">
        <p14:creationId xmlns:p14="http://schemas.microsoft.com/office/powerpoint/2010/main" val="146434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C35AF-D2E7-E217-E729-B09FC0EB8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849FDF-4B6B-F312-DF18-6FDF6B746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4548E3C-2687-7F39-702F-3CCE94DA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3F6F4FE-0ADF-F08D-4889-70BBF660A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511300"/>
            <a:ext cx="17716500" cy="25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75BC0D-87BD-4E5A-A1C6-9BAF6A05C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62" y="954881"/>
            <a:ext cx="10369550" cy="11684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159D9768-B36B-7CF7-B096-A8AF3AB39CB0}"/>
              </a:ext>
            </a:extLst>
          </p:cNvPr>
          <p:cNvSpPr txBox="1"/>
          <p:nvPr/>
        </p:nvSpPr>
        <p:spPr>
          <a:xfrm>
            <a:off x="5128419" y="1028700"/>
            <a:ext cx="899795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spc="-200" dirty="0">
                <a:ea typeface="Cafe24 Ssurround"/>
              </a:rPr>
              <a:t>차별사유</a:t>
            </a: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 이미지 판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346DC61-CD42-8169-3690-1BA5FAF92464}"/>
              </a:ext>
            </a:extLst>
          </p:cNvPr>
          <p:cNvSpPr txBox="1"/>
          <p:nvPr/>
        </p:nvSpPr>
        <p:spPr>
          <a:xfrm>
            <a:off x="15976600" y="1041400"/>
            <a:ext cx="1536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95B2CE"/>
                </a:solidFill>
                <a:latin typeface="Cafe24 Ssurround air"/>
              </a:rPr>
              <a:t>NO. 0</a:t>
            </a:r>
            <a:r>
              <a:rPr lang="en-US" altLang="ko-KR" sz="2000" b="0" i="0" u="none" strike="noStrike" spc="-100" dirty="0">
                <a:solidFill>
                  <a:srgbClr val="95B2CE"/>
                </a:solidFill>
                <a:latin typeface="Cafe24 Ssurround air"/>
              </a:rPr>
              <a:t>3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DF0EBC70-1AA7-3DAA-2689-065C3D09E80A}"/>
              </a:ext>
            </a:extLst>
          </p:cNvPr>
          <p:cNvSpPr txBox="1"/>
          <p:nvPr/>
        </p:nvSpPr>
        <p:spPr>
          <a:xfrm>
            <a:off x="660400" y="939800"/>
            <a:ext cx="34290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spc="-100" dirty="0">
                <a:solidFill>
                  <a:srgbClr val="95B2CE"/>
                </a:solidFill>
                <a:latin typeface="Cafe24 Ssurround air" panose="020B0600000101010101" charset="-127"/>
                <a:ea typeface="Cafe24 Ssurround air" panose="020B0600000101010101" charset="-127"/>
                <a:cs typeface="Cafe24 Ssurround air" panose="020B0600000101010101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95B2CE"/>
              </a:solidFill>
              <a:latin typeface="Cafe24 Ssurround air" panose="020B0600000101010101" charset="-127"/>
              <a:ea typeface="Cafe24 Ssurround air" panose="020B0600000101010101" charset="-127"/>
              <a:cs typeface="Cafe24 Ssurround air" panose="020B0600000101010101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C3C7071-DCD6-BC07-2B3F-22909964A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7197" r="13509" b="18559"/>
          <a:stretch/>
        </p:blipFill>
        <p:spPr>
          <a:xfrm>
            <a:off x="88900" y="-36413"/>
            <a:ext cx="17919700" cy="10359826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6ABE3C6C-0760-A335-7705-AF1895322203}"/>
              </a:ext>
            </a:extLst>
          </p:cNvPr>
          <p:cNvSpPr txBox="1"/>
          <p:nvPr/>
        </p:nvSpPr>
        <p:spPr>
          <a:xfrm>
            <a:off x="15982950" y="10007600"/>
            <a:ext cx="221615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1400" b="0" i="0" u="none" strike="noStrike" spc="-100" dirty="0" err="1">
                <a:latin typeface="Cafe24 Ssurround air"/>
              </a:rPr>
              <a:t>이미지출처</a:t>
            </a:r>
            <a:r>
              <a:rPr lang="en-US" altLang="ko-KR" sz="1400" b="0" i="0" u="none" strike="noStrike" spc="-100" dirty="0">
                <a:latin typeface="Cafe24 Ssurround air"/>
              </a:rPr>
              <a:t>:</a:t>
            </a:r>
            <a:r>
              <a:rPr lang="ko-KR" altLang="en-US" sz="1400" b="0" i="0" u="none" strike="noStrike" spc="-100" dirty="0">
                <a:latin typeface="Cafe24 Ssurround air"/>
              </a:rPr>
              <a:t>국가인권위원회</a:t>
            </a:r>
            <a:endParaRPr lang="en-US" sz="1400" b="0" i="0" u="none" strike="noStrike" spc="-100" dirty="0">
              <a:latin typeface="Cafe24 Ssurround air"/>
            </a:endParaRPr>
          </a:p>
        </p:txBody>
      </p:sp>
    </p:spTree>
    <p:extLst>
      <p:ext uri="{BB962C8B-B14F-4D97-AF65-F5344CB8AC3E}">
        <p14:creationId xmlns:p14="http://schemas.microsoft.com/office/powerpoint/2010/main" val="169058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86B494-3A59-1741-0E70-17580B82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95852A1-0F53-B7AE-E4D4-D7657362A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12900"/>
            <a:ext cx="17716500" cy="83947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4D41F4-CD7A-7530-CE2D-897875EE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41300"/>
            <a:ext cx="17716500" cy="95123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AC23EC6-2F29-5B49-9F73-8E1DCB14D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935650"/>
            <a:ext cx="16631158" cy="614316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5D15DA8-D13E-541B-ED9B-484D5F96E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64993"/>
            <a:ext cx="17717365" cy="16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380</Words>
  <Application>Microsoft Office PowerPoint</Application>
  <PresentationFormat>사용자 지정</PresentationFormat>
  <Paragraphs>92</Paragraphs>
  <Slides>22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2" baseType="lpstr">
      <vt:lpstr>G마켓 산스 Bold</vt:lpstr>
      <vt:lpstr>Cafe24 Ssurround</vt:lpstr>
      <vt:lpstr>Cafe24 Ssurround air Light</vt:lpstr>
      <vt:lpstr>Cafe24 Ssurround OTF Bold</vt:lpstr>
      <vt:lpstr>맑은 고딕</vt:lpstr>
      <vt:lpstr>Arial</vt:lpstr>
      <vt:lpstr>Calibri</vt:lpstr>
      <vt:lpstr>Cafe24 Ssurround Bold</vt:lpstr>
      <vt:lpstr>Cafe24 Ssurround air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이경미</dc:creator>
  <cp:lastModifiedBy>경미 이</cp:lastModifiedBy>
  <cp:revision>36</cp:revision>
  <dcterms:created xsi:type="dcterms:W3CDTF">2006-08-16T00:00:00Z</dcterms:created>
  <dcterms:modified xsi:type="dcterms:W3CDTF">2026-03-03T09:18:37Z</dcterms:modified>
</cp:coreProperties>
</file>