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4.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601" r:id="rId2"/>
    <p:sldId id="256" r:id="rId3"/>
    <p:sldId id="257" r:id="rId4"/>
    <p:sldId id="258" r:id="rId5"/>
    <p:sldId id="259" r:id="rId6"/>
    <p:sldId id="260" r:id="rId7"/>
    <p:sldId id="261" r:id="rId8"/>
    <p:sldId id="262" r:id="rId9"/>
    <p:sldId id="325" r:id="rId10"/>
    <p:sldId id="266" r:id="rId11"/>
    <p:sldId id="267" r:id="rId12"/>
    <p:sldId id="268" r:id="rId13"/>
    <p:sldId id="269" r:id="rId14"/>
    <p:sldId id="603" r:id="rId15"/>
    <p:sldId id="270" r:id="rId16"/>
    <p:sldId id="271" r:id="rId17"/>
    <p:sldId id="272" r:id="rId18"/>
    <p:sldId id="273" r:id="rId19"/>
    <p:sldId id="274" r:id="rId20"/>
    <p:sldId id="275" r:id="rId21"/>
    <p:sldId id="320" r:id="rId22"/>
    <p:sldId id="276" r:id="rId23"/>
    <p:sldId id="321" r:id="rId24"/>
    <p:sldId id="278" r:id="rId25"/>
    <p:sldId id="279" r:id="rId26"/>
    <p:sldId id="280" r:id="rId27"/>
    <p:sldId id="281" r:id="rId28"/>
    <p:sldId id="282" r:id="rId29"/>
    <p:sldId id="283" r:id="rId30"/>
    <p:sldId id="284" r:id="rId31"/>
    <p:sldId id="285" r:id="rId32"/>
    <p:sldId id="286" r:id="rId33"/>
    <p:sldId id="287" r:id="rId34"/>
    <p:sldId id="288" r:id="rId35"/>
    <p:sldId id="323"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14" r:id="rId49"/>
    <p:sldId id="302" r:id="rId50"/>
    <p:sldId id="304" r:id="rId51"/>
    <p:sldId id="305" r:id="rId52"/>
    <p:sldId id="307" r:id="rId53"/>
    <p:sldId id="308" r:id="rId54"/>
    <p:sldId id="309" r:id="rId55"/>
    <p:sldId id="310" r:id="rId56"/>
    <p:sldId id="311" r:id="rId57"/>
    <p:sldId id="312" r:id="rId58"/>
    <p:sldId id="313" r:id="rId59"/>
    <p:sldId id="315" r:id="rId60"/>
    <p:sldId id="316" r:id="rId61"/>
    <p:sldId id="317" r:id="rId62"/>
    <p:sldId id="602" r:id="rId63"/>
  </p:sldIdLst>
  <p:sldSz cx="10693400" cy="7561263"/>
  <p:notesSz cx="9996488" cy="6864350"/>
  <p:embeddedFontLst>
    <p:embeddedFont>
      <p:font typeface="HY견고딕" panose="02030600000101010101" pitchFamily="18" charset="-127"/>
      <p:regular r:id="rId65"/>
    </p:embeddedFont>
    <p:embeddedFont>
      <p:font typeface="HY헤드라인M" panose="02030600000101010101" pitchFamily="18" charset="-127"/>
      <p:regular r:id="rId66"/>
    </p:embeddedFont>
    <p:embeddedFont>
      <p:font typeface="맑은 고딕" panose="020B0503020000020004" pitchFamily="50" charset="-127"/>
      <p:regular r:id="rId67"/>
      <p:bold r:id="rId68"/>
    </p:embeddedFont>
    <p:embeddedFont>
      <p:font typeface="맑은 고딕" panose="020B0503020000020004" pitchFamily="50" charset="-127"/>
      <p:regular r:id="rId67"/>
      <p:bold r:id="rId68"/>
    </p:embeddedFont>
    <p:embeddedFont>
      <p:font typeface="함초롬돋움" panose="020B0604000101010101" pitchFamily="50" charset="-127"/>
      <p:regular r:id="rId69"/>
      <p:bold r:id="rId70"/>
    </p:embeddedFont>
    <p:embeddedFont>
      <p:font typeface="함초롬바탕" panose="02030604000101010101" pitchFamily="18" charset="-127"/>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2">
          <p15:clr>
            <a:srgbClr val="A4A3A4"/>
          </p15:clr>
        </p15:guide>
        <p15:guide id="2" pos="3369">
          <p15:clr>
            <a:srgbClr val="A4A3A4"/>
          </p15:clr>
        </p15:guide>
      </p15:sldGuideLst>
    </p:ext>
    <p:ext uri="{2D200454-40CA-4A62-9FC3-DE9A4176ACB9}">
      <p15:notesGuideLst xmlns:p15="http://schemas.microsoft.com/office/powerpoint/2012/main">
        <p15:guide id="1" orient="horz" pos="2162">
          <p15:clr>
            <a:srgbClr val="A4A3A4"/>
          </p15:clr>
        </p15:guide>
        <p15:guide id="2" pos="3149">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sD5T1jsG1vz2CCjXxAHgC/vi97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이보은" initials="이" lastIdx="2" clrIdx="0">
    <p:extLst>
      <p:ext uri="{19B8F6BF-5375-455C-9EA6-DF929625EA0E}">
        <p15:presenceInfo xmlns:p15="http://schemas.microsoft.com/office/powerpoint/2012/main" userId="이보은"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E2ED8E-4B10-4FD8-A6FC-BC23CC71A111}">
  <a:tblStyle styleId="{27E2ED8E-4B10-4FD8-A6FC-BC23CC71A111}" styleName="Table_0">
    <a:wholeTbl>
      <a:tcTxStyle b="off" i="off">
        <a:font>
          <a:latin typeface="맑은 고딕"/>
          <a:ea typeface="맑은 고딕"/>
          <a:cs typeface="맑은 고딕"/>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8F1F5"/>
          </a:solidFill>
        </a:fill>
      </a:tcStyle>
    </a:band1H>
    <a:band2H>
      <a:tcTxStyle/>
      <a:tcStyle>
        <a:tcBdr/>
      </a:tcStyle>
    </a:band2H>
    <a:band1V>
      <a:tcTxStyle/>
      <a:tcStyle>
        <a:tcBdr/>
        <a:fill>
          <a:solidFill>
            <a:srgbClr val="E8F1F5"/>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맑은 고딕"/>
          <a:ea typeface="맑은 고딕"/>
          <a:cs typeface="맑은 고딕"/>
        </a:font>
        <a:schemeClr val="lt1"/>
      </a:tcTxStyle>
      <a:tcStyle>
        <a:tcBdr/>
        <a:fill>
          <a:solidFill>
            <a:schemeClr val="accent5"/>
          </a:solidFill>
        </a:fill>
      </a:tcStyle>
    </a:firstRow>
    <a:neCell>
      <a:tcTxStyle/>
      <a:tcStyle>
        <a:tcBdr/>
      </a:tcStyle>
    </a:neCell>
    <a:nwCell>
      <a:tcTxStyle/>
      <a:tcStyle>
        <a:tcBdr/>
      </a:tcStyle>
    </a:nwCell>
  </a:tblStyle>
  <a:tblStyle styleId="{CC4832D3-217B-4543-8DDD-48CD7C5C432B}" styleName="Table_1">
    <a:wholeTbl>
      <a:tcTxStyle b="off" i="off">
        <a:font>
          <a:latin typeface="맑은 고딕"/>
          <a:ea typeface="맑은 고딕"/>
          <a:cs typeface="맑은 고딕"/>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40000"/>
            </a:schemeClr>
          </a:solidFill>
        </a:fill>
      </a:tcStyle>
    </a:band1H>
    <a:band2H>
      <a:tcTxStyle/>
      <a:tcStyle>
        <a:tcBdr/>
      </a:tcStyle>
    </a:band2H>
    <a:band1V>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fill>
          <a:solidFill>
            <a:schemeClr val="accent3">
              <a:alpha val="40000"/>
            </a:schemeClr>
          </a:solidFill>
        </a:fill>
      </a:tcStyle>
    </a:band1V>
    <a:band2V>
      <a:tcTxStyle/>
      <a:tcStyle>
        <a:tcBdr/>
      </a:tcStyle>
    </a:band2V>
    <a:la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맑은 고딕"/>
          <a:ea typeface="맑은 고딕"/>
          <a:cs typeface="맑은 고딕"/>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58" autoAdjust="0"/>
    <p:restoredTop sz="86276" autoAdjust="0"/>
  </p:normalViewPr>
  <p:slideViewPr>
    <p:cSldViewPr snapToGrid="0">
      <p:cViewPr varScale="1">
        <p:scale>
          <a:sx n="97" d="100"/>
          <a:sy n="97" d="100"/>
        </p:scale>
        <p:origin x="1344" y="67"/>
      </p:cViewPr>
      <p:guideLst>
        <p:guide orient="horz" pos="2382"/>
        <p:guide pos="3369"/>
      </p:guideLst>
    </p:cSldViewPr>
  </p:slideViewPr>
  <p:notesTextViewPr>
    <p:cViewPr>
      <p:scale>
        <a:sx n="3" d="2"/>
        <a:sy n="3" d="2"/>
      </p:scale>
      <p:origin x="0" y="0"/>
    </p:cViewPr>
  </p:notesTextViewPr>
  <p:sorterViewPr>
    <p:cViewPr>
      <p:scale>
        <a:sx n="162" d="100"/>
        <a:sy n="162" d="100"/>
      </p:scale>
      <p:origin x="0" y="-5842"/>
    </p:cViewPr>
  </p:sorterViewPr>
  <p:notesViewPr>
    <p:cSldViewPr snapToGrid="0">
      <p:cViewPr varScale="1">
        <p:scale>
          <a:sx n="100" d="100"/>
          <a:sy n="100" d="100"/>
        </p:scale>
        <p:origin x="0" y="0"/>
      </p:cViewPr>
      <p:guideLst>
        <p:guide orient="horz" pos="2162"/>
        <p:guide pos="314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이보은" userId="2193eb33-41bb-4e83-874d-9b5391a13d5d" providerId="ADAL" clId="{626B8469-FAA5-4539-8F49-E1CABC3BC4C5}"/>
    <pc:docChg chg="undo redo custSel addSld delSld modSld sldOrd">
      <pc:chgData name="이보은" userId="2193eb33-41bb-4e83-874d-9b5391a13d5d" providerId="ADAL" clId="{626B8469-FAA5-4539-8F49-E1CABC3BC4C5}" dt="2026-03-01T15:41:10.109" v="6058" actId="20577"/>
      <pc:docMkLst>
        <pc:docMk/>
      </pc:docMkLst>
      <pc:sldChg chg="modSp add del mod">
        <pc:chgData name="이보은" userId="2193eb33-41bb-4e83-874d-9b5391a13d5d" providerId="ADAL" clId="{626B8469-FAA5-4539-8F49-E1CABC3BC4C5}" dt="2026-03-01T08:49:55.551" v="112" actId="14100"/>
        <pc:sldMkLst>
          <pc:docMk/>
          <pc:sldMk cId="0" sldId="257"/>
        </pc:sldMkLst>
        <pc:spChg chg="mod">
          <ac:chgData name="이보은" userId="2193eb33-41bb-4e83-874d-9b5391a13d5d" providerId="ADAL" clId="{626B8469-FAA5-4539-8F49-E1CABC3BC4C5}" dt="2026-03-01T08:49:55.551" v="112" actId="14100"/>
          <ac:spMkLst>
            <pc:docMk/>
            <pc:sldMk cId="0" sldId="257"/>
            <ac:spMk id="3" creationId="{175471C8-E257-4B22-A714-06FF3D21883E}"/>
          </ac:spMkLst>
        </pc:spChg>
      </pc:sldChg>
      <pc:sldChg chg="addSp delSp modSp mod modNotesTx">
        <pc:chgData name="이보은" userId="2193eb33-41bb-4e83-874d-9b5391a13d5d" providerId="ADAL" clId="{626B8469-FAA5-4539-8F49-E1CABC3BC4C5}" dt="2026-03-01T06:47:13.156" v="109" actId="478"/>
        <pc:sldMkLst>
          <pc:docMk/>
          <pc:sldMk cId="0" sldId="259"/>
        </pc:sldMkLst>
        <pc:spChg chg="add del mod">
          <ac:chgData name="이보은" userId="2193eb33-41bb-4e83-874d-9b5391a13d5d" providerId="ADAL" clId="{626B8469-FAA5-4539-8F49-E1CABC3BC4C5}" dt="2026-03-01T06:47:13.156" v="109" actId="478"/>
          <ac:spMkLst>
            <pc:docMk/>
            <pc:sldMk cId="0" sldId="259"/>
            <ac:spMk id="25" creationId="{3D328EB4-F312-4E40-A0AC-112AB281E08E}"/>
          </ac:spMkLst>
        </pc:spChg>
        <pc:spChg chg="add del mod">
          <ac:chgData name="이보은" userId="2193eb33-41bb-4e83-874d-9b5391a13d5d" providerId="ADAL" clId="{626B8469-FAA5-4539-8F49-E1CABC3BC4C5}" dt="2026-03-01T06:47:10.150" v="108" actId="478"/>
          <ac:spMkLst>
            <pc:docMk/>
            <pc:sldMk cId="0" sldId="259"/>
            <ac:spMk id="26" creationId="{B840A8F5-8C2B-443A-B83E-EE7564DBFB36}"/>
          </ac:spMkLst>
        </pc:spChg>
        <pc:spChg chg="mod">
          <ac:chgData name="이보은" userId="2193eb33-41bb-4e83-874d-9b5391a13d5d" providerId="ADAL" clId="{626B8469-FAA5-4539-8F49-E1CABC3BC4C5}" dt="2026-03-01T06:41:14.839" v="95" actId="14100"/>
          <ac:spMkLst>
            <pc:docMk/>
            <pc:sldMk cId="0" sldId="259"/>
            <ac:spMk id="116" creationId="{00000000-0000-0000-0000-000000000000}"/>
          </ac:spMkLst>
        </pc:spChg>
        <pc:spChg chg="mod">
          <ac:chgData name="이보은" userId="2193eb33-41bb-4e83-874d-9b5391a13d5d" providerId="ADAL" clId="{626B8469-FAA5-4539-8F49-E1CABC3BC4C5}" dt="2026-03-01T06:41:14.839" v="95" actId="14100"/>
          <ac:spMkLst>
            <pc:docMk/>
            <pc:sldMk cId="0" sldId="259"/>
            <ac:spMk id="117" creationId="{00000000-0000-0000-0000-000000000000}"/>
          </ac:spMkLst>
        </pc:spChg>
        <pc:spChg chg="mod">
          <ac:chgData name="이보은" userId="2193eb33-41bb-4e83-874d-9b5391a13d5d" providerId="ADAL" clId="{626B8469-FAA5-4539-8F49-E1CABC3BC4C5}" dt="2026-03-01T06:41:23.607" v="96" actId="1076"/>
          <ac:spMkLst>
            <pc:docMk/>
            <pc:sldMk cId="0" sldId="259"/>
            <ac:spMk id="118" creationId="{00000000-0000-0000-0000-000000000000}"/>
          </ac:spMkLst>
        </pc:spChg>
        <pc:spChg chg="mod">
          <ac:chgData name="이보은" userId="2193eb33-41bb-4e83-874d-9b5391a13d5d" providerId="ADAL" clId="{626B8469-FAA5-4539-8F49-E1CABC3BC4C5}" dt="2026-03-01T06:40:57.280" v="92" actId="14100"/>
          <ac:spMkLst>
            <pc:docMk/>
            <pc:sldMk cId="0" sldId="259"/>
            <ac:spMk id="119" creationId="{00000000-0000-0000-0000-000000000000}"/>
          </ac:spMkLst>
        </pc:spChg>
        <pc:spChg chg="mod">
          <ac:chgData name="이보은" userId="2193eb33-41bb-4e83-874d-9b5391a13d5d" providerId="ADAL" clId="{626B8469-FAA5-4539-8F49-E1CABC3BC4C5}" dt="2026-03-01T06:40:40.727" v="91" actId="1076"/>
          <ac:spMkLst>
            <pc:docMk/>
            <pc:sldMk cId="0" sldId="259"/>
            <ac:spMk id="120" creationId="{00000000-0000-0000-0000-000000000000}"/>
          </ac:spMkLst>
        </pc:spChg>
        <pc:spChg chg="mod">
          <ac:chgData name="이보은" userId="2193eb33-41bb-4e83-874d-9b5391a13d5d" providerId="ADAL" clId="{626B8469-FAA5-4539-8F49-E1CABC3BC4C5}" dt="2026-03-01T06:41:14.839" v="95" actId="14100"/>
          <ac:spMkLst>
            <pc:docMk/>
            <pc:sldMk cId="0" sldId="259"/>
            <ac:spMk id="130" creationId="{00000000-0000-0000-0000-000000000000}"/>
          </ac:spMkLst>
        </pc:spChg>
        <pc:spChg chg="mod">
          <ac:chgData name="이보은" userId="2193eb33-41bb-4e83-874d-9b5391a13d5d" providerId="ADAL" clId="{626B8469-FAA5-4539-8F49-E1CABC3BC4C5}" dt="2026-03-01T06:41:14.839" v="95" actId="14100"/>
          <ac:spMkLst>
            <pc:docMk/>
            <pc:sldMk cId="0" sldId="259"/>
            <ac:spMk id="131" creationId="{00000000-0000-0000-0000-000000000000}"/>
          </ac:spMkLst>
        </pc:spChg>
        <pc:spChg chg="mod">
          <ac:chgData name="이보은" userId="2193eb33-41bb-4e83-874d-9b5391a13d5d" providerId="ADAL" clId="{626B8469-FAA5-4539-8F49-E1CABC3BC4C5}" dt="2026-03-01T06:41:14.839" v="95" actId="14100"/>
          <ac:spMkLst>
            <pc:docMk/>
            <pc:sldMk cId="0" sldId="259"/>
            <ac:spMk id="132" creationId="{00000000-0000-0000-0000-000000000000}"/>
          </ac:spMkLst>
        </pc:spChg>
        <pc:spChg chg="mod">
          <ac:chgData name="이보은" userId="2193eb33-41bb-4e83-874d-9b5391a13d5d" providerId="ADAL" clId="{626B8469-FAA5-4539-8F49-E1CABC3BC4C5}" dt="2026-03-01T06:41:14.839" v="95" actId="14100"/>
          <ac:spMkLst>
            <pc:docMk/>
            <pc:sldMk cId="0" sldId="259"/>
            <ac:spMk id="133" creationId="{00000000-0000-0000-0000-000000000000}"/>
          </ac:spMkLst>
        </pc:spChg>
        <pc:picChg chg="mod">
          <ac:chgData name="이보은" userId="2193eb33-41bb-4e83-874d-9b5391a13d5d" providerId="ADAL" clId="{626B8469-FAA5-4539-8F49-E1CABC3BC4C5}" dt="2026-03-01T06:41:14.839" v="95" actId="14100"/>
          <ac:picMkLst>
            <pc:docMk/>
            <pc:sldMk cId="0" sldId="259"/>
            <ac:picMk id="114"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15"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1"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2"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3"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4"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5"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6"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7" creationId="{00000000-0000-0000-0000-000000000000}"/>
          </ac:picMkLst>
        </pc:picChg>
        <pc:picChg chg="mod">
          <ac:chgData name="이보은" userId="2193eb33-41bb-4e83-874d-9b5391a13d5d" providerId="ADAL" clId="{626B8469-FAA5-4539-8F49-E1CABC3BC4C5}" dt="2026-03-01T06:41:14.839" v="95" actId="14100"/>
          <ac:picMkLst>
            <pc:docMk/>
            <pc:sldMk cId="0" sldId="259"/>
            <ac:picMk id="128" creationId="{00000000-0000-0000-0000-000000000000}"/>
          </ac:picMkLst>
        </pc:picChg>
      </pc:sldChg>
      <pc:sldChg chg="addSp delSp modSp mod">
        <pc:chgData name="이보은" userId="2193eb33-41bb-4e83-874d-9b5391a13d5d" providerId="ADAL" clId="{626B8469-FAA5-4539-8F49-E1CABC3BC4C5}" dt="2026-03-01T10:48:23.679" v="138" actId="1076"/>
        <pc:sldMkLst>
          <pc:docMk/>
          <pc:sldMk cId="0" sldId="261"/>
        </pc:sldMkLst>
        <pc:picChg chg="add del mod">
          <ac:chgData name="이보은" userId="2193eb33-41bb-4e83-874d-9b5391a13d5d" providerId="ADAL" clId="{626B8469-FAA5-4539-8F49-E1CABC3BC4C5}" dt="2026-03-01T10:48:20.434" v="137" actId="478"/>
          <ac:picMkLst>
            <pc:docMk/>
            <pc:sldMk cId="0" sldId="261"/>
            <ac:picMk id="3" creationId="{D6EADBA3-2310-40BC-A7E8-0C4F7A78E816}"/>
          </ac:picMkLst>
        </pc:picChg>
        <pc:picChg chg="mod">
          <ac:chgData name="이보은" userId="2193eb33-41bb-4e83-874d-9b5391a13d5d" providerId="ADAL" clId="{626B8469-FAA5-4539-8F49-E1CABC3BC4C5}" dt="2026-03-01T10:45:17.159" v="129" actId="14100"/>
          <ac:picMkLst>
            <pc:docMk/>
            <pc:sldMk cId="0" sldId="261"/>
            <ac:picMk id="162" creationId="{00000000-0000-0000-0000-000000000000}"/>
          </ac:picMkLst>
        </pc:picChg>
        <pc:picChg chg="mod">
          <ac:chgData name="이보은" userId="2193eb33-41bb-4e83-874d-9b5391a13d5d" providerId="ADAL" clId="{626B8469-FAA5-4539-8F49-E1CABC3BC4C5}" dt="2026-03-01T10:48:23.679" v="138" actId="1076"/>
          <ac:picMkLst>
            <pc:docMk/>
            <pc:sldMk cId="0" sldId="261"/>
            <ac:picMk id="163" creationId="{00000000-0000-0000-0000-000000000000}"/>
          </ac:picMkLst>
        </pc:picChg>
      </pc:sldChg>
      <pc:sldChg chg="addSp modSp mod modAnim">
        <pc:chgData name="이보은" userId="2193eb33-41bb-4e83-874d-9b5391a13d5d" providerId="ADAL" clId="{626B8469-FAA5-4539-8F49-E1CABC3BC4C5}" dt="2026-02-11T07:53:06.152" v="5" actId="1076"/>
        <pc:sldMkLst>
          <pc:docMk/>
          <pc:sldMk cId="0" sldId="262"/>
        </pc:sldMkLst>
        <pc:spChg chg="mod">
          <ac:chgData name="이보은" userId="2193eb33-41bb-4e83-874d-9b5391a13d5d" providerId="ADAL" clId="{626B8469-FAA5-4539-8F49-E1CABC3BC4C5}" dt="2026-02-11T07:53:04.624" v="4" actId="1076"/>
          <ac:spMkLst>
            <pc:docMk/>
            <pc:sldMk cId="0" sldId="262"/>
            <ac:spMk id="8" creationId="{2399B1DD-FD8E-F61E-BB7A-B7CB41748040}"/>
          </ac:spMkLst>
        </pc:spChg>
        <pc:picChg chg="add mod">
          <ac:chgData name="이보은" userId="2193eb33-41bb-4e83-874d-9b5391a13d5d" providerId="ADAL" clId="{626B8469-FAA5-4539-8F49-E1CABC3BC4C5}" dt="2026-02-11T07:53:06.152" v="5" actId="1076"/>
          <ac:picMkLst>
            <pc:docMk/>
            <pc:sldMk cId="0" sldId="262"/>
            <ac:picMk id="2" creationId="{1C874357-2BB7-4AF1-B612-EFFF02D7C9D2}"/>
          </ac:picMkLst>
        </pc:picChg>
      </pc:sldChg>
      <pc:sldChg chg="del">
        <pc:chgData name="이보은" userId="2193eb33-41bb-4e83-874d-9b5391a13d5d" providerId="ADAL" clId="{626B8469-FAA5-4539-8F49-E1CABC3BC4C5}" dt="2026-02-11T08:17:52.417" v="7" actId="47"/>
        <pc:sldMkLst>
          <pc:docMk/>
          <pc:sldMk cId="0" sldId="263"/>
        </pc:sldMkLst>
      </pc:sldChg>
      <pc:sldChg chg="del">
        <pc:chgData name="이보은" userId="2193eb33-41bb-4e83-874d-9b5391a13d5d" providerId="ADAL" clId="{626B8469-FAA5-4539-8F49-E1CABC3BC4C5}" dt="2026-02-11T08:17:19.810" v="6" actId="47"/>
        <pc:sldMkLst>
          <pc:docMk/>
          <pc:sldMk cId="0" sldId="264"/>
        </pc:sldMkLst>
      </pc:sldChg>
      <pc:sldChg chg="modSp mod">
        <pc:chgData name="이보은" userId="2193eb33-41bb-4e83-874d-9b5391a13d5d" providerId="ADAL" clId="{626B8469-FAA5-4539-8F49-E1CABC3BC4C5}" dt="2026-03-01T11:25:42.645" v="513" actId="14100"/>
        <pc:sldMkLst>
          <pc:docMk/>
          <pc:sldMk cId="0" sldId="266"/>
        </pc:sldMkLst>
        <pc:spChg chg="mod">
          <ac:chgData name="이보은" userId="2193eb33-41bb-4e83-874d-9b5391a13d5d" providerId="ADAL" clId="{626B8469-FAA5-4539-8F49-E1CABC3BC4C5}" dt="2026-03-01T11:25:42.645" v="513" actId="14100"/>
          <ac:spMkLst>
            <pc:docMk/>
            <pc:sldMk cId="0" sldId="266"/>
            <ac:spMk id="217" creationId="{00000000-0000-0000-0000-000000000000}"/>
          </ac:spMkLst>
        </pc:spChg>
        <pc:spChg chg="mod">
          <ac:chgData name="이보은" userId="2193eb33-41bb-4e83-874d-9b5391a13d5d" providerId="ADAL" clId="{626B8469-FAA5-4539-8F49-E1CABC3BC4C5}" dt="2026-03-01T11:25:27.245" v="510" actId="20577"/>
          <ac:spMkLst>
            <pc:docMk/>
            <pc:sldMk cId="0" sldId="266"/>
            <ac:spMk id="220" creationId="{00000000-0000-0000-0000-000000000000}"/>
          </ac:spMkLst>
        </pc:spChg>
      </pc:sldChg>
      <pc:sldChg chg="addSp delSp modSp mod delAnim modAnim modNotesTx">
        <pc:chgData name="이보은" userId="2193eb33-41bb-4e83-874d-9b5391a13d5d" providerId="ADAL" clId="{626B8469-FAA5-4539-8F49-E1CABC3BC4C5}" dt="2026-03-01T11:24:48.469" v="506"/>
        <pc:sldMkLst>
          <pc:docMk/>
          <pc:sldMk cId="0" sldId="267"/>
        </pc:sldMkLst>
        <pc:spChg chg="add del mod">
          <ac:chgData name="이보은" userId="2193eb33-41bb-4e83-874d-9b5391a13d5d" providerId="ADAL" clId="{626B8469-FAA5-4539-8F49-E1CABC3BC4C5}" dt="2026-03-01T11:20:37.762" v="448" actId="478"/>
          <ac:spMkLst>
            <pc:docMk/>
            <pc:sldMk cId="0" sldId="267"/>
            <ac:spMk id="2" creationId="{A863AF71-16C9-4C71-A497-53543A462218}"/>
          </ac:spMkLst>
        </pc:spChg>
        <pc:spChg chg="add mod">
          <ac:chgData name="이보은" userId="2193eb33-41bb-4e83-874d-9b5391a13d5d" providerId="ADAL" clId="{626B8469-FAA5-4539-8F49-E1CABC3BC4C5}" dt="2026-03-01T11:23:51.279" v="504" actId="164"/>
          <ac:spMkLst>
            <pc:docMk/>
            <pc:sldMk cId="0" sldId="267"/>
            <ac:spMk id="3" creationId="{298B16FE-451A-431D-B79C-88B78C398146}"/>
          </ac:spMkLst>
        </pc:spChg>
        <pc:spChg chg="add mod">
          <ac:chgData name="이보은" userId="2193eb33-41bb-4e83-874d-9b5391a13d5d" providerId="ADAL" clId="{626B8469-FAA5-4539-8F49-E1CABC3BC4C5}" dt="2026-03-01T11:06:15.353" v="417" actId="1035"/>
          <ac:spMkLst>
            <pc:docMk/>
            <pc:sldMk cId="0" sldId="267"/>
            <ac:spMk id="16" creationId="{046624F7-3EFB-474E-80AF-A22E00EA24A2}"/>
          </ac:spMkLst>
        </pc:spChg>
        <pc:spChg chg="add mod">
          <ac:chgData name="이보은" userId="2193eb33-41bb-4e83-874d-9b5391a13d5d" providerId="ADAL" clId="{626B8469-FAA5-4539-8F49-E1CABC3BC4C5}" dt="2026-03-01T11:06:15.353" v="417" actId="1035"/>
          <ac:spMkLst>
            <pc:docMk/>
            <pc:sldMk cId="0" sldId="267"/>
            <ac:spMk id="17" creationId="{4A2D6BDB-F5E8-4798-B4AC-C99A6C2168E5}"/>
          </ac:spMkLst>
        </pc:spChg>
        <pc:spChg chg="add mod">
          <ac:chgData name="이보은" userId="2193eb33-41bb-4e83-874d-9b5391a13d5d" providerId="ADAL" clId="{626B8469-FAA5-4539-8F49-E1CABC3BC4C5}" dt="2026-03-01T11:06:15.353" v="417" actId="1035"/>
          <ac:spMkLst>
            <pc:docMk/>
            <pc:sldMk cId="0" sldId="267"/>
            <ac:spMk id="18" creationId="{25A4C5A8-FC03-424E-BC51-FBC9ACB08538}"/>
          </ac:spMkLst>
        </pc:spChg>
        <pc:spChg chg="add mod">
          <ac:chgData name="이보은" userId="2193eb33-41bb-4e83-874d-9b5391a13d5d" providerId="ADAL" clId="{626B8469-FAA5-4539-8F49-E1CABC3BC4C5}" dt="2026-03-01T11:06:15.353" v="417" actId="1035"/>
          <ac:spMkLst>
            <pc:docMk/>
            <pc:sldMk cId="0" sldId="267"/>
            <ac:spMk id="19" creationId="{71723E22-C58E-42DD-8B7C-0B3857E1CFC4}"/>
          </ac:spMkLst>
        </pc:spChg>
        <pc:spChg chg="add mod">
          <ac:chgData name="이보은" userId="2193eb33-41bb-4e83-874d-9b5391a13d5d" providerId="ADAL" clId="{626B8469-FAA5-4539-8F49-E1CABC3BC4C5}" dt="2026-03-01T11:06:15.353" v="417" actId="1035"/>
          <ac:spMkLst>
            <pc:docMk/>
            <pc:sldMk cId="0" sldId="267"/>
            <ac:spMk id="20" creationId="{9A515107-AF05-49A2-A8E9-AA14639D2F2B}"/>
          </ac:spMkLst>
        </pc:spChg>
        <pc:spChg chg="add mod">
          <ac:chgData name="이보은" userId="2193eb33-41bb-4e83-874d-9b5391a13d5d" providerId="ADAL" clId="{626B8469-FAA5-4539-8F49-E1CABC3BC4C5}" dt="2026-03-01T11:06:06.142" v="395" actId="1076"/>
          <ac:spMkLst>
            <pc:docMk/>
            <pc:sldMk cId="0" sldId="267"/>
            <ac:spMk id="21" creationId="{647A5681-B774-43C0-A0D0-AE0BB6812A84}"/>
          </ac:spMkLst>
        </pc:spChg>
        <pc:spChg chg="mod">
          <ac:chgData name="이보은" userId="2193eb33-41bb-4e83-874d-9b5391a13d5d" providerId="ADAL" clId="{626B8469-FAA5-4539-8F49-E1CABC3BC4C5}" dt="2026-03-01T11:05:21.958" v="360" actId="1076"/>
          <ac:spMkLst>
            <pc:docMk/>
            <pc:sldMk cId="0" sldId="267"/>
            <ac:spMk id="230" creationId="{00000000-0000-0000-0000-000000000000}"/>
          </ac:spMkLst>
        </pc:spChg>
        <pc:spChg chg="mod">
          <ac:chgData name="이보은" userId="2193eb33-41bb-4e83-874d-9b5391a13d5d" providerId="ADAL" clId="{626B8469-FAA5-4539-8F49-E1CABC3BC4C5}" dt="2026-03-01T11:20:00.103" v="446" actId="6549"/>
          <ac:spMkLst>
            <pc:docMk/>
            <pc:sldMk cId="0" sldId="267"/>
            <ac:spMk id="231" creationId="{00000000-0000-0000-0000-000000000000}"/>
          </ac:spMkLst>
        </pc:spChg>
        <pc:spChg chg="mod">
          <ac:chgData name="이보은" userId="2193eb33-41bb-4e83-874d-9b5391a13d5d" providerId="ADAL" clId="{626B8469-FAA5-4539-8F49-E1CABC3BC4C5}" dt="2026-03-01T10:56:58.535" v="294" actId="14100"/>
          <ac:spMkLst>
            <pc:docMk/>
            <pc:sldMk cId="0" sldId="267"/>
            <ac:spMk id="232" creationId="{00000000-0000-0000-0000-000000000000}"/>
          </ac:spMkLst>
        </pc:spChg>
        <pc:spChg chg="del mod">
          <ac:chgData name="이보은" userId="2193eb33-41bb-4e83-874d-9b5391a13d5d" providerId="ADAL" clId="{626B8469-FAA5-4539-8F49-E1CABC3BC4C5}" dt="2026-03-01T11:02:52.420" v="350" actId="478"/>
          <ac:spMkLst>
            <pc:docMk/>
            <pc:sldMk cId="0" sldId="267"/>
            <ac:spMk id="234" creationId="{00000000-0000-0000-0000-000000000000}"/>
          </ac:spMkLst>
        </pc:spChg>
        <pc:spChg chg="del mod">
          <ac:chgData name="이보은" userId="2193eb33-41bb-4e83-874d-9b5391a13d5d" providerId="ADAL" clId="{626B8469-FAA5-4539-8F49-E1CABC3BC4C5}" dt="2026-03-01T11:02:50.157" v="349" actId="478"/>
          <ac:spMkLst>
            <pc:docMk/>
            <pc:sldMk cId="0" sldId="267"/>
            <ac:spMk id="235" creationId="{00000000-0000-0000-0000-000000000000}"/>
          </ac:spMkLst>
        </pc:spChg>
        <pc:spChg chg="del mod">
          <ac:chgData name="이보은" userId="2193eb33-41bb-4e83-874d-9b5391a13d5d" providerId="ADAL" clId="{626B8469-FAA5-4539-8F49-E1CABC3BC4C5}" dt="2026-03-01T11:02:41.490" v="346" actId="478"/>
          <ac:spMkLst>
            <pc:docMk/>
            <pc:sldMk cId="0" sldId="267"/>
            <ac:spMk id="236" creationId="{00000000-0000-0000-0000-000000000000}"/>
          </ac:spMkLst>
        </pc:spChg>
        <pc:spChg chg="del mod">
          <ac:chgData name="이보은" userId="2193eb33-41bb-4e83-874d-9b5391a13d5d" providerId="ADAL" clId="{626B8469-FAA5-4539-8F49-E1CABC3BC4C5}" dt="2026-03-01T11:02:47.701" v="348" actId="478"/>
          <ac:spMkLst>
            <pc:docMk/>
            <pc:sldMk cId="0" sldId="267"/>
            <ac:spMk id="237" creationId="{00000000-0000-0000-0000-000000000000}"/>
          </ac:spMkLst>
        </pc:spChg>
        <pc:spChg chg="del mod">
          <ac:chgData name="이보은" userId="2193eb33-41bb-4e83-874d-9b5391a13d5d" providerId="ADAL" clId="{626B8469-FAA5-4539-8F49-E1CABC3BC4C5}" dt="2026-03-01T11:02:54.734" v="351" actId="478"/>
          <ac:spMkLst>
            <pc:docMk/>
            <pc:sldMk cId="0" sldId="267"/>
            <ac:spMk id="238" creationId="{00000000-0000-0000-0000-000000000000}"/>
          </ac:spMkLst>
        </pc:spChg>
        <pc:spChg chg="del mod">
          <ac:chgData name="이보은" userId="2193eb33-41bb-4e83-874d-9b5391a13d5d" providerId="ADAL" clId="{626B8469-FAA5-4539-8F49-E1CABC3BC4C5}" dt="2026-03-01T11:02:45.524" v="347" actId="478"/>
          <ac:spMkLst>
            <pc:docMk/>
            <pc:sldMk cId="0" sldId="267"/>
            <ac:spMk id="239" creationId="{00000000-0000-0000-0000-000000000000}"/>
          </ac:spMkLst>
        </pc:spChg>
        <pc:spChg chg="mod">
          <ac:chgData name="이보은" userId="2193eb33-41bb-4e83-874d-9b5391a13d5d" providerId="ADAL" clId="{626B8469-FAA5-4539-8F49-E1CABC3BC4C5}" dt="2026-03-01T11:21:46.832" v="454" actId="207"/>
          <ac:spMkLst>
            <pc:docMk/>
            <pc:sldMk cId="0" sldId="267"/>
            <ac:spMk id="240" creationId="{00000000-0000-0000-0000-000000000000}"/>
          </ac:spMkLst>
        </pc:spChg>
        <pc:spChg chg="mod">
          <ac:chgData name="이보은" userId="2193eb33-41bb-4e83-874d-9b5391a13d5d" providerId="ADAL" clId="{626B8469-FAA5-4539-8F49-E1CABC3BC4C5}" dt="2026-03-01T11:16:28.925" v="429" actId="14100"/>
          <ac:spMkLst>
            <pc:docMk/>
            <pc:sldMk cId="0" sldId="267"/>
            <ac:spMk id="242" creationId="{00000000-0000-0000-0000-000000000000}"/>
          </ac:spMkLst>
        </pc:spChg>
        <pc:grpChg chg="add mod">
          <ac:chgData name="이보은" userId="2193eb33-41bb-4e83-874d-9b5391a13d5d" providerId="ADAL" clId="{626B8469-FAA5-4539-8F49-E1CABC3BC4C5}" dt="2026-03-01T11:23:51.279" v="504" actId="164"/>
          <ac:grpSpMkLst>
            <pc:docMk/>
            <pc:sldMk cId="0" sldId="267"/>
            <ac:grpSpMk id="4" creationId="{4AFD1833-60F9-4AE7-9EAB-077386AC857B}"/>
          </ac:grpSpMkLst>
        </pc:grpChg>
        <pc:picChg chg="mod">
          <ac:chgData name="이보은" userId="2193eb33-41bb-4e83-874d-9b5391a13d5d" providerId="ADAL" clId="{626B8469-FAA5-4539-8F49-E1CABC3BC4C5}" dt="2026-03-01T11:23:51.279" v="504" actId="164"/>
          <ac:picMkLst>
            <pc:docMk/>
            <pc:sldMk cId="0" sldId="267"/>
            <ac:picMk id="241" creationId="{00000000-0000-0000-0000-000000000000}"/>
          </ac:picMkLst>
        </pc:picChg>
      </pc:sldChg>
      <pc:sldChg chg="addSp delSp modSp mod modAnim modNotesTx">
        <pc:chgData name="이보은" userId="2193eb33-41bb-4e83-874d-9b5391a13d5d" providerId="ADAL" clId="{626B8469-FAA5-4539-8F49-E1CABC3BC4C5}" dt="2026-03-01T11:49:41.453" v="1450" actId="20577"/>
        <pc:sldMkLst>
          <pc:docMk/>
          <pc:sldMk cId="0" sldId="268"/>
        </pc:sldMkLst>
        <pc:spChg chg="mod">
          <ac:chgData name="이보은" userId="2193eb33-41bb-4e83-874d-9b5391a13d5d" providerId="ADAL" clId="{626B8469-FAA5-4539-8F49-E1CABC3BC4C5}" dt="2026-03-01T11:36:06.948" v="641" actId="1076"/>
          <ac:spMkLst>
            <pc:docMk/>
            <pc:sldMk cId="0" sldId="268"/>
            <ac:spMk id="251" creationId="{00000000-0000-0000-0000-000000000000}"/>
          </ac:spMkLst>
        </pc:spChg>
        <pc:spChg chg="mod">
          <ac:chgData name="이보은" userId="2193eb33-41bb-4e83-874d-9b5391a13d5d" providerId="ADAL" clId="{626B8469-FAA5-4539-8F49-E1CABC3BC4C5}" dt="2026-03-01T11:36:09.684" v="642" actId="1076"/>
          <ac:spMkLst>
            <pc:docMk/>
            <pc:sldMk cId="0" sldId="268"/>
            <ac:spMk id="252" creationId="{00000000-0000-0000-0000-000000000000}"/>
          </ac:spMkLst>
        </pc:spChg>
        <pc:spChg chg="mod">
          <ac:chgData name="이보은" userId="2193eb33-41bb-4e83-874d-9b5391a13d5d" providerId="ADAL" clId="{626B8469-FAA5-4539-8F49-E1CABC3BC4C5}" dt="2026-03-01T11:36:02.244" v="640" actId="1076"/>
          <ac:spMkLst>
            <pc:docMk/>
            <pc:sldMk cId="0" sldId="268"/>
            <ac:spMk id="253" creationId="{00000000-0000-0000-0000-000000000000}"/>
          </ac:spMkLst>
        </pc:spChg>
        <pc:spChg chg="mod">
          <ac:chgData name="이보은" userId="2193eb33-41bb-4e83-874d-9b5391a13d5d" providerId="ADAL" clId="{626B8469-FAA5-4539-8F49-E1CABC3BC4C5}" dt="2026-03-01T11:49:41.453" v="1450" actId="20577"/>
          <ac:spMkLst>
            <pc:docMk/>
            <pc:sldMk cId="0" sldId="268"/>
            <ac:spMk id="254" creationId="{00000000-0000-0000-0000-000000000000}"/>
          </ac:spMkLst>
        </pc:spChg>
        <pc:picChg chg="add mod">
          <ac:chgData name="이보은" userId="2193eb33-41bb-4e83-874d-9b5391a13d5d" providerId="ADAL" clId="{626B8469-FAA5-4539-8F49-E1CABC3BC4C5}" dt="2026-03-01T11:33:24.139" v="616" actId="1076"/>
          <ac:picMkLst>
            <pc:docMk/>
            <pc:sldMk cId="0" sldId="268"/>
            <ac:picMk id="9" creationId="{E7551908-B30A-4DA8-BE03-A6B432686CA9}"/>
          </ac:picMkLst>
        </pc:picChg>
        <pc:picChg chg="add del mod">
          <ac:chgData name="이보은" userId="2193eb33-41bb-4e83-874d-9b5391a13d5d" providerId="ADAL" clId="{626B8469-FAA5-4539-8F49-E1CABC3BC4C5}" dt="2026-03-01T11:31:42.099" v="589" actId="478"/>
          <ac:picMkLst>
            <pc:docMk/>
            <pc:sldMk cId="0" sldId="268"/>
            <ac:picMk id="10" creationId="{CEF2DA33-6B35-460E-8816-7D618CACFEED}"/>
          </ac:picMkLst>
        </pc:picChg>
        <pc:picChg chg="mod">
          <ac:chgData name="이보은" userId="2193eb33-41bb-4e83-874d-9b5391a13d5d" providerId="ADAL" clId="{626B8469-FAA5-4539-8F49-E1CABC3BC4C5}" dt="2026-03-01T11:36:11.580" v="643" actId="1076"/>
          <ac:picMkLst>
            <pc:docMk/>
            <pc:sldMk cId="0" sldId="268"/>
            <ac:picMk id="249" creationId="{00000000-0000-0000-0000-000000000000}"/>
          </ac:picMkLst>
        </pc:picChg>
        <pc:picChg chg="mod">
          <ac:chgData name="이보은" userId="2193eb33-41bb-4e83-874d-9b5391a13d5d" providerId="ADAL" clId="{626B8469-FAA5-4539-8F49-E1CABC3BC4C5}" dt="2026-03-01T11:34:16.323" v="630" actId="14100"/>
          <ac:picMkLst>
            <pc:docMk/>
            <pc:sldMk cId="0" sldId="268"/>
            <ac:picMk id="250" creationId="{00000000-0000-0000-0000-000000000000}"/>
          </ac:picMkLst>
        </pc:picChg>
        <pc:picChg chg="add mod">
          <ac:chgData name="이보은" userId="2193eb33-41bb-4e83-874d-9b5391a13d5d" providerId="ADAL" clId="{626B8469-FAA5-4539-8F49-E1CABC3BC4C5}" dt="2026-03-01T11:35:28.906" v="638" actId="14100"/>
          <ac:picMkLst>
            <pc:docMk/>
            <pc:sldMk cId="0" sldId="268"/>
            <ac:picMk id="2050" creationId="{7299BE68-17A8-406F-B201-80110848D920}"/>
          </ac:picMkLst>
        </pc:picChg>
      </pc:sldChg>
      <pc:sldChg chg="addSp delSp modSp mod delAnim modAnim addCm modNotesTx">
        <pc:chgData name="이보은" userId="2193eb33-41bb-4e83-874d-9b5391a13d5d" providerId="ADAL" clId="{626B8469-FAA5-4539-8F49-E1CABC3BC4C5}" dt="2026-03-01T15:41:10.109" v="6058" actId="20577"/>
        <pc:sldMkLst>
          <pc:docMk/>
          <pc:sldMk cId="0" sldId="269"/>
        </pc:sldMkLst>
        <pc:spChg chg="add del mod">
          <ac:chgData name="이보은" userId="2193eb33-41bb-4e83-874d-9b5391a13d5d" providerId="ADAL" clId="{626B8469-FAA5-4539-8F49-E1CABC3BC4C5}" dt="2026-03-01T13:28:20.532" v="2810" actId="478"/>
          <ac:spMkLst>
            <pc:docMk/>
            <pc:sldMk cId="0" sldId="269"/>
            <ac:spMk id="4" creationId="{50EB5D09-F2BD-4133-AA1B-ECF10EF3F4A4}"/>
          </ac:spMkLst>
        </pc:spChg>
        <pc:spChg chg="add mod">
          <ac:chgData name="이보은" userId="2193eb33-41bb-4e83-874d-9b5391a13d5d" providerId="ADAL" clId="{626B8469-FAA5-4539-8F49-E1CABC3BC4C5}" dt="2026-03-01T14:35:50.321" v="4380" actId="14100"/>
          <ac:spMkLst>
            <pc:docMk/>
            <pc:sldMk cId="0" sldId="269"/>
            <ac:spMk id="8" creationId="{005DAD59-A3C1-4488-ADCD-075FC0241FA4}"/>
          </ac:spMkLst>
        </pc:spChg>
        <pc:spChg chg="add del mod">
          <ac:chgData name="이보은" userId="2193eb33-41bb-4e83-874d-9b5391a13d5d" providerId="ADAL" clId="{626B8469-FAA5-4539-8F49-E1CABC3BC4C5}" dt="2026-03-01T13:28:17.607" v="2809"/>
          <ac:spMkLst>
            <pc:docMk/>
            <pc:sldMk cId="0" sldId="269"/>
            <ac:spMk id="8" creationId="{6FD2A239-E752-4FCD-9194-143E1D2921ED}"/>
          </ac:spMkLst>
        </pc:spChg>
        <pc:spChg chg="add del mod">
          <ac:chgData name="이보은" userId="2193eb33-41bb-4e83-874d-9b5391a13d5d" providerId="ADAL" clId="{626B8469-FAA5-4539-8F49-E1CABC3BC4C5}" dt="2026-03-01T11:56:17.439" v="1634" actId="478"/>
          <ac:spMkLst>
            <pc:docMk/>
            <pc:sldMk cId="0" sldId="269"/>
            <ac:spMk id="14" creationId="{6771D0F5-426B-48F8-A406-636D0DFACAF4}"/>
          </ac:spMkLst>
        </pc:spChg>
        <pc:spChg chg="add del mod">
          <ac:chgData name="이보은" userId="2193eb33-41bb-4e83-874d-9b5391a13d5d" providerId="ADAL" clId="{626B8469-FAA5-4539-8F49-E1CABC3BC4C5}" dt="2026-03-01T13:28:50.346" v="2848" actId="478"/>
          <ac:spMkLst>
            <pc:docMk/>
            <pc:sldMk cId="0" sldId="269"/>
            <ac:spMk id="15" creationId="{5B09EA24-0701-430B-BD2C-2E96D896EC19}"/>
          </ac:spMkLst>
        </pc:spChg>
        <pc:spChg chg="add mod">
          <ac:chgData name="이보은" userId="2193eb33-41bb-4e83-874d-9b5391a13d5d" providerId="ADAL" clId="{626B8469-FAA5-4539-8F49-E1CABC3BC4C5}" dt="2026-03-01T15:41:05.072" v="6051" actId="20577"/>
          <ac:spMkLst>
            <pc:docMk/>
            <pc:sldMk cId="0" sldId="269"/>
            <ac:spMk id="16" creationId="{07513482-46DD-4364-A9F7-013CD92C4151}"/>
          </ac:spMkLst>
        </pc:spChg>
        <pc:spChg chg="add del mod">
          <ac:chgData name="이보은" userId="2193eb33-41bb-4e83-874d-9b5391a13d5d" providerId="ADAL" clId="{626B8469-FAA5-4539-8F49-E1CABC3BC4C5}" dt="2026-03-01T13:46:31.843" v="2966"/>
          <ac:spMkLst>
            <pc:docMk/>
            <pc:sldMk cId="0" sldId="269"/>
            <ac:spMk id="16" creationId="{50EE54A1-1476-44C5-8982-BEEB4C5AE75B}"/>
          </ac:spMkLst>
        </pc:spChg>
        <pc:spChg chg="add del mod">
          <ac:chgData name="이보은" userId="2193eb33-41bb-4e83-874d-9b5391a13d5d" providerId="ADAL" clId="{626B8469-FAA5-4539-8F49-E1CABC3BC4C5}" dt="2026-03-01T13:46:31.843" v="2964" actId="478"/>
          <ac:spMkLst>
            <pc:docMk/>
            <pc:sldMk cId="0" sldId="269"/>
            <ac:spMk id="17" creationId="{60580527-9292-483D-85E3-CAAD8597A1EC}"/>
          </ac:spMkLst>
        </pc:spChg>
        <pc:spChg chg="add del mod">
          <ac:chgData name="이보은" userId="2193eb33-41bb-4e83-874d-9b5391a13d5d" providerId="ADAL" clId="{626B8469-FAA5-4539-8F49-E1CABC3BC4C5}" dt="2026-03-01T13:28:17.607" v="2807" actId="478"/>
          <ac:spMkLst>
            <pc:docMk/>
            <pc:sldMk cId="0" sldId="269"/>
            <ac:spMk id="18" creationId="{2DAF8F1E-4034-42D4-AAE4-FC5E2890E2A7}"/>
          </ac:spMkLst>
        </pc:spChg>
        <pc:spChg chg="add mod">
          <ac:chgData name="이보은" userId="2193eb33-41bb-4e83-874d-9b5391a13d5d" providerId="ADAL" clId="{626B8469-FAA5-4539-8F49-E1CABC3BC4C5}" dt="2026-03-01T15:41:10.109" v="6058" actId="20577"/>
          <ac:spMkLst>
            <pc:docMk/>
            <pc:sldMk cId="0" sldId="269"/>
            <ac:spMk id="21" creationId="{C4ED8692-E7E3-4BDC-840D-B3D4804C9B52}"/>
          </ac:spMkLst>
        </pc:spChg>
        <pc:spChg chg="mod">
          <ac:chgData name="이보은" userId="2193eb33-41bb-4e83-874d-9b5391a13d5d" providerId="ADAL" clId="{626B8469-FAA5-4539-8F49-E1CABC3BC4C5}" dt="2026-03-01T11:36:34.520" v="664" actId="20577"/>
          <ac:spMkLst>
            <pc:docMk/>
            <pc:sldMk cId="0" sldId="269"/>
            <ac:spMk id="261" creationId="{00000000-0000-0000-0000-000000000000}"/>
          </ac:spMkLst>
        </pc:spChg>
        <pc:spChg chg="del">
          <ac:chgData name="이보은" userId="2193eb33-41bb-4e83-874d-9b5391a13d5d" providerId="ADAL" clId="{626B8469-FAA5-4539-8F49-E1CABC3BC4C5}" dt="2026-03-01T11:36:53.594" v="666" actId="478"/>
          <ac:spMkLst>
            <pc:docMk/>
            <pc:sldMk cId="0" sldId="269"/>
            <ac:spMk id="267" creationId="{00000000-0000-0000-0000-000000000000}"/>
          </ac:spMkLst>
        </pc:spChg>
        <pc:graphicFrameChg chg="add del mod modGraphic">
          <ac:chgData name="이보은" userId="2193eb33-41bb-4e83-874d-9b5391a13d5d" providerId="ADAL" clId="{626B8469-FAA5-4539-8F49-E1CABC3BC4C5}" dt="2026-03-01T11:38:32.331" v="683" actId="478"/>
          <ac:graphicFrameMkLst>
            <pc:docMk/>
            <pc:sldMk cId="0" sldId="269"/>
            <ac:graphicFrameMk id="2" creationId="{DE93FD7B-0634-49BB-A28B-DA75480B3252}"/>
          </ac:graphicFrameMkLst>
        </pc:graphicFrameChg>
        <pc:graphicFrameChg chg="add del mod modGraphic">
          <ac:chgData name="이보은" userId="2193eb33-41bb-4e83-874d-9b5391a13d5d" providerId="ADAL" clId="{626B8469-FAA5-4539-8F49-E1CABC3BC4C5}" dt="2026-03-01T11:38:59.618" v="686" actId="478"/>
          <ac:graphicFrameMkLst>
            <pc:docMk/>
            <pc:sldMk cId="0" sldId="269"/>
            <ac:graphicFrameMk id="3" creationId="{4CDDE0AD-2018-418D-B7E3-6B063086DEB0}"/>
          </ac:graphicFrameMkLst>
        </pc:graphicFrameChg>
        <pc:graphicFrameChg chg="add del modGraphic">
          <ac:chgData name="이보은" userId="2193eb33-41bb-4e83-874d-9b5391a13d5d" providerId="ADAL" clId="{626B8469-FAA5-4539-8F49-E1CABC3BC4C5}" dt="2026-03-01T13:18:17.179" v="2663" actId="1032"/>
          <ac:graphicFrameMkLst>
            <pc:docMk/>
            <pc:sldMk cId="0" sldId="269"/>
            <ac:graphicFrameMk id="5" creationId="{2D0F2EEB-6AE0-4F6B-963B-219193555E47}"/>
          </ac:graphicFrameMkLst>
        </pc:graphicFrameChg>
        <pc:graphicFrameChg chg="add del mod modGraphic">
          <ac:chgData name="이보은" userId="2193eb33-41bb-4e83-874d-9b5391a13d5d" providerId="ADAL" clId="{626B8469-FAA5-4539-8F49-E1CABC3BC4C5}" dt="2026-03-01T13:21:05.192" v="2700" actId="478"/>
          <ac:graphicFrameMkLst>
            <pc:docMk/>
            <pc:sldMk cId="0" sldId="269"/>
            <ac:graphicFrameMk id="6" creationId="{C1303D45-A3D7-4B3B-9CEB-9A71B4133306}"/>
          </ac:graphicFrameMkLst>
        </pc:graphicFrameChg>
        <pc:graphicFrameChg chg="add mod modGraphic">
          <ac:chgData name="이보은" userId="2193eb33-41bb-4e83-874d-9b5391a13d5d" providerId="ADAL" clId="{626B8469-FAA5-4539-8F49-E1CABC3BC4C5}" dt="2026-03-01T14:33:29.632" v="4335"/>
          <ac:graphicFrameMkLst>
            <pc:docMk/>
            <pc:sldMk cId="0" sldId="269"/>
            <ac:graphicFrameMk id="7" creationId="{79CAF5C7-0BFF-427F-ABC2-742C8F672CF1}"/>
          </ac:graphicFrameMkLst>
        </pc:graphicFrameChg>
        <pc:graphicFrameChg chg="add mod">
          <ac:chgData name="이보은" userId="2193eb33-41bb-4e83-874d-9b5391a13d5d" providerId="ADAL" clId="{626B8469-FAA5-4539-8F49-E1CABC3BC4C5}" dt="2026-03-01T14:34:35.380" v="4347" actId="120"/>
          <ac:graphicFrameMkLst>
            <pc:docMk/>
            <pc:sldMk cId="0" sldId="269"/>
            <ac:graphicFrameMk id="18" creationId="{A7903E08-7742-4D7E-BC5F-2325A7885569}"/>
          </ac:graphicFrameMkLst>
        </pc:graphicFrameChg>
        <pc:graphicFrameChg chg="add mod modGraphic">
          <ac:chgData name="이보은" userId="2193eb33-41bb-4e83-874d-9b5391a13d5d" providerId="ADAL" clId="{626B8469-FAA5-4539-8F49-E1CABC3BC4C5}" dt="2026-03-01T14:19:57.153" v="3993"/>
          <ac:graphicFrameMkLst>
            <pc:docMk/>
            <pc:sldMk cId="0" sldId="269"/>
            <ac:graphicFrameMk id="25" creationId="{A2C1A4F4-4D65-4A5A-8CE8-27E9FED9B723}"/>
          </ac:graphicFrameMkLst>
        </pc:graphicFrameChg>
        <pc:picChg chg="add mod">
          <ac:chgData name="이보은" userId="2193eb33-41bb-4e83-874d-9b5391a13d5d" providerId="ADAL" clId="{626B8469-FAA5-4539-8F49-E1CABC3BC4C5}" dt="2026-03-01T14:33:07.785" v="4331" actId="14100"/>
          <ac:picMkLst>
            <pc:docMk/>
            <pc:sldMk cId="0" sldId="269"/>
            <ac:picMk id="4" creationId="{F2BB67A0-51E0-4A58-B2F1-6E384BAF1CF1}"/>
          </ac:picMkLst>
        </pc:picChg>
        <pc:picChg chg="add mod">
          <ac:chgData name="이보은" userId="2193eb33-41bb-4e83-874d-9b5391a13d5d" providerId="ADAL" clId="{626B8469-FAA5-4539-8F49-E1CABC3BC4C5}" dt="2026-03-01T14:15:36.961" v="3682" actId="1076"/>
          <ac:picMkLst>
            <pc:docMk/>
            <pc:sldMk cId="0" sldId="269"/>
            <ac:picMk id="6" creationId="{AFC78D1C-E846-4C4A-A2B7-0EA68AF01D59}"/>
          </ac:picMkLst>
        </pc:picChg>
        <pc:picChg chg="add del mod modCrop">
          <ac:chgData name="이보은" userId="2193eb33-41bb-4e83-874d-9b5391a13d5d" providerId="ADAL" clId="{626B8469-FAA5-4539-8F49-E1CABC3BC4C5}" dt="2026-03-01T11:28:55.521" v="574" actId="21"/>
          <ac:picMkLst>
            <pc:docMk/>
            <pc:sldMk cId="0" sldId="269"/>
            <ac:picMk id="9" creationId="{61078BC6-9586-453D-B819-FAA5B1F956A0}"/>
          </ac:picMkLst>
        </pc:picChg>
        <pc:picChg chg="add mod">
          <ac:chgData name="이보은" userId="2193eb33-41bb-4e83-874d-9b5391a13d5d" providerId="ADAL" clId="{626B8469-FAA5-4539-8F49-E1CABC3BC4C5}" dt="2026-03-01T14:21:04.729" v="4000" actId="1076"/>
          <ac:picMkLst>
            <pc:docMk/>
            <pc:sldMk cId="0" sldId="269"/>
            <ac:picMk id="10" creationId="{E9864ED1-B0EC-452E-8401-7E795F458013}"/>
          </ac:picMkLst>
        </pc:picChg>
        <pc:picChg chg="add mod">
          <ac:chgData name="이보은" userId="2193eb33-41bb-4e83-874d-9b5391a13d5d" providerId="ADAL" clId="{626B8469-FAA5-4539-8F49-E1CABC3BC4C5}" dt="2026-03-01T14:33:55.744" v="4336" actId="1076"/>
          <ac:picMkLst>
            <pc:docMk/>
            <pc:sldMk cId="0" sldId="269"/>
            <ac:picMk id="13" creationId="{94BB9A92-3982-4D20-89DD-EEA2D20890F9}"/>
          </ac:picMkLst>
        </pc:picChg>
        <pc:picChg chg="add mod">
          <ac:chgData name="이보은" userId="2193eb33-41bb-4e83-874d-9b5391a13d5d" providerId="ADAL" clId="{626B8469-FAA5-4539-8F49-E1CABC3BC4C5}" dt="2026-03-01T14:14:19.017" v="3631" actId="1076"/>
          <ac:picMkLst>
            <pc:docMk/>
            <pc:sldMk cId="0" sldId="269"/>
            <ac:picMk id="14" creationId="{7C8C2BAD-676B-4252-95A1-2495B3FC6206}"/>
          </ac:picMkLst>
        </pc:picChg>
        <pc:picChg chg="add mod">
          <ac:chgData name="이보은" userId="2193eb33-41bb-4e83-874d-9b5391a13d5d" providerId="ADAL" clId="{626B8469-FAA5-4539-8F49-E1CABC3BC4C5}" dt="2026-03-01T14:21:04.485" v="3999" actId="1076"/>
          <ac:picMkLst>
            <pc:docMk/>
            <pc:sldMk cId="0" sldId="269"/>
            <ac:picMk id="17" creationId="{BFE16DFB-4536-4A6B-BA10-700FBE3A1EAF}"/>
          </ac:picMkLst>
        </pc:picChg>
        <pc:picChg chg="add del mod">
          <ac:chgData name="이보은" userId="2193eb33-41bb-4e83-874d-9b5391a13d5d" providerId="ADAL" clId="{626B8469-FAA5-4539-8F49-E1CABC3BC4C5}" dt="2026-03-01T14:19:00.490" v="3926" actId="478"/>
          <ac:picMkLst>
            <pc:docMk/>
            <pc:sldMk cId="0" sldId="269"/>
            <ac:picMk id="19" creationId="{FB1921E2-DB65-45C0-8F5D-18417E332F83}"/>
          </ac:picMkLst>
        </pc:picChg>
        <pc:picChg chg="add del mod">
          <ac:chgData name="이보은" userId="2193eb33-41bb-4e83-874d-9b5391a13d5d" providerId="ADAL" clId="{626B8469-FAA5-4539-8F49-E1CABC3BC4C5}" dt="2026-03-01T14:19:01.657" v="3927" actId="478"/>
          <ac:picMkLst>
            <pc:docMk/>
            <pc:sldMk cId="0" sldId="269"/>
            <ac:picMk id="20" creationId="{8E21A83C-A820-451A-A9BB-F6F42FDA3985}"/>
          </ac:picMkLst>
        </pc:picChg>
        <pc:picChg chg="add del mod">
          <ac:chgData name="이보은" userId="2193eb33-41bb-4e83-874d-9b5391a13d5d" providerId="ADAL" clId="{626B8469-FAA5-4539-8F49-E1CABC3BC4C5}" dt="2026-03-01T14:19:03.529" v="3928" actId="478"/>
          <ac:picMkLst>
            <pc:docMk/>
            <pc:sldMk cId="0" sldId="269"/>
            <ac:picMk id="22" creationId="{330FF85E-00F4-4043-93DF-76972A97ADA7}"/>
          </ac:picMkLst>
        </pc:picChg>
        <pc:picChg chg="add del mod">
          <ac:chgData name="이보은" userId="2193eb33-41bb-4e83-874d-9b5391a13d5d" providerId="ADAL" clId="{626B8469-FAA5-4539-8F49-E1CABC3BC4C5}" dt="2026-03-01T13:34:18.631" v="2910" actId="478"/>
          <ac:picMkLst>
            <pc:docMk/>
            <pc:sldMk cId="0" sldId="269"/>
            <ac:picMk id="24" creationId="{91B0D2F8-CDCB-42D0-8400-CAAAFDD548B8}"/>
          </ac:picMkLst>
        </pc:picChg>
        <pc:picChg chg="add mod">
          <ac:chgData name="이보은" userId="2193eb33-41bb-4e83-874d-9b5391a13d5d" providerId="ADAL" clId="{626B8469-FAA5-4539-8F49-E1CABC3BC4C5}" dt="2026-03-01T14:34:44.761" v="4354" actId="1037"/>
          <ac:picMkLst>
            <pc:docMk/>
            <pc:sldMk cId="0" sldId="269"/>
            <ac:picMk id="26" creationId="{F54F0E8F-8A17-4832-BE45-FA37DC9463A5}"/>
          </ac:picMkLst>
        </pc:picChg>
        <pc:picChg chg="add mod">
          <ac:chgData name="이보은" userId="2193eb33-41bb-4e83-874d-9b5391a13d5d" providerId="ADAL" clId="{626B8469-FAA5-4539-8F49-E1CABC3BC4C5}" dt="2026-03-01T14:34:40.001" v="4348" actId="1076"/>
          <ac:picMkLst>
            <pc:docMk/>
            <pc:sldMk cId="0" sldId="269"/>
            <ac:picMk id="27" creationId="{92C2C3D6-13A3-48BB-9A9E-062542521D5D}"/>
          </ac:picMkLst>
        </pc:picChg>
        <pc:picChg chg="del mod modCrop">
          <ac:chgData name="이보은" userId="2193eb33-41bb-4e83-874d-9b5391a13d5d" providerId="ADAL" clId="{626B8469-FAA5-4539-8F49-E1CABC3BC4C5}" dt="2026-03-01T11:30:39.872" v="581" actId="478"/>
          <ac:picMkLst>
            <pc:docMk/>
            <pc:sldMk cId="0" sldId="269"/>
            <ac:picMk id="263" creationId="{00000000-0000-0000-0000-000000000000}"/>
          </ac:picMkLst>
        </pc:picChg>
        <pc:picChg chg="del">
          <ac:chgData name="이보은" userId="2193eb33-41bb-4e83-874d-9b5391a13d5d" providerId="ADAL" clId="{626B8469-FAA5-4539-8F49-E1CABC3BC4C5}" dt="2026-03-01T11:37:36.291" v="672" actId="478"/>
          <ac:picMkLst>
            <pc:docMk/>
            <pc:sldMk cId="0" sldId="269"/>
            <ac:picMk id="264" creationId="{00000000-0000-0000-0000-000000000000}"/>
          </ac:picMkLst>
        </pc:picChg>
        <pc:picChg chg="del mod">
          <ac:chgData name="이보은" userId="2193eb33-41bb-4e83-874d-9b5391a13d5d" providerId="ADAL" clId="{626B8469-FAA5-4539-8F49-E1CABC3BC4C5}" dt="2026-03-01T11:40:14.336" v="888" actId="478"/>
          <ac:picMkLst>
            <pc:docMk/>
            <pc:sldMk cId="0" sldId="269"/>
            <ac:picMk id="265" creationId="{00000000-0000-0000-0000-000000000000}"/>
          </ac:picMkLst>
        </pc:picChg>
        <pc:picChg chg="del mod">
          <ac:chgData name="이보은" userId="2193eb33-41bb-4e83-874d-9b5391a13d5d" providerId="ADAL" clId="{626B8469-FAA5-4539-8F49-E1CABC3BC4C5}" dt="2026-03-01T11:45:17.923" v="1319" actId="478"/>
          <ac:picMkLst>
            <pc:docMk/>
            <pc:sldMk cId="0" sldId="269"/>
            <ac:picMk id="266" creationId="{00000000-0000-0000-0000-000000000000}"/>
          </ac:picMkLst>
        </pc:picChg>
        <pc:picChg chg="add del mod">
          <ac:chgData name="이보은" userId="2193eb33-41bb-4e83-874d-9b5391a13d5d" providerId="ADAL" clId="{626B8469-FAA5-4539-8F49-E1CABC3BC4C5}" dt="2026-03-01T11:36:39.363" v="665" actId="478"/>
          <ac:picMkLst>
            <pc:docMk/>
            <pc:sldMk cId="0" sldId="269"/>
            <ac:picMk id="1026" creationId="{D53CBC4B-0357-4FCF-927E-6612A92CDA4C}"/>
          </ac:picMkLst>
        </pc:picChg>
        <pc:picChg chg="add del mod">
          <ac:chgData name="이보은" userId="2193eb33-41bb-4e83-874d-9b5391a13d5d" providerId="ADAL" clId="{626B8469-FAA5-4539-8F49-E1CABC3BC4C5}" dt="2026-03-01T13:34:19.907" v="2911" actId="478"/>
          <ac:picMkLst>
            <pc:docMk/>
            <pc:sldMk cId="0" sldId="269"/>
            <ac:picMk id="1028" creationId="{2D4E842A-EA6B-4042-98CF-D8D4FD7B0B38}"/>
          </ac:picMkLst>
        </pc:picChg>
      </pc:sldChg>
      <pc:sldChg chg="modSp mod modShow">
        <pc:chgData name="이보은" userId="2193eb33-41bb-4e83-874d-9b5391a13d5d" providerId="ADAL" clId="{626B8469-FAA5-4539-8F49-E1CABC3BC4C5}" dt="2026-03-01T12:03:00.462" v="1861" actId="20577"/>
        <pc:sldMkLst>
          <pc:docMk/>
          <pc:sldMk cId="0" sldId="270"/>
        </pc:sldMkLst>
        <pc:spChg chg="mod">
          <ac:chgData name="이보은" userId="2193eb33-41bb-4e83-874d-9b5391a13d5d" providerId="ADAL" clId="{626B8469-FAA5-4539-8F49-E1CABC3BC4C5}" dt="2026-03-01T12:03:00.462" v="1861" actId="20577"/>
          <ac:spMkLst>
            <pc:docMk/>
            <pc:sldMk cId="0" sldId="270"/>
            <ac:spMk id="283" creationId="{00000000-0000-0000-0000-000000000000}"/>
          </ac:spMkLst>
        </pc:spChg>
        <pc:spChg chg="mod">
          <ac:chgData name="이보은" userId="2193eb33-41bb-4e83-874d-9b5391a13d5d" providerId="ADAL" clId="{626B8469-FAA5-4539-8F49-E1CABC3BC4C5}" dt="2026-03-01T12:02:48.222" v="1853" actId="20577"/>
          <ac:spMkLst>
            <pc:docMk/>
            <pc:sldMk cId="0" sldId="270"/>
            <ac:spMk id="284" creationId="{00000000-0000-0000-0000-000000000000}"/>
          </ac:spMkLst>
        </pc:spChg>
      </pc:sldChg>
      <pc:sldChg chg="mod modShow">
        <pc:chgData name="이보은" userId="2193eb33-41bb-4e83-874d-9b5391a13d5d" providerId="ADAL" clId="{626B8469-FAA5-4539-8F49-E1CABC3BC4C5}" dt="2026-03-01T10:54:12.791" v="156" actId="729"/>
        <pc:sldMkLst>
          <pc:docMk/>
          <pc:sldMk cId="0" sldId="271"/>
        </pc:sldMkLst>
      </pc:sldChg>
      <pc:sldChg chg="modSp mod modShow">
        <pc:chgData name="이보은" userId="2193eb33-41bb-4e83-874d-9b5391a13d5d" providerId="ADAL" clId="{626B8469-FAA5-4539-8F49-E1CABC3BC4C5}" dt="2026-03-01T12:04:51.904" v="1879" actId="20577"/>
        <pc:sldMkLst>
          <pc:docMk/>
          <pc:sldMk cId="0" sldId="272"/>
        </pc:sldMkLst>
        <pc:spChg chg="mod">
          <ac:chgData name="이보은" userId="2193eb33-41bb-4e83-874d-9b5391a13d5d" providerId="ADAL" clId="{626B8469-FAA5-4539-8F49-E1CABC3BC4C5}" dt="2026-03-01T12:04:51.904" v="1879" actId="20577"/>
          <ac:spMkLst>
            <pc:docMk/>
            <pc:sldMk cId="0" sldId="272"/>
            <ac:spMk id="321" creationId="{00000000-0000-0000-0000-000000000000}"/>
          </ac:spMkLst>
        </pc:spChg>
        <pc:spChg chg="mod">
          <ac:chgData name="이보은" userId="2193eb33-41bb-4e83-874d-9b5391a13d5d" providerId="ADAL" clId="{626B8469-FAA5-4539-8F49-E1CABC3BC4C5}" dt="2026-03-01T12:03:32.150" v="1872" actId="20577"/>
          <ac:spMkLst>
            <pc:docMk/>
            <pc:sldMk cId="0" sldId="272"/>
            <ac:spMk id="323" creationId="{00000000-0000-0000-0000-000000000000}"/>
          </ac:spMkLst>
        </pc:spChg>
      </pc:sldChg>
      <pc:sldChg chg="mod modShow">
        <pc:chgData name="이보은" userId="2193eb33-41bb-4e83-874d-9b5391a13d5d" providerId="ADAL" clId="{626B8469-FAA5-4539-8F49-E1CABC3BC4C5}" dt="2026-03-01T12:05:11.500" v="1880" actId="729"/>
        <pc:sldMkLst>
          <pc:docMk/>
          <pc:sldMk cId="0" sldId="273"/>
        </pc:sldMkLst>
      </pc:sldChg>
      <pc:sldChg chg="modSp">
        <pc:chgData name="이보은" userId="2193eb33-41bb-4e83-874d-9b5391a13d5d" providerId="ADAL" clId="{626B8469-FAA5-4539-8F49-E1CABC3BC4C5}" dt="2026-03-01T12:03:58.372" v="1873" actId="207"/>
        <pc:sldMkLst>
          <pc:docMk/>
          <pc:sldMk cId="0" sldId="275"/>
        </pc:sldMkLst>
        <pc:spChg chg="mod">
          <ac:chgData name="이보은" userId="2193eb33-41bb-4e83-874d-9b5391a13d5d" providerId="ADAL" clId="{626B8469-FAA5-4539-8F49-E1CABC3BC4C5}" dt="2026-03-01T12:03:58.372" v="1873" actId="207"/>
          <ac:spMkLst>
            <pc:docMk/>
            <pc:sldMk cId="0" sldId="275"/>
            <ac:spMk id="364" creationId="{00000000-0000-0000-0000-000000000000}"/>
          </ac:spMkLst>
        </pc:spChg>
      </pc:sldChg>
      <pc:sldChg chg="modSp mod">
        <pc:chgData name="이보은" userId="2193eb33-41bb-4e83-874d-9b5391a13d5d" providerId="ADAL" clId="{626B8469-FAA5-4539-8F49-E1CABC3BC4C5}" dt="2026-03-01T12:25:32.617" v="1905" actId="20577"/>
        <pc:sldMkLst>
          <pc:docMk/>
          <pc:sldMk cId="0" sldId="292"/>
        </pc:sldMkLst>
        <pc:spChg chg="mod">
          <ac:chgData name="이보은" userId="2193eb33-41bb-4e83-874d-9b5391a13d5d" providerId="ADAL" clId="{626B8469-FAA5-4539-8F49-E1CABC3BC4C5}" dt="2026-03-01T12:25:32.617" v="1905" actId="20577"/>
          <ac:spMkLst>
            <pc:docMk/>
            <pc:sldMk cId="0" sldId="292"/>
            <ac:spMk id="685" creationId="{00000000-0000-0000-0000-000000000000}"/>
          </ac:spMkLst>
        </pc:spChg>
        <pc:spChg chg="mod">
          <ac:chgData name="이보은" userId="2193eb33-41bb-4e83-874d-9b5391a13d5d" providerId="ADAL" clId="{626B8469-FAA5-4539-8F49-E1CABC3BC4C5}" dt="2026-03-01T10:49:17.823" v="139" actId="14100"/>
          <ac:spMkLst>
            <pc:docMk/>
            <pc:sldMk cId="0" sldId="292"/>
            <ac:spMk id="697" creationId="{00000000-0000-0000-0000-000000000000}"/>
          </ac:spMkLst>
        </pc:spChg>
      </pc:sldChg>
      <pc:sldChg chg="add del ord">
        <pc:chgData name="이보은" userId="2193eb33-41bb-4e83-874d-9b5391a13d5d" providerId="ADAL" clId="{626B8469-FAA5-4539-8F49-E1CABC3BC4C5}" dt="2026-03-01T10:51:33.797" v="148"/>
        <pc:sldMkLst>
          <pc:docMk/>
          <pc:sldMk cId="0" sldId="302"/>
        </pc:sldMkLst>
      </pc:sldChg>
      <pc:sldChg chg="add del">
        <pc:chgData name="이보은" userId="2193eb33-41bb-4e83-874d-9b5391a13d5d" providerId="ADAL" clId="{626B8469-FAA5-4539-8F49-E1CABC3BC4C5}" dt="2026-03-01T10:51:12.534" v="142"/>
        <pc:sldMkLst>
          <pc:docMk/>
          <pc:sldMk cId="2661124534" sldId="302"/>
        </pc:sldMkLst>
      </pc:sldChg>
      <pc:sldChg chg="add del ord">
        <pc:chgData name="이보은" userId="2193eb33-41bb-4e83-874d-9b5391a13d5d" providerId="ADAL" clId="{626B8469-FAA5-4539-8F49-E1CABC3BC4C5}" dt="2026-03-01T10:55:49.925" v="159" actId="2696"/>
        <pc:sldMkLst>
          <pc:docMk/>
          <pc:sldMk cId="0" sldId="303"/>
        </pc:sldMkLst>
      </pc:sldChg>
      <pc:sldChg chg="add del">
        <pc:chgData name="이보은" userId="2193eb33-41bb-4e83-874d-9b5391a13d5d" providerId="ADAL" clId="{626B8469-FAA5-4539-8F49-E1CABC3BC4C5}" dt="2026-03-01T10:51:12.534" v="142"/>
        <pc:sldMkLst>
          <pc:docMk/>
          <pc:sldMk cId="335209308" sldId="303"/>
        </pc:sldMkLst>
      </pc:sldChg>
      <pc:sldChg chg="add del">
        <pc:chgData name="이보은" userId="2193eb33-41bb-4e83-874d-9b5391a13d5d" providerId="ADAL" clId="{626B8469-FAA5-4539-8F49-E1CABC3BC4C5}" dt="2026-03-01T11:25:04.273" v="507" actId="47"/>
        <pc:sldMkLst>
          <pc:docMk/>
          <pc:sldMk cId="3596246851" sldId="303"/>
        </pc:sldMkLst>
      </pc:sldChg>
      <pc:sldChg chg="add del ord">
        <pc:chgData name="이보은" userId="2193eb33-41bb-4e83-874d-9b5391a13d5d" providerId="ADAL" clId="{626B8469-FAA5-4539-8F49-E1CABC3BC4C5}" dt="2026-03-01T10:51:33.797" v="148"/>
        <pc:sldMkLst>
          <pc:docMk/>
          <pc:sldMk cId="0" sldId="304"/>
        </pc:sldMkLst>
      </pc:sldChg>
      <pc:sldChg chg="add del">
        <pc:chgData name="이보은" userId="2193eb33-41bb-4e83-874d-9b5391a13d5d" providerId="ADAL" clId="{626B8469-FAA5-4539-8F49-E1CABC3BC4C5}" dt="2026-03-01T10:51:12.534" v="142"/>
        <pc:sldMkLst>
          <pc:docMk/>
          <pc:sldMk cId="3744030007" sldId="304"/>
        </pc:sldMkLst>
      </pc:sldChg>
      <pc:sldChg chg="add del ord">
        <pc:chgData name="이보은" userId="2193eb33-41bb-4e83-874d-9b5391a13d5d" providerId="ADAL" clId="{626B8469-FAA5-4539-8F49-E1CABC3BC4C5}" dt="2026-03-01T10:51:33.797" v="148"/>
        <pc:sldMkLst>
          <pc:docMk/>
          <pc:sldMk cId="0" sldId="305"/>
        </pc:sldMkLst>
      </pc:sldChg>
      <pc:sldChg chg="add del">
        <pc:chgData name="이보은" userId="2193eb33-41bb-4e83-874d-9b5391a13d5d" providerId="ADAL" clId="{626B8469-FAA5-4539-8F49-E1CABC3BC4C5}" dt="2026-03-01T10:51:12.534" v="142"/>
        <pc:sldMkLst>
          <pc:docMk/>
          <pc:sldMk cId="2393820571" sldId="305"/>
        </pc:sldMkLst>
      </pc:sldChg>
      <pc:sldChg chg="add del ord">
        <pc:chgData name="이보은" userId="2193eb33-41bb-4e83-874d-9b5391a13d5d" providerId="ADAL" clId="{626B8469-FAA5-4539-8F49-E1CABC3BC4C5}" dt="2026-03-01T13:49:08.521" v="2968" actId="47"/>
        <pc:sldMkLst>
          <pc:docMk/>
          <pc:sldMk cId="0" sldId="306"/>
        </pc:sldMkLst>
      </pc:sldChg>
      <pc:sldChg chg="add del">
        <pc:chgData name="이보은" userId="2193eb33-41bb-4e83-874d-9b5391a13d5d" providerId="ADAL" clId="{626B8469-FAA5-4539-8F49-E1CABC3BC4C5}" dt="2026-03-01T10:51:12.534" v="142"/>
        <pc:sldMkLst>
          <pc:docMk/>
          <pc:sldMk cId="3193005578" sldId="306"/>
        </pc:sldMkLst>
      </pc:sldChg>
      <pc:sldChg chg="add del ord">
        <pc:chgData name="이보은" userId="2193eb33-41bb-4e83-874d-9b5391a13d5d" providerId="ADAL" clId="{626B8469-FAA5-4539-8F49-E1CABC3BC4C5}" dt="2026-03-01T10:51:33.797" v="148"/>
        <pc:sldMkLst>
          <pc:docMk/>
          <pc:sldMk cId="0" sldId="307"/>
        </pc:sldMkLst>
      </pc:sldChg>
      <pc:sldChg chg="add del">
        <pc:chgData name="이보은" userId="2193eb33-41bb-4e83-874d-9b5391a13d5d" providerId="ADAL" clId="{626B8469-FAA5-4539-8F49-E1CABC3BC4C5}" dt="2026-03-01T10:51:12.534" v="142"/>
        <pc:sldMkLst>
          <pc:docMk/>
          <pc:sldMk cId="570109893" sldId="307"/>
        </pc:sldMkLst>
      </pc:sldChg>
      <pc:sldChg chg="add del ord">
        <pc:chgData name="이보은" userId="2193eb33-41bb-4e83-874d-9b5391a13d5d" providerId="ADAL" clId="{626B8469-FAA5-4539-8F49-E1CABC3BC4C5}" dt="2026-03-01T10:51:33.797" v="148"/>
        <pc:sldMkLst>
          <pc:docMk/>
          <pc:sldMk cId="0" sldId="308"/>
        </pc:sldMkLst>
      </pc:sldChg>
      <pc:sldChg chg="add del">
        <pc:chgData name="이보은" userId="2193eb33-41bb-4e83-874d-9b5391a13d5d" providerId="ADAL" clId="{626B8469-FAA5-4539-8F49-E1CABC3BC4C5}" dt="2026-03-01T10:51:12.534" v="142"/>
        <pc:sldMkLst>
          <pc:docMk/>
          <pc:sldMk cId="898875387" sldId="308"/>
        </pc:sldMkLst>
      </pc:sldChg>
      <pc:sldChg chg="add del ord">
        <pc:chgData name="이보은" userId="2193eb33-41bb-4e83-874d-9b5391a13d5d" providerId="ADAL" clId="{626B8469-FAA5-4539-8F49-E1CABC3BC4C5}" dt="2026-03-01T10:51:33.797" v="148"/>
        <pc:sldMkLst>
          <pc:docMk/>
          <pc:sldMk cId="0" sldId="309"/>
        </pc:sldMkLst>
      </pc:sldChg>
      <pc:sldChg chg="add del">
        <pc:chgData name="이보은" userId="2193eb33-41bb-4e83-874d-9b5391a13d5d" providerId="ADAL" clId="{626B8469-FAA5-4539-8F49-E1CABC3BC4C5}" dt="2026-03-01T10:51:12.534" v="142"/>
        <pc:sldMkLst>
          <pc:docMk/>
          <pc:sldMk cId="1171694719" sldId="309"/>
        </pc:sldMkLst>
      </pc:sldChg>
      <pc:sldChg chg="add del ord">
        <pc:chgData name="이보은" userId="2193eb33-41bb-4e83-874d-9b5391a13d5d" providerId="ADAL" clId="{626B8469-FAA5-4539-8F49-E1CABC3BC4C5}" dt="2026-03-01T10:51:33.797" v="148"/>
        <pc:sldMkLst>
          <pc:docMk/>
          <pc:sldMk cId="0" sldId="310"/>
        </pc:sldMkLst>
      </pc:sldChg>
      <pc:sldChg chg="add del">
        <pc:chgData name="이보은" userId="2193eb33-41bb-4e83-874d-9b5391a13d5d" providerId="ADAL" clId="{626B8469-FAA5-4539-8F49-E1CABC3BC4C5}" dt="2026-03-01T10:51:12.534" v="142"/>
        <pc:sldMkLst>
          <pc:docMk/>
          <pc:sldMk cId="980872454" sldId="310"/>
        </pc:sldMkLst>
      </pc:sldChg>
      <pc:sldChg chg="modSp add del mod ord">
        <pc:chgData name="이보은" userId="2193eb33-41bb-4e83-874d-9b5391a13d5d" providerId="ADAL" clId="{626B8469-FAA5-4539-8F49-E1CABC3BC4C5}" dt="2026-03-01T13:49:46.146" v="2969" actId="2711"/>
        <pc:sldMkLst>
          <pc:docMk/>
          <pc:sldMk cId="0" sldId="311"/>
        </pc:sldMkLst>
        <pc:spChg chg="mod">
          <ac:chgData name="이보은" userId="2193eb33-41bb-4e83-874d-9b5391a13d5d" providerId="ADAL" clId="{626B8469-FAA5-4539-8F49-E1CABC3BC4C5}" dt="2026-03-01T13:49:46.146" v="2969" actId="2711"/>
          <ac:spMkLst>
            <pc:docMk/>
            <pc:sldMk cId="0" sldId="311"/>
            <ac:spMk id="975" creationId="{00000000-0000-0000-0000-000000000000}"/>
          </ac:spMkLst>
        </pc:spChg>
      </pc:sldChg>
      <pc:sldChg chg="add del">
        <pc:chgData name="이보은" userId="2193eb33-41bb-4e83-874d-9b5391a13d5d" providerId="ADAL" clId="{626B8469-FAA5-4539-8F49-E1CABC3BC4C5}" dt="2026-03-01T10:51:12.534" v="142"/>
        <pc:sldMkLst>
          <pc:docMk/>
          <pc:sldMk cId="3596645265" sldId="311"/>
        </pc:sldMkLst>
      </pc:sldChg>
      <pc:sldChg chg="modSp add del mod ord modShow">
        <pc:chgData name="이보은" userId="2193eb33-41bb-4e83-874d-9b5391a13d5d" providerId="ADAL" clId="{626B8469-FAA5-4539-8F49-E1CABC3BC4C5}" dt="2026-03-01T12:26:45.644" v="1907" actId="6549"/>
        <pc:sldMkLst>
          <pc:docMk/>
          <pc:sldMk cId="0" sldId="312"/>
        </pc:sldMkLst>
        <pc:spChg chg="mod">
          <ac:chgData name="이보은" userId="2193eb33-41bb-4e83-874d-9b5391a13d5d" providerId="ADAL" clId="{626B8469-FAA5-4539-8F49-E1CABC3BC4C5}" dt="2026-03-01T12:26:45.644" v="1907" actId="6549"/>
          <ac:spMkLst>
            <pc:docMk/>
            <pc:sldMk cId="0" sldId="312"/>
            <ac:spMk id="988" creationId="{00000000-0000-0000-0000-000000000000}"/>
          </ac:spMkLst>
        </pc:spChg>
      </pc:sldChg>
      <pc:sldChg chg="add del">
        <pc:chgData name="이보은" userId="2193eb33-41bb-4e83-874d-9b5391a13d5d" providerId="ADAL" clId="{626B8469-FAA5-4539-8F49-E1CABC3BC4C5}" dt="2026-03-01T10:51:12.534" v="142"/>
        <pc:sldMkLst>
          <pc:docMk/>
          <pc:sldMk cId="1240704273" sldId="312"/>
        </pc:sldMkLst>
      </pc:sldChg>
      <pc:sldChg chg="add del ord">
        <pc:chgData name="이보은" userId="2193eb33-41bb-4e83-874d-9b5391a13d5d" providerId="ADAL" clId="{626B8469-FAA5-4539-8F49-E1CABC3BC4C5}" dt="2026-03-01T10:51:33.797" v="148"/>
        <pc:sldMkLst>
          <pc:docMk/>
          <pc:sldMk cId="0" sldId="313"/>
        </pc:sldMkLst>
      </pc:sldChg>
      <pc:sldChg chg="add del">
        <pc:chgData name="이보은" userId="2193eb33-41bb-4e83-874d-9b5391a13d5d" providerId="ADAL" clId="{626B8469-FAA5-4539-8F49-E1CABC3BC4C5}" dt="2026-03-01T10:51:12.534" v="142"/>
        <pc:sldMkLst>
          <pc:docMk/>
          <pc:sldMk cId="4205296626" sldId="313"/>
        </pc:sldMkLst>
      </pc:sldChg>
      <pc:sldChg chg="ord">
        <pc:chgData name="이보은" userId="2193eb33-41bb-4e83-874d-9b5391a13d5d" providerId="ADAL" clId="{626B8469-FAA5-4539-8F49-E1CABC3BC4C5}" dt="2026-03-01T10:52:21.132" v="154"/>
        <pc:sldMkLst>
          <pc:docMk/>
          <pc:sldMk cId="0" sldId="315"/>
        </pc:sldMkLst>
      </pc:sldChg>
      <pc:sldChg chg="ord">
        <pc:chgData name="이보은" userId="2193eb33-41bb-4e83-874d-9b5391a13d5d" providerId="ADAL" clId="{626B8469-FAA5-4539-8F49-E1CABC3BC4C5}" dt="2026-03-01T10:52:02.467" v="150"/>
        <pc:sldMkLst>
          <pc:docMk/>
          <pc:sldMk cId="0" sldId="316"/>
        </pc:sldMkLst>
      </pc:sldChg>
      <pc:sldChg chg="modSp mod ord">
        <pc:chgData name="이보은" userId="2193eb33-41bb-4e83-874d-9b5391a13d5d" providerId="ADAL" clId="{626B8469-FAA5-4539-8F49-E1CABC3BC4C5}" dt="2026-03-01T12:27:16.178" v="1908" actId="115"/>
        <pc:sldMkLst>
          <pc:docMk/>
          <pc:sldMk cId="0" sldId="317"/>
        </pc:sldMkLst>
        <pc:graphicFrameChg chg="modGraphic">
          <ac:chgData name="이보은" userId="2193eb33-41bb-4e83-874d-9b5391a13d5d" providerId="ADAL" clId="{626B8469-FAA5-4539-8F49-E1CABC3BC4C5}" dt="2026-03-01T12:27:16.178" v="1908" actId="115"/>
          <ac:graphicFrameMkLst>
            <pc:docMk/>
            <pc:sldMk cId="0" sldId="317"/>
            <ac:graphicFrameMk id="1026" creationId="{00000000-0000-0000-0000-000000000000}"/>
          </ac:graphicFrameMkLst>
        </pc:graphicFrameChg>
      </pc:sldChg>
      <pc:sldChg chg="del">
        <pc:chgData name="이보은" userId="2193eb33-41bb-4e83-874d-9b5391a13d5d" providerId="ADAL" clId="{626B8469-FAA5-4539-8F49-E1CABC3BC4C5}" dt="2026-02-11T08:17:53.517" v="8" actId="47"/>
        <pc:sldMkLst>
          <pc:docMk/>
          <pc:sldMk cId="3866304681" sldId="318"/>
        </pc:sldMkLst>
      </pc:sldChg>
      <pc:sldChg chg="addSp delSp modSp mod">
        <pc:chgData name="이보은" userId="2193eb33-41bb-4e83-874d-9b5391a13d5d" providerId="ADAL" clId="{626B8469-FAA5-4539-8F49-E1CABC3BC4C5}" dt="2026-02-11T09:01:25.031" v="21" actId="14100"/>
        <pc:sldMkLst>
          <pc:docMk/>
          <pc:sldMk cId="604041035" sldId="323"/>
        </pc:sldMkLst>
        <pc:picChg chg="add mod">
          <ac:chgData name="이보은" userId="2193eb33-41bb-4e83-874d-9b5391a13d5d" providerId="ADAL" clId="{626B8469-FAA5-4539-8F49-E1CABC3BC4C5}" dt="2026-02-11T09:01:25.031" v="21" actId="14100"/>
          <ac:picMkLst>
            <pc:docMk/>
            <pc:sldMk cId="604041035" sldId="323"/>
            <ac:picMk id="2" creationId="{9F0CCC60-9B05-4CE3-BAEA-ADC6FD0762DE}"/>
          </ac:picMkLst>
        </pc:picChg>
        <pc:picChg chg="add del mod modCrop">
          <ac:chgData name="이보은" userId="2193eb33-41bb-4e83-874d-9b5391a13d5d" providerId="ADAL" clId="{626B8469-FAA5-4539-8F49-E1CABC3BC4C5}" dt="2026-02-11T08:58:57.134" v="18" actId="478"/>
          <ac:picMkLst>
            <pc:docMk/>
            <pc:sldMk cId="604041035" sldId="323"/>
            <ac:picMk id="3" creationId="{944262DA-C3D3-4E25-9D89-00C9960E7F9B}"/>
          </ac:picMkLst>
        </pc:picChg>
        <pc:picChg chg="del">
          <ac:chgData name="이보은" userId="2193eb33-41bb-4e83-874d-9b5391a13d5d" providerId="ADAL" clId="{626B8469-FAA5-4539-8F49-E1CABC3BC4C5}" dt="2026-02-11T08:21:56.802" v="9" actId="478"/>
          <ac:picMkLst>
            <pc:docMk/>
            <pc:sldMk cId="604041035" sldId="323"/>
            <ac:picMk id="4" creationId="{26BE7A2D-1145-4FDF-8D56-267A4329228A}"/>
          </ac:picMkLst>
        </pc:picChg>
      </pc:sldChg>
      <pc:sldChg chg="addSp new del mod">
        <pc:chgData name="이보은" userId="2193eb33-41bb-4e83-874d-9b5391a13d5d" providerId="ADAL" clId="{626B8469-FAA5-4539-8F49-E1CABC3BC4C5}" dt="2026-02-11T10:48:35.705" v="35" actId="2696"/>
        <pc:sldMkLst>
          <pc:docMk/>
          <pc:sldMk cId="3377110798" sldId="324"/>
        </pc:sldMkLst>
        <pc:spChg chg="add">
          <ac:chgData name="이보은" userId="2193eb33-41bb-4e83-874d-9b5391a13d5d" providerId="ADAL" clId="{626B8469-FAA5-4539-8F49-E1CABC3BC4C5}" dt="2026-02-11T09:12:16.361" v="23" actId="22"/>
          <ac:spMkLst>
            <pc:docMk/>
            <pc:sldMk cId="3377110798" sldId="324"/>
            <ac:spMk id="3" creationId="{66F42DEF-586F-46D7-AA6B-390612C50540}"/>
          </ac:spMkLst>
        </pc:spChg>
      </pc:sldChg>
      <pc:sldChg chg="addSp delSp modSp new mod delAnim modAnim">
        <pc:chgData name="이보은" userId="2193eb33-41bb-4e83-874d-9b5391a13d5d" providerId="ADAL" clId="{626B8469-FAA5-4539-8F49-E1CABC3BC4C5}" dt="2026-02-19T11:42:09.865" v="62" actId="14100"/>
        <pc:sldMkLst>
          <pc:docMk/>
          <pc:sldMk cId="955848041" sldId="325"/>
        </pc:sldMkLst>
        <pc:spChg chg="add del mod">
          <ac:chgData name="이보은" userId="2193eb33-41bb-4e83-874d-9b5391a13d5d" providerId="ADAL" clId="{626B8469-FAA5-4539-8F49-E1CABC3BC4C5}" dt="2026-02-11T09:48:15.099" v="27" actId="478"/>
          <ac:spMkLst>
            <pc:docMk/>
            <pc:sldMk cId="955848041" sldId="325"/>
            <ac:spMk id="3" creationId="{E9E87FE6-B286-4E08-88D4-EF9A4B4FEC08}"/>
          </ac:spMkLst>
        </pc:spChg>
        <pc:picChg chg="add del mod">
          <ac:chgData name="이보은" userId="2193eb33-41bb-4e83-874d-9b5391a13d5d" providerId="ADAL" clId="{626B8469-FAA5-4539-8F49-E1CABC3BC4C5}" dt="2026-02-19T11:41:37.241" v="57" actId="478"/>
          <ac:picMkLst>
            <pc:docMk/>
            <pc:sldMk cId="955848041" sldId="325"/>
            <ac:picMk id="2" creationId="{04277383-1A4B-41C2-B591-F599326A2FFA}"/>
          </ac:picMkLst>
        </pc:picChg>
        <pc:picChg chg="add mod">
          <ac:chgData name="이보은" userId="2193eb33-41bb-4e83-874d-9b5391a13d5d" providerId="ADAL" clId="{626B8469-FAA5-4539-8F49-E1CABC3BC4C5}" dt="2026-02-19T11:42:09.865" v="62" actId="14100"/>
          <ac:picMkLst>
            <pc:docMk/>
            <pc:sldMk cId="955848041" sldId="325"/>
            <ac:picMk id="3" creationId="{50D34573-9C96-4803-A140-B32F981CE785}"/>
          </ac:picMkLst>
        </pc:picChg>
        <pc:picChg chg="add del mod">
          <ac:chgData name="이보은" userId="2193eb33-41bb-4e83-874d-9b5391a13d5d" providerId="ADAL" clId="{626B8469-FAA5-4539-8F49-E1CABC3BC4C5}" dt="2026-02-19T11:29:19.734" v="53" actId="478"/>
          <ac:picMkLst>
            <pc:docMk/>
            <pc:sldMk cId="955848041" sldId="325"/>
            <ac:picMk id="4" creationId="{32927C7E-0977-4001-95FB-4C0546292673}"/>
          </ac:picMkLst>
        </pc:picChg>
        <pc:picChg chg="add mod">
          <ac:chgData name="이보은" userId="2193eb33-41bb-4e83-874d-9b5391a13d5d" providerId="ADAL" clId="{626B8469-FAA5-4539-8F49-E1CABC3BC4C5}" dt="2026-02-11T09:48:26.792" v="32" actId="14100"/>
          <ac:picMkLst>
            <pc:docMk/>
            <pc:sldMk cId="955848041" sldId="325"/>
            <ac:picMk id="1026" creationId="{1A01ED0C-F076-45B3-95C1-F1F14AED5E0A}"/>
          </ac:picMkLst>
        </pc:picChg>
      </pc:sldChg>
      <pc:sldChg chg="addSp modSp new del mod">
        <pc:chgData name="이보은" userId="2193eb33-41bb-4e83-874d-9b5391a13d5d" providerId="ADAL" clId="{626B8469-FAA5-4539-8F49-E1CABC3BC4C5}" dt="2026-03-01T10:24:54.258" v="113" actId="47"/>
        <pc:sldMkLst>
          <pc:docMk/>
          <pc:sldMk cId="3635325" sldId="326"/>
        </pc:sldMkLst>
        <pc:spChg chg="add mod">
          <ac:chgData name="이보은" userId="2193eb33-41bb-4e83-874d-9b5391a13d5d" providerId="ADAL" clId="{626B8469-FAA5-4539-8F49-E1CABC3BC4C5}" dt="2026-02-11T10:54:15.089" v="51" actId="14100"/>
          <ac:spMkLst>
            <pc:docMk/>
            <pc:sldMk cId="3635325" sldId="326"/>
            <ac:spMk id="2" creationId="{5A90D9C5-E6A1-47B4-8284-AA9DC1610AE0}"/>
          </ac:spMkLst>
        </pc:spChg>
      </pc:sldChg>
      <pc:sldChg chg="new del">
        <pc:chgData name="이보은" userId="2193eb33-41bb-4e83-874d-9b5391a13d5d" providerId="ADAL" clId="{626B8469-FAA5-4539-8F49-E1CABC3BC4C5}" dt="2026-02-22T05:17:51.545" v="65" actId="47"/>
        <pc:sldMkLst>
          <pc:docMk/>
          <pc:sldMk cId="694212736" sldId="327"/>
        </pc:sldMkLst>
      </pc:sldChg>
      <pc:sldChg chg="delSp modSp add del mod ord">
        <pc:chgData name="이보은" userId="2193eb33-41bb-4e83-874d-9b5391a13d5d" providerId="ADAL" clId="{626B8469-FAA5-4539-8F49-E1CABC3BC4C5}" dt="2026-03-01T12:39:52.986" v="2623" actId="47"/>
        <pc:sldMkLst>
          <pc:docMk/>
          <pc:sldMk cId="3213238497" sldId="329"/>
        </pc:sldMkLst>
        <pc:graphicFrameChg chg="mod modGraphic">
          <ac:chgData name="이보은" userId="2193eb33-41bb-4e83-874d-9b5391a13d5d" providerId="ADAL" clId="{626B8469-FAA5-4539-8F49-E1CABC3BC4C5}" dt="2026-03-01T12:28:04.048" v="1925" actId="1076"/>
          <ac:graphicFrameMkLst>
            <pc:docMk/>
            <pc:sldMk cId="3213238497" sldId="329"/>
            <ac:graphicFrameMk id="3" creationId="{D29980F7-5A95-A53E-220C-B4A9EBE4615C}"/>
          </ac:graphicFrameMkLst>
        </pc:graphicFrameChg>
        <pc:graphicFrameChg chg="mod modGraphic">
          <ac:chgData name="이보은" userId="2193eb33-41bb-4e83-874d-9b5391a13d5d" providerId="ADAL" clId="{626B8469-FAA5-4539-8F49-E1CABC3BC4C5}" dt="2026-03-01T12:28:00.527" v="1924" actId="1076"/>
          <ac:graphicFrameMkLst>
            <pc:docMk/>
            <pc:sldMk cId="3213238497" sldId="329"/>
            <ac:graphicFrameMk id="4" creationId="{1494E682-DE88-2070-2E27-836EB82D3DAB}"/>
          </ac:graphicFrameMkLst>
        </pc:graphicFrameChg>
        <pc:picChg chg="del">
          <ac:chgData name="이보은" userId="2193eb33-41bb-4e83-874d-9b5391a13d5d" providerId="ADAL" clId="{626B8469-FAA5-4539-8F49-E1CABC3BC4C5}" dt="2026-03-01T12:27:32.895" v="1909" actId="478"/>
          <ac:picMkLst>
            <pc:docMk/>
            <pc:sldMk cId="3213238497" sldId="329"/>
            <ac:picMk id="2" creationId="{5F879F2D-22CC-6AEF-12DE-5F602CFE0BBB}"/>
          </ac:picMkLst>
        </pc:picChg>
      </pc:sldChg>
      <pc:sldChg chg="add del ord">
        <pc:chgData name="이보은" userId="2193eb33-41bb-4e83-874d-9b5391a13d5d" providerId="ADAL" clId="{626B8469-FAA5-4539-8F49-E1CABC3BC4C5}" dt="2026-02-22T05:18:41.105" v="69"/>
        <pc:sldMkLst>
          <pc:docMk/>
          <pc:sldMk cId="1395393725" sldId="601"/>
        </pc:sldMkLst>
      </pc:sldChg>
      <pc:sldChg chg="addSp modSp new del modAnim">
        <pc:chgData name="이보은" userId="2193eb33-41bb-4e83-874d-9b5391a13d5d" providerId="ADAL" clId="{626B8469-FAA5-4539-8F49-E1CABC3BC4C5}" dt="2026-03-01T10:25:32.528" v="114" actId="2696"/>
        <pc:sldMkLst>
          <pc:docMk/>
          <pc:sldMk cId="183986507" sldId="602"/>
        </pc:sldMkLst>
        <pc:spChg chg="add mod">
          <ac:chgData name="이보은" userId="2193eb33-41bb-4e83-874d-9b5391a13d5d" providerId="ADAL" clId="{626B8469-FAA5-4539-8F49-E1CABC3BC4C5}" dt="2026-03-01T01:08:56.060" v="76"/>
          <ac:spMkLst>
            <pc:docMk/>
            <pc:sldMk cId="183986507" sldId="602"/>
            <ac:spMk id="3" creationId="{BA9D9123-E5F1-4D3B-9F06-B81FB5B6FFDD}"/>
          </ac:spMkLst>
        </pc:spChg>
        <pc:picChg chg="add mod">
          <ac:chgData name="이보은" userId="2193eb33-41bb-4e83-874d-9b5391a13d5d" providerId="ADAL" clId="{626B8469-FAA5-4539-8F49-E1CABC3BC4C5}" dt="2026-03-01T01:08:56.060" v="76"/>
          <ac:picMkLst>
            <pc:docMk/>
            <pc:sldMk cId="183986507" sldId="602"/>
            <ac:picMk id="2" creationId="{0A71DAEE-BCE6-40A0-8E24-788E0C679FB1}"/>
          </ac:picMkLst>
        </pc:picChg>
      </pc:sldChg>
      <pc:sldChg chg="add del">
        <pc:chgData name="이보은" userId="2193eb33-41bb-4e83-874d-9b5391a13d5d" providerId="ADAL" clId="{626B8469-FAA5-4539-8F49-E1CABC3BC4C5}" dt="2026-03-01T01:04:13.631" v="74" actId="2696"/>
        <pc:sldMkLst>
          <pc:docMk/>
          <pc:sldMk cId="986001280" sldId="602"/>
        </pc:sldMkLst>
      </pc:sldChg>
      <pc:sldChg chg="addSp modSp new mod">
        <pc:chgData name="이보은" userId="2193eb33-41bb-4e83-874d-9b5391a13d5d" providerId="ADAL" clId="{626B8469-FAA5-4539-8F49-E1CABC3BC4C5}" dt="2026-03-01T15:37:02.269" v="6043"/>
        <pc:sldMkLst>
          <pc:docMk/>
          <pc:sldMk cId="4277218199" sldId="602"/>
        </pc:sldMkLst>
        <pc:graphicFrameChg chg="add mod modGraphic">
          <ac:chgData name="이보은" userId="2193eb33-41bb-4e83-874d-9b5391a13d5d" providerId="ADAL" clId="{626B8469-FAA5-4539-8F49-E1CABC3BC4C5}" dt="2026-03-01T12:36:02.277" v="2526" actId="20577"/>
          <ac:graphicFrameMkLst>
            <pc:docMk/>
            <pc:sldMk cId="4277218199" sldId="602"/>
            <ac:graphicFrameMk id="2" creationId="{98CCB672-C34A-435E-A7D9-B4DA7B3E93CC}"/>
          </ac:graphicFrameMkLst>
        </pc:graphicFrameChg>
        <pc:graphicFrameChg chg="add mod modGraphic">
          <ac:chgData name="이보은" userId="2193eb33-41bb-4e83-874d-9b5391a13d5d" providerId="ADAL" clId="{626B8469-FAA5-4539-8F49-E1CABC3BC4C5}" dt="2026-03-01T15:37:02.269" v="6043"/>
          <ac:graphicFrameMkLst>
            <pc:docMk/>
            <pc:sldMk cId="4277218199" sldId="602"/>
            <ac:graphicFrameMk id="3" creationId="{F3FAADAB-AB99-4D7C-96B1-F9BDCE2118B6}"/>
          </ac:graphicFrameMkLst>
        </pc:graphicFrameChg>
      </pc:sldChg>
      <pc:sldChg chg="addSp delSp modSp add mod delAnim">
        <pc:chgData name="이보은" userId="2193eb33-41bb-4e83-874d-9b5391a13d5d" providerId="ADAL" clId="{626B8469-FAA5-4539-8F49-E1CABC3BC4C5}" dt="2026-03-01T15:30:21.508" v="6041" actId="1076"/>
        <pc:sldMkLst>
          <pc:docMk/>
          <pc:sldMk cId="814059767" sldId="603"/>
        </pc:sldMkLst>
        <pc:spChg chg="del mod">
          <ac:chgData name="이보은" userId="2193eb33-41bb-4e83-874d-9b5391a13d5d" providerId="ADAL" clId="{626B8469-FAA5-4539-8F49-E1CABC3BC4C5}" dt="2026-03-01T14:39:14.924" v="4601" actId="478"/>
          <ac:spMkLst>
            <pc:docMk/>
            <pc:sldMk cId="814059767" sldId="603"/>
            <ac:spMk id="8" creationId="{005DAD59-A3C1-4488-ADCD-075FC0241FA4}"/>
          </ac:spMkLst>
        </pc:spChg>
        <pc:spChg chg="del">
          <ac:chgData name="이보은" userId="2193eb33-41bb-4e83-874d-9b5391a13d5d" providerId="ADAL" clId="{626B8469-FAA5-4539-8F49-E1CABC3BC4C5}" dt="2026-03-01T14:38:47.440" v="4562" actId="478"/>
          <ac:spMkLst>
            <pc:docMk/>
            <pc:sldMk cId="814059767" sldId="603"/>
            <ac:spMk id="16" creationId="{07513482-46DD-4364-A9F7-013CD92C4151}"/>
          </ac:spMkLst>
        </pc:spChg>
        <pc:spChg chg="del">
          <ac:chgData name="이보은" userId="2193eb33-41bb-4e83-874d-9b5391a13d5d" providerId="ADAL" clId="{626B8469-FAA5-4539-8F49-E1CABC3BC4C5}" dt="2026-03-01T14:38:47.440" v="4562" actId="478"/>
          <ac:spMkLst>
            <pc:docMk/>
            <pc:sldMk cId="814059767" sldId="603"/>
            <ac:spMk id="21" creationId="{C4ED8692-E7E3-4BDC-840D-B3D4804C9B52}"/>
          </ac:spMkLst>
        </pc:spChg>
        <pc:graphicFrameChg chg="add mod modGraphic">
          <ac:chgData name="이보은" userId="2193eb33-41bb-4e83-874d-9b5391a13d5d" providerId="ADAL" clId="{626B8469-FAA5-4539-8F49-E1CABC3BC4C5}" dt="2026-03-01T15:30:16.179" v="6040"/>
          <ac:graphicFrameMkLst>
            <pc:docMk/>
            <pc:sldMk cId="814059767" sldId="603"/>
            <ac:graphicFrameMk id="2" creationId="{35E39BDA-445E-4972-AA8C-9F9F5C97EB28}"/>
          </ac:graphicFrameMkLst>
        </pc:graphicFrameChg>
        <pc:graphicFrameChg chg="del mod">
          <ac:chgData name="이보은" userId="2193eb33-41bb-4e83-874d-9b5391a13d5d" providerId="ADAL" clId="{626B8469-FAA5-4539-8F49-E1CABC3BC4C5}" dt="2026-03-01T14:42:54.339" v="4806" actId="478"/>
          <ac:graphicFrameMkLst>
            <pc:docMk/>
            <pc:sldMk cId="814059767" sldId="603"/>
            <ac:graphicFrameMk id="7" creationId="{79CAF5C7-0BFF-427F-ABC2-742C8F672CF1}"/>
          </ac:graphicFrameMkLst>
        </pc:graphicFrameChg>
        <pc:graphicFrameChg chg="del">
          <ac:chgData name="이보은" userId="2193eb33-41bb-4e83-874d-9b5391a13d5d" providerId="ADAL" clId="{626B8469-FAA5-4539-8F49-E1CABC3BC4C5}" dt="2026-03-01T14:38:47.440" v="4562" actId="478"/>
          <ac:graphicFrameMkLst>
            <pc:docMk/>
            <pc:sldMk cId="814059767" sldId="603"/>
            <ac:graphicFrameMk id="18" creationId="{A7903E08-7742-4D7E-BC5F-2325A7885569}"/>
          </ac:graphicFrameMkLst>
        </pc:graphicFrameChg>
        <pc:graphicFrameChg chg="del">
          <ac:chgData name="이보은" userId="2193eb33-41bb-4e83-874d-9b5391a13d5d" providerId="ADAL" clId="{626B8469-FAA5-4539-8F49-E1CABC3BC4C5}" dt="2026-03-01T14:38:47.440" v="4562" actId="478"/>
          <ac:graphicFrameMkLst>
            <pc:docMk/>
            <pc:sldMk cId="814059767" sldId="603"/>
            <ac:graphicFrameMk id="25" creationId="{A2C1A4F4-4D65-4A5A-8CE8-27E9FED9B723}"/>
          </ac:graphicFrameMkLst>
        </pc:graphicFrameChg>
        <pc:picChg chg="del mod">
          <ac:chgData name="이보은" userId="2193eb33-41bb-4e83-874d-9b5391a13d5d" providerId="ADAL" clId="{626B8469-FAA5-4539-8F49-E1CABC3BC4C5}" dt="2026-03-01T14:39:17.399" v="4602" actId="478"/>
          <ac:picMkLst>
            <pc:docMk/>
            <pc:sldMk cId="814059767" sldId="603"/>
            <ac:picMk id="4" creationId="{F2BB67A0-51E0-4A58-B2F1-6E384BAF1CF1}"/>
          </ac:picMkLst>
        </pc:picChg>
        <pc:picChg chg="add del mod ord modCrop">
          <ac:chgData name="이보은" userId="2193eb33-41bb-4e83-874d-9b5391a13d5d" providerId="ADAL" clId="{626B8469-FAA5-4539-8F49-E1CABC3BC4C5}" dt="2026-03-01T15:02:42.864" v="5805" actId="478"/>
          <ac:picMkLst>
            <pc:docMk/>
            <pc:sldMk cId="814059767" sldId="603"/>
            <ac:picMk id="5" creationId="{3473FC75-5601-407D-A444-34C0296FD297}"/>
          </ac:picMkLst>
        </pc:picChg>
        <pc:picChg chg="del mod">
          <ac:chgData name="이보은" userId="2193eb33-41bb-4e83-874d-9b5391a13d5d" providerId="ADAL" clId="{626B8469-FAA5-4539-8F49-E1CABC3BC4C5}" dt="2026-03-01T14:39:19.612" v="4603" actId="478"/>
          <ac:picMkLst>
            <pc:docMk/>
            <pc:sldMk cId="814059767" sldId="603"/>
            <ac:picMk id="6" creationId="{AFC78D1C-E846-4C4A-A2B7-0EA68AF01D59}"/>
          </ac:picMkLst>
        </pc:picChg>
        <pc:picChg chg="del">
          <ac:chgData name="이보은" userId="2193eb33-41bb-4e83-874d-9b5391a13d5d" providerId="ADAL" clId="{626B8469-FAA5-4539-8F49-E1CABC3BC4C5}" dt="2026-03-01T14:38:47.440" v="4562" actId="478"/>
          <ac:picMkLst>
            <pc:docMk/>
            <pc:sldMk cId="814059767" sldId="603"/>
            <ac:picMk id="10" creationId="{E9864ED1-B0EC-452E-8401-7E795F458013}"/>
          </ac:picMkLst>
        </pc:picChg>
        <pc:picChg chg="add del mod modCrop">
          <ac:chgData name="이보은" userId="2193eb33-41bb-4e83-874d-9b5391a13d5d" providerId="ADAL" clId="{626B8469-FAA5-4539-8F49-E1CABC3BC4C5}" dt="2026-03-01T15:01:26.530" v="5788" actId="478"/>
          <ac:picMkLst>
            <pc:docMk/>
            <pc:sldMk cId="814059767" sldId="603"/>
            <ac:picMk id="11" creationId="{12F38026-46C0-4B73-A2A8-8D880B330D87}"/>
          </ac:picMkLst>
        </pc:picChg>
        <pc:picChg chg="del">
          <ac:chgData name="이보은" userId="2193eb33-41bb-4e83-874d-9b5391a13d5d" providerId="ADAL" clId="{626B8469-FAA5-4539-8F49-E1CABC3BC4C5}" dt="2026-03-01T14:38:47.440" v="4562" actId="478"/>
          <ac:picMkLst>
            <pc:docMk/>
            <pc:sldMk cId="814059767" sldId="603"/>
            <ac:picMk id="13" creationId="{94BB9A92-3982-4D20-89DD-EEA2D20890F9}"/>
          </ac:picMkLst>
        </pc:picChg>
        <pc:picChg chg="del">
          <ac:chgData name="이보은" userId="2193eb33-41bb-4e83-874d-9b5391a13d5d" providerId="ADAL" clId="{626B8469-FAA5-4539-8F49-E1CABC3BC4C5}" dt="2026-03-01T14:38:47.440" v="4562" actId="478"/>
          <ac:picMkLst>
            <pc:docMk/>
            <pc:sldMk cId="814059767" sldId="603"/>
            <ac:picMk id="14" creationId="{7C8C2BAD-676B-4252-95A1-2495B3FC6206}"/>
          </ac:picMkLst>
        </pc:picChg>
        <pc:picChg chg="add mod">
          <ac:chgData name="이보은" userId="2193eb33-41bb-4e83-874d-9b5391a13d5d" providerId="ADAL" clId="{626B8469-FAA5-4539-8F49-E1CABC3BC4C5}" dt="2026-03-01T15:27:31.318" v="6005" actId="27349"/>
          <ac:picMkLst>
            <pc:docMk/>
            <pc:sldMk cId="814059767" sldId="603"/>
            <ac:picMk id="15" creationId="{3BB40280-88FE-4DEF-8BA0-B678F0A3E379}"/>
          </ac:picMkLst>
        </pc:picChg>
        <pc:picChg chg="del">
          <ac:chgData name="이보은" userId="2193eb33-41bb-4e83-874d-9b5391a13d5d" providerId="ADAL" clId="{626B8469-FAA5-4539-8F49-E1CABC3BC4C5}" dt="2026-03-01T14:38:47.440" v="4562" actId="478"/>
          <ac:picMkLst>
            <pc:docMk/>
            <pc:sldMk cId="814059767" sldId="603"/>
            <ac:picMk id="17" creationId="{BFE16DFB-4536-4A6B-BA10-700FBE3A1EAF}"/>
          </ac:picMkLst>
        </pc:picChg>
        <pc:picChg chg="add del mod">
          <ac:chgData name="이보은" userId="2193eb33-41bb-4e83-874d-9b5391a13d5d" providerId="ADAL" clId="{626B8469-FAA5-4539-8F49-E1CABC3BC4C5}" dt="2026-03-01T15:16:30.565" v="5907" actId="478"/>
          <ac:picMkLst>
            <pc:docMk/>
            <pc:sldMk cId="814059767" sldId="603"/>
            <ac:picMk id="20" creationId="{B46DD7B3-837E-49CD-8A50-F472DC08DD17}"/>
          </ac:picMkLst>
        </pc:picChg>
        <pc:picChg chg="add mod">
          <ac:chgData name="이보은" userId="2193eb33-41bb-4e83-874d-9b5391a13d5d" providerId="ADAL" clId="{626B8469-FAA5-4539-8F49-E1CABC3BC4C5}" dt="2026-03-01T15:30:06.600" v="6038" actId="1076"/>
          <ac:picMkLst>
            <pc:docMk/>
            <pc:sldMk cId="814059767" sldId="603"/>
            <ac:picMk id="23" creationId="{DAB0A70D-C73B-4B0A-9EA8-C21CF43D21D2}"/>
          </ac:picMkLst>
        </pc:picChg>
        <pc:picChg chg="del">
          <ac:chgData name="이보은" userId="2193eb33-41bb-4e83-874d-9b5391a13d5d" providerId="ADAL" clId="{626B8469-FAA5-4539-8F49-E1CABC3BC4C5}" dt="2026-03-01T14:38:47.440" v="4562" actId="478"/>
          <ac:picMkLst>
            <pc:docMk/>
            <pc:sldMk cId="814059767" sldId="603"/>
            <ac:picMk id="26" creationId="{F54F0E8F-8A17-4832-BE45-FA37DC9463A5}"/>
          </ac:picMkLst>
        </pc:picChg>
        <pc:picChg chg="del">
          <ac:chgData name="이보은" userId="2193eb33-41bb-4e83-874d-9b5391a13d5d" providerId="ADAL" clId="{626B8469-FAA5-4539-8F49-E1CABC3BC4C5}" dt="2026-03-01T14:38:47.440" v="4562" actId="478"/>
          <ac:picMkLst>
            <pc:docMk/>
            <pc:sldMk cId="814059767" sldId="603"/>
            <ac:picMk id="27" creationId="{92C2C3D6-13A3-48BB-9A9E-062542521D5D}"/>
          </ac:picMkLst>
        </pc:picChg>
        <pc:picChg chg="add del mod">
          <ac:chgData name="이보은" userId="2193eb33-41bb-4e83-874d-9b5391a13d5d" providerId="ADAL" clId="{626B8469-FAA5-4539-8F49-E1CABC3BC4C5}" dt="2026-03-01T15:11:45.674" v="5858" actId="478"/>
          <ac:picMkLst>
            <pc:docMk/>
            <pc:sldMk cId="814059767" sldId="603"/>
            <ac:picMk id="28" creationId="{5B54A119-A948-4502-B457-81C6C2B51E85}"/>
          </ac:picMkLst>
        </pc:picChg>
        <pc:picChg chg="add del mod">
          <ac:chgData name="이보은" userId="2193eb33-41bb-4e83-874d-9b5391a13d5d" providerId="ADAL" clId="{626B8469-FAA5-4539-8F49-E1CABC3BC4C5}" dt="2026-03-01T15:11:44.773" v="5857" actId="478"/>
          <ac:picMkLst>
            <pc:docMk/>
            <pc:sldMk cId="814059767" sldId="603"/>
            <ac:picMk id="30" creationId="{C9AF023F-B5AC-4EE2-8D18-5017C63A04BF}"/>
          </ac:picMkLst>
        </pc:picChg>
        <pc:picChg chg="add mod">
          <ac:chgData name="이보은" userId="2193eb33-41bb-4e83-874d-9b5391a13d5d" providerId="ADAL" clId="{626B8469-FAA5-4539-8F49-E1CABC3BC4C5}" dt="2026-03-01T15:27:03.767" v="6001" actId="1076"/>
          <ac:picMkLst>
            <pc:docMk/>
            <pc:sldMk cId="814059767" sldId="603"/>
            <ac:picMk id="32" creationId="{B6A8AF96-4D59-4AEA-B05E-892B9FAB26EB}"/>
          </ac:picMkLst>
        </pc:picChg>
        <pc:picChg chg="add mod">
          <ac:chgData name="이보은" userId="2193eb33-41bb-4e83-874d-9b5391a13d5d" providerId="ADAL" clId="{626B8469-FAA5-4539-8F49-E1CABC3BC4C5}" dt="2026-03-01T15:12:04.366" v="5860" actId="1076"/>
          <ac:picMkLst>
            <pc:docMk/>
            <pc:sldMk cId="814059767" sldId="603"/>
            <ac:picMk id="34" creationId="{2F0E943A-CBFC-4812-84F5-2E374C937E26}"/>
          </ac:picMkLst>
        </pc:picChg>
        <pc:picChg chg="add mod">
          <ac:chgData name="이보은" userId="2193eb33-41bb-4e83-874d-9b5391a13d5d" providerId="ADAL" clId="{626B8469-FAA5-4539-8F49-E1CABC3BC4C5}" dt="2026-03-01T15:30:21.508" v="6041" actId="1076"/>
          <ac:picMkLst>
            <pc:docMk/>
            <pc:sldMk cId="814059767" sldId="603"/>
            <ac:picMk id="36" creationId="{B2830A82-7686-4E76-8E67-6DB0E1090705}"/>
          </ac:picMkLst>
        </pc:picChg>
        <pc:picChg chg="add del mod">
          <ac:chgData name="이보은" userId="2193eb33-41bb-4e83-874d-9b5391a13d5d" providerId="ADAL" clId="{626B8469-FAA5-4539-8F49-E1CABC3BC4C5}" dt="2026-03-01T15:11:56.259" v="5859" actId="478"/>
          <ac:picMkLst>
            <pc:docMk/>
            <pc:sldMk cId="814059767" sldId="603"/>
            <ac:picMk id="38" creationId="{95D9277E-D628-44CF-A642-B506DD94435A}"/>
          </ac:picMkLst>
        </pc:picChg>
        <pc:picChg chg="add mod">
          <ac:chgData name="이보은" userId="2193eb33-41bb-4e83-874d-9b5391a13d5d" providerId="ADAL" clId="{626B8469-FAA5-4539-8F49-E1CABC3BC4C5}" dt="2026-03-01T15:27:27.966" v="6004" actId="27349"/>
          <ac:picMkLst>
            <pc:docMk/>
            <pc:sldMk cId="814059767" sldId="603"/>
            <ac:picMk id="41" creationId="{3028CA72-6190-47D2-9CCB-A13097F732D9}"/>
          </ac:picMkLst>
        </pc:picChg>
      </pc:sldChg>
      <pc:sldChg chg="delSp add del mod">
        <pc:chgData name="이보은" userId="2193eb33-41bb-4e83-874d-9b5391a13d5d" providerId="ADAL" clId="{626B8469-FAA5-4539-8F49-E1CABC3BC4C5}" dt="2026-03-01T01:04:13.631" v="74" actId="2696"/>
        <pc:sldMkLst>
          <pc:docMk/>
          <pc:sldMk cId="2760807331" sldId="603"/>
        </pc:sldMkLst>
        <pc:picChg chg="del">
          <ac:chgData name="이보은" userId="2193eb33-41bb-4e83-874d-9b5391a13d5d" providerId="ADAL" clId="{626B8469-FAA5-4539-8F49-E1CABC3BC4C5}" dt="2026-03-01T01:02:37.519" v="73" actId="478"/>
          <ac:picMkLst>
            <pc:docMk/>
            <pc:sldMk cId="2760807331" sldId="603"/>
            <ac:picMk id="3" creationId="{00000000-0000-0000-0000-000000000000}"/>
          </ac:picMkLst>
        </pc:picChg>
      </pc:sldChg>
      <pc:sldMasterChg chg="addSldLayout delSldLayout">
        <pc:chgData name="이보은" userId="2193eb33-41bb-4e83-874d-9b5391a13d5d" providerId="ADAL" clId="{626B8469-FAA5-4539-8F49-E1CABC3BC4C5}" dt="2026-03-01T10:51:13.118" v="143" actId="2696"/>
        <pc:sldMasterMkLst>
          <pc:docMk/>
          <pc:sldMasterMk cId="0" sldId="2147483648"/>
        </pc:sldMasterMkLst>
        <pc:sldLayoutChg chg="del">
          <pc:chgData name="이보은" userId="2193eb33-41bb-4e83-874d-9b5391a13d5d" providerId="ADAL" clId="{626B8469-FAA5-4539-8F49-E1CABC3BC4C5}" dt="2026-02-11T08:17:52.417" v="7" actId="47"/>
          <pc:sldLayoutMkLst>
            <pc:docMk/>
            <pc:sldMasterMk cId="0" sldId="2147483648"/>
            <pc:sldLayoutMk cId="0" sldId="2147483654"/>
          </pc:sldLayoutMkLst>
        </pc:sldLayoutChg>
        <pc:sldLayoutChg chg="add del">
          <pc:chgData name="이보은" userId="2193eb33-41bb-4e83-874d-9b5391a13d5d" providerId="ADAL" clId="{626B8469-FAA5-4539-8F49-E1CABC3BC4C5}" dt="2026-03-01T10:51:13.118" v="143" actId="2696"/>
          <pc:sldLayoutMkLst>
            <pc:docMk/>
            <pc:sldMasterMk cId="0" sldId="2147483648"/>
            <pc:sldLayoutMk cId="0" sldId="2147483664"/>
          </pc:sldLayoutMkLst>
        </pc:sldLayoutChg>
        <pc:sldLayoutChg chg="del">
          <pc:chgData name="이보은" userId="2193eb33-41bb-4e83-874d-9b5391a13d5d" providerId="ADAL" clId="{626B8469-FAA5-4539-8F49-E1CABC3BC4C5}" dt="2026-02-22T05:18:32.204" v="68" actId="47"/>
          <pc:sldLayoutMkLst>
            <pc:docMk/>
            <pc:sldMasterMk cId="0" sldId="2147483648"/>
            <pc:sldLayoutMk cId="3162680493" sldId="2147483665"/>
          </pc:sldLayoutMkLst>
        </pc:sldLayoutChg>
      </pc:sldMasterChg>
    </pc:docChg>
  </pc:docChgLst>
  <pc:docChgLst>
    <pc:chgData name="이보은" userId="2193eb33-41bb-4e83-874d-9b5391a13d5d" providerId="ADAL" clId="{1FCEC004-0166-45DA-B23F-2B321A1356B5}"/>
    <pc:docChg chg="custSel delSld modSld">
      <pc:chgData name="이보은" userId="2193eb33-41bb-4e83-874d-9b5391a13d5d" providerId="ADAL" clId="{1FCEC004-0166-45DA-B23F-2B321A1356B5}" dt="2026-02-10T03:00:30.803" v="124" actId="20577"/>
      <pc:docMkLst>
        <pc:docMk/>
      </pc:docMkLst>
      <pc:sldChg chg="modSp mod">
        <pc:chgData name="이보은" userId="2193eb33-41bb-4e83-874d-9b5391a13d5d" providerId="ADAL" clId="{1FCEC004-0166-45DA-B23F-2B321A1356B5}" dt="2026-02-10T03:00:30.803" v="124" actId="20577"/>
        <pc:sldMkLst>
          <pc:docMk/>
          <pc:sldMk cId="0" sldId="256"/>
        </pc:sldMkLst>
        <pc:spChg chg="mod">
          <ac:chgData name="이보은" userId="2193eb33-41bb-4e83-874d-9b5391a13d5d" providerId="ADAL" clId="{1FCEC004-0166-45DA-B23F-2B321A1356B5}" dt="2026-02-10T03:00:30.803" v="124" actId="20577"/>
          <ac:spMkLst>
            <pc:docMk/>
            <pc:sldMk cId="0" sldId="256"/>
            <ac:spMk id="87" creationId="{00000000-0000-0000-0000-000000000000}"/>
          </ac:spMkLst>
        </pc:spChg>
      </pc:sldChg>
      <pc:sldChg chg="addSp delSp modSp mod delAnim">
        <pc:chgData name="이보은" userId="2193eb33-41bb-4e83-874d-9b5391a13d5d" providerId="ADAL" clId="{1FCEC004-0166-45DA-B23F-2B321A1356B5}" dt="2026-02-10T02:40:02.493" v="8" actId="1076"/>
        <pc:sldMkLst>
          <pc:docMk/>
          <pc:sldMk cId="0" sldId="262"/>
        </pc:sldMkLst>
        <pc:spChg chg="add del mod">
          <ac:chgData name="이보은" userId="2193eb33-41bb-4e83-874d-9b5391a13d5d" providerId="ADAL" clId="{1FCEC004-0166-45DA-B23F-2B321A1356B5}" dt="2026-02-10T02:39:57.432" v="7" actId="478"/>
          <ac:spMkLst>
            <pc:docMk/>
            <pc:sldMk cId="0" sldId="262"/>
            <ac:spMk id="3" creationId="{A2EDBF0E-F3C9-D118-FE71-F88DD7A35741}"/>
          </ac:spMkLst>
        </pc:spChg>
        <pc:spChg chg="add">
          <ac:chgData name="이보은" userId="2193eb33-41bb-4e83-874d-9b5391a13d5d" providerId="ADAL" clId="{1FCEC004-0166-45DA-B23F-2B321A1356B5}" dt="2026-02-10T02:38:41.573" v="4" actId="22"/>
          <ac:spMkLst>
            <pc:docMk/>
            <pc:sldMk cId="0" sldId="262"/>
            <ac:spMk id="5" creationId="{8713BA51-AE14-7D45-9756-EC05DE9729B1}"/>
          </ac:spMkLst>
        </pc:spChg>
        <pc:spChg chg="add mod">
          <ac:chgData name="이보은" userId="2193eb33-41bb-4e83-874d-9b5391a13d5d" providerId="ADAL" clId="{1FCEC004-0166-45DA-B23F-2B321A1356B5}" dt="2026-02-10T02:40:02.493" v="8" actId="1076"/>
          <ac:spMkLst>
            <pc:docMk/>
            <pc:sldMk cId="0" sldId="262"/>
            <ac:spMk id="8" creationId="{2399B1DD-FD8E-F61E-BB7A-B7CB41748040}"/>
          </ac:spMkLst>
        </pc:spChg>
        <pc:spChg chg="del">
          <ac:chgData name="이보은" userId="2193eb33-41bb-4e83-874d-9b5391a13d5d" providerId="ADAL" clId="{1FCEC004-0166-45DA-B23F-2B321A1356B5}" dt="2026-02-10T02:37:50.084" v="1" actId="478"/>
          <ac:spMkLst>
            <pc:docMk/>
            <pc:sldMk cId="0" sldId="262"/>
            <ac:spMk id="26" creationId="{E75FF0B2-3C7F-423D-BD34-F887C554EBE9}"/>
          </ac:spMkLst>
        </pc:spChg>
        <pc:picChg chg="del">
          <ac:chgData name="이보은" userId="2193eb33-41bb-4e83-874d-9b5391a13d5d" providerId="ADAL" clId="{1FCEC004-0166-45DA-B23F-2B321A1356B5}" dt="2026-02-10T02:37:45.768" v="0" actId="478"/>
          <ac:picMkLst>
            <pc:docMk/>
            <pc:sldMk cId="0" sldId="262"/>
            <ac:picMk id="7" creationId="{6554B011-8D37-4749-BD70-E05ABB7050F0}"/>
          </ac:picMkLst>
        </pc:picChg>
      </pc:sldChg>
      <pc:sldChg chg="modSp mod">
        <pc:chgData name="이보은" userId="2193eb33-41bb-4e83-874d-9b5391a13d5d" providerId="ADAL" clId="{1FCEC004-0166-45DA-B23F-2B321A1356B5}" dt="2026-02-10T02:53:26.156" v="95" actId="20577"/>
        <pc:sldMkLst>
          <pc:docMk/>
          <pc:sldMk cId="0" sldId="292"/>
        </pc:sldMkLst>
        <pc:spChg chg="mod">
          <ac:chgData name="이보은" userId="2193eb33-41bb-4e83-874d-9b5391a13d5d" providerId="ADAL" clId="{1FCEC004-0166-45DA-B23F-2B321A1356B5}" dt="2026-02-10T02:53:26.156" v="95" actId="20577"/>
          <ac:spMkLst>
            <pc:docMk/>
            <pc:sldMk cId="0" sldId="292"/>
            <ac:spMk id="688" creationId="{00000000-0000-0000-0000-000000000000}"/>
          </ac:spMkLst>
        </pc:spChg>
        <pc:spChg chg="mod">
          <ac:chgData name="이보은" userId="2193eb33-41bb-4e83-874d-9b5391a13d5d" providerId="ADAL" clId="{1FCEC004-0166-45DA-B23F-2B321A1356B5}" dt="2026-02-10T02:53:16.290" v="93" actId="20577"/>
          <ac:spMkLst>
            <pc:docMk/>
            <pc:sldMk cId="0" sldId="292"/>
            <ac:spMk id="697" creationId="{00000000-0000-0000-0000-000000000000}"/>
          </ac:spMkLst>
        </pc:spChg>
      </pc:sldChg>
      <pc:sldChg chg="modSp mod">
        <pc:chgData name="이보은" userId="2193eb33-41bb-4e83-874d-9b5391a13d5d" providerId="ADAL" clId="{1FCEC004-0166-45DA-B23F-2B321A1356B5}" dt="2026-02-10T02:54:17.613" v="113" actId="20577"/>
        <pc:sldMkLst>
          <pc:docMk/>
          <pc:sldMk cId="0" sldId="293"/>
        </pc:sldMkLst>
        <pc:spChg chg="mod">
          <ac:chgData name="이보은" userId="2193eb33-41bb-4e83-874d-9b5391a13d5d" providerId="ADAL" clId="{1FCEC004-0166-45DA-B23F-2B321A1356B5}" dt="2026-02-10T02:53:49.427" v="101" actId="20577"/>
          <ac:spMkLst>
            <pc:docMk/>
            <pc:sldMk cId="0" sldId="293"/>
            <ac:spMk id="713" creationId="{00000000-0000-0000-0000-000000000000}"/>
          </ac:spMkLst>
        </pc:spChg>
        <pc:spChg chg="mod">
          <ac:chgData name="이보은" userId="2193eb33-41bb-4e83-874d-9b5391a13d5d" providerId="ADAL" clId="{1FCEC004-0166-45DA-B23F-2B321A1356B5}" dt="2026-02-10T02:54:17.613" v="113" actId="20577"/>
          <ac:spMkLst>
            <pc:docMk/>
            <pc:sldMk cId="0" sldId="293"/>
            <ac:spMk id="715" creationId="{00000000-0000-0000-0000-000000000000}"/>
          </ac:spMkLst>
        </pc:spChg>
      </pc:sldChg>
      <pc:sldChg chg="delSp del mod delAnim">
        <pc:chgData name="이보은" userId="2193eb33-41bb-4e83-874d-9b5391a13d5d" providerId="ADAL" clId="{1FCEC004-0166-45DA-B23F-2B321A1356B5}" dt="2026-02-10T02:40:23.780" v="10" actId="47"/>
        <pc:sldMkLst>
          <pc:docMk/>
          <pc:sldMk cId="3623732080" sldId="319"/>
        </pc:sldMkLst>
        <pc:picChg chg="del">
          <ac:chgData name="이보은" userId="2193eb33-41bb-4e83-874d-9b5391a13d5d" providerId="ADAL" clId="{1FCEC004-0166-45DA-B23F-2B321A1356B5}" dt="2026-02-10T02:40:21.240" v="9" actId="478"/>
          <ac:picMkLst>
            <pc:docMk/>
            <pc:sldMk cId="3623732080" sldId="319"/>
            <ac:picMk id="3" creationId="{EEEDA1ED-C4F1-436A-B78D-D35F16B0BA17}"/>
          </ac:picMkLst>
        </pc:picChg>
      </pc:sldChg>
      <pc:sldChg chg="modSp mod">
        <pc:chgData name="이보은" userId="2193eb33-41bb-4e83-874d-9b5391a13d5d" providerId="ADAL" clId="{1FCEC004-0166-45DA-B23F-2B321A1356B5}" dt="2026-02-10T02:50:42.879" v="85" actId="20577"/>
        <pc:sldMkLst>
          <pc:docMk/>
          <pc:sldMk cId="0" sldId="321"/>
        </pc:sldMkLst>
        <pc:spChg chg="mod">
          <ac:chgData name="이보은" userId="2193eb33-41bb-4e83-874d-9b5391a13d5d" providerId="ADAL" clId="{1FCEC004-0166-45DA-B23F-2B321A1356B5}" dt="2026-02-10T02:50:42.879" v="85" actId="20577"/>
          <ac:spMkLst>
            <pc:docMk/>
            <pc:sldMk cId="0" sldId="321"/>
            <ac:spMk id="39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6-03-01T22:17:45.762" idx="1">
    <p:pos x="10" y="10"/>
    <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3-01T22:17:45.762" idx="2">
    <p:pos x="10" y="10"/>
    <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48E5C-BD11-45FD-A174-E2C496E922B8}" type="doc">
      <dgm:prSet loTypeId="urn:microsoft.com/office/officeart/2005/8/layout/hList3" loCatId="list" qsTypeId="urn:microsoft.com/office/officeart/2005/8/quickstyle/simple1" qsCatId="simple" csTypeId="urn:microsoft.com/office/officeart/2005/8/colors/colorful5" csCatId="colorful" phldr="1"/>
      <dgm:spPr/>
      <dgm:t>
        <a:bodyPr/>
        <a:lstStyle/>
        <a:p>
          <a:pPr latinLnBrk="1"/>
          <a:endParaRPr lang="ko-KR" altLang="en-US"/>
        </a:p>
      </dgm:t>
    </dgm:pt>
    <dgm:pt modelId="{E11A3FF6-5A80-4B5C-BBA1-D22A53051214}">
      <dgm:prSet phldrT="[텍스트]" custT="1"/>
      <dgm:spPr/>
      <dgm:t>
        <a:bodyPr/>
        <a:lstStyle/>
        <a:p>
          <a:pPr latinLnBrk="1"/>
          <a:r>
            <a:rPr lang="ko-KR" altLang="en-US" sz="2400" dirty="0">
              <a:latin typeface="HY헤드라인M" panose="02030600000101010101" pitchFamily="18" charset="-127"/>
              <a:ea typeface="HY헤드라인M" panose="02030600000101010101" pitchFamily="18" charset="-127"/>
            </a:rPr>
            <a:t>근로계약서는 언제 작성해야 하나요</a:t>
          </a:r>
          <a:r>
            <a:rPr lang="en-US" altLang="ko-KR" sz="2400" dirty="0">
              <a:latin typeface="HY헤드라인M" panose="02030600000101010101" pitchFamily="18" charset="-127"/>
              <a:ea typeface="HY헤드라인M" panose="02030600000101010101" pitchFamily="18" charset="-127"/>
            </a:rPr>
            <a:t>?</a:t>
          </a:r>
          <a:endParaRPr lang="ko-KR" altLang="en-US" sz="2400" dirty="0">
            <a:latin typeface="HY헤드라인M" panose="02030600000101010101" pitchFamily="18" charset="-127"/>
            <a:ea typeface="HY헤드라인M" panose="02030600000101010101" pitchFamily="18" charset="-127"/>
          </a:endParaRPr>
        </a:p>
      </dgm:t>
    </dgm:pt>
    <dgm:pt modelId="{4434E787-DD1D-48D4-B74B-4FEC8B199DE6}" type="par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84A60F78-B4C7-4005-9AEC-DFC217901D50}" type="sib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17275336-91FB-4BF9-B131-4931050F6F52}">
      <dgm:prSet phldrT="[텍스트]" custT="1"/>
      <dgm:spPr>
        <a:solidFill>
          <a:schemeClr val="accent3"/>
        </a:solidFill>
      </dgm:spPr>
      <dgm:t>
        <a:bodyPr/>
        <a:lstStyle/>
        <a:p>
          <a:pPr algn="l" latinLnBrk="1"/>
          <a:r>
            <a:rPr lang="ko-KR" altLang="en-US" sz="2800" dirty="0">
              <a:solidFill>
                <a:schemeClr val="tx1"/>
              </a:solidFill>
              <a:latin typeface="HY헤드라인M" panose="02030600000101010101" pitchFamily="18" charset="-127"/>
              <a:ea typeface="HY헤드라인M" panose="02030600000101010101" pitchFamily="18" charset="-127"/>
            </a:rPr>
            <a:t>업무가 익숙해졌을 때 </a:t>
          </a:r>
        </a:p>
      </dgm:t>
    </dgm:pt>
    <dgm:pt modelId="{76EFE1F8-DC17-445D-9F39-DC546D93ED81}" type="par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FEB8AC16-17F9-4800-AACD-969CB1E0E341}" type="sib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0626240C-F4BF-45A7-8875-8BD0329952D5}">
      <dgm:prSet phldrT="[텍스트]" custT="1"/>
      <dgm:spPr/>
      <dgm:t>
        <a:bodyPr/>
        <a:lstStyle/>
        <a:p>
          <a:pPr algn="l" latinLnBrk="1"/>
          <a:r>
            <a:rPr lang="ko-KR" altLang="en-US" sz="2800" dirty="0">
              <a:solidFill>
                <a:schemeClr val="tx1"/>
              </a:solidFill>
              <a:latin typeface="HY헤드라인M" panose="02030600000101010101" pitchFamily="18" charset="-127"/>
              <a:ea typeface="HY헤드라인M" panose="02030600000101010101" pitchFamily="18" charset="-127"/>
            </a:rPr>
            <a:t>업무를 시작하기 전에</a:t>
          </a:r>
        </a:p>
      </dgm:t>
    </dgm:pt>
    <dgm:pt modelId="{3676586B-2174-4F12-86A6-53D3CAEFCD60}" type="par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227A662E-9ACC-4817-9F91-20AA7F7EABC6}" type="sib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5EEEF9F8-C81D-416E-9F1E-2F58884A625A}" type="pres">
      <dgm:prSet presAssocID="{57D48E5C-BD11-45FD-A174-E2C496E922B8}" presName="composite" presStyleCnt="0">
        <dgm:presLayoutVars>
          <dgm:chMax val="1"/>
          <dgm:dir/>
          <dgm:resizeHandles val="exact"/>
        </dgm:presLayoutVars>
      </dgm:prSet>
      <dgm:spPr/>
    </dgm:pt>
    <dgm:pt modelId="{C95F8334-D6F0-4163-A08B-02ECD1E86644}" type="pres">
      <dgm:prSet presAssocID="{E11A3FF6-5A80-4B5C-BBA1-D22A53051214}" presName="roof" presStyleLbl="dkBgShp" presStyleIdx="0" presStyleCnt="2" custScaleY="93264"/>
      <dgm:spPr/>
    </dgm:pt>
    <dgm:pt modelId="{672D75D1-B97B-460B-A426-FD2AEF73CE19}" type="pres">
      <dgm:prSet presAssocID="{E11A3FF6-5A80-4B5C-BBA1-D22A53051214}" presName="pillars" presStyleCnt="0"/>
      <dgm:spPr/>
    </dgm:pt>
    <dgm:pt modelId="{C9AC0690-3991-4971-A923-BDE87F52335E}" type="pres">
      <dgm:prSet presAssocID="{E11A3FF6-5A80-4B5C-BBA1-D22A53051214}" presName="pillar1" presStyleLbl="node1" presStyleIdx="0" presStyleCnt="2" custScaleX="93776" custScaleY="61562" custLinFactNeighborX="655" custLinFactNeighborY="-11757">
        <dgm:presLayoutVars>
          <dgm:bulletEnabled val="1"/>
        </dgm:presLayoutVars>
      </dgm:prSet>
      <dgm:spPr/>
    </dgm:pt>
    <dgm:pt modelId="{D6754EF2-3B28-4375-ACAB-A4FF6E49F52D}" type="pres">
      <dgm:prSet presAssocID="{0626240C-F4BF-45A7-8875-8BD0329952D5}" presName="pillarX" presStyleLbl="node1" presStyleIdx="1" presStyleCnt="2" custScaleY="60872" custLinFactNeighborX="82" custLinFactNeighborY="-13260">
        <dgm:presLayoutVars>
          <dgm:bulletEnabled val="1"/>
        </dgm:presLayoutVars>
      </dgm:prSet>
      <dgm:spPr/>
    </dgm:pt>
    <dgm:pt modelId="{6C284281-44A5-46BE-B728-4B395844FCA1}" type="pres">
      <dgm:prSet presAssocID="{E11A3FF6-5A80-4B5C-BBA1-D22A53051214}" presName="base" presStyleLbl="dkBgShp" presStyleIdx="1" presStyleCnt="2"/>
      <dgm:spPr/>
    </dgm:pt>
  </dgm:ptLst>
  <dgm:cxnLst>
    <dgm:cxn modelId="{40C9BA26-F538-4689-80C7-E4582BD12D17}" type="presOf" srcId="{E11A3FF6-5A80-4B5C-BBA1-D22A53051214}" destId="{C95F8334-D6F0-4163-A08B-02ECD1E86644}" srcOrd="0" destOrd="0" presId="urn:microsoft.com/office/officeart/2005/8/layout/hList3"/>
    <dgm:cxn modelId="{EB2D2528-6DDE-4EDB-BF24-5F14D3EEF9DB}" type="presOf" srcId="{0626240C-F4BF-45A7-8875-8BD0329952D5}" destId="{D6754EF2-3B28-4375-ACAB-A4FF6E49F52D}" srcOrd="0" destOrd="0" presId="urn:microsoft.com/office/officeart/2005/8/layout/hList3"/>
    <dgm:cxn modelId="{5E86176A-6680-4FF8-B7E2-9C8F29372D4B}" srcId="{E11A3FF6-5A80-4B5C-BBA1-D22A53051214}" destId="{0626240C-F4BF-45A7-8875-8BD0329952D5}" srcOrd="1" destOrd="0" parTransId="{3676586B-2174-4F12-86A6-53D3CAEFCD60}" sibTransId="{227A662E-9ACC-4817-9F91-20AA7F7EABC6}"/>
    <dgm:cxn modelId="{CE4EB385-5992-4C63-B0AA-D3F15A1210A4}" type="presOf" srcId="{17275336-91FB-4BF9-B131-4931050F6F52}" destId="{C9AC0690-3991-4971-A923-BDE87F52335E}" srcOrd="0" destOrd="0" presId="urn:microsoft.com/office/officeart/2005/8/layout/hList3"/>
    <dgm:cxn modelId="{30E13499-1ABA-4791-A756-63EBE0B3F932}" srcId="{57D48E5C-BD11-45FD-A174-E2C496E922B8}" destId="{E11A3FF6-5A80-4B5C-BBA1-D22A53051214}" srcOrd="0" destOrd="0" parTransId="{4434E787-DD1D-48D4-B74B-4FEC8B199DE6}" sibTransId="{84A60F78-B4C7-4005-9AEC-DFC217901D50}"/>
    <dgm:cxn modelId="{B6B651A3-F910-4F5C-A67B-C4BDFC8250F1}" srcId="{E11A3FF6-5A80-4B5C-BBA1-D22A53051214}" destId="{17275336-91FB-4BF9-B131-4931050F6F52}" srcOrd="0" destOrd="0" parTransId="{76EFE1F8-DC17-445D-9F39-DC546D93ED81}" sibTransId="{FEB8AC16-17F9-4800-AACD-969CB1E0E341}"/>
    <dgm:cxn modelId="{0BF412A7-558B-496D-BA11-FE2798C0C6CF}" type="presOf" srcId="{57D48E5C-BD11-45FD-A174-E2C496E922B8}" destId="{5EEEF9F8-C81D-416E-9F1E-2F58884A625A}" srcOrd="0" destOrd="0" presId="urn:microsoft.com/office/officeart/2005/8/layout/hList3"/>
    <dgm:cxn modelId="{C64BB749-A3AF-4273-A8E5-9EF941AA6826}" type="presParOf" srcId="{5EEEF9F8-C81D-416E-9F1E-2F58884A625A}" destId="{C95F8334-D6F0-4163-A08B-02ECD1E86644}" srcOrd="0" destOrd="0" presId="urn:microsoft.com/office/officeart/2005/8/layout/hList3"/>
    <dgm:cxn modelId="{9A30FEE0-7B58-485D-A707-8D4B9659BFA9}" type="presParOf" srcId="{5EEEF9F8-C81D-416E-9F1E-2F58884A625A}" destId="{672D75D1-B97B-460B-A426-FD2AEF73CE19}" srcOrd="1" destOrd="0" presId="urn:microsoft.com/office/officeart/2005/8/layout/hList3"/>
    <dgm:cxn modelId="{A61D265B-2C2C-4B59-857A-6ED74764C188}" type="presParOf" srcId="{672D75D1-B97B-460B-A426-FD2AEF73CE19}" destId="{C9AC0690-3991-4971-A923-BDE87F52335E}" srcOrd="0" destOrd="0" presId="urn:microsoft.com/office/officeart/2005/8/layout/hList3"/>
    <dgm:cxn modelId="{BEAAA289-D5AE-47A0-B775-69DD73A0CEB5}" type="presParOf" srcId="{672D75D1-B97B-460B-A426-FD2AEF73CE19}" destId="{D6754EF2-3B28-4375-ACAB-A4FF6E49F52D}" srcOrd="1" destOrd="0" presId="urn:microsoft.com/office/officeart/2005/8/layout/hList3"/>
    <dgm:cxn modelId="{DF933FAE-4831-4518-9054-EBEAC0A62AA7}" type="presParOf" srcId="{5EEEF9F8-C81D-416E-9F1E-2F58884A625A}" destId="{6C284281-44A5-46BE-B728-4B395844FCA1}"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48E5C-BD11-45FD-A174-E2C496E922B8}" type="doc">
      <dgm:prSet loTypeId="urn:microsoft.com/office/officeart/2005/8/layout/hList3" loCatId="list" qsTypeId="urn:microsoft.com/office/officeart/2005/8/quickstyle/simple1" qsCatId="simple" csTypeId="urn:microsoft.com/office/officeart/2005/8/colors/accent3_1" csCatId="accent3" phldr="1"/>
      <dgm:spPr/>
      <dgm:t>
        <a:bodyPr/>
        <a:lstStyle/>
        <a:p>
          <a:pPr latinLnBrk="1"/>
          <a:endParaRPr lang="ko-KR" altLang="en-US"/>
        </a:p>
      </dgm:t>
    </dgm:pt>
    <dgm:pt modelId="{E11A3FF6-5A80-4B5C-BBA1-D22A53051214}">
      <dgm:prSet phldrT="[텍스트]" custT="1"/>
      <dgm:spPr/>
      <dgm:t>
        <a:bodyPr/>
        <a:lstStyle/>
        <a:p>
          <a:pPr latinLnBrk="1"/>
          <a:r>
            <a:rPr lang="ko-KR" altLang="en-US" sz="2800" dirty="0">
              <a:latin typeface="HY헤드라인M" panose="02030600000101010101" pitchFamily="18" charset="-127"/>
              <a:ea typeface="HY헤드라인M" panose="02030600000101010101" pitchFamily="18" charset="-127"/>
            </a:rPr>
            <a:t>근로계약서를 대신 작성해줄 수 있는 사람은</a:t>
          </a:r>
          <a:r>
            <a:rPr lang="en-US" altLang="ko-KR" sz="2800" dirty="0">
              <a:latin typeface="HY헤드라인M" panose="02030600000101010101" pitchFamily="18" charset="-127"/>
              <a:ea typeface="HY헤드라인M" panose="02030600000101010101" pitchFamily="18" charset="-127"/>
            </a:rPr>
            <a:t>?</a:t>
          </a:r>
          <a:endParaRPr lang="ko-KR" altLang="en-US" sz="2800" dirty="0">
            <a:latin typeface="HY헤드라인M" panose="02030600000101010101" pitchFamily="18" charset="-127"/>
            <a:ea typeface="HY헤드라인M" panose="02030600000101010101" pitchFamily="18" charset="-127"/>
          </a:endParaRPr>
        </a:p>
      </dgm:t>
    </dgm:pt>
    <dgm:pt modelId="{4434E787-DD1D-48D4-B74B-4FEC8B199DE6}" type="par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84A60F78-B4C7-4005-9AEC-DFC217901D50}" type="sib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17275336-91FB-4BF9-B131-4931050F6F52}">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부모님</a:t>
          </a:r>
          <a:r>
            <a:rPr lang="en-US" altLang="ko-KR" dirty="0">
              <a:latin typeface="HY헤드라인M" panose="02030600000101010101" pitchFamily="18" charset="-127"/>
              <a:ea typeface="HY헤드라인M" panose="02030600000101010101" pitchFamily="18" charset="-127"/>
            </a:rPr>
            <a:t>, </a:t>
          </a:r>
          <a:r>
            <a:rPr lang="ko-KR" altLang="en-US" dirty="0">
              <a:latin typeface="HY헤드라인M" panose="02030600000101010101" pitchFamily="18" charset="-127"/>
              <a:ea typeface="HY헤드라인M" panose="02030600000101010101" pitchFamily="18" charset="-127"/>
            </a:rPr>
            <a:t>형제</a:t>
          </a:r>
          <a:r>
            <a:rPr lang="en-US" altLang="ko-KR" dirty="0">
              <a:latin typeface="HY헤드라인M" panose="02030600000101010101" pitchFamily="18" charset="-127"/>
              <a:ea typeface="HY헤드라인M" panose="02030600000101010101" pitchFamily="18" charset="-127"/>
            </a:rPr>
            <a:t>, </a:t>
          </a:r>
          <a:r>
            <a:rPr lang="ko-KR" altLang="en-US" dirty="0">
              <a:latin typeface="HY헤드라인M" panose="02030600000101010101" pitchFamily="18" charset="-127"/>
              <a:ea typeface="HY헤드라인M" panose="02030600000101010101" pitchFamily="18" charset="-127"/>
            </a:rPr>
            <a:t>자매</a:t>
          </a:r>
        </a:p>
      </dgm:t>
    </dgm:pt>
    <dgm:pt modelId="{76EFE1F8-DC17-445D-9F39-DC546D93ED81}" type="par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FEB8AC16-17F9-4800-AACD-969CB1E0E341}" type="sib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0626240C-F4BF-45A7-8875-8BD0329952D5}">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법정 대리인</a:t>
          </a:r>
        </a:p>
      </dgm:t>
    </dgm:pt>
    <dgm:pt modelId="{3676586B-2174-4F12-86A6-53D3CAEFCD60}" type="par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227A662E-9ACC-4817-9F91-20AA7F7EABC6}" type="sib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7DACBF99-3D24-4418-B8C2-5B04B3230189}">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고용노동부 장관</a:t>
          </a:r>
        </a:p>
      </dgm:t>
    </dgm:pt>
    <dgm:pt modelId="{5CF0059D-7163-45C4-B9F8-78882EA4B0C4}" type="parTrans" cxnId="{A9589746-883A-456E-B733-20C71B6D4A2D}">
      <dgm:prSet/>
      <dgm:spPr/>
      <dgm:t>
        <a:bodyPr/>
        <a:lstStyle/>
        <a:p>
          <a:pPr latinLnBrk="1"/>
          <a:endParaRPr lang="ko-KR" altLang="en-US"/>
        </a:p>
      </dgm:t>
    </dgm:pt>
    <dgm:pt modelId="{D2CFEC42-6423-4DDF-B30D-319E40876B9C}" type="sibTrans" cxnId="{A9589746-883A-456E-B733-20C71B6D4A2D}">
      <dgm:prSet/>
      <dgm:spPr/>
      <dgm:t>
        <a:bodyPr/>
        <a:lstStyle/>
        <a:p>
          <a:pPr latinLnBrk="1"/>
          <a:endParaRPr lang="ko-KR" altLang="en-US"/>
        </a:p>
      </dgm:t>
    </dgm:pt>
    <dgm:pt modelId="{5EEEF9F8-C81D-416E-9F1E-2F58884A625A}" type="pres">
      <dgm:prSet presAssocID="{57D48E5C-BD11-45FD-A174-E2C496E922B8}" presName="composite" presStyleCnt="0">
        <dgm:presLayoutVars>
          <dgm:chMax val="1"/>
          <dgm:dir/>
          <dgm:resizeHandles val="exact"/>
        </dgm:presLayoutVars>
      </dgm:prSet>
      <dgm:spPr/>
    </dgm:pt>
    <dgm:pt modelId="{C95F8334-D6F0-4163-A08B-02ECD1E86644}" type="pres">
      <dgm:prSet presAssocID="{E11A3FF6-5A80-4B5C-BBA1-D22A53051214}" presName="roof" presStyleLbl="dkBgShp" presStyleIdx="0" presStyleCnt="2" custScaleY="95530"/>
      <dgm:spPr/>
    </dgm:pt>
    <dgm:pt modelId="{672D75D1-B97B-460B-A426-FD2AEF73CE19}" type="pres">
      <dgm:prSet presAssocID="{E11A3FF6-5A80-4B5C-BBA1-D22A53051214}" presName="pillars" presStyleCnt="0"/>
      <dgm:spPr/>
    </dgm:pt>
    <dgm:pt modelId="{C9AC0690-3991-4971-A923-BDE87F52335E}" type="pres">
      <dgm:prSet presAssocID="{E11A3FF6-5A80-4B5C-BBA1-D22A53051214}" presName="pillar1" presStyleLbl="node1" presStyleIdx="0" presStyleCnt="3" custScaleX="40039" custScaleY="53865" custLinFactNeighborX="302" custLinFactNeighborY="-10662">
        <dgm:presLayoutVars>
          <dgm:bulletEnabled val="1"/>
        </dgm:presLayoutVars>
      </dgm:prSet>
      <dgm:spPr/>
    </dgm:pt>
    <dgm:pt modelId="{D6754EF2-3B28-4375-ACAB-A4FF6E49F52D}" type="pres">
      <dgm:prSet presAssocID="{0626240C-F4BF-45A7-8875-8BD0329952D5}" presName="pillarX" presStyleLbl="node1" presStyleIdx="1" presStyleCnt="3" custScaleX="31729" custScaleY="53865" custLinFactNeighborX="-250" custLinFactNeighborY="-10662">
        <dgm:presLayoutVars>
          <dgm:bulletEnabled val="1"/>
        </dgm:presLayoutVars>
      </dgm:prSet>
      <dgm:spPr/>
    </dgm:pt>
    <dgm:pt modelId="{6F1CD65F-1F68-48FF-A349-4D7D22511CAF}" type="pres">
      <dgm:prSet presAssocID="{7DACBF99-3D24-4418-B8C2-5B04B3230189}" presName="pillarX" presStyleLbl="node1" presStyleIdx="2" presStyleCnt="3" custScaleX="35107" custScaleY="53865" custLinFactNeighborX="-250" custLinFactNeighborY="-10662">
        <dgm:presLayoutVars>
          <dgm:bulletEnabled val="1"/>
        </dgm:presLayoutVars>
      </dgm:prSet>
      <dgm:spPr/>
    </dgm:pt>
    <dgm:pt modelId="{6C284281-44A5-46BE-B728-4B395844FCA1}" type="pres">
      <dgm:prSet presAssocID="{E11A3FF6-5A80-4B5C-BBA1-D22A53051214}" presName="base" presStyleLbl="dkBgShp" presStyleIdx="1" presStyleCnt="2"/>
      <dgm:spPr/>
    </dgm:pt>
  </dgm:ptLst>
  <dgm:cxnLst>
    <dgm:cxn modelId="{40C9BA26-F538-4689-80C7-E4582BD12D17}" type="presOf" srcId="{E11A3FF6-5A80-4B5C-BBA1-D22A53051214}" destId="{C95F8334-D6F0-4163-A08B-02ECD1E86644}" srcOrd="0" destOrd="0" presId="urn:microsoft.com/office/officeart/2005/8/layout/hList3"/>
    <dgm:cxn modelId="{EB2D2528-6DDE-4EDB-BF24-5F14D3EEF9DB}" type="presOf" srcId="{0626240C-F4BF-45A7-8875-8BD0329952D5}" destId="{D6754EF2-3B28-4375-ACAB-A4FF6E49F52D}" srcOrd="0" destOrd="0" presId="urn:microsoft.com/office/officeart/2005/8/layout/hList3"/>
    <dgm:cxn modelId="{A9589746-883A-456E-B733-20C71B6D4A2D}" srcId="{E11A3FF6-5A80-4B5C-BBA1-D22A53051214}" destId="{7DACBF99-3D24-4418-B8C2-5B04B3230189}" srcOrd="2" destOrd="0" parTransId="{5CF0059D-7163-45C4-B9F8-78882EA4B0C4}" sibTransId="{D2CFEC42-6423-4DDF-B30D-319E40876B9C}"/>
    <dgm:cxn modelId="{5E86176A-6680-4FF8-B7E2-9C8F29372D4B}" srcId="{E11A3FF6-5A80-4B5C-BBA1-D22A53051214}" destId="{0626240C-F4BF-45A7-8875-8BD0329952D5}" srcOrd="1" destOrd="0" parTransId="{3676586B-2174-4F12-86A6-53D3CAEFCD60}" sibTransId="{227A662E-9ACC-4817-9F91-20AA7F7EABC6}"/>
    <dgm:cxn modelId="{CE4EB385-5992-4C63-B0AA-D3F15A1210A4}" type="presOf" srcId="{17275336-91FB-4BF9-B131-4931050F6F52}" destId="{C9AC0690-3991-4971-A923-BDE87F52335E}" srcOrd="0" destOrd="0" presId="urn:microsoft.com/office/officeart/2005/8/layout/hList3"/>
    <dgm:cxn modelId="{30E13499-1ABA-4791-A756-63EBE0B3F932}" srcId="{57D48E5C-BD11-45FD-A174-E2C496E922B8}" destId="{E11A3FF6-5A80-4B5C-BBA1-D22A53051214}" srcOrd="0" destOrd="0" parTransId="{4434E787-DD1D-48D4-B74B-4FEC8B199DE6}" sibTransId="{84A60F78-B4C7-4005-9AEC-DFC217901D50}"/>
    <dgm:cxn modelId="{B6B651A3-F910-4F5C-A67B-C4BDFC8250F1}" srcId="{E11A3FF6-5A80-4B5C-BBA1-D22A53051214}" destId="{17275336-91FB-4BF9-B131-4931050F6F52}" srcOrd="0" destOrd="0" parTransId="{76EFE1F8-DC17-445D-9F39-DC546D93ED81}" sibTransId="{FEB8AC16-17F9-4800-AACD-969CB1E0E341}"/>
    <dgm:cxn modelId="{0BF412A7-558B-496D-BA11-FE2798C0C6CF}" type="presOf" srcId="{57D48E5C-BD11-45FD-A174-E2C496E922B8}" destId="{5EEEF9F8-C81D-416E-9F1E-2F58884A625A}" srcOrd="0" destOrd="0" presId="urn:microsoft.com/office/officeart/2005/8/layout/hList3"/>
    <dgm:cxn modelId="{868267F7-3537-47AC-AB25-88CF0FB286CB}" type="presOf" srcId="{7DACBF99-3D24-4418-B8C2-5B04B3230189}" destId="{6F1CD65F-1F68-48FF-A349-4D7D22511CAF}" srcOrd="0" destOrd="0" presId="urn:microsoft.com/office/officeart/2005/8/layout/hList3"/>
    <dgm:cxn modelId="{C64BB749-A3AF-4273-A8E5-9EF941AA6826}" type="presParOf" srcId="{5EEEF9F8-C81D-416E-9F1E-2F58884A625A}" destId="{C95F8334-D6F0-4163-A08B-02ECD1E86644}" srcOrd="0" destOrd="0" presId="urn:microsoft.com/office/officeart/2005/8/layout/hList3"/>
    <dgm:cxn modelId="{9A30FEE0-7B58-485D-A707-8D4B9659BFA9}" type="presParOf" srcId="{5EEEF9F8-C81D-416E-9F1E-2F58884A625A}" destId="{672D75D1-B97B-460B-A426-FD2AEF73CE19}" srcOrd="1" destOrd="0" presId="urn:microsoft.com/office/officeart/2005/8/layout/hList3"/>
    <dgm:cxn modelId="{A61D265B-2C2C-4B59-857A-6ED74764C188}" type="presParOf" srcId="{672D75D1-B97B-460B-A426-FD2AEF73CE19}" destId="{C9AC0690-3991-4971-A923-BDE87F52335E}" srcOrd="0" destOrd="0" presId="urn:microsoft.com/office/officeart/2005/8/layout/hList3"/>
    <dgm:cxn modelId="{BEAAA289-D5AE-47A0-B775-69DD73A0CEB5}" type="presParOf" srcId="{672D75D1-B97B-460B-A426-FD2AEF73CE19}" destId="{D6754EF2-3B28-4375-ACAB-A4FF6E49F52D}" srcOrd="1" destOrd="0" presId="urn:microsoft.com/office/officeart/2005/8/layout/hList3"/>
    <dgm:cxn modelId="{F1D7725A-CD79-485C-B516-81F20EB93E45}" type="presParOf" srcId="{672D75D1-B97B-460B-A426-FD2AEF73CE19}" destId="{6F1CD65F-1F68-48FF-A349-4D7D22511CAF}" srcOrd="2" destOrd="0" presId="urn:microsoft.com/office/officeart/2005/8/layout/hList3"/>
    <dgm:cxn modelId="{DF933FAE-4831-4518-9054-EBEAC0A62AA7}" type="presParOf" srcId="{5EEEF9F8-C81D-416E-9F1E-2F58884A625A}" destId="{6C284281-44A5-46BE-B728-4B395844FCA1}" srcOrd="2" destOrd="0" presId="urn:microsoft.com/office/officeart/2005/8/layout/hList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D48E5C-BD11-45FD-A174-E2C496E922B8}" type="doc">
      <dgm:prSet loTypeId="urn:microsoft.com/office/officeart/2005/8/layout/hList3" loCatId="list" qsTypeId="urn:microsoft.com/office/officeart/2005/8/quickstyle/simple1" qsCatId="simple" csTypeId="urn:microsoft.com/office/officeart/2005/8/colors/accent3_1" csCatId="accent3" phldr="1"/>
      <dgm:spPr/>
      <dgm:t>
        <a:bodyPr/>
        <a:lstStyle/>
        <a:p>
          <a:pPr latinLnBrk="1"/>
          <a:endParaRPr lang="ko-KR" altLang="en-US"/>
        </a:p>
      </dgm:t>
    </dgm:pt>
    <dgm:pt modelId="{E11A3FF6-5A80-4B5C-BBA1-D22A53051214}">
      <dgm:prSet phldrT="[텍스트]" custT="1"/>
      <dgm:spPr/>
      <dgm:t>
        <a:bodyPr/>
        <a:lstStyle/>
        <a:p>
          <a:pPr latinLnBrk="1"/>
          <a:r>
            <a:rPr lang="ko-KR" altLang="en-US" sz="2800" dirty="0">
              <a:latin typeface="HY헤드라인M" panose="02030600000101010101" pitchFamily="18" charset="-127"/>
              <a:ea typeface="HY헤드라인M" panose="02030600000101010101" pitchFamily="18" charset="-127"/>
            </a:rPr>
            <a:t>청소년에게 불리한 계약을 해지 할 수 있는 사람은</a:t>
          </a:r>
          <a:r>
            <a:rPr lang="en-US" altLang="ko-KR" sz="2800" dirty="0">
              <a:latin typeface="HY헤드라인M" panose="02030600000101010101" pitchFamily="18" charset="-127"/>
              <a:ea typeface="HY헤드라인M" panose="02030600000101010101" pitchFamily="18" charset="-127"/>
            </a:rPr>
            <a:t>?</a:t>
          </a:r>
          <a:endParaRPr lang="ko-KR" altLang="en-US" sz="2800" dirty="0">
            <a:latin typeface="HY헤드라인M" panose="02030600000101010101" pitchFamily="18" charset="-127"/>
            <a:ea typeface="HY헤드라인M" panose="02030600000101010101" pitchFamily="18" charset="-127"/>
          </a:endParaRPr>
        </a:p>
      </dgm:t>
    </dgm:pt>
    <dgm:pt modelId="{4434E787-DD1D-48D4-B74B-4FEC8B199DE6}" type="par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84A60F78-B4C7-4005-9AEC-DFC217901D50}" type="sibTrans" cxnId="{30E13499-1ABA-4791-A756-63EBE0B3F932}">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17275336-91FB-4BF9-B131-4931050F6F52}">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친권자</a:t>
          </a:r>
        </a:p>
      </dgm:t>
    </dgm:pt>
    <dgm:pt modelId="{76EFE1F8-DC17-445D-9F39-DC546D93ED81}" type="par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FEB8AC16-17F9-4800-AACD-969CB1E0E341}" type="sibTrans" cxnId="{B6B651A3-F910-4F5C-A67B-C4BDFC8250F1}">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0626240C-F4BF-45A7-8875-8BD0329952D5}">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법정 대리인</a:t>
          </a:r>
        </a:p>
      </dgm:t>
    </dgm:pt>
    <dgm:pt modelId="{3676586B-2174-4F12-86A6-53D3CAEFCD60}" type="par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227A662E-9ACC-4817-9F91-20AA7F7EABC6}" type="sibTrans" cxnId="{5E86176A-6680-4FF8-B7E2-9C8F29372D4B}">
      <dgm:prSet/>
      <dgm:spPr/>
      <dgm:t>
        <a:bodyPr/>
        <a:lstStyle/>
        <a:p>
          <a:pPr latinLnBrk="1"/>
          <a:endParaRPr lang="ko-KR" altLang="en-US">
            <a:latin typeface="HY헤드라인M" panose="02030600000101010101" pitchFamily="18" charset="-127"/>
            <a:ea typeface="HY헤드라인M" panose="02030600000101010101" pitchFamily="18" charset="-127"/>
          </a:endParaRPr>
        </a:p>
      </dgm:t>
    </dgm:pt>
    <dgm:pt modelId="{7DACBF99-3D24-4418-B8C2-5B04B3230189}">
      <dgm:prSet phldrT="[텍스트]"/>
      <dgm:spPr/>
      <dgm:t>
        <a:bodyPr/>
        <a:lstStyle/>
        <a:p>
          <a:pPr algn="l" latinLnBrk="1"/>
          <a:r>
            <a:rPr lang="ko-KR" altLang="en-US" dirty="0">
              <a:latin typeface="HY헤드라인M" panose="02030600000101010101" pitchFamily="18" charset="-127"/>
              <a:ea typeface="HY헤드라인M" panose="02030600000101010101" pitchFamily="18" charset="-127"/>
            </a:rPr>
            <a:t>고용노동부 장관</a:t>
          </a:r>
        </a:p>
      </dgm:t>
    </dgm:pt>
    <dgm:pt modelId="{5CF0059D-7163-45C4-B9F8-78882EA4B0C4}" type="parTrans" cxnId="{A9589746-883A-456E-B733-20C71B6D4A2D}">
      <dgm:prSet/>
      <dgm:spPr/>
      <dgm:t>
        <a:bodyPr/>
        <a:lstStyle/>
        <a:p>
          <a:pPr latinLnBrk="1"/>
          <a:endParaRPr lang="ko-KR" altLang="en-US"/>
        </a:p>
      </dgm:t>
    </dgm:pt>
    <dgm:pt modelId="{D2CFEC42-6423-4DDF-B30D-319E40876B9C}" type="sibTrans" cxnId="{A9589746-883A-456E-B733-20C71B6D4A2D}">
      <dgm:prSet/>
      <dgm:spPr/>
      <dgm:t>
        <a:bodyPr/>
        <a:lstStyle/>
        <a:p>
          <a:pPr latinLnBrk="1"/>
          <a:endParaRPr lang="ko-KR" altLang="en-US"/>
        </a:p>
      </dgm:t>
    </dgm:pt>
    <dgm:pt modelId="{5EEEF9F8-C81D-416E-9F1E-2F58884A625A}" type="pres">
      <dgm:prSet presAssocID="{57D48E5C-BD11-45FD-A174-E2C496E922B8}" presName="composite" presStyleCnt="0">
        <dgm:presLayoutVars>
          <dgm:chMax val="1"/>
          <dgm:dir/>
          <dgm:resizeHandles val="exact"/>
        </dgm:presLayoutVars>
      </dgm:prSet>
      <dgm:spPr/>
    </dgm:pt>
    <dgm:pt modelId="{C95F8334-D6F0-4163-A08B-02ECD1E86644}" type="pres">
      <dgm:prSet presAssocID="{E11A3FF6-5A80-4B5C-BBA1-D22A53051214}" presName="roof" presStyleLbl="dkBgShp" presStyleIdx="0" presStyleCnt="2" custScaleY="95530"/>
      <dgm:spPr/>
    </dgm:pt>
    <dgm:pt modelId="{672D75D1-B97B-460B-A426-FD2AEF73CE19}" type="pres">
      <dgm:prSet presAssocID="{E11A3FF6-5A80-4B5C-BBA1-D22A53051214}" presName="pillars" presStyleCnt="0"/>
      <dgm:spPr/>
    </dgm:pt>
    <dgm:pt modelId="{C9AC0690-3991-4971-A923-BDE87F52335E}" type="pres">
      <dgm:prSet presAssocID="{E11A3FF6-5A80-4B5C-BBA1-D22A53051214}" presName="pillar1" presStyleLbl="node1" presStyleIdx="0" presStyleCnt="3" custScaleX="42973" custScaleY="53865" custLinFactNeighborX="302" custLinFactNeighborY="-10662">
        <dgm:presLayoutVars>
          <dgm:bulletEnabled val="1"/>
        </dgm:presLayoutVars>
      </dgm:prSet>
      <dgm:spPr/>
    </dgm:pt>
    <dgm:pt modelId="{D6754EF2-3B28-4375-ACAB-A4FF6E49F52D}" type="pres">
      <dgm:prSet presAssocID="{0626240C-F4BF-45A7-8875-8BD0329952D5}" presName="pillarX" presStyleLbl="node1" presStyleIdx="1" presStyleCnt="3" custScaleX="44729" custScaleY="53865" custLinFactNeighborX="-250" custLinFactNeighborY="-10662">
        <dgm:presLayoutVars>
          <dgm:bulletEnabled val="1"/>
        </dgm:presLayoutVars>
      </dgm:prSet>
      <dgm:spPr/>
    </dgm:pt>
    <dgm:pt modelId="{6F1CD65F-1F68-48FF-A349-4D7D22511CAF}" type="pres">
      <dgm:prSet presAssocID="{7DACBF99-3D24-4418-B8C2-5B04B3230189}" presName="pillarX" presStyleLbl="node1" presStyleIdx="2" presStyleCnt="3" custScaleX="45089" custScaleY="53865" custLinFactNeighborX="-250" custLinFactNeighborY="-10662">
        <dgm:presLayoutVars>
          <dgm:bulletEnabled val="1"/>
        </dgm:presLayoutVars>
      </dgm:prSet>
      <dgm:spPr/>
    </dgm:pt>
    <dgm:pt modelId="{6C284281-44A5-46BE-B728-4B395844FCA1}" type="pres">
      <dgm:prSet presAssocID="{E11A3FF6-5A80-4B5C-BBA1-D22A53051214}" presName="base" presStyleLbl="dkBgShp" presStyleIdx="1" presStyleCnt="2"/>
      <dgm:spPr/>
    </dgm:pt>
  </dgm:ptLst>
  <dgm:cxnLst>
    <dgm:cxn modelId="{40C9BA26-F538-4689-80C7-E4582BD12D17}" type="presOf" srcId="{E11A3FF6-5A80-4B5C-BBA1-D22A53051214}" destId="{C95F8334-D6F0-4163-A08B-02ECD1E86644}" srcOrd="0" destOrd="0" presId="urn:microsoft.com/office/officeart/2005/8/layout/hList3"/>
    <dgm:cxn modelId="{EB2D2528-6DDE-4EDB-BF24-5F14D3EEF9DB}" type="presOf" srcId="{0626240C-F4BF-45A7-8875-8BD0329952D5}" destId="{D6754EF2-3B28-4375-ACAB-A4FF6E49F52D}" srcOrd="0" destOrd="0" presId="urn:microsoft.com/office/officeart/2005/8/layout/hList3"/>
    <dgm:cxn modelId="{A9589746-883A-456E-B733-20C71B6D4A2D}" srcId="{E11A3FF6-5A80-4B5C-BBA1-D22A53051214}" destId="{7DACBF99-3D24-4418-B8C2-5B04B3230189}" srcOrd="2" destOrd="0" parTransId="{5CF0059D-7163-45C4-B9F8-78882EA4B0C4}" sibTransId="{D2CFEC42-6423-4DDF-B30D-319E40876B9C}"/>
    <dgm:cxn modelId="{5E86176A-6680-4FF8-B7E2-9C8F29372D4B}" srcId="{E11A3FF6-5A80-4B5C-BBA1-D22A53051214}" destId="{0626240C-F4BF-45A7-8875-8BD0329952D5}" srcOrd="1" destOrd="0" parTransId="{3676586B-2174-4F12-86A6-53D3CAEFCD60}" sibTransId="{227A662E-9ACC-4817-9F91-20AA7F7EABC6}"/>
    <dgm:cxn modelId="{CE4EB385-5992-4C63-B0AA-D3F15A1210A4}" type="presOf" srcId="{17275336-91FB-4BF9-B131-4931050F6F52}" destId="{C9AC0690-3991-4971-A923-BDE87F52335E}" srcOrd="0" destOrd="0" presId="urn:microsoft.com/office/officeart/2005/8/layout/hList3"/>
    <dgm:cxn modelId="{30E13499-1ABA-4791-A756-63EBE0B3F932}" srcId="{57D48E5C-BD11-45FD-A174-E2C496E922B8}" destId="{E11A3FF6-5A80-4B5C-BBA1-D22A53051214}" srcOrd="0" destOrd="0" parTransId="{4434E787-DD1D-48D4-B74B-4FEC8B199DE6}" sibTransId="{84A60F78-B4C7-4005-9AEC-DFC217901D50}"/>
    <dgm:cxn modelId="{B6B651A3-F910-4F5C-A67B-C4BDFC8250F1}" srcId="{E11A3FF6-5A80-4B5C-BBA1-D22A53051214}" destId="{17275336-91FB-4BF9-B131-4931050F6F52}" srcOrd="0" destOrd="0" parTransId="{76EFE1F8-DC17-445D-9F39-DC546D93ED81}" sibTransId="{FEB8AC16-17F9-4800-AACD-969CB1E0E341}"/>
    <dgm:cxn modelId="{0BF412A7-558B-496D-BA11-FE2798C0C6CF}" type="presOf" srcId="{57D48E5C-BD11-45FD-A174-E2C496E922B8}" destId="{5EEEF9F8-C81D-416E-9F1E-2F58884A625A}" srcOrd="0" destOrd="0" presId="urn:microsoft.com/office/officeart/2005/8/layout/hList3"/>
    <dgm:cxn modelId="{868267F7-3537-47AC-AB25-88CF0FB286CB}" type="presOf" srcId="{7DACBF99-3D24-4418-B8C2-5B04B3230189}" destId="{6F1CD65F-1F68-48FF-A349-4D7D22511CAF}" srcOrd="0" destOrd="0" presId="urn:microsoft.com/office/officeart/2005/8/layout/hList3"/>
    <dgm:cxn modelId="{C64BB749-A3AF-4273-A8E5-9EF941AA6826}" type="presParOf" srcId="{5EEEF9F8-C81D-416E-9F1E-2F58884A625A}" destId="{C95F8334-D6F0-4163-A08B-02ECD1E86644}" srcOrd="0" destOrd="0" presId="urn:microsoft.com/office/officeart/2005/8/layout/hList3"/>
    <dgm:cxn modelId="{9A30FEE0-7B58-485D-A707-8D4B9659BFA9}" type="presParOf" srcId="{5EEEF9F8-C81D-416E-9F1E-2F58884A625A}" destId="{672D75D1-B97B-460B-A426-FD2AEF73CE19}" srcOrd="1" destOrd="0" presId="urn:microsoft.com/office/officeart/2005/8/layout/hList3"/>
    <dgm:cxn modelId="{A61D265B-2C2C-4B59-857A-6ED74764C188}" type="presParOf" srcId="{672D75D1-B97B-460B-A426-FD2AEF73CE19}" destId="{C9AC0690-3991-4971-A923-BDE87F52335E}" srcOrd="0" destOrd="0" presId="urn:microsoft.com/office/officeart/2005/8/layout/hList3"/>
    <dgm:cxn modelId="{BEAAA289-D5AE-47A0-B775-69DD73A0CEB5}" type="presParOf" srcId="{672D75D1-B97B-460B-A426-FD2AEF73CE19}" destId="{D6754EF2-3B28-4375-ACAB-A4FF6E49F52D}" srcOrd="1" destOrd="0" presId="urn:microsoft.com/office/officeart/2005/8/layout/hList3"/>
    <dgm:cxn modelId="{F1D7725A-CD79-485C-B516-81F20EB93E45}" type="presParOf" srcId="{672D75D1-B97B-460B-A426-FD2AEF73CE19}" destId="{6F1CD65F-1F68-48FF-A349-4D7D22511CAF}" srcOrd="2" destOrd="0" presId="urn:microsoft.com/office/officeart/2005/8/layout/hList3"/>
    <dgm:cxn modelId="{DF933FAE-4831-4518-9054-EBEAC0A62AA7}" type="presParOf" srcId="{5EEEF9F8-C81D-416E-9F1E-2F58884A625A}" destId="{6C284281-44A5-46BE-B728-4B395844FCA1}" srcOrd="2" destOrd="0" presId="urn:microsoft.com/office/officeart/2005/8/layout/hList3"/>
  </dgm:cxnLst>
  <dgm:bg>
    <a:noFill/>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E2401-F1FB-468D-A419-AB5EC1822920}"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pPr latinLnBrk="1"/>
          <a:endParaRPr lang="ko-KR" altLang="en-US"/>
        </a:p>
      </dgm:t>
    </dgm:pt>
    <dgm:pt modelId="{41D985D3-617C-4402-8678-EA7A38B773DF}">
      <dgm:prSet phldrT="[텍스트]" custT="1"/>
      <dgm:spPr/>
      <dgm:t>
        <a:bodyPr/>
        <a:lstStyle/>
        <a:p>
          <a:pPr latinLnBrk="1">
            <a:lnSpc>
              <a:spcPct val="100000"/>
            </a:lnSpc>
          </a:pPr>
          <a:r>
            <a:rPr lang="ko-KR" altLang="en-US" sz="2800" dirty="0">
              <a:latin typeface="HY헤드라인M" panose="02030600000101010101" pitchFamily="18" charset="-127"/>
              <a:ea typeface="HY헤드라인M" panose="02030600000101010101" pitchFamily="18" charset="-127"/>
            </a:rPr>
            <a:t>사업주가 근로계약서를 작성하지 않거나</a:t>
          </a:r>
          <a:r>
            <a:rPr lang="en-US" altLang="ko-KR" sz="2800" dirty="0">
              <a:latin typeface="HY헤드라인M" panose="02030600000101010101" pitchFamily="18" charset="-127"/>
              <a:ea typeface="HY헤드라인M" panose="02030600000101010101" pitchFamily="18" charset="-127"/>
            </a:rPr>
            <a:t>, </a:t>
          </a:r>
        </a:p>
        <a:p>
          <a:pPr latinLnBrk="1">
            <a:lnSpc>
              <a:spcPct val="100000"/>
            </a:lnSpc>
          </a:pPr>
          <a:r>
            <a:rPr lang="ko-KR" altLang="en-US" sz="2800" dirty="0">
              <a:latin typeface="HY헤드라인M" panose="02030600000101010101" pitchFamily="18" charset="-127"/>
              <a:ea typeface="HY헤드라인M" panose="02030600000101010101" pitchFamily="18" charset="-127"/>
            </a:rPr>
            <a:t>작성해도 주지 않을 때는 어떻게 하죠</a:t>
          </a:r>
          <a:r>
            <a:rPr lang="en-US" altLang="ko-KR" sz="2800" dirty="0">
              <a:latin typeface="HY헤드라인M" panose="02030600000101010101" pitchFamily="18" charset="-127"/>
              <a:ea typeface="HY헤드라인M" panose="02030600000101010101" pitchFamily="18" charset="-127"/>
            </a:rPr>
            <a:t>?</a:t>
          </a:r>
          <a:endParaRPr lang="ko-KR" altLang="en-US" sz="2800" dirty="0"/>
        </a:p>
      </dgm:t>
    </dgm:pt>
    <dgm:pt modelId="{C65EB03B-AB70-47D7-914E-9CBE2DB400FF}" type="parTrans" cxnId="{B6C8D72B-63EB-4F01-9CA7-CF9EAF0314FB}">
      <dgm:prSet/>
      <dgm:spPr/>
      <dgm:t>
        <a:bodyPr/>
        <a:lstStyle/>
        <a:p>
          <a:pPr latinLnBrk="1"/>
          <a:endParaRPr lang="ko-KR" altLang="en-US"/>
        </a:p>
      </dgm:t>
    </dgm:pt>
    <dgm:pt modelId="{0EC9EC7B-8159-4E79-8073-893A859F014E}" type="sibTrans" cxnId="{B6C8D72B-63EB-4F01-9CA7-CF9EAF0314FB}">
      <dgm:prSet/>
      <dgm:spPr/>
      <dgm:t>
        <a:bodyPr/>
        <a:lstStyle/>
        <a:p>
          <a:pPr latinLnBrk="1"/>
          <a:endParaRPr lang="ko-KR" altLang="en-US"/>
        </a:p>
      </dgm:t>
    </dgm:pt>
    <dgm:pt modelId="{0A1B3E75-1E5F-4DB2-B3B4-D85026DFFF3B}">
      <dgm:prSet phldrT="[텍스트]" custT="1"/>
      <dgm:spPr>
        <a:solidFill>
          <a:schemeClr val="accent5">
            <a:lumMod val="40000"/>
            <a:lumOff val="60000"/>
          </a:schemeClr>
        </a:solidFill>
      </dgm:spPr>
      <dgm:t>
        <a:bodyPr/>
        <a:lstStyle/>
        <a:p>
          <a:pPr latinLnBrk="1">
            <a:lnSpc>
              <a:spcPct val="100000"/>
            </a:lnSpc>
          </a:pPr>
          <a:r>
            <a:rPr lang="ko-KR" altLang="en-US" sz="2800" b="1" dirty="0">
              <a:solidFill>
                <a:schemeClr val="tx1"/>
              </a:solidFill>
              <a:latin typeface="HY헤드라인M" panose="02030600000101010101" pitchFamily="18" charset="-127"/>
              <a:ea typeface="HY헤드라인M" panose="02030600000101010101" pitchFamily="18" charset="-127"/>
            </a:rPr>
            <a:t>①사업주에게 문자를 보낸다</a:t>
          </a:r>
          <a:endParaRPr lang="en-US" altLang="ko-KR" sz="2800" b="1" dirty="0">
            <a:solidFill>
              <a:schemeClr val="tx1"/>
            </a:solidFill>
            <a:latin typeface="HY헤드라인M" panose="02030600000101010101" pitchFamily="18" charset="-127"/>
            <a:ea typeface="HY헤드라인M" panose="02030600000101010101" pitchFamily="18" charset="-127"/>
          </a:endParaRPr>
        </a:p>
        <a:p>
          <a:pPr latinLnBrk="1">
            <a:lnSpc>
              <a:spcPct val="100000"/>
            </a:lnSpc>
          </a:pPr>
          <a:r>
            <a:rPr lang="en-US" altLang="ko-KR" sz="2000" b="0" dirty="0">
              <a:solidFill>
                <a:schemeClr val="tx1"/>
              </a:solidFill>
              <a:latin typeface="HY헤드라인M" panose="02030600000101010101" pitchFamily="18" charset="-127"/>
              <a:ea typeface="HY헤드라인M" panose="02030600000101010101" pitchFamily="18" charset="-127"/>
            </a:rPr>
            <a:t>(</a:t>
          </a:r>
          <a:r>
            <a:rPr lang="ko-KR" altLang="en-US" sz="2000" b="0" dirty="0">
              <a:solidFill>
                <a:schemeClr val="tx1"/>
              </a:solidFill>
              <a:latin typeface="HY헤드라인M" panose="02030600000101010101" pitchFamily="18" charset="-127"/>
              <a:ea typeface="HY헤드라인M" panose="02030600000101010101" pitchFamily="18" charset="-127"/>
            </a:rPr>
            <a:t>담임 선생님이 근로계약서를 받아서 제출하라고 하셨습니다</a:t>
          </a:r>
          <a:r>
            <a:rPr lang="en-US" altLang="ko-KR" sz="2000" b="0" dirty="0">
              <a:solidFill>
                <a:schemeClr val="tx1"/>
              </a:solidFill>
              <a:latin typeface="HY헤드라인M" panose="02030600000101010101" pitchFamily="18" charset="-127"/>
              <a:ea typeface="HY헤드라인M" panose="02030600000101010101" pitchFamily="18" charset="-127"/>
            </a:rPr>
            <a:t>~)</a:t>
          </a:r>
          <a:endParaRPr lang="ko-KR" altLang="en-US" sz="2000" b="0" dirty="0">
            <a:solidFill>
              <a:schemeClr val="tx1"/>
            </a:solidFill>
            <a:latin typeface="HY헤드라인M" panose="02030600000101010101" pitchFamily="18" charset="-127"/>
            <a:ea typeface="HY헤드라인M" panose="02030600000101010101" pitchFamily="18" charset="-127"/>
          </a:endParaRPr>
        </a:p>
      </dgm:t>
    </dgm:pt>
    <dgm:pt modelId="{7C23127B-0010-46F5-85C2-56EC0F242B54}" type="parTrans" cxnId="{3F6E3A32-34C3-4246-9B7E-3B30896578BE}">
      <dgm:prSet/>
      <dgm:spPr/>
      <dgm:t>
        <a:bodyPr/>
        <a:lstStyle/>
        <a:p>
          <a:pPr latinLnBrk="1"/>
          <a:endParaRPr lang="ko-KR" altLang="en-US"/>
        </a:p>
      </dgm:t>
    </dgm:pt>
    <dgm:pt modelId="{6F04F2B5-FE3E-407A-82C7-E03FEF9C7C99}" type="sibTrans" cxnId="{3F6E3A32-34C3-4246-9B7E-3B30896578BE}">
      <dgm:prSet/>
      <dgm:spPr/>
      <dgm:t>
        <a:bodyPr/>
        <a:lstStyle/>
        <a:p>
          <a:pPr latinLnBrk="1"/>
          <a:endParaRPr lang="ko-KR" altLang="en-US"/>
        </a:p>
      </dgm:t>
    </dgm:pt>
    <dgm:pt modelId="{5EE19BB4-B8E4-47C3-811D-5246DB33ECD3}">
      <dgm:prSet phldrT="[텍스트]" custT="1"/>
      <dgm:spPr>
        <a:solidFill>
          <a:schemeClr val="accent4">
            <a:lumMod val="75000"/>
          </a:schemeClr>
        </a:solidFill>
      </dgm:spPr>
      <dgm:t>
        <a:bodyPr/>
        <a:lstStyle/>
        <a:p>
          <a:pPr latinLnBrk="1">
            <a:lnSpc>
              <a:spcPct val="100000"/>
            </a:lnSpc>
          </a:pPr>
          <a:r>
            <a:rPr lang="ko-KR" altLang="en-US" sz="2800" b="1" dirty="0">
              <a:solidFill>
                <a:schemeClr val="bg1"/>
              </a:solidFill>
              <a:latin typeface="HY헤드라인M" panose="02030600000101010101" pitchFamily="18" charset="-127"/>
              <a:ea typeface="HY헤드라인M" panose="02030600000101010101" pitchFamily="18" charset="-127"/>
            </a:rPr>
            <a:t>③</a:t>
          </a:r>
          <a:r>
            <a:rPr lang="ko-KR" altLang="en-US" sz="1600" b="1" dirty="0">
              <a:latin typeface="HY헤드라인M" panose="02030600000101010101" pitchFamily="18" charset="-127"/>
              <a:ea typeface="HY헤드라인M" panose="02030600000101010101" pitchFamily="18" charset="-127"/>
            </a:rPr>
            <a:t>부모님이 친권자 동의서를 주시면서 근로계약서 받아오라고 하셨습니다 </a:t>
          </a:r>
          <a:r>
            <a:rPr lang="en-US" altLang="ko-KR" sz="1600" b="1" dirty="0">
              <a:latin typeface="HY헤드라인M" panose="02030600000101010101" pitchFamily="18" charset="-127"/>
              <a:ea typeface="HY헤드라인M" panose="02030600000101010101" pitchFamily="18" charset="-127"/>
            </a:rPr>
            <a:t>!</a:t>
          </a:r>
        </a:p>
      </dgm:t>
    </dgm:pt>
    <dgm:pt modelId="{9591C00F-5DE1-41E0-9CB4-C3130946463A}" type="parTrans" cxnId="{56BE6C78-AF49-44DC-9D9C-E1B72C947B0C}">
      <dgm:prSet/>
      <dgm:spPr/>
      <dgm:t>
        <a:bodyPr/>
        <a:lstStyle/>
        <a:p>
          <a:pPr latinLnBrk="1"/>
          <a:endParaRPr lang="ko-KR" altLang="en-US"/>
        </a:p>
      </dgm:t>
    </dgm:pt>
    <dgm:pt modelId="{DB0FB993-2D78-497D-AF50-9618280B1196}" type="sibTrans" cxnId="{56BE6C78-AF49-44DC-9D9C-E1B72C947B0C}">
      <dgm:prSet/>
      <dgm:spPr/>
      <dgm:t>
        <a:bodyPr/>
        <a:lstStyle/>
        <a:p>
          <a:pPr latinLnBrk="1"/>
          <a:endParaRPr lang="ko-KR" altLang="en-US"/>
        </a:p>
      </dgm:t>
    </dgm:pt>
    <dgm:pt modelId="{7866A7FD-9E0C-4C6C-B7D2-EFDE52F49881}">
      <dgm:prSet phldrT="[텍스트]" custT="1"/>
      <dgm:spPr/>
      <dgm:t>
        <a:bodyPr/>
        <a:lstStyle/>
        <a:p>
          <a:pPr latinLnBrk="1">
            <a:lnSpc>
              <a:spcPct val="100000"/>
            </a:lnSpc>
          </a:pPr>
          <a:r>
            <a:rPr lang="ko-KR" altLang="en-US" sz="2800" b="1" dirty="0">
              <a:solidFill>
                <a:schemeClr val="bg1"/>
              </a:solidFill>
              <a:latin typeface="HY헤드라인M" panose="02030600000101010101" pitchFamily="18" charset="-127"/>
              <a:ea typeface="HY헤드라인M" panose="02030600000101010101" pitchFamily="18" charset="-127"/>
            </a:rPr>
            <a:t>④</a:t>
          </a:r>
          <a:r>
            <a:rPr lang="ko-KR" altLang="en-US" sz="1400" b="1" dirty="0">
              <a:latin typeface="HY헤드라인M" panose="02030600000101010101" pitchFamily="18" charset="-127"/>
              <a:ea typeface="HY헤드라인M" panose="02030600000101010101" pitchFamily="18" charset="-127"/>
            </a:rPr>
            <a:t>여러 번 요구해도 안 주면</a:t>
          </a:r>
          <a:endParaRPr lang="en-US" altLang="ko-KR" sz="1400" b="1" dirty="0">
            <a:latin typeface="HY헤드라인M" panose="02030600000101010101" pitchFamily="18" charset="-127"/>
            <a:ea typeface="HY헤드라인M" panose="02030600000101010101" pitchFamily="18" charset="-127"/>
          </a:endParaRPr>
        </a:p>
        <a:p>
          <a:pPr latinLnBrk="1">
            <a:lnSpc>
              <a:spcPct val="100000"/>
            </a:lnSpc>
          </a:pPr>
          <a:r>
            <a:rPr lang="ko-KR" altLang="en-US" sz="1400" b="1" dirty="0">
              <a:latin typeface="HY헤드라인M" panose="02030600000101010101" pitchFamily="18" charset="-127"/>
              <a:ea typeface="HY헤드라인M" panose="02030600000101010101" pitchFamily="18" charset="-127"/>
            </a:rPr>
            <a:t> </a:t>
          </a:r>
          <a:r>
            <a:rPr lang="en-US" altLang="ko-KR" sz="2000" b="1" dirty="0">
              <a:latin typeface="HY헤드라인M" panose="02030600000101010101" pitchFamily="18" charset="-127"/>
              <a:ea typeface="HY헤드라인M" panose="02030600000101010101" pitchFamily="18" charset="-127"/>
            </a:rPr>
            <a:t>&lt;</a:t>
          </a:r>
          <a:r>
            <a:rPr lang="ko-KR" altLang="en-US" sz="2000" b="1" dirty="0">
              <a:latin typeface="HY헤드라인M" panose="02030600000101010101" pitchFamily="18" charset="-127"/>
              <a:ea typeface="HY헤드라인M" panose="02030600000101010101" pitchFamily="18" charset="-127"/>
            </a:rPr>
            <a:t>근로감독청원제도</a:t>
          </a:r>
          <a:r>
            <a:rPr lang="en-US" altLang="ko-KR" sz="2000" b="1" dirty="0">
              <a:latin typeface="HY헤드라인M" panose="02030600000101010101" pitchFamily="18" charset="-127"/>
              <a:ea typeface="HY헤드라인M" panose="02030600000101010101" pitchFamily="18" charset="-127"/>
            </a:rPr>
            <a:t>&gt;</a:t>
          </a:r>
          <a:r>
            <a:rPr lang="ko-KR" altLang="en-US" sz="1400" b="1" dirty="0">
              <a:latin typeface="HY헤드라인M" panose="02030600000101010101" pitchFamily="18" charset="-127"/>
              <a:ea typeface="HY헤드라인M" panose="02030600000101010101" pitchFamily="18" charset="-127"/>
            </a:rPr>
            <a:t>를 활용하여 익명으로 신고한다</a:t>
          </a:r>
        </a:p>
      </dgm:t>
    </dgm:pt>
    <dgm:pt modelId="{B4EA5D42-5872-4861-B098-76B9BD2C6919}" type="parTrans" cxnId="{E87C54B2-65C0-463C-94F7-D228F84A7C9E}">
      <dgm:prSet/>
      <dgm:spPr/>
      <dgm:t>
        <a:bodyPr/>
        <a:lstStyle/>
        <a:p>
          <a:pPr latinLnBrk="1"/>
          <a:endParaRPr lang="ko-KR" altLang="en-US"/>
        </a:p>
      </dgm:t>
    </dgm:pt>
    <dgm:pt modelId="{CCEF24D9-B7B8-4C63-8006-6D5040AC6FE6}" type="sibTrans" cxnId="{E87C54B2-65C0-463C-94F7-D228F84A7C9E}">
      <dgm:prSet/>
      <dgm:spPr/>
      <dgm:t>
        <a:bodyPr/>
        <a:lstStyle/>
        <a:p>
          <a:pPr latinLnBrk="1"/>
          <a:endParaRPr lang="ko-KR" altLang="en-US"/>
        </a:p>
      </dgm:t>
    </dgm:pt>
    <dgm:pt modelId="{FF45F6BE-C3BB-4B1A-B4EB-74BD2D77B84C}">
      <dgm:prSet phldrT="[텍스트]" custT="1"/>
      <dgm:spPr>
        <a:solidFill>
          <a:schemeClr val="accent5">
            <a:lumMod val="40000"/>
            <a:lumOff val="60000"/>
          </a:schemeClr>
        </a:solidFill>
      </dgm:spPr>
      <dgm:t>
        <a:bodyPr/>
        <a:lstStyle/>
        <a:p>
          <a:pPr latinLnBrk="1"/>
          <a:r>
            <a:rPr lang="ko-KR" altLang="en-US" sz="2800" b="1" dirty="0">
              <a:solidFill>
                <a:schemeClr val="tx1"/>
              </a:solidFill>
              <a:latin typeface="HY헤드라인M" panose="02030600000101010101" pitchFamily="18" charset="-127"/>
              <a:ea typeface="HY헤드라인M" panose="02030600000101010101" pitchFamily="18" charset="-127"/>
            </a:rPr>
            <a:t>②</a:t>
          </a:r>
          <a:r>
            <a:rPr lang="en-US" altLang="ko-KR" sz="2000" b="1" dirty="0">
              <a:solidFill>
                <a:schemeClr val="tx1"/>
              </a:solidFill>
            </a:rPr>
            <a:t>&lt;</a:t>
          </a:r>
          <a:r>
            <a:rPr lang="ko-KR" altLang="en-US" sz="2000" b="1" dirty="0">
              <a:solidFill>
                <a:schemeClr val="tx1"/>
              </a:solidFill>
            </a:rPr>
            <a:t>부산노동권익센터</a:t>
          </a:r>
          <a:r>
            <a:rPr lang="en-US" altLang="ko-KR" sz="2000" b="1" dirty="0">
              <a:solidFill>
                <a:schemeClr val="tx1"/>
              </a:solidFill>
            </a:rPr>
            <a:t>&gt;</a:t>
          </a:r>
          <a:r>
            <a:rPr lang="ko-KR" altLang="en-US" sz="2400" b="1" dirty="0">
              <a:solidFill>
                <a:schemeClr val="tx1"/>
              </a:solidFill>
            </a:rPr>
            <a:t>에 문의한다 </a:t>
          </a:r>
        </a:p>
      </dgm:t>
    </dgm:pt>
    <dgm:pt modelId="{C17DC68D-37B0-45F8-B2F6-9EE2C095F987}" type="parTrans" cxnId="{B99E88CA-3E7F-43E5-AD7E-98A241ABF93E}">
      <dgm:prSet/>
      <dgm:spPr/>
      <dgm:t>
        <a:bodyPr/>
        <a:lstStyle/>
        <a:p>
          <a:pPr latinLnBrk="1"/>
          <a:endParaRPr lang="ko-KR" altLang="en-US"/>
        </a:p>
      </dgm:t>
    </dgm:pt>
    <dgm:pt modelId="{78473F91-4FA9-4054-82FD-E713A8960EEB}" type="sibTrans" cxnId="{B99E88CA-3E7F-43E5-AD7E-98A241ABF93E}">
      <dgm:prSet/>
      <dgm:spPr/>
      <dgm:t>
        <a:bodyPr/>
        <a:lstStyle/>
        <a:p>
          <a:pPr latinLnBrk="1"/>
          <a:endParaRPr lang="ko-KR" altLang="en-US"/>
        </a:p>
      </dgm:t>
    </dgm:pt>
    <dgm:pt modelId="{D3AEAB8C-5FDC-4860-B3EF-F2A076A99B85}">
      <dgm:prSet phldrT="[텍스트]" custT="1">
        <dgm:style>
          <a:lnRef idx="2">
            <a:schemeClr val="accent2"/>
          </a:lnRef>
          <a:fillRef idx="1">
            <a:schemeClr val="lt1"/>
          </a:fillRef>
          <a:effectRef idx="0">
            <a:schemeClr val="accent2"/>
          </a:effectRef>
          <a:fontRef idx="minor">
            <a:schemeClr val="dk1"/>
          </a:fontRef>
        </dgm:style>
      </dgm:prSet>
      <dgm:spPr/>
      <dgm:t>
        <a:bodyPr/>
        <a:lstStyle/>
        <a:p>
          <a:pPr algn="ctr" latinLnBrk="1">
            <a:lnSpc>
              <a:spcPct val="100000"/>
            </a:lnSpc>
          </a:pPr>
          <a:r>
            <a:rPr lang="ko-KR" altLang="en-US" sz="2000" b="1" dirty="0"/>
            <a:t>   </a:t>
          </a:r>
          <a:r>
            <a:rPr lang="ko-KR" altLang="en-US" sz="2400" b="1" dirty="0">
              <a:latin typeface="HY헤드라인M" panose="02030600000101010101" pitchFamily="18" charset="-127"/>
              <a:ea typeface="HY헤드라인M" panose="02030600000101010101" pitchFamily="18" charset="-127"/>
            </a:rPr>
            <a:t>나라면 </a:t>
          </a:r>
          <a:endParaRPr lang="en-US" altLang="ko-KR" sz="2400" b="1" dirty="0">
            <a:latin typeface="HY헤드라인M" panose="02030600000101010101" pitchFamily="18" charset="-127"/>
            <a:ea typeface="HY헤드라인M" panose="02030600000101010101" pitchFamily="18" charset="-127"/>
          </a:endParaRPr>
        </a:p>
        <a:p>
          <a:pPr algn="ctr" latinLnBrk="1">
            <a:lnSpc>
              <a:spcPct val="100000"/>
            </a:lnSpc>
          </a:pPr>
          <a:r>
            <a:rPr lang="ko-KR" altLang="en-US" sz="2400" b="1" dirty="0">
              <a:latin typeface="HY헤드라인M" panose="02030600000101010101" pitchFamily="18" charset="-127"/>
              <a:ea typeface="HY헤드라인M" panose="02030600000101010101" pitchFamily="18" charset="-127"/>
            </a:rPr>
            <a:t>     어떻게 할까 </a:t>
          </a:r>
          <a:r>
            <a:rPr lang="en-US" altLang="ko-KR" sz="2400" b="1" dirty="0">
              <a:latin typeface="HY헤드라인M" panose="02030600000101010101" pitchFamily="18" charset="-127"/>
              <a:ea typeface="HY헤드라인M" panose="02030600000101010101" pitchFamily="18" charset="-127"/>
            </a:rPr>
            <a:t>?</a:t>
          </a:r>
          <a:endParaRPr lang="ko-KR" altLang="en-US" sz="2400" b="1" dirty="0">
            <a:latin typeface="HY헤드라인M" panose="02030600000101010101" pitchFamily="18" charset="-127"/>
            <a:ea typeface="HY헤드라인M" panose="02030600000101010101" pitchFamily="18" charset="-127"/>
          </a:endParaRPr>
        </a:p>
      </dgm:t>
    </dgm:pt>
    <dgm:pt modelId="{7E5E8D14-E5BD-49D2-900D-963A0FE8F193}" type="parTrans" cxnId="{BC2A4B87-3B7B-4665-AF76-7B03C3951326}">
      <dgm:prSet/>
      <dgm:spPr/>
      <dgm:t>
        <a:bodyPr/>
        <a:lstStyle/>
        <a:p>
          <a:pPr latinLnBrk="1"/>
          <a:endParaRPr lang="ko-KR" altLang="en-US"/>
        </a:p>
      </dgm:t>
    </dgm:pt>
    <dgm:pt modelId="{81A174D3-DDFE-4EB1-92C6-FE58A6FD6C71}" type="sibTrans" cxnId="{BC2A4B87-3B7B-4665-AF76-7B03C3951326}">
      <dgm:prSet/>
      <dgm:spPr/>
      <dgm:t>
        <a:bodyPr/>
        <a:lstStyle/>
        <a:p>
          <a:pPr latinLnBrk="1"/>
          <a:endParaRPr lang="ko-KR" altLang="en-US"/>
        </a:p>
      </dgm:t>
    </dgm:pt>
    <dgm:pt modelId="{9E67935E-2585-41D0-84EA-47599C13A746}" type="pres">
      <dgm:prSet presAssocID="{A40E2401-F1FB-468D-A419-AB5EC1822920}" presName="Name0" presStyleCnt="0">
        <dgm:presLayoutVars>
          <dgm:chPref val="1"/>
          <dgm:dir/>
          <dgm:animOne val="branch"/>
          <dgm:animLvl val="lvl"/>
          <dgm:resizeHandles/>
        </dgm:presLayoutVars>
      </dgm:prSet>
      <dgm:spPr/>
    </dgm:pt>
    <dgm:pt modelId="{C7A1E41B-3CF0-43AA-A1D7-FC0D1FC8FF11}" type="pres">
      <dgm:prSet presAssocID="{41D985D3-617C-4402-8678-EA7A38B773DF}" presName="vertOne" presStyleCnt="0"/>
      <dgm:spPr/>
    </dgm:pt>
    <dgm:pt modelId="{59145A3A-5BB8-40FC-8231-62C51A67EC99}" type="pres">
      <dgm:prSet presAssocID="{41D985D3-617C-4402-8678-EA7A38B773DF}" presName="txOne" presStyleLbl="node0" presStyleIdx="0" presStyleCnt="1" custLinFactNeighborX="14230" custLinFactNeighborY="-41279">
        <dgm:presLayoutVars>
          <dgm:chPref val="3"/>
        </dgm:presLayoutVars>
      </dgm:prSet>
      <dgm:spPr/>
    </dgm:pt>
    <dgm:pt modelId="{A104D187-E6FE-4CF0-95C3-73A244ABCC1F}" type="pres">
      <dgm:prSet presAssocID="{41D985D3-617C-4402-8678-EA7A38B773DF}" presName="parTransOne" presStyleCnt="0"/>
      <dgm:spPr/>
    </dgm:pt>
    <dgm:pt modelId="{2C50BFD1-E571-4F76-A80E-D22B2FE0FEBC}" type="pres">
      <dgm:prSet presAssocID="{41D985D3-617C-4402-8678-EA7A38B773DF}" presName="horzOne" presStyleCnt="0"/>
      <dgm:spPr/>
    </dgm:pt>
    <dgm:pt modelId="{6C00F3C9-ADDE-4247-8D5E-21432742A149}" type="pres">
      <dgm:prSet presAssocID="{0A1B3E75-1E5F-4DB2-B3B4-D85026DFFF3B}" presName="vertTwo" presStyleCnt="0"/>
      <dgm:spPr/>
    </dgm:pt>
    <dgm:pt modelId="{1FB29C82-C4D4-4F37-8768-945B405CE676}" type="pres">
      <dgm:prSet presAssocID="{0A1B3E75-1E5F-4DB2-B3B4-D85026DFFF3B}" presName="txTwo" presStyleLbl="node2" presStyleIdx="0" presStyleCnt="2" custScaleX="90387" custLinFactNeighborX="-4974" custLinFactNeighborY="5152">
        <dgm:presLayoutVars>
          <dgm:chPref val="3"/>
        </dgm:presLayoutVars>
      </dgm:prSet>
      <dgm:spPr/>
    </dgm:pt>
    <dgm:pt modelId="{6AC90BF8-676C-4EAC-85C1-75ABBDA71D7E}" type="pres">
      <dgm:prSet presAssocID="{0A1B3E75-1E5F-4DB2-B3B4-D85026DFFF3B}" presName="parTransTwo" presStyleCnt="0"/>
      <dgm:spPr/>
    </dgm:pt>
    <dgm:pt modelId="{8A2C1DCF-1595-4CCD-A087-22D2DDF74F7E}" type="pres">
      <dgm:prSet presAssocID="{0A1B3E75-1E5F-4DB2-B3B4-D85026DFFF3B}" presName="horzTwo" presStyleCnt="0"/>
      <dgm:spPr/>
    </dgm:pt>
    <dgm:pt modelId="{748C228F-740C-40D8-9972-9E215C64D4E0}" type="pres">
      <dgm:prSet presAssocID="{5EE19BB4-B8E4-47C3-811D-5246DB33ECD3}" presName="vertThree" presStyleCnt="0"/>
      <dgm:spPr/>
    </dgm:pt>
    <dgm:pt modelId="{EF6C1002-9FFA-455B-AD5B-1726ABAED1EF}" type="pres">
      <dgm:prSet presAssocID="{5EE19BB4-B8E4-47C3-811D-5246DB33ECD3}" presName="txThree" presStyleLbl="node3" presStyleIdx="0" presStyleCnt="3" custScaleX="103393">
        <dgm:presLayoutVars>
          <dgm:chPref val="3"/>
        </dgm:presLayoutVars>
      </dgm:prSet>
      <dgm:spPr/>
    </dgm:pt>
    <dgm:pt modelId="{CDE81799-407A-46CE-9DC3-9926F3BD19CC}" type="pres">
      <dgm:prSet presAssocID="{5EE19BB4-B8E4-47C3-811D-5246DB33ECD3}" presName="horzThree" presStyleCnt="0"/>
      <dgm:spPr/>
    </dgm:pt>
    <dgm:pt modelId="{26DD1639-3A8F-4DDC-A45E-AE12BFEE559B}" type="pres">
      <dgm:prSet presAssocID="{DB0FB993-2D78-497D-AF50-9618280B1196}" presName="sibSpaceThree" presStyleCnt="0"/>
      <dgm:spPr/>
    </dgm:pt>
    <dgm:pt modelId="{FD80BCBF-0253-4499-9945-958B1FD772FE}" type="pres">
      <dgm:prSet presAssocID="{7866A7FD-9E0C-4C6C-B7D2-EFDE52F49881}" presName="vertThree" presStyleCnt="0"/>
      <dgm:spPr/>
    </dgm:pt>
    <dgm:pt modelId="{7C27878B-0FAD-4038-89C7-6F39F0C94C5A}" type="pres">
      <dgm:prSet presAssocID="{7866A7FD-9E0C-4C6C-B7D2-EFDE52F49881}" presName="txThree" presStyleLbl="node3" presStyleIdx="1" presStyleCnt="3" custScaleX="105908">
        <dgm:presLayoutVars>
          <dgm:chPref val="3"/>
        </dgm:presLayoutVars>
      </dgm:prSet>
      <dgm:spPr/>
    </dgm:pt>
    <dgm:pt modelId="{478BA207-6F32-4833-B4F8-70D19342CA7D}" type="pres">
      <dgm:prSet presAssocID="{7866A7FD-9E0C-4C6C-B7D2-EFDE52F49881}" presName="horzThree" presStyleCnt="0"/>
      <dgm:spPr/>
    </dgm:pt>
    <dgm:pt modelId="{DD2E41FE-DB2D-4FFE-8B6A-E678313A4057}" type="pres">
      <dgm:prSet presAssocID="{6F04F2B5-FE3E-407A-82C7-E03FEF9C7C99}" presName="sibSpaceTwo" presStyleCnt="0"/>
      <dgm:spPr/>
    </dgm:pt>
    <dgm:pt modelId="{6B0B1C26-B843-40C4-81C6-EF69E892157D}" type="pres">
      <dgm:prSet presAssocID="{FF45F6BE-C3BB-4B1A-B4EB-74BD2D77B84C}" presName="vertTwo" presStyleCnt="0"/>
      <dgm:spPr/>
    </dgm:pt>
    <dgm:pt modelId="{39C8AA32-563F-4EDE-B1DC-C805076DBF81}" type="pres">
      <dgm:prSet presAssocID="{FF45F6BE-C3BB-4B1A-B4EB-74BD2D77B84C}" presName="txTwo" presStyleLbl="node2" presStyleIdx="1" presStyleCnt="2" custScaleX="123322" custScaleY="78550">
        <dgm:presLayoutVars>
          <dgm:chPref val="3"/>
        </dgm:presLayoutVars>
      </dgm:prSet>
      <dgm:spPr/>
    </dgm:pt>
    <dgm:pt modelId="{BFD6FB05-9F47-4834-A6D7-128B72E06878}" type="pres">
      <dgm:prSet presAssocID="{FF45F6BE-C3BB-4B1A-B4EB-74BD2D77B84C}" presName="parTransTwo" presStyleCnt="0"/>
      <dgm:spPr/>
    </dgm:pt>
    <dgm:pt modelId="{D2D473C8-1249-448B-A907-B1BA822539DB}" type="pres">
      <dgm:prSet presAssocID="{FF45F6BE-C3BB-4B1A-B4EB-74BD2D77B84C}" presName="horzTwo" presStyleCnt="0"/>
      <dgm:spPr/>
    </dgm:pt>
    <dgm:pt modelId="{9FED45D4-BFA8-4B98-9173-0C67FEE6B4B7}" type="pres">
      <dgm:prSet presAssocID="{D3AEAB8C-5FDC-4860-B3EF-F2A076A99B85}" presName="vertThree" presStyleCnt="0"/>
      <dgm:spPr/>
    </dgm:pt>
    <dgm:pt modelId="{907456CF-9D68-476B-9A70-7B0BB7C9E366}" type="pres">
      <dgm:prSet presAssocID="{D3AEAB8C-5FDC-4860-B3EF-F2A076A99B85}" presName="txThree" presStyleLbl="node3" presStyleIdx="2" presStyleCnt="3" custScaleY="139220">
        <dgm:presLayoutVars>
          <dgm:chPref val="3"/>
        </dgm:presLayoutVars>
      </dgm:prSet>
      <dgm:spPr/>
    </dgm:pt>
    <dgm:pt modelId="{7E2DE42A-CB8C-415B-B282-FE706B40A7DF}" type="pres">
      <dgm:prSet presAssocID="{D3AEAB8C-5FDC-4860-B3EF-F2A076A99B85}" presName="horzThree" presStyleCnt="0"/>
      <dgm:spPr/>
    </dgm:pt>
  </dgm:ptLst>
  <dgm:cxnLst>
    <dgm:cxn modelId="{1F417E05-7823-488F-8875-C25507BB2E93}" type="presOf" srcId="{7866A7FD-9E0C-4C6C-B7D2-EFDE52F49881}" destId="{7C27878B-0FAD-4038-89C7-6F39F0C94C5A}" srcOrd="0" destOrd="0" presId="urn:microsoft.com/office/officeart/2005/8/layout/hierarchy4"/>
    <dgm:cxn modelId="{C9A2811A-6AB4-4DA6-ABF9-B47BC064B1EA}" type="presOf" srcId="{0A1B3E75-1E5F-4DB2-B3B4-D85026DFFF3B}" destId="{1FB29C82-C4D4-4F37-8768-945B405CE676}" srcOrd="0" destOrd="0" presId="urn:microsoft.com/office/officeart/2005/8/layout/hierarchy4"/>
    <dgm:cxn modelId="{B6C8D72B-63EB-4F01-9CA7-CF9EAF0314FB}" srcId="{A40E2401-F1FB-468D-A419-AB5EC1822920}" destId="{41D985D3-617C-4402-8678-EA7A38B773DF}" srcOrd="0" destOrd="0" parTransId="{C65EB03B-AB70-47D7-914E-9CBE2DB400FF}" sibTransId="{0EC9EC7B-8159-4E79-8073-893A859F014E}"/>
    <dgm:cxn modelId="{3F6E3A32-34C3-4246-9B7E-3B30896578BE}" srcId="{41D985D3-617C-4402-8678-EA7A38B773DF}" destId="{0A1B3E75-1E5F-4DB2-B3B4-D85026DFFF3B}" srcOrd="0" destOrd="0" parTransId="{7C23127B-0010-46F5-85C2-56EC0F242B54}" sibTransId="{6F04F2B5-FE3E-407A-82C7-E03FEF9C7C99}"/>
    <dgm:cxn modelId="{8AAC1869-DA1B-4A07-AA9C-81EAB8A286B4}" type="presOf" srcId="{41D985D3-617C-4402-8678-EA7A38B773DF}" destId="{59145A3A-5BB8-40FC-8231-62C51A67EC99}" srcOrd="0" destOrd="0" presId="urn:microsoft.com/office/officeart/2005/8/layout/hierarchy4"/>
    <dgm:cxn modelId="{A3731154-B24B-4688-869F-40E074EB8111}" type="presOf" srcId="{FF45F6BE-C3BB-4B1A-B4EB-74BD2D77B84C}" destId="{39C8AA32-563F-4EDE-B1DC-C805076DBF81}" srcOrd="0" destOrd="0" presId="urn:microsoft.com/office/officeart/2005/8/layout/hierarchy4"/>
    <dgm:cxn modelId="{56BE6C78-AF49-44DC-9D9C-E1B72C947B0C}" srcId="{0A1B3E75-1E5F-4DB2-B3B4-D85026DFFF3B}" destId="{5EE19BB4-B8E4-47C3-811D-5246DB33ECD3}" srcOrd="0" destOrd="0" parTransId="{9591C00F-5DE1-41E0-9CB4-C3130946463A}" sibTransId="{DB0FB993-2D78-497D-AF50-9618280B1196}"/>
    <dgm:cxn modelId="{BC2A4B87-3B7B-4665-AF76-7B03C3951326}" srcId="{FF45F6BE-C3BB-4B1A-B4EB-74BD2D77B84C}" destId="{D3AEAB8C-5FDC-4860-B3EF-F2A076A99B85}" srcOrd="0" destOrd="0" parTransId="{7E5E8D14-E5BD-49D2-900D-963A0FE8F193}" sibTransId="{81A174D3-DDFE-4EB1-92C6-FE58A6FD6C71}"/>
    <dgm:cxn modelId="{E87C54B2-65C0-463C-94F7-D228F84A7C9E}" srcId="{0A1B3E75-1E5F-4DB2-B3B4-D85026DFFF3B}" destId="{7866A7FD-9E0C-4C6C-B7D2-EFDE52F49881}" srcOrd="1" destOrd="0" parTransId="{B4EA5D42-5872-4861-B098-76B9BD2C6919}" sibTransId="{CCEF24D9-B7B8-4C63-8006-6D5040AC6FE6}"/>
    <dgm:cxn modelId="{B55CDBB8-4475-4155-9225-4F6D0BA4CB32}" type="presOf" srcId="{A40E2401-F1FB-468D-A419-AB5EC1822920}" destId="{9E67935E-2585-41D0-84EA-47599C13A746}" srcOrd="0" destOrd="0" presId="urn:microsoft.com/office/officeart/2005/8/layout/hierarchy4"/>
    <dgm:cxn modelId="{B99E88CA-3E7F-43E5-AD7E-98A241ABF93E}" srcId="{41D985D3-617C-4402-8678-EA7A38B773DF}" destId="{FF45F6BE-C3BB-4B1A-B4EB-74BD2D77B84C}" srcOrd="1" destOrd="0" parTransId="{C17DC68D-37B0-45F8-B2F6-9EE2C095F987}" sibTransId="{78473F91-4FA9-4054-82FD-E713A8960EEB}"/>
    <dgm:cxn modelId="{099DF9CC-A09F-4FED-B827-FA292A6ED853}" type="presOf" srcId="{D3AEAB8C-5FDC-4860-B3EF-F2A076A99B85}" destId="{907456CF-9D68-476B-9A70-7B0BB7C9E366}" srcOrd="0" destOrd="0" presId="urn:microsoft.com/office/officeart/2005/8/layout/hierarchy4"/>
    <dgm:cxn modelId="{3A5446EA-D27D-4B80-B535-B66A38D26B47}" type="presOf" srcId="{5EE19BB4-B8E4-47C3-811D-5246DB33ECD3}" destId="{EF6C1002-9FFA-455B-AD5B-1726ABAED1EF}" srcOrd="0" destOrd="0" presId="urn:microsoft.com/office/officeart/2005/8/layout/hierarchy4"/>
    <dgm:cxn modelId="{A64A3C24-D689-4804-8000-407D95679660}" type="presParOf" srcId="{9E67935E-2585-41D0-84EA-47599C13A746}" destId="{C7A1E41B-3CF0-43AA-A1D7-FC0D1FC8FF11}" srcOrd="0" destOrd="0" presId="urn:microsoft.com/office/officeart/2005/8/layout/hierarchy4"/>
    <dgm:cxn modelId="{1E4B4927-7B6E-4A7E-9074-610CA54F1A68}" type="presParOf" srcId="{C7A1E41B-3CF0-43AA-A1D7-FC0D1FC8FF11}" destId="{59145A3A-5BB8-40FC-8231-62C51A67EC99}" srcOrd="0" destOrd="0" presId="urn:microsoft.com/office/officeart/2005/8/layout/hierarchy4"/>
    <dgm:cxn modelId="{293522D1-94C6-4152-8B4A-60E8D533969D}" type="presParOf" srcId="{C7A1E41B-3CF0-43AA-A1D7-FC0D1FC8FF11}" destId="{A104D187-E6FE-4CF0-95C3-73A244ABCC1F}" srcOrd="1" destOrd="0" presId="urn:microsoft.com/office/officeart/2005/8/layout/hierarchy4"/>
    <dgm:cxn modelId="{9F2752C3-B868-4CAE-983F-11C28EEE82C6}" type="presParOf" srcId="{C7A1E41B-3CF0-43AA-A1D7-FC0D1FC8FF11}" destId="{2C50BFD1-E571-4F76-A80E-D22B2FE0FEBC}" srcOrd="2" destOrd="0" presId="urn:microsoft.com/office/officeart/2005/8/layout/hierarchy4"/>
    <dgm:cxn modelId="{5C89EA24-FDC7-43A4-AD9A-C737B4621158}" type="presParOf" srcId="{2C50BFD1-E571-4F76-A80E-D22B2FE0FEBC}" destId="{6C00F3C9-ADDE-4247-8D5E-21432742A149}" srcOrd="0" destOrd="0" presId="urn:microsoft.com/office/officeart/2005/8/layout/hierarchy4"/>
    <dgm:cxn modelId="{24D543E2-491F-4431-8D5C-25D542C62BC6}" type="presParOf" srcId="{6C00F3C9-ADDE-4247-8D5E-21432742A149}" destId="{1FB29C82-C4D4-4F37-8768-945B405CE676}" srcOrd="0" destOrd="0" presId="urn:microsoft.com/office/officeart/2005/8/layout/hierarchy4"/>
    <dgm:cxn modelId="{269AB272-23EC-416E-96D9-F03AD7EC12CA}" type="presParOf" srcId="{6C00F3C9-ADDE-4247-8D5E-21432742A149}" destId="{6AC90BF8-676C-4EAC-85C1-75ABBDA71D7E}" srcOrd="1" destOrd="0" presId="urn:microsoft.com/office/officeart/2005/8/layout/hierarchy4"/>
    <dgm:cxn modelId="{4C8F0F7C-BDF9-4594-A358-E3ADF20175D6}" type="presParOf" srcId="{6C00F3C9-ADDE-4247-8D5E-21432742A149}" destId="{8A2C1DCF-1595-4CCD-A087-22D2DDF74F7E}" srcOrd="2" destOrd="0" presId="urn:microsoft.com/office/officeart/2005/8/layout/hierarchy4"/>
    <dgm:cxn modelId="{80AEFA3C-3BFA-4F90-A07A-E11FF4A6D419}" type="presParOf" srcId="{8A2C1DCF-1595-4CCD-A087-22D2DDF74F7E}" destId="{748C228F-740C-40D8-9972-9E215C64D4E0}" srcOrd="0" destOrd="0" presId="urn:microsoft.com/office/officeart/2005/8/layout/hierarchy4"/>
    <dgm:cxn modelId="{F9A82B7B-3651-40AA-B8D0-08DDDC268FC5}" type="presParOf" srcId="{748C228F-740C-40D8-9972-9E215C64D4E0}" destId="{EF6C1002-9FFA-455B-AD5B-1726ABAED1EF}" srcOrd="0" destOrd="0" presId="urn:microsoft.com/office/officeart/2005/8/layout/hierarchy4"/>
    <dgm:cxn modelId="{30CF1536-1722-4197-B0B6-4B00DB038C5F}" type="presParOf" srcId="{748C228F-740C-40D8-9972-9E215C64D4E0}" destId="{CDE81799-407A-46CE-9DC3-9926F3BD19CC}" srcOrd="1" destOrd="0" presId="urn:microsoft.com/office/officeart/2005/8/layout/hierarchy4"/>
    <dgm:cxn modelId="{7373E9D0-5BFE-4CF3-A6DE-F3E515A23C86}" type="presParOf" srcId="{8A2C1DCF-1595-4CCD-A087-22D2DDF74F7E}" destId="{26DD1639-3A8F-4DDC-A45E-AE12BFEE559B}" srcOrd="1" destOrd="0" presId="urn:microsoft.com/office/officeart/2005/8/layout/hierarchy4"/>
    <dgm:cxn modelId="{7A1B5A63-7FA4-46F5-8FF7-B69F8A49DAC8}" type="presParOf" srcId="{8A2C1DCF-1595-4CCD-A087-22D2DDF74F7E}" destId="{FD80BCBF-0253-4499-9945-958B1FD772FE}" srcOrd="2" destOrd="0" presId="urn:microsoft.com/office/officeart/2005/8/layout/hierarchy4"/>
    <dgm:cxn modelId="{4B53B925-6DA9-44F6-83DF-A54F8720FC51}" type="presParOf" srcId="{FD80BCBF-0253-4499-9945-958B1FD772FE}" destId="{7C27878B-0FAD-4038-89C7-6F39F0C94C5A}" srcOrd="0" destOrd="0" presId="urn:microsoft.com/office/officeart/2005/8/layout/hierarchy4"/>
    <dgm:cxn modelId="{952B3F69-E553-4EBA-BE14-613C09E75CCD}" type="presParOf" srcId="{FD80BCBF-0253-4499-9945-958B1FD772FE}" destId="{478BA207-6F32-4833-B4F8-70D19342CA7D}" srcOrd="1" destOrd="0" presId="urn:microsoft.com/office/officeart/2005/8/layout/hierarchy4"/>
    <dgm:cxn modelId="{C818960A-520D-4D91-B22D-6C760AD2DC7A}" type="presParOf" srcId="{2C50BFD1-E571-4F76-A80E-D22B2FE0FEBC}" destId="{DD2E41FE-DB2D-4FFE-8B6A-E678313A4057}" srcOrd="1" destOrd="0" presId="urn:microsoft.com/office/officeart/2005/8/layout/hierarchy4"/>
    <dgm:cxn modelId="{3C897F8E-0F86-409E-A0EF-CD883FAC6758}" type="presParOf" srcId="{2C50BFD1-E571-4F76-A80E-D22B2FE0FEBC}" destId="{6B0B1C26-B843-40C4-81C6-EF69E892157D}" srcOrd="2" destOrd="0" presId="urn:microsoft.com/office/officeart/2005/8/layout/hierarchy4"/>
    <dgm:cxn modelId="{A9A10F86-CB39-4DBF-AAEA-17ACB3B37CDE}" type="presParOf" srcId="{6B0B1C26-B843-40C4-81C6-EF69E892157D}" destId="{39C8AA32-563F-4EDE-B1DC-C805076DBF81}" srcOrd="0" destOrd="0" presId="urn:microsoft.com/office/officeart/2005/8/layout/hierarchy4"/>
    <dgm:cxn modelId="{D4788320-63DB-452D-B9F6-D19E3E093231}" type="presParOf" srcId="{6B0B1C26-B843-40C4-81C6-EF69E892157D}" destId="{BFD6FB05-9F47-4834-A6D7-128B72E06878}" srcOrd="1" destOrd="0" presId="urn:microsoft.com/office/officeart/2005/8/layout/hierarchy4"/>
    <dgm:cxn modelId="{4D63F771-2D6D-49CF-894A-9612B79D5660}" type="presParOf" srcId="{6B0B1C26-B843-40C4-81C6-EF69E892157D}" destId="{D2D473C8-1249-448B-A907-B1BA822539DB}" srcOrd="2" destOrd="0" presId="urn:microsoft.com/office/officeart/2005/8/layout/hierarchy4"/>
    <dgm:cxn modelId="{B84150BD-CCDB-4F3D-BE23-3D254B4F8908}" type="presParOf" srcId="{D2D473C8-1249-448B-A907-B1BA822539DB}" destId="{9FED45D4-BFA8-4B98-9173-0C67FEE6B4B7}" srcOrd="0" destOrd="0" presId="urn:microsoft.com/office/officeart/2005/8/layout/hierarchy4"/>
    <dgm:cxn modelId="{6FD9CC99-4CEE-43DB-B548-9C8EE72026AF}" type="presParOf" srcId="{9FED45D4-BFA8-4B98-9173-0C67FEE6B4B7}" destId="{907456CF-9D68-476B-9A70-7B0BB7C9E366}" srcOrd="0" destOrd="0" presId="urn:microsoft.com/office/officeart/2005/8/layout/hierarchy4"/>
    <dgm:cxn modelId="{7F099206-0378-48F6-981A-2C29E3BB2139}" type="presParOf" srcId="{9FED45D4-BFA8-4B98-9173-0C67FEE6B4B7}" destId="{7E2DE42A-CB8C-415B-B282-FE706B40A7D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609614-5FCB-471F-A5C3-6C14F4F9F997}"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pPr latinLnBrk="1"/>
          <a:endParaRPr lang="ko-KR" altLang="en-US"/>
        </a:p>
      </dgm:t>
    </dgm:pt>
    <dgm:pt modelId="{436A2E41-3E03-4855-8D9A-DA9C10AC3B71}">
      <dgm:prSet phldrT="[텍스트]"/>
      <dgm:spPr/>
      <dgm:t>
        <a:bodyPr/>
        <a:lstStyle/>
        <a:p>
          <a:pPr latinLnBrk="1"/>
          <a:r>
            <a:rPr lang="ko-KR" altLang="en-US" dirty="0"/>
            <a:t>계약의 시작</a:t>
          </a:r>
        </a:p>
      </dgm:t>
    </dgm:pt>
    <dgm:pt modelId="{4F62BC6C-F197-4EE7-863E-75706B553EA1}" type="parTrans" cxnId="{E46DD77E-1CB5-43CD-86EF-9431E2CDD25F}">
      <dgm:prSet/>
      <dgm:spPr/>
      <dgm:t>
        <a:bodyPr/>
        <a:lstStyle/>
        <a:p>
          <a:pPr latinLnBrk="1"/>
          <a:endParaRPr lang="ko-KR" altLang="en-US"/>
        </a:p>
      </dgm:t>
    </dgm:pt>
    <dgm:pt modelId="{37092F78-51E9-415B-BA41-8AD098DCADCD}" type="sibTrans" cxnId="{E46DD77E-1CB5-43CD-86EF-9431E2CDD25F}">
      <dgm:prSet/>
      <dgm:spPr/>
      <dgm:t>
        <a:bodyPr/>
        <a:lstStyle/>
        <a:p>
          <a:pPr latinLnBrk="1"/>
          <a:endParaRPr lang="ko-KR" altLang="en-US"/>
        </a:p>
      </dgm:t>
    </dgm:pt>
    <dgm:pt modelId="{5CDF94B8-CE10-42E4-BB23-0BB0F448DD32}">
      <dgm:prSet phldrT="[텍스트]"/>
      <dgm:spPr/>
      <dgm:t>
        <a:bodyPr/>
        <a:lstStyle/>
        <a:p>
          <a:pPr latinLnBrk="1"/>
          <a:r>
            <a:rPr lang="ko-KR" altLang="en-US" dirty="0"/>
            <a:t>근로계약서작성</a:t>
          </a:r>
        </a:p>
      </dgm:t>
    </dgm:pt>
    <dgm:pt modelId="{880FBB1A-A8BF-46E6-AD5C-DF119F911721}" type="parTrans" cxnId="{C52DC4B8-3561-4700-877A-A2CC13CED2D0}">
      <dgm:prSet/>
      <dgm:spPr/>
      <dgm:t>
        <a:bodyPr/>
        <a:lstStyle/>
        <a:p>
          <a:pPr latinLnBrk="1"/>
          <a:endParaRPr lang="ko-KR" altLang="en-US"/>
        </a:p>
      </dgm:t>
    </dgm:pt>
    <dgm:pt modelId="{7520B9C3-66C7-4B02-AE97-9B46997E6317}" type="sibTrans" cxnId="{C52DC4B8-3561-4700-877A-A2CC13CED2D0}">
      <dgm:prSet/>
      <dgm:spPr/>
      <dgm:t>
        <a:bodyPr/>
        <a:lstStyle/>
        <a:p>
          <a:pPr latinLnBrk="1"/>
          <a:endParaRPr lang="ko-KR" altLang="en-US"/>
        </a:p>
      </dgm:t>
    </dgm:pt>
    <dgm:pt modelId="{7F628F26-FE7C-4FAD-BBEB-737465B9D252}">
      <dgm:prSet phldrT="[텍스트]"/>
      <dgm:spPr/>
      <dgm:t>
        <a:bodyPr/>
        <a:lstStyle/>
        <a:p>
          <a:pPr latinLnBrk="1"/>
          <a:r>
            <a:rPr lang="ko-KR" altLang="en-US" dirty="0"/>
            <a:t>업무 시작 전 </a:t>
          </a:r>
          <a:endParaRPr lang="en-US" altLang="ko-KR" dirty="0"/>
        </a:p>
        <a:p>
          <a:pPr latinLnBrk="1"/>
          <a:r>
            <a:rPr lang="ko-KR" altLang="en-US" dirty="0"/>
            <a:t>작성 및 교부</a:t>
          </a:r>
        </a:p>
      </dgm:t>
    </dgm:pt>
    <dgm:pt modelId="{B5AED581-1159-4793-9547-4111296B125D}" type="parTrans" cxnId="{89B32619-B6DB-43B3-BF72-D81B34FF07E2}">
      <dgm:prSet/>
      <dgm:spPr/>
      <dgm:t>
        <a:bodyPr/>
        <a:lstStyle/>
        <a:p>
          <a:pPr latinLnBrk="1"/>
          <a:endParaRPr lang="ko-KR" altLang="en-US"/>
        </a:p>
      </dgm:t>
    </dgm:pt>
    <dgm:pt modelId="{A07EF236-0A5B-4EB6-BB99-01D4E2541BAB}" type="sibTrans" cxnId="{89B32619-B6DB-43B3-BF72-D81B34FF07E2}">
      <dgm:prSet/>
      <dgm:spPr/>
      <dgm:t>
        <a:bodyPr/>
        <a:lstStyle/>
        <a:p>
          <a:pPr latinLnBrk="1"/>
          <a:endParaRPr lang="ko-KR" altLang="en-US"/>
        </a:p>
      </dgm:t>
    </dgm:pt>
    <dgm:pt modelId="{A77E68AA-C9E7-41B1-98AD-67F7BEF95EEE}">
      <dgm:prSet phldrT="[텍스트]"/>
      <dgm:spPr/>
      <dgm:t>
        <a:bodyPr/>
        <a:lstStyle/>
        <a:p>
          <a:pPr latinLnBrk="1"/>
          <a:r>
            <a:rPr lang="ko-KR" altLang="en-US" dirty="0"/>
            <a:t>임금</a:t>
          </a:r>
        </a:p>
      </dgm:t>
    </dgm:pt>
    <dgm:pt modelId="{2DE26069-542D-4E9D-ABA4-0E17525A6AE4}" type="parTrans" cxnId="{F3EDE486-5799-4E67-B2B8-2865F8A1560A}">
      <dgm:prSet/>
      <dgm:spPr/>
      <dgm:t>
        <a:bodyPr/>
        <a:lstStyle/>
        <a:p>
          <a:pPr latinLnBrk="1"/>
          <a:endParaRPr lang="ko-KR" altLang="en-US"/>
        </a:p>
      </dgm:t>
    </dgm:pt>
    <dgm:pt modelId="{EC4E3BB4-CFFC-4ECF-A61B-7101BDCF8DE7}" type="sibTrans" cxnId="{F3EDE486-5799-4E67-B2B8-2865F8A1560A}">
      <dgm:prSet/>
      <dgm:spPr/>
      <dgm:t>
        <a:bodyPr/>
        <a:lstStyle/>
        <a:p>
          <a:pPr latinLnBrk="1"/>
          <a:endParaRPr lang="ko-KR" altLang="en-US"/>
        </a:p>
      </dgm:t>
    </dgm:pt>
    <dgm:pt modelId="{E66DA101-5145-4D14-81E5-8D06A2FFD4E0}">
      <dgm:prSet phldrT="[텍스트]"/>
      <dgm:spPr/>
      <dgm:t>
        <a:bodyPr/>
        <a:lstStyle/>
        <a:p>
          <a:pPr latinLnBrk="1"/>
          <a:r>
            <a:rPr lang="ko-KR" altLang="en-US" dirty="0"/>
            <a:t>최저 임금 이상</a:t>
          </a:r>
        </a:p>
      </dgm:t>
    </dgm:pt>
    <dgm:pt modelId="{D7EAA657-ED27-40CE-AC56-CE00D10E183B}" type="parTrans" cxnId="{9C18DA6D-2B7A-416E-99FC-43A4C6658F9A}">
      <dgm:prSet/>
      <dgm:spPr/>
      <dgm:t>
        <a:bodyPr/>
        <a:lstStyle/>
        <a:p>
          <a:pPr latinLnBrk="1"/>
          <a:endParaRPr lang="ko-KR" altLang="en-US"/>
        </a:p>
      </dgm:t>
    </dgm:pt>
    <dgm:pt modelId="{ECA057B4-E571-4EB9-9016-DB02271A8EA5}" type="sibTrans" cxnId="{9C18DA6D-2B7A-416E-99FC-43A4C6658F9A}">
      <dgm:prSet/>
      <dgm:spPr/>
      <dgm:t>
        <a:bodyPr/>
        <a:lstStyle/>
        <a:p>
          <a:pPr latinLnBrk="1"/>
          <a:endParaRPr lang="ko-KR" altLang="en-US"/>
        </a:p>
      </dgm:t>
    </dgm:pt>
    <dgm:pt modelId="{229E2692-2978-45EC-8015-94204323938C}">
      <dgm:prSet phldrT="[텍스트]"/>
      <dgm:spPr/>
      <dgm:t>
        <a:bodyPr/>
        <a:lstStyle/>
        <a:p>
          <a:pPr latinLnBrk="1"/>
          <a:r>
            <a:rPr lang="ko-KR" altLang="en-US" dirty="0"/>
            <a:t>주 </a:t>
          </a:r>
          <a:r>
            <a:rPr lang="en-US" altLang="ko-KR" dirty="0"/>
            <a:t>15</a:t>
          </a:r>
          <a:r>
            <a:rPr lang="ko-KR" altLang="en-US" dirty="0"/>
            <a:t>시간 이상 </a:t>
          </a:r>
          <a:endParaRPr lang="en-US" altLang="ko-KR" dirty="0"/>
        </a:p>
        <a:p>
          <a:pPr latinLnBrk="1"/>
          <a:r>
            <a:rPr lang="ko-KR" altLang="en-US" dirty="0"/>
            <a:t>주휴수당</a:t>
          </a:r>
        </a:p>
      </dgm:t>
    </dgm:pt>
    <dgm:pt modelId="{419CC41C-238F-4F06-A8EE-2723CCC643E6}" type="parTrans" cxnId="{F0480140-3B22-453C-A320-B27ABCC23065}">
      <dgm:prSet/>
      <dgm:spPr/>
      <dgm:t>
        <a:bodyPr/>
        <a:lstStyle/>
        <a:p>
          <a:pPr latinLnBrk="1"/>
          <a:endParaRPr lang="ko-KR" altLang="en-US"/>
        </a:p>
      </dgm:t>
    </dgm:pt>
    <dgm:pt modelId="{8793E080-2544-4ACB-B245-A70D2B6FE543}" type="sibTrans" cxnId="{F0480140-3B22-453C-A320-B27ABCC23065}">
      <dgm:prSet/>
      <dgm:spPr/>
      <dgm:t>
        <a:bodyPr/>
        <a:lstStyle/>
        <a:p>
          <a:pPr latinLnBrk="1"/>
          <a:endParaRPr lang="ko-KR" altLang="en-US"/>
        </a:p>
      </dgm:t>
    </dgm:pt>
    <dgm:pt modelId="{F8336EBD-B943-40EA-A27F-16FFD3027C32}">
      <dgm:prSet phldrT="[텍스트]"/>
      <dgm:spPr/>
      <dgm:t>
        <a:bodyPr/>
        <a:lstStyle/>
        <a:p>
          <a:pPr latinLnBrk="1"/>
          <a:r>
            <a:rPr lang="ko-KR" altLang="en-US" dirty="0"/>
            <a:t>휴게 및 </a:t>
          </a:r>
          <a:endParaRPr lang="en-US" altLang="ko-KR" dirty="0"/>
        </a:p>
        <a:p>
          <a:pPr latinLnBrk="1"/>
          <a:r>
            <a:rPr lang="ko-KR" altLang="en-US" dirty="0"/>
            <a:t>가산 수당</a:t>
          </a:r>
        </a:p>
      </dgm:t>
    </dgm:pt>
    <dgm:pt modelId="{FF4E3824-A543-452B-BCDA-D1A00020A941}" type="parTrans" cxnId="{C0CE487B-9746-4ED5-AAAA-63AE0B7D04AC}">
      <dgm:prSet/>
      <dgm:spPr/>
      <dgm:t>
        <a:bodyPr/>
        <a:lstStyle/>
        <a:p>
          <a:pPr latinLnBrk="1"/>
          <a:endParaRPr lang="ko-KR" altLang="en-US"/>
        </a:p>
      </dgm:t>
    </dgm:pt>
    <dgm:pt modelId="{5B2397AF-FC5E-47A9-9A65-BC7D466B1C44}" type="sibTrans" cxnId="{C0CE487B-9746-4ED5-AAAA-63AE0B7D04AC}">
      <dgm:prSet/>
      <dgm:spPr/>
      <dgm:t>
        <a:bodyPr/>
        <a:lstStyle/>
        <a:p>
          <a:pPr latinLnBrk="1"/>
          <a:endParaRPr lang="ko-KR" altLang="en-US"/>
        </a:p>
      </dgm:t>
    </dgm:pt>
    <dgm:pt modelId="{B3BBF53B-EA5B-459B-9179-A138FD51E807}">
      <dgm:prSet phldrT="[텍스트]"/>
      <dgm:spPr/>
      <dgm:t>
        <a:bodyPr/>
        <a:lstStyle/>
        <a:p>
          <a:pPr latinLnBrk="1"/>
          <a:r>
            <a:rPr lang="en-US" altLang="ko-KR" dirty="0"/>
            <a:t>4</a:t>
          </a:r>
          <a:r>
            <a:rPr lang="ko-KR" altLang="en-US" dirty="0"/>
            <a:t>시간 </a:t>
          </a:r>
          <a:r>
            <a:rPr lang="en-US" altLang="ko-KR" dirty="0"/>
            <a:t>30</a:t>
          </a:r>
          <a:r>
            <a:rPr lang="ko-KR" altLang="en-US" dirty="0"/>
            <a:t>분</a:t>
          </a:r>
          <a:endParaRPr lang="en-US" altLang="ko-KR" dirty="0"/>
        </a:p>
        <a:p>
          <a:pPr latinLnBrk="1"/>
          <a:r>
            <a:rPr lang="en-US" altLang="ko-KR" dirty="0"/>
            <a:t>8</a:t>
          </a:r>
          <a:r>
            <a:rPr lang="ko-KR" altLang="en-US" dirty="0"/>
            <a:t>시간 </a:t>
          </a:r>
          <a:r>
            <a:rPr lang="en-US" altLang="ko-KR" dirty="0"/>
            <a:t>1</a:t>
          </a:r>
          <a:r>
            <a:rPr lang="ko-KR" altLang="en-US" dirty="0"/>
            <a:t>시간</a:t>
          </a:r>
        </a:p>
      </dgm:t>
    </dgm:pt>
    <dgm:pt modelId="{A91DC6C7-3C97-49D5-9616-0A2AA691A5F9}" type="parTrans" cxnId="{FB23CEFB-EB66-40E1-B9CD-1F560D4CCEBC}">
      <dgm:prSet/>
      <dgm:spPr/>
      <dgm:t>
        <a:bodyPr/>
        <a:lstStyle/>
        <a:p>
          <a:pPr latinLnBrk="1"/>
          <a:endParaRPr lang="ko-KR" altLang="en-US"/>
        </a:p>
      </dgm:t>
    </dgm:pt>
    <dgm:pt modelId="{C97BD4BB-E3B4-47DE-B4EB-0A92AA54F4F4}" type="sibTrans" cxnId="{FB23CEFB-EB66-40E1-B9CD-1F560D4CCEBC}">
      <dgm:prSet/>
      <dgm:spPr/>
      <dgm:t>
        <a:bodyPr/>
        <a:lstStyle/>
        <a:p>
          <a:pPr latinLnBrk="1"/>
          <a:endParaRPr lang="ko-KR" altLang="en-US"/>
        </a:p>
      </dgm:t>
    </dgm:pt>
    <dgm:pt modelId="{4241BB2E-9C1B-436F-A5F2-8FFABF34FF06}">
      <dgm:prSet phldrT="[텍스트]"/>
      <dgm:spPr/>
      <dgm:t>
        <a:bodyPr/>
        <a:lstStyle/>
        <a:p>
          <a:pPr latinLnBrk="1"/>
          <a:r>
            <a:rPr lang="en-US" altLang="ko-KR" dirty="0"/>
            <a:t>5</a:t>
          </a:r>
          <a:r>
            <a:rPr lang="ko-KR" altLang="en-US" dirty="0"/>
            <a:t>인 이상 사업장 연장근로  </a:t>
          </a:r>
          <a:r>
            <a:rPr lang="en-US" altLang="ko-KR" dirty="0"/>
            <a:t>50%</a:t>
          </a:r>
          <a:r>
            <a:rPr lang="ko-KR" altLang="en-US" dirty="0"/>
            <a:t>가산수당</a:t>
          </a:r>
        </a:p>
      </dgm:t>
    </dgm:pt>
    <dgm:pt modelId="{2F1B413C-2E71-4D05-A97B-5164E6BA01F1}" type="parTrans" cxnId="{9E75AD0C-82AE-4174-BD50-F4C0DAFB5DE3}">
      <dgm:prSet/>
      <dgm:spPr/>
      <dgm:t>
        <a:bodyPr/>
        <a:lstStyle/>
        <a:p>
          <a:pPr latinLnBrk="1"/>
          <a:endParaRPr lang="ko-KR" altLang="en-US"/>
        </a:p>
      </dgm:t>
    </dgm:pt>
    <dgm:pt modelId="{0B8D7313-0E6B-4B2F-A80E-81AF6180E902}" type="sibTrans" cxnId="{9E75AD0C-82AE-4174-BD50-F4C0DAFB5DE3}">
      <dgm:prSet/>
      <dgm:spPr/>
      <dgm:t>
        <a:bodyPr/>
        <a:lstStyle/>
        <a:p>
          <a:pPr latinLnBrk="1"/>
          <a:endParaRPr lang="ko-KR" altLang="en-US"/>
        </a:p>
      </dgm:t>
    </dgm:pt>
    <dgm:pt modelId="{AB996ED3-8110-4C98-B8FF-AB175A448B05}">
      <dgm:prSet phldrT="[텍스트]"/>
      <dgm:spPr/>
      <dgm:t>
        <a:bodyPr/>
        <a:lstStyle/>
        <a:p>
          <a:pPr latinLnBrk="1"/>
          <a:r>
            <a:rPr lang="ko-KR" altLang="en-US" dirty="0"/>
            <a:t>위반 시 벌금 최대 </a:t>
          </a:r>
          <a:r>
            <a:rPr lang="en-US" altLang="ko-KR" dirty="0"/>
            <a:t>500</a:t>
          </a:r>
          <a:r>
            <a:rPr lang="ko-KR" altLang="en-US" dirty="0"/>
            <a:t>만원</a:t>
          </a:r>
        </a:p>
      </dgm:t>
    </dgm:pt>
    <dgm:pt modelId="{1092FEBB-3635-41E4-B712-5A38E7C50CA9}" type="parTrans" cxnId="{2DFDC764-6E10-4ED6-8383-3B12946CC607}">
      <dgm:prSet/>
      <dgm:spPr/>
      <dgm:t>
        <a:bodyPr/>
        <a:lstStyle/>
        <a:p>
          <a:pPr latinLnBrk="1"/>
          <a:endParaRPr lang="ko-KR" altLang="en-US"/>
        </a:p>
      </dgm:t>
    </dgm:pt>
    <dgm:pt modelId="{DB5D9B65-0895-4F49-895D-E520CDCE1D34}" type="sibTrans" cxnId="{2DFDC764-6E10-4ED6-8383-3B12946CC607}">
      <dgm:prSet/>
      <dgm:spPr/>
      <dgm:t>
        <a:bodyPr/>
        <a:lstStyle/>
        <a:p>
          <a:pPr latinLnBrk="1"/>
          <a:endParaRPr lang="ko-KR" altLang="en-US"/>
        </a:p>
      </dgm:t>
    </dgm:pt>
    <dgm:pt modelId="{3A3BA88C-167C-4EDE-AABE-1DD6304D83E6}">
      <dgm:prSet phldrT="[텍스트]"/>
      <dgm:spPr/>
      <dgm:t>
        <a:bodyPr/>
        <a:lstStyle/>
        <a:p>
          <a:pPr latinLnBrk="1"/>
          <a:r>
            <a:rPr lang="ko-KR" altLang="en-US" dirty="0"/>
            <a:t>월 </a:t>
          </a:r>
          <a:r>
            <a:rPr lang="en-US" altLang="ko-KR" dirty="0"/>
            <a:t>1</a:t>
          </a:r>
          <a:r>
            <a:rPr lang="ko-KR" altLang="en-US" dirty="0"/>
            <a:t>회 이상 </a:t>
          </a:r>
          <a:endParaRPr lang="en-US" altLang="ko-KR" dirty="0"/>
        </a:p>
        <a:p>
          <a:pPr latinLnBrk="1"/>
          <a:r>
            <a:rPr lang="ko-KR" altLang="en-US" dirty="0"/>
            <a:t>정기적</a:t>
          </a:r>
          <a:r>
            <a:rPr lang="en-US" altLang="ko-KR" dirty="0"/>
            <a:t>, </a:t>
          </a:r>
          <a:r>
            <a:rPr lang="ko-KR" altLang="en-US" dirty="0"/>
            <a:t>전액</a:t>
          </a:r>
          <a:r>
            <a:rPr lang="en-US" altLang="ko-KR" dirty="0"/>
            <a:t>, </a:t>
          </a:r>
          <a:r>
            <a:rPr lang="ko-KR" altLang="en-US" dirty="0"/>
            <a:t>통화</a:t>
          </a:r>
        </a:p>
      </dgm:t>
    </dgm:pt>
    <dgm:pt modelId="{86D74016-712F-4465-BC96-6F1DFC04C748}" type="parTrans" cxnId="{EDC46584-0212-4C97-9C79-0161C8A0EB49}">
      <dgm:prSet/>
      <dgm:spPr/>
      <dgm:t>
        <a:bodyPr/>
        <a:lstStyle/>
        <a:p>
          <a:pPr latinLnBrk="1"/>
          <a:endParaRPr lang="ko-KR" altLang="en-US"/>
        </a:p>
      </dgm:t>
    </dgm:pt>
    <dgm:pt modelId="{05E05240-7DC0-471C-8286-C3AFA43F5E02}" type="sibTrans" cxnId="{EDC46584-0212-4C97-9C79-0161C8A0EB49}">
      <dgm:prSet/>
      <dgm:spPr/>
      <dgm:t>
        <a:bodyPr/>
        <a:lstStyle/>
        <a:p>
          <a:pPr latinLnBrk="1"/>
          <a:endParaRPr lang="ko-KR" altLang="en-US"/>
        </a:p>
      </dgm:t>
    </dgm:pt>
    <dgm:pt modelId="{349ED346-D169-4FA3-AE40-7F9D1673D938}">
      <dgm:prSet phldrT="[텍스트]"/>
      <dgm:spPr/>
      <dgm:t>
        <a:bodyPr/>
        <a:lstStyle/>
        <a:p>
          <a:pPr latinLnBrk="1"/>
          <a:r>
            <a:rPr lang="ko-KR" altLang="en-US" dirty="0"/>
            <a:t>증거의 기록</a:t>
          </a:r>
        </a:p>
      </dgm:t>
    </dgm:pt>
    <dgm:pt modelId="{5265AF9D-3785-4D08-82F2-79983D0EF06E}" type="parTrans" cxnId="{D185BB61-75D2-4CD8-9379-44E484769C6F}">
      <dgm:prSet/>
      <dgm:spPr/>
      <dgm:t>
        <a:bodyPr/>
        <a:lstStyle/>
        <a:p>
          <a:pPr latinLnBrk="1"/>
          <a:endParaRPr lang="ko-KR" altLang="en-US"/>
        </a:p>
      </dgm:t>
    </dgm:pt>
    <dgm:pt modelId="{3BFF1A9A-08C5-43DD-9C24-2AC50E6E50E6}" type="sibTrans" cxnId="{D185BB61-75D2-4CD8-9379-44E484769C6F}">
      <dgm:prSet/>
      <dgm:spPr/>
      <dgm:t>
        <a:bodyPr/>
        <a:lstStyle/>
        <a:p>
          <a:pPr latinLnBrk="1"/>
          <a:endParaRPr lang="ko-KR" altLang="en-US"/>
        </a:p>
      </dgm:t>
    </dgm:pt>
    <dgm:pt modelId="{79BE3329-5873-48B4-8BA8-AEE7905FC553}">
      <dgm:prSet phldrT="[텍스트]"/>
      <dgm:spPr/>
      <dgm:t>
        <a:bodyPr/>
        <a:lstStyle/>
        <a:p>
          <a:pPr latinLnBrk="1"/>
          <a:r>
            <a:rPr lang="ko-KR" altLang="en-US" dirty="0"/>
            <a:t>기록하는 습관</a:t>
          </a:r>
        </a:p>
      </dgm:t>
    </dgm:pt>
    <dgm:pt modelId="{475C8031-B78B-44E0-873C-F2B55606EF66}" type="parTrans" cxnId="{D7F0E31E-4C9E-4906-B3C9-7A4DF60D2B22}">
      <dgm:prSet/>
      <dgm:spPr/>
      <dgm:t>
        <a:bodyPr/>
        <a:lstStyle/>
        <a:p>
          <a:pPr latinLnBrk="1"/>
          <a:endParaRPr lang="ko-KR" altLang="en-US"/>
        </a:p>
      </dgm:t>
    </dgm:pt>
    <dgm:pt modelId="{F6BBDB8B-2E69-4A83-BAF1-361A8A17692A}" type="sibTrans" cxnId="{D7F0E31E-4C9E-4906-B3C9-7A4DF60D2B22}">
      <dgm:prSet/>
      <dgm:spPr/>
      <dgm:t>
        <a:bodyPr/>
        <a:lstStyle/>
        <a:p>
          <a:pPr latinLnBrk="1"/>
          <a:endParaRPr lang="ko-KR" altLang="en-US"/>
        </a:p>
      </dgm:t>
    </dgm:pt>
    <dgm:pt modelId="{FE9F71E2-9E43-456F-9F48-47E56EE69A31}">
      <dgm:prSet phldrT="[텍스트]"/>
      <dgm:spPr/>
      <dgm:t>
        <a:bodyPr/>
        <a:lstStyle/>
        <a:p>
          <a:pPr latinLnBrk="1"/>
          <a:r>
            <a:rPr lang="ko-KR" altLang="en-US" dirty="0"/>
            <a:t>출퇴근 기록</a:t>
          </a:r>
          <a:endParaRPr lang="en-US" altLang="ko-KR" dirty="0"/>
        </a:p>
        <a:p>
          <a:pPr latinLnBrk="1"/>
          <a:r>
            <a:rPr lang="ko-KR" altLang="en-US" dirty="0"/>
            <a:t>급여명세서 보관</a:t>
          </a:r>
        </a:p>
      </dgm:t>
    </dgm:pt>
    <dgm:pt modelId="{AA3AF81C-B998-4F0A-83D3-C53BF32CFCA1}" type="parTrans" cxnId="{DF028F17-88D8-4E6B-996F-C28B0DCF609F}">
      <dgm:prSet/>
      <dgm:spPr/>
      <dgm:t>
        <a:bodyPr/>
        <a:lstStyle/>
        <a:p>
          <a:pPr latinLnBrk="1"/>
          <a:endParaRPr lang="ko-KR" altLang="en-US"/>
        </a:p>
      </dgm:t>
    </dgm:pt>
    <dgm:pt modelId="{B04C64C3-8F0C-4314-85DC-C46C79051710}" type="sibTrans" cxnId="{DF028F17-88D8-4E6B-996F-C28B0DCF609F}">
      <dgm:prSet/>
      <dgm:spPr/>
      <dgm:t>
        <a:bodyPr/>
        <a:lstStyle/>
        <a:p>
          <a:pPr latinLnBrk="1"/>
          <a:endParaRPr lang="ko-KR" altLang="en-US"/>
        </a:p>
      </dgm:t>
    </dgm:pt>
    <dgm:pt modelId="{C34F9183-8AC5-4445-A667-D9330134D973}">
      <dgm:prSet phldrT="[텍스트]"/>
      <dgm:spPr/>
      <dgm:t>
        <a:bodyPr/>
        <a:lstStyle/>
        <a:p>
          <a:pPr latinLnBrk="1"/>
          <a:r>
            <a:rPr lang="ko-KR" altLang="en-US" dirty="0"/>
            <a:t>상담 </a:t>
          </a:r>
          <a:r>
            <a:rPr lang="en-US" altLang="ko-KR" dirty="0"/>
            <a:t>1350 </a:t>
          </a:r>
        </a:p>
        <a:p>
          <a:pPr latinLnBrk="1"/>
          <a:r>
            <a:rPr lang="ko-KR" altLang="en-US" dirty="0"/>
            <a:t>고용노동부</a:t>
          </a:r>
        </a:p>
      </dgm:t>
    </dgm:pt>
    <dgm:pt modelId="{5D2706E6-1FDB-4CFE-AA79-28F116C1DE3B}" type="parTrans" cxnId="{010A0F97-8766-4314-A2A6-4D4D975E11D8}">
      <dgm:prSet/>
      <dgm:spPr/>
      <dgm:t>
        <a:bodyPr/>
        <a:lstStyle/>
        <a:p>
          <a:pPr latinLnBrk="1"/>
          <a:endParaRPr lang="ko-KR" altLang="en-US"/>
        </a:p>
      </dgm:t>
    </dgm:pt>
    <dgm:pt modelId="{4041B920-50C9-49A1-B690-9844B4ADA426}" type="sibTrans" cxnId="{010A0F97-8766-4314-A2A6-4D4D975E11D8}">
      <dgm:prSet/>
      <dgm:spPr/>
      <dgm:t>
        <a:bodyPr/>
        <a:lstStyle/>
        <a:p>
          <a:pPr latinLnBrk="1"/>
          <a:endParaRPr lang="ko-KR" altLang="en-US"/>
        </a:p>
      </dgm:t>
    </dgm:pt>
    <dgm:pt modelId="{D1FE170F-478B-44BC-9C3D-A8AD84AF0D6A}" type="pres">
      <dgm:prSet presAssocID="{04609614-5FCB-471F-A5C3-6C14F4F9F997}" presName="diagram" presStyleCnt="0">
        <dgm:presLayoutVars>
          <dgm:chPref val="1"/>
          <dgm:dir/>
          <dgm:animOne val="branch"/>
          <dgm:animLvl val="lvl"/>
          <dgm:resizeHandles/>
        </dgm:presLayoutVars>
      </dgm:prSet>
      <dgm:spPr/>
    </dgm:pt>
    <dgm:pt modelId="{15BABA95-9580-4B15-BEE7-A7CE0FDD6ADF}" type="pres">
      <dgm:prSet presAssocID="{436A2E41-3E03-4855-8D9A-DA9C10AC3B71}" presName="root" presStyleCnt="0"/>
      <dgm:spPr/>
    </dgm:pt>
    <dgm:pt modelId="{74E8E0F8-1284-4CA0-A205-369F9F0C6167}" type="pres">
      <dgm:prSet presAssocID="{436A2E41-3E03-4855-8D9A-DA9C10AC3B71}" presName="rootComposite" presStyleCnt="0"/>
      <dgm:spPr/>
    </dgm:pt>
    <dgm:pt modelId="{6EB95EFF-34F0-4849-8BE8-EA9196B4CE05}" type="pres">
      <dgm:prSet presAssocID="{436A2E41-3E03-4855-8D9A-DA9C10AC3B71}" presName="rootText" presStyleLbl="node1" presStyleIdx="0" presStyleCnt="4"/>
      <dgm:spPr/>
    </dgm:pt>
    <dgm:pt modelId="{99D31E2A-071E-4D05-9E46-BFD536AE1628}" type="pres">
      <dgm:prSet presAssocID="{436A2E41-3E03-4855-8D9A-DA9C10AC3B71}" presName="rootConnector" presStyleLbl="node1" presStyleIdx="0" presStyleCnt="4"/>
      <dgm:spPr/>
    </dgm:pt>
    <dgm:pt modelId="{7756DFC5-AD22-441A-AEA8-03457474C51B}" type="pres">
      <dgm:prSet presAssocID="{436A2E41-3E03-4855-8D9A-DA9C10AC3B71}" presName="childShape" presStyleCnt="0"/>
      <dgm:spPr/>
    </dgm:pt>
    <dgm:pt modelId="{16D919BB-7F66-49F0-A50F-629071D2ADB9}" type="pres">
      <dgm:prSet presAssocID="{880FBB1A-A8BF-46E6-AD5C-DF119F911721}" presName="Name13" presStyleLbl="parChTrans1D2" presStyleIdx="0" presStyleCnt="11"/>
      <dgm:spPr/>
    </dgm:pt>
    <dgm:pt modelId="{C7FD5549-D5E4-4308-B485-E6BF8340766B}" type="pres">
      <dgm:prSet presAssocID="{5CDF94B8-CE10-42E4-BB23-0BB0F448DD32}" presName="childText" presStyleLbl="bgAcc1" presStyleIdx="0" presStyleCnt="11">
        <dgm:presLayoutVars>
          <dgm:bulletEnabled val="1"/>
        </dgm:presLayoutVars>
      </dgm:prSet>
      <dgm:spPr/>
    </dgm:pt>
    <dgm:pt modelId="{E958A836-EFCD-41F5-9235-A0EEEFFC80A2}" type="pres">
      <dgm:prSet presAssocID="{B5AED581-1159-4793-9547-4111296B125D}" presName="Name13" presStyleLbl="parChTrans1D2" presStyleIdx="1" presStyleCnt="11"/>
      <dgm:spPr/>
    </dgm:pt>
    <dgm:pt modelId="{DB3CF8F6-C656-45F1-ADDE-E91BF206864B}" type="pres">
      <dgm:prSet presAssocID="{7F628F26-FE7C-4FAD-BBEB-737465B9D252}" presName="childText" presStyleLbl="bgAcc1" presStyleIdx="1" presStyleCnt="11">
        <dgm:presLayoutVars>
          <dgm:bulletEnabled val="1"/>
        </dgm:presLayoutVars>
      </dgm:prSet>
      <dgm:spPr/>
    </dgm:pt>
    <dgm:pt modelId="{F0EC44D1-C2D6-403D-B639-2EA80E5B3318}" type="pres">
      <dgm:prSet presAssocID="{1092FEBB-3635-41E4-B712-5A38E7C50CA9}" presName="Name13" presStyleLbl="parChTrans1D2" presStyleIdx="2" presStyleCnt="11"/>
      <dgm:spPr/>
    </dgm:pt>
    <dgm:pt modelId="{E47FBAA7-0E03-4AD6-8EA0-B3860D4FD386}" type="pres">
      <dgm:prSet presAssocID="{AB996ED3-8110-4C98-B8FF-AB175A448B05}" presName="childText" presStyleLbl="bgAcc1" presStyleIdx="2" presStyleCnt="11">
        <dgm:presLayoutVars>
          <dgm:bulletEnabled val="1"/>
        </dgm:presLayoutVars>
      </dgm:prSet>
      <dgm:spPr/>
    </dgm:pt>
    <dgm:pt modelId="{4CD267C5-3348-41FD-862C-BE5E2F14D189}" type="pres">
      <dgm:prSet presAssocID="{A77E68AA-C9E7-41B1-98AD-67F7BEF95EEE}" presName="root" presStyleCnt="0"/>
      <dgm:spPr/>
    </dgm:pt>
    <dgm:pt modelId="{271D2BB8-4FAB-4277-BA07-B4025207D495}" type="pres">
      <dgm:prSet presAssocID="{A77E68AA-C9E7-41B1-98AD-67F7BEF95EEE}" presName="rootComposite" presStyleCnt="0"/>
      <dgm:spPr/>
    </dgm:pt>
    <dgm:pt modelId="{6B35D86B-E35F-4CF4-831F-D99D674EAC54}" type="pres">
      <dgm:prSet presAssocID="{A77E68AA-C9E7-41B1-98AD-67F7BEF95EEE}" presName="rootText" presStyleLbl="node1" presStyleIdx="1" presStyleCnt="4"/>
      <dgm:spPr/>
    </dgm:pt>
    <dgm:pt modelId="{AA90A900-D89C-4099-88B2-C217096D846F}" type="pres">
      <dgm:prSet presAssocID="{A77E68AA-C9E7-41B1-98AD-67F7BEF95EEE}" presName="rootConnector" presStyleLbl="node1" presStyleIdx="1" presStyleCnt="4"/>
      <dgm:spPr/>
    </dgm:pt>
    <dgm:pt modelId="{C16DAC05-2FE0-4834-A211-5972D0C88439}" type="pres">
      <dgm:prSet presAssocID="{A77E68AA-C9E7-41B1-98AD-67F7BEF95EEE}" presName="childShape" presStyleCnt="0"/>
      <dgm:spPr/>
    </dgm:pt>
    <dgm:pt modelId="{6634630C-8746-4C90-B69F-A44DA25E0C5E}" type="pres">
      <dgm:prSet presAssocID="{D7EAA657-ED27-40CE-AC56-CE00D10E183B}" presName="Name13" presStyleLbl="parChTrans1D2" presStyleIdx="3" presStyleCnt="11"/>
      <dgm:spPr/>
    </dgm:pt>
    <dgm:pt modelId="{C1679A82-DE5F-4ADD-923D-6336B22E169F}" type="pres">
      <dgm:prSet presAssocID="{E66DA101-5145-4D14-81E5-8D06A2FFD4E0}" presName="childText" presStyleLbl="bgAcc1" presStyleIdx="3" presStyleCnt="11">
        <dgm:presLayoutVars>
          <dgm:bulletEnabled val="1"/>
        </dgm:presLayoutVars>
      </dgm:prSet>
      <dgm:spPr/>
    </dgm:pt>
    <dgm:pt modelId="{9EB0FEFE-E500-49B1-A326-C1C4F49325B1}" type="pres">
      <dgm:prSet presAssocID="{419CC41C-238F-4F06-A8EE-2723CCC643E6}" presName="Name13" presStyleLbl="parChTrans1D2" presStyleIdx="4" presStyleCnt="11"/>
      <dgm:spPr/>
    </dgm:pt>
    <dgm:pt modelId="{1F37CC32-D31F-4413-BDE7-6D4FB45C2B31}" type="pres">
      <dgm:prSet presAssocID="{229E2692-2978-45EC-8015-94204323938C}" presName="childText" presStyleLbl="bgAcc1" presStyleIdx="4" presStyleCnt="11">
        <dgm:presLayoutVars>
          <dgm:bulletEnabled val="1"/>
        </dgm:presLayoutVars>
      </dgm:prSet>
      <dgm:spPr/>
    </dgm:pt>
    <dgm:pt modelId="{FFCC11D4-CAAA-4B5F-BF02-A606CA198FED}" type="pres">
      <dgm:prSet presAssocID="{86D74016-712F-4465-BC96-6F1DFC04C748}" presName="Name13" presStyleLbl="parChTrans1D2" presStyleIdx="5" presStyleCnt="11"/>
      <dgm:spPr/>
    </dgm:pt>
    <dgm:pt modelId="{6C0F8D07-57DF-4317-BDE7-AED18BC5D678}" type="pres">
      <dgm:prSet presAssocID="{3A3BA88C-167C-4EDE-AABE-1DD6304D83E6}" presName="childText" presStyleLbl="bgAcc1" presStyleIdx="5" presStyleCnt="11">
        <dgm:presLayoutVars>
          <dgm:bulletEnabled val="1"/>
        </dgm:presLayoutVars>
      </dgm:prSet>
      <dgm:spPr/>
    </dgm:pt>
    <dgm:pt modelId="{FCA5F6A1-9032-4B31-BF56-65517C76EEA0}" type="pres">
      <dgm:prSet presAssocID="{F8336EBD-B943-40EA-A27F-16FFD3027C32}" presName="root" presStyleCnt="0"/>
      <dgm:spPr/>
    </dgm:pt>
    <dgm:pt modelId="{C148DAF3-35DF-474A-BD2E-A80D396B5094}" type="pres">
      <dgm:prSet presAssocID="{F8336EBD-B943-40EA-A27F-16FFD3027C32}" presName="rootComposite" presStyleCnt="0"/>
      <dgm:spPr/>
    </dgm:pt>
    <dgm:pt modelId="{D3878CA4-B7F1-4DB8-9F60-C12BC236EF2C}" type="pres">
      <dgm:prSet presAssocID="{F8336EBD-B943-40EA-A27F-16FFD3027C32}" presName="rootText" presStyleLbl="node1" presStyleIdx="2" presStyleCnt="4"/>
      <dgm:spPr/>
    </dgm:pt>
    <dgm:pt modelId="{36D627B9-61A4-478E-9530-F7B80AAD2924}" type="pres">
      <dgm:prSet presAssocID="{F8336EBD-B943-40EA-A27F-16FFD3027C32}" presName="rootConnector" presStyleLbl="node1" presStyleIdx="2" presStyleCnt="4"/>
      <dgm:spPr/>
    </dgm:pt>
    <dgm:pt modelId="{A49B03C1-005E-435C-80C9-C20F139C7958}" type="pres">
      <dgm:prSet presAssocID="{F8336EBD-B943-40EA-A27F-16FFD3027C32}" presName="childShape" presStyleCnt="0"/>
      <dgm:spPr/>
    </dgm:pt>
    <dgm:pt modelId="{5433531C-05DA-4060-829D-8D9B80573F8E}" type="pres">
      <dgm:prSet presAssocID="{A91DC6C7-3C97-49D5-9616-0A2AA691A5F9}" presName="Name13" presStyleLbl="parChTrans1D2" presStyleIdx="6" presStyleCnt="11"/>
      <dgm:spPr/>
    </dgm:pt>
    <dgm:pt modelId="{BDBE07D0-863E-4009-8010-60C27D5C2DCC}" type="pres">
      <dgm:prSet presAssocID="{B3BBF53B-EA5B-459B-9179-A138FD51E807}" presName="childText" presStyleLbl="bgAcc1" presStyleIdx="6" presStyleCnt="11">
        <dgm:presLayoutVars>
          <dgm:bulletEnabled val="1"/>
        </dgm:presLayoutVars>
      </dgm:prSet>
      <dgm:spPr/>
    </dgm:pt>
    <dgm:pt modelId="{1CB460EA-1749-44C5-B024-3C203FAD3652}" type="pres">
      <dgm:prSet presAssocID="{2F1B413C-2E71-4D05-A97B-5164E6BA01F1}" presName="Name13" presStyleLbl="parChTrans1D2" presStyleIdx="7" presStyleCnt="11"/>
      <dgm:spPr/>
    </dgm:pt>
    <dgm:pt modelId="{CE029C9E-83C0-493E-B672-7AA575872E3F}" type="pres">
      <dgm:prSet presAssocID="{4241BB2E-9C1B-436F-A5F2-8FFABF34FF06}" presName="childText" presStyleLbl="bgAcc1" presStyleIdx="7" presStyleCnt="11">
        <dgm:presLayoutVars>
          <dgm:bulletEnabled val="1"/>
        </dgm:presLayoutVars>
      </dgm:prSet>
      <dgm:spPr/>
    </dgm:pt>
    <dgm:pt modelId="{B8E0D45E-212C-47CA-ABA0-2AB1C6A5579A}" type="pres">
      <dgm:prSet presAssocID="{349ED346-D169-4FA3-AE40-7F9D1673D938}" presName="root" presStyleCnt="0"/>
      <dgm:spPr/>
    </dgm:pt>
    <dgm:pt modelId="{BFA66BCA-B957-4A15-8F58-752584A9B37D}" type="pres">
      <dgm:prSet presAssocID="{349ED346-D169-4FA3-AE40-7F9D1673D938}" presName="rootComposite" presStyleCnt="0"/>
      <dgm:spPr/>
    </dgm:pt>
    <dgm:pt modelId="{68C945CE-233A-4A88-827A-0942B5625647}" type="pres">
      <dgm:prSet presAssocID="{349ED346-D169-4FA3-AE40-7F9D1673D938}" presName="rootText" presStyleLbl="node1" presStyleIdx="3" presStyleCnt="4"/>
      <dgm:spPr/>
    </dgm:pt>
    <dgm:pt modelId="{283B8B59-2674-486B-B948-E0D0EE1CCFFE}" type="pres">
      <dgm:prSet presAssocID="{349ED346-D169-4FA3-AE40-7F9D1673D938}" presName="rootConnector" presStyleLbl="node1" presStyleIdx="3" presStyleCnt="4"/>
      <dgm:spPr/>
    </dgm:pt>
    <dgm:pt modelId="{3DA8CBB1-196C-4778-9261-BACA4D01EFC4}" type="pres">
      <dgm:prSet presAssocID="{349ED346-D169-4FA3-AE40-7F9D1673D938}" presName="childShape" presStyleCnt="0"/>
      <dgm:spPr/>
    </dgm:pt>
    <dgm:pt modelId="{36F86605-8C9D-4E00-A4D0-B6B171FEBA32}" type="pres">
      <dgm:prSet presAssocID="{475C8031-B78B-44E0-873C-F2B55606EF66}" presName="Name13" presStyleLbl="parChTrans1D2" presStyleIdx="8" presStyleCnt="11"/>
      <dgm:spPr/>
    </dgm:pt>
    <dgm:pt modelId="{88B2947D-56EA-4874-9916-57189BD5BE56}" type="pres">
      <dgm:prSet presAssocID="{79BE3329-5873-48B4-8BA8-AEE7905FC553}" presName="childText" presStyleLbl="bgAcc1" presStyleIdx="8" presStyleCnt="11">
        <dgm:presLayoutVars>
          <dgm:bulletEnabled val="1"/>
        </dgm:presLayoutVars>
      </dgm:prSet>
      <dgm:spPr/>
    </dgm:pt>
    <dgm:pt modelId="{2514F170-94F2-49A8-9C66-71497AD84C33}" type="pres">
      <dgm:prSet presAssocID="{AA3AF81C-B998-4F0A-83D3-C53BF32CFCA1}" presName="Name13" presStyleLbl="parChTrans1D2" presStyleIdx="9" presStyleCnt="11"/>
      <dgm:spPr/>
    </dgm:pt>
    <dgm:pt modelId="{AC18E727-0D32-4D80-9446-0EA38FF93410}" type="pres">
      <dgm:prSet presAssocID="{FE9F71E2-9E43-456F-9F48-47E56EE69A31}" presName="childText" presStyleLbl="bgAcc1" presStyleIdx="9" presStyleCnt="11">
        <dgm:presLayoutVars>
          <dgm:bulletEnabled val="1"/>
        </dgm:presLayoutVars>
      </dgm:prSet>
      <dgm:spPr/>
    </dgm:pt>
    <dgm:pt modelId="{125A9DA9-7536-4A10-AC94-E9523B486256}" type="pres">
      <dgm:prSet presAssocID="{5D2706E6-1FDB-4CFE-AA79-28F116C1DE3B}" presName="Name13" presStyleLbl="parChTrans1D2" presStyleIdx="10" presStyleCnt="11"/>
      <dgm:spPr/>
    </dgm:pt>
    <dgm:pt modelId="{BF436C5D-7DD8-4B53-889B-9EAC7C34E6C5}" type="pres">
      <dgm:prSet presAssocID="{C34F9183-8AC5-4445-A667-D9330134D973}" presName="childText" presStyleLbl="bgAcc1" presStyleIdx="10" presStyleCnt="11">
        <dgm:presLayoutVars>
          <dgm:bulletEnabled val="1"/>
        </dgm:presLayoutVars>
      </dgm:prSet>
      <dgm:spPr/>
    </dgm:pt>
  </dgm:ptLst>
  <dgm:cxnLst>
    <dgm:cxn modelId="{2DB99300-5B9A-4617-BE8D-5630BF14913A}" type="presOf" srcId="{2F1B413C-2E71-4D05-A97B-5164E6BA01F1}" destId="{1CB460EA-1749-44C5-B024-3C203FAD3652}" srcOrd="0" destOrd="0" presId="urn:microsoft.com/office/officeart/2005/8/layout/hierarchy3"/>
    <dgm:cxn modelId="{C617F80A-A375-44FD-833E-263E64F1E182}" type="presOf" srcId="{B5AED581-1159-4793-9547-4111296B125D}" destId="{E958A836-EFCD-41F5-9235-A0EEEFFC80A2}" srcOrd="0" destOrd="0" presId="urn:microsoft.com/office/officeart/2005/8/layout/hierarchy3"/>
    <dgm:cxn modelId="{1221CD0B-3A1D-4591-8334-CB1DAE984051}" type="presOf" srcId="{04609614-5FCB-471F-A5C3-6C14F4F9F997}" destId="{D1FE170F-478B-44BC-9C3D-A8AD84AF0D6A}" srcOrd="0" destOrd="0" presId="urn:microsoft.com/office/officeart/2005/8/layout/hierarchy3"/>
    <dgm:cxn modelId="{9E75AD0C-82AE-4174-BD50-F4C0DAFB5DE3}" srcId="{F8336EBD-B943-40EA-A27F-16FFD3027C32}" destId="{4241BB2E-9C1B-436F-A5F2-8FFABF34FF06}" srcOrd="1" destOrd="0" parTransId="{2F1B413C-2E71-4D05-A97B-5164E6BA01F1}" sibTransId="{0B8D7313-0E6B-4B2F-A80E-81AF6180E902}"/>
    <dgm:cxn modelId="{583F6F13-7D7C-49F4-ABED-75697242A775}" type="presOf" srcId="{B3BBF53B-EA5B-459B-9179-A138FD51E807}" destId="{BDBE07D0-863E-4009-8010-60C27D5C2DCC}" srcOrd="0" destOrd="0" presId="urn:microsoft.com/office/officeart/2005/8/layout/hierarchy3"/>
    <dgm:cxn modelId="{DF028F17-88D8-4E6B-996F-C28B0DCF609F}" srcId="{349ED346-D169-4FA3-AE40-7F9D1673D938}" destId="{FE9F71E2-9E43-456F-9F48-47E56EE69A31}" srcOrd="1" destOrd="0" parTransId="{AA3AF81C-B998-4F0A-83D3-C53BF32CFCA1}" sibTransId="{B04C64C3-8F0C-4314-85DC-C46C79051710}"/>
    <dgm:cxn modelId="{89B32619-B6DB-43B3-BF72-D81B34FF07E2}" srcId="{436A2E41-3E03-4855-8D9A-DA9C10AC3B71}" destId="{7F628F26-FE7C-4FAD-BBEB-737465B9D252}" srcOrd="1" destOrd="0" parTransId="{B5AED581-1159-4793-9547-4111296B125D}" sibTransId="{A07EF236-0A5B-4EB6-BB99-01D4E2541BAB}"/>
    <dgm:cxn modelId="{D598C71D-45BD-4008-9BB4-BDB1142659AA}" type="presOf" srcId="{F8336EBD-B943-40EA-A27F-16FFD3027C32}" destId="{D3878CA4-B7F1-4DB8-9F60-C12BC236EF2C}" srcOrd="0" destOrd="0" presId="urn:microsoft.com/office/officeart/2005/8/layout/hierarchy3"/>
    <dgm:cxn modelId="{D7F0E31E-4C9E-4906-B3C9-7A4DF60D2B22}" srcId="{349ED346-D169-4FA3-AE40-7F9D1673D938}" destId="{79BE3329-5873-48B4-8BA8-AEE7905FC553}" srcOrd="0" destOrd="0" parTransId="{475C8031-B78B-44E0-873C-F2B55606EF66}" sibTransId="{F6BBDB8B-2E69-4A83-BAF1-361A8A17692A}"/>
    <dgm:cxn modelId="{BE14F639-7E03-419E-83B9-0A3D94EA7B4A}" type="presOf" srcId="{880FBB1A-A8BF-46E6-AD5C-DF119F911721}" destId="{16D919BB-7F66-49F0-A50F-629071D2ADB9}" srcOrd="0" destOrd="0" presId="urn:microsoft.com/office/officeart/2005/8/layout/hierarchy3"/>
    <dgm:cxn modelId="{F0480140-3B22-453C-A320-B27ABCC23065}" srcId="{A77E68AA-C9E7-41B1-98AD-67F7BEF95EEE}" destId="{229E2692-2978-45EC-8015-94204323938C}" srcOrd="1" destOrd="0" parTransId="{419CC41C-238F-4F06-A8EE-2723CCC643E6}" sibTransId="{8793E080-2544-4ACB-B245-A70D2B6FE543}"/>
    <dgm:cxn modelId="{D185BB61-75D2-4CD8-9379-44E484769C6F}" srcId="{04609614-5FCB-471F-A5C3-6C14F4F9F997}" destId="{349ED346-D169-4FA3-AE40-7F9D1673D938}" srcOrd="3" destOrd="0" parTransId="{5265AF9D-3785-4D08-82F2-79983D0EF06E}" sibTransId="{3BFF1A9A-08C5-43DD-9C24-2AC50E6E50E6}"/>
    <dgm:cxn modelId="{2DFDC764-6E10-4ED6-8383-3B12946CC607}" srcId="{436A2E41-3E03-4855-8D9A-DA9C10AC3B71}" destId="{AB996ED3-8110-4C98-B8FF-AB175A448B05}" srcOrd="2" destOrd="0" parTransId="{1092FEBB-3635-41E4-B712-5A38E7C50CA9}" sibTransId="{DB5D9B65-0895-4F49-895D-E520CDCE1D34}"/>
    <dgm:cxn modelId="{25B1AB46-C5DB-4FF7-A470-D1C6E152D226}" type="presOf" srcId="{E66DA101-5145-4D14-81E5-8D06A2FFD4E0}" destId="{C1679A82-DE5F-4ADD-923D-6336B22E169F}" srcOrd="0" destOrd="0" presId="urn:microsoft.com/office/officeart/2005/8/layout/hierarchy3"/>
    <dgm:cxn modelId="{9C18DA6D-2B7A-416E-99FC-43A4C6658F9A}" srcId="{A77E68AA-C9E7-41B1-98AD-67F7BEF95EEE}" destId="{E66DA101-5145-4D14-81E5-8D06A2FFD4E0}" srcOrd="0" destOrd="0" parTransId="{D7EAA657-ED27-40CE-AC56-CE00D10E183B}" sibTransId="{ECA057B4-E571-4EB9-9016-DB02271A8EA5}"/>
    <dgm:cxn modelId="{644E9F50-3266-4629-B9F3-F0639E1A5300}" type="presOf" srcId="{D7EAA657-ED27-40CE-AC56-CE00D10E183B}" destId="{6634630C-8746-4C90-B69F-A44DA25E0C5E}" srcOrd="0" destOrd="0" presId="urn:microsoft.com/office/officeart/2005/8/layout/hierarchy3"/>
    <dgm:cxn modelId="{FC7D9554-47FA-4CC7-BF28-0A5F3A8C201E}" type="presOf" srcId="{A77E68AA-C9E7-41B1-98AD-67F7BEF95EEE}" destId="{6B35D86B-E35F-4CF4-831F-D99D674EAC54}" srcOrd="0" destOrd="0" presId="urn:microsoft.com/office/officeart/2005/8/layout/hierarchy3"/>
    <dgm:cxn modelId="{3090F077-DA6C-4116-BEDF-1F238C7D0775}" type="presOf" srcId="{86D74016-712F-4465-BC96-6F1DFC04C748}" destId="{FFCC11D4-CAAA-4B5F-BF02-A606CA198FED}" srcOrd="0" destOrd="0" presId="urn:microsoft.com/office/officeart/2005/8/layout/hierarchy3"/>
    <dgm:cxn modelId="{C0CE487B-9746-4ED5-AAAA-63AE0B7D04AC}" srcId="{04609614-5FCB-471F-A5C3-6C14F4F9F997}" destId="{F8336EBD-B943-40EA-A27F-16FFD3027C32}" srcOrd="2" destOrd="0" parTransId="{FF4E3824-A543-452B-BCDA-D1A00020A941}" sibTransId="{5B2397AF-FC5E-47A9-9A65-BC7D466B1C44}"/>
    <dgm:cxn modelId="{E46DD77E-1CB5-43CD-86EF-9431E2CDD25F}" srcId="{04609614-5FCB-471F-A5C3-6C14F4F9F997}" destId="{436A2E41-3E03-4855-8D9A-DA9C10AC3B71}" srcOrd="0" destOrd="0" parTransId="{4F62BC6C-F197-4EE7-863E-75706B553EA1}" sibTransId="{37092F78-51E9-415B-BA41-8AD098DCADCD}"/>
    <dgm:cxn modelId="{C15A3483-3C40-40CD-BAB3-877E7EC228AF}" type="presOf" srcId="{5D2706E6-1FDB-4CFE-AA79-28F116C1DE3B}" destId="{125A9DA9-7536-4A10-AC94-E9523B486256}" srcOrd="0" destOrd="0" presId="urn:microsoft.com/office/officeart/2005/8/layout/hierarchy3"/>
    <dgm:cxn modelId="{EDC46584-0212-4C97-9C79-0161C8A0EB49}" srcId="{A77E68AA-C9E7-41B1-98AD-67F7BEF95EEE}" destId="{3A3BA88C-167C-4EDE-AABE-1DD6304D83E6}" srcOrd="2" destOrd="0" parTransId="{86D74016-712F-4465-BC96-6F1DFC04C748}" sibTransId="{05E05240-7DC0-471C-8286-C3AFA43F5E02}"/>
    <dgm:cxn modelId="{DE49D586-77D9-4970-9883-A0EB28B95DB3}" type="presOf" srcId="{436A2E41-3E03-4855-8D9A-DA9C10AC3B71}" destId="{6EB95EFF-34F0-4849-8BE8-EA9196B4CE05}" srcOrd="0" destOrd="0" presId="urn:microsoft.com/office/officeart/2005/8/layout/hierarchy3"/>
    <dgm:cxn modelId="{F3EDE486-5799-4E67-B2B8-2865F8A1560A}" srcId="{04609614-5FCB-471F-A5C3-6C14F4F9F997}" destId="{A77E68AA-C9E7-41B1-98AD-67F7BEF95EEE}" srcOrd="1" destOrd="0" parTransId="{2DE26069-542D-4E9D-ABA4-0E17525A6AE4}" sibTransId="{EC4E3BB4-CFFC-4ECF-A61B-7101BDCF8DE7}"/>
    <dgm:cxn modelId="{9BA5C487-B446-4F03-A08E-87A3B54E6FFB}" type="presOf" srcId="{FE9F71E2-9E43-456F-9F48-47E56EE69A31}" destId="{AC18E727-0D32-4D80-9446-0EA38FF93410}" srcOrd="0" destOrd="0" presId="urn:microsoft.com/office/officeart/2005/8/layout/hierarchy3"/>
    <dgm:cxn modelId="{62B0438E-C908-4C00-8C77-3C75E40EC900}" type="presOf" srcId="{475C8031-B78B-44E0-873C-F2B55606EF66}" destId="{36F86605-8C9D-4E00-A4D0-B6B171FEBA32}" srcOrd="0" destOrd="0" presId="urn:microsoft.com/office/officeart/2005/8/layout/hierarchy3"/>
    <dgm:cxn modelId="{010A0F97-8766-4314-A2A6-4D4D975E11D8}" srcId="{349ED346-D169-4FA3-AE40-7F9D1673D938}" destId="{C34F9183-8AC5-4445-A667-D9330134D973}" srcOrd="2" destOrd="0" parTransId="{5D2706E6-1FDB-4CFE-AA79-28F116C1DE3B}" sibTransId="{4041B920-50C9-49A1-B690-9844B4ADA426}"/>
    <dgm:cxn modelId="{9A67289F-9673-4B43-B682-B9DB59F88C4A}" type="presOf" srcId="{419CC41C-238F-4F06-A8EE-2723CCC643E6}" destId="{9EB0FEFE-E500-49B1-A326-C1C4F49325B1}" srcOrd="0" destOrd="0" presId="urn:microsoft.com/office/officeart/2005/8/layout/hierarchy3"/>
    <dgm:cxn modelId="{7CFE41A0-0EAB-4829-B184-607BF9037CA6}" type="presOf" srcId="{5CDF94B8-CE10-42E4-BB23-0BB0F448DD32}" destId="{C7FD5549-D5E4-4308-B485-E6BF8340766B}" srcOrd="0" destOrd="0" presId="urn:microsoft.com/office/officeart/2005/8/layout/hierarchy3"/>
    <dgm:cxn modelId="{14D43CB8-D496-444A-8B75-3EEE8220E293}" type="presOf" srcId="{79BE3329-5873-48B4-8BA8-AEE7905FC553}" destId="{88B2947D-56EA-4874-9916-57189BD5BE56}" srcOrd="0" destOrd="0" presId="urn:microsoft.com/office/officeart/2005/8/layout/hierarchy3"/>
    <dgm:cxn modelId="{C52DC4B8-3561-4700-877A-A2CC13CED2D0}" srcId="{436A2E41-3E03-4855-8D9A-DA9C10AC3B71}" destId="{5CDF94B8-CE10-42E4-BB23-0BB0F448DD32}" srcOrd="0" destOrd="0" parTransId="{880FBB1A-A8BF-46E6-AD5C-DF119F911721}" sibTransId="{7520B9C3-66C7-4B02-AE97-9B46997E6317}"/>
    <dgm:cxn modelId="{D55DE0B8-9C51-4F4B-A3F4-3114E570CA3F}" type="presOf" srcId="{A77E68AA-C9E7-41B1-98AD-67F7BEF95EEE}" destId="{AA90A900-D89C-4099-88B2-C217096D846F}" srcOrd="1" destOrd="0" presId="urn:microsoft.com/office/officeart/2005/8/layout/hierarchy3"/>
    <dgm:cxn modelId="{E0961ABA-B67A-4AE5-90D6-3BDDD25A5CFA}" type="presOf" srcId="{1092FEBB-3635-41E4-B712-5A38E7C50CA9}" destId="{F0EC44D1-C2D6-403D-B639-2EA80E5B3318}" srcOrd="0" destOrd="0" presId="urn:microsoft.com/office/officeart/2005/8/layout/hierarchy3"/>
    <dgm:cxn modelId="{A9489DC4-B167-45F9-9F50-5666DF02B4DE}" type="presOf" srcId="{A91DC6C7-3C97-49D5-9616-0A2AA691A5F9}" destId="{5433531C-05DA-4060-829D-8D9B80573F8E}" srcOrd="0" destOrd="0" presId="urn:microsoft.com/office/officeart/2005/8/layout/hierarchy3"/>
    <dgm:cxn modelId="{E96EA6C4-53B9-4656-A1EA-DF09182C9973}" type="presOf" srcId="{436A2E41-3E03-4855-8D9A-DA9C10AC3B71}" destId="{99D31E2A-071E-4D05-9E46-BFD536AE1628}" srcOrd="1" destOrd="0" presId="urn:microsoft.com/office/officeart/2005/8/layout/hierarchy3"/>
    <dgm:cxn modelId="{59FD0FCE-28BC-413F-9A1A-5386D29642E3}" type="presOf" srcId="{7F628F26-FE7C-4FAD-BBEB-737465B9D252}" destId="{DB3CF8F6-C656-45F1-ADDE-E91BF206864B}" srcOrd="0" destOrd="0" presId="urn:microsoft.com/office/officeart/2005/8/layout/hierarchy3"/>
    <dgm:cxn modelId="{7845DAD5-E898-47D1-BC14-B8A22721621D}" type="presOf" srcId="{229E2692-2978-45EC-8015-94204323938C}" destId="{1F37CC32-D31F-4413-BDE7-6D4FB45C2B31}" srcOrd="0" destOrd="0" presId="urn:microsoft.com/office/officeart/2005/8/layout/hierarchy3"/>
    <dgm:cxn modelId="{E6754CDE-E2F0-4A1D-AC27-B8BFCB5C61F0}" type="presOf" srcId="{4241BB2E-9C1B-436F-A5F2-8FFABF34FF06}" destId="{CE029C9E-83C0-493E-B672-7AA575872E3F}" srcOrd="0" destOrd="0" presId="urn:microsoft.com/office/officeart/2005/8/layout/hierarchy3"/>
    <dgm:cxn modelId="{12B87AE5-7097-4703-BBC7-E7D87DCB0186}" type="presOf" srcId="{F8336EBD-B943-40EA-A27F-16FFD3027C32}" destId="{36D627B9-61A4-478E-9530-F7B80AAD2924}" srcOrd="1" destOrd="0" presId="urn:microsoft.com/office/officeart/2005/8/layout/hierarchy3"/>
    <dgm:cxn modelId="{71FC64E7-A796-44A1-8E47-BA59AF1D4648}" type="presOf" srcId="{349ED346-D169-4FA3-AE40-7F9D1673D938}" destId="{283B8B59-2674-486B-B948-E0D0EE1CCFFE}" srcOrd="1" destOrd="0" presId="urn:microsoft.com/office/officeart/2005/8/layout/hierarchy3"/>
    <dgm:cxn modelId="{F00C6DED-CAAB-4982-8DF8-510B64A89479}" type="presOf" srcId="{3A3BA88C-167C-4EDE-AABE-1DD6304D83E6}" destId="{6C0F8D07-57DF-4317-BDE7-AED18BC5D678}" srcOrd="0" destOrd="0" presId="urn:microsoft.com/office/officeart/2005/8/layout/hierarchy3"/>
    <dgm:cxn modelId="{217743EE-BB52-4C6A-8D69-E5245950026F}" type="presOf" srcId="{AA3AF81C-B998-4F0A-83D3-C53BF32CFCA1}" destId="{2514F170-94F2-49A8-9C66-71497AD84C33}" srcOrd="0" destOrd="0" presId="urn:microsoft.com/office/officeart/2005/8/layout/hierarchy3"/>
    <dgm:cxn modelId="{24746CEE-744A-407A-9293-9EE0F511FB05}" type="presOf" srcId="{C34F9183-8AC5-4445-A667-D9330134D973}" destId="{BF436C5D-7DD8-4B53-889B-9EAC7C34E6C5}" srcOrd="0" destOrd="0" presId="urn:microsoft.com/office/officeart/2005/8/layout/hierarchy3"/>
    <dgm:cxn modelId="{199759F4-940E-46D1-BC7E-199C911018C8}" type="presOf" srcId="{AB996ED3-8110-4C98-B8FF-AB175A448B05}" destId="{E47FBAA7-0E03-4AD6-8EA0-B3860D4FD386}" srcOrd="0" destOrd="0" presId="urn:microsoft.com/office/officeart/2005/8/layout/hierarchy3"/>
    <dgm:cxn modelId="{9A32A0F5-4DDD-45A4-A1DA-67C3789A227F}" type="presOf" srcId="{349ED346-D169-4FA3-AE40-7F9D1673D938}" destId="{68C945CE-233A-4A88-827A-0942B5625647}" srcOrd="0" destOrd="0" presId="urn:microsoft.com/office/officeart/2005/8/layout/hierarchy3"/>
    <dgm:cxn modelId="{FB23CEFB-EB66-40E1-B9CD-1F560D4CCEBC}" srcId="{F8336EBD-B943-40EA-A27F-16FFD3027C32}" destId="{B3BBF53B-EA5B-459B-9179-A138FD51E807}" srcOrd="0" destOrd="0" parTransId="{A91DC6C7-3C97-49D5-9616-0A2AA691A5F9}" sibTransId="{C97BD4BB-E3B4-47DE-B4EB-0A92AA54F4F4}"/>
    <dgm:cxn modelId="{094B460F-F6BF-4194-A456-2F3BBC7E97A3}" type="presParOf" srcId="{D1FE170F-478B-44BC-9C3D-A8AD84AF0D6A}" destId="{15BABA95-9580-4B15-BEE7-A7CE0FDD6ADF}" srcOrd="0" destOrd="0" presId="urn:microsoft.com/office/officeart/2005/8/layout/hierarchy3"/>
    <dgm:cxn modelId="{48520CD0-B8DF-42CB-9309-9B44CBC05834}" type="presParOf" srcId="{15BABA95-9580-4B15-BEE7-A7CE0FDD6ADF}" destId="{74E8E0F8-1284-4CA0-A205-369F9F0C6167}" srcOrd="0" destOrd="0" presId="urn:microsoft.com/office/officeart/2005/8/layout/hierarchy3"/>
    <dgm:cxn modelId="{34C1A55C-FA99-4D1E-AFC7-9FD19DCB1E41}" type="presParOf" srcId="{74E8E0F8-1284-4CA0-A205-369F9F0C6167}" destId="{6EB95EFF-34F0-4849-8BE8-EA9196B4CE05}" srcOrd="0" destOrd="0" presId="urn:microsoft.com/office/officeart/2005/8/layout/hierarchy3"/>
    <dgm:cxn modelId="{C9C5A29C-E503-417E-8052-33A43C76562F}" type="presParOf" srcId="{74E8E0F8-1284-4CA0-A205-369F9F0C6167}" destId="{99D31E2A-071E-4D05-9E46-BFD536AE1628}" srcOrd="1" destOrd="0" presId="urn:microsoft.com/office/officeart/2005/8/layout/hierarchy3"/>
    <dgm:cxn modelId="{BB2BFA6F-39C7-4969-8BAF-FCFA938A3EEA}" type="presParOf" srcId="{15BABA95-9580-4B15-BEE7-A7CE0FDD6ADF}" destId="{7756DFC5-AD22-441A-AEA8-03457474C51B}" srcOrd="1" destOrd="0" presId="urn:microsoft.com/office/officeart/2005/8/layout/hierarchy3"/>
    <dgm:cxn modelId="{FBF0C292-6823-4029-AF6B-C54482A56A93}" type="presParOf" srcId="{7756DFC5-AD22-441A-AEA8-03457474C51B}" destId="{16D919BB-7F66-49F0-A50F-629071D2ADB9}" srcOrd="0" destOrd="0" presId="urn:microsoft.com/office/officeart/2005/8/layout/hierarchy3"/>
    <dgm:cxn modelId="{03045E31-FB94-41F6-91CF-8BBA1B947209}" type="presParOf" srcId="{7756DFC5-AD22-441A-AEA8-03457474C51B}" destId="{C7FD5549-D5E4-4308-B485-E6BF8340766B}" srcOrd="1" destOrd="0" presId="urn:microsoft.com/office/officeart/2005/8/layout/hierarchy3"/>
    <dgm:cxn modelId="{3F2D30F7-014F-4A6A-A652-911BF613D4E8}" type="presParOf" srcId="{7756DFC5-AD22-441A-AEA8-03457474C51B}" destId="{E958A836-EFCD-41F5-9235-A0EEEFFC80A2}" srcOrd="2" destOrd="0" presId="urn:microsoft.com/office/officeart/2005/8/layout/hierarchy3"/>
    <dgm:cxn modelId="{A23D3A38-A107-4159-983C-28AD48C68DA2}" type="presParOf" srcId="{7756DFC5-AD22-441A-AEA8-03457474C51B}" destId="{DB3CF8F6-C656-45F1-ADDE-E91BF206864B}" srcOrd="3" destOrd="0" presId="urn:microsoft.com/office/officeart/2005/8/layout/hierarchy3"/>
    <dgm:cxn modelId="{43E57067-819A-4E6D-8776-38991084152D}" type="presParOf" srcId="{7756DFC5-AD22-441A-AEA8-03457474C51B}" destId="{F0EC44D1-C2D6-403D-B639-2EA80E5B3318}" srcOrd="4" destOrd="0" presId="urn:microsoft.com/office/officeart/2005/8/layout/hierarchy3"/>
    <dgm:cxn modelId="{5F3A8009-FFD9-46BC-B7B6-69C4C2D693A2}" type="presParOf" srcId="{7756DFC5-AD22-441A-AEA8-03457474C51B}" destId="{E47FBAA7-0E03-4AD6-8EA0-B3860D4FD386}" srcOrd="5" destOrd="0" presId="urn:microsoft.com/office/officeart/2005/8/layout/hierarchy3"/>
    <dgm:cxn modelId="{BC116501-52FF-480A-842F-223F24C4AD22}" type="presParOf" srcId="{D1FE170F-478B-44BC-9C3D-A8AD84AF0D6A}" destId="{4CD267C5-3348-41FD-862C-BE5E2F14D189}" srcOrd="1" destOrd="0" presId="urn:microsoft.com/office/officeart/2005/8/layout/hierarchy3"/>
    <dgm:cxn modelId="{A0FE9FE7-7BA2-44B2-B761-593B4910B103}" type="presParOf" srcId="{4CD267C5-3348-41FD-862C-BE5E2F14D189}" destId="{271D2BB8-4FAB-4277-BA07-B4025207D495}" srcOrd="0" destOrd="0" presId="urn:microsoft.com/office/officeart/2005/8/layout/hierarchy3"/>
    <dgm:cxn modelId="{ADBFC3A2-F898-4F6B-BC82-994536220986}" type="presParOf" srcId="{271D2BB8-4FAB-4277-BA07-B4025207D495}" destId="{6B35D86B-E35F-4CF4-831F-D99D674EAC54}" srcOrd="0" destOrd="0" presId="urn:microsoft.com/office/officeart/2005/8/layout/hierarchy3"/>
    <dgm:cxn modelId="{EDF1A989-26C0-425E-AE98-96A6D9FF737F}" type="presParOf" srcId="{271D2BB8-4FAB-4277-BA07-B4025207D495}" destId="{AA90A900-D89C-4099-88B2-C217096D846F}" srcOrd="1" destOrd="0" presId="urn:microsoft.com/office/officeart/2005/8/layout/hierarchy3"/>
    <dgm:cxn modelId="{5AEAEF2F-0C98-4791-B484-4AC4465B3B21}" type="presParOf" srcId="{4CD267C5-3348-41FD-862C-BE5E2F14D189}" destId="{C16DAC05-2FE0-4834-A211-5972D0C88439}" srcOrd="1" destOrd="0" presId="urn:microsoft.com/office/officeart/2005/8/layout/hierarchy3"/>
    <dgm:cxn modelId="{9DEC7B90-23B2-4769-B77A-703FE3F5B2BC}" type="presParOf" srcId="{C16DAC05-2FE0-4834-A211-5972D0C88439}" destId="{6634630C-8746-4C90-B69F-A44DA25E0C5E}" srcOrd="0" destOrd="0" presId="urn:microsoft.com/office/officeart/2005/8/layout/hierarchy3"/>
    <dgm:cxn modelId="{23CBD471-DB34-4BE1-8900-18146CACF780}" type="presParOf" srcId="{C16DAC05-2FE0-4834-A211-5972D0C88439}" destId="{C1679A82-DE5F-4ADD-923D-6336B22E169F}" srcOrd="1" destOrd="0" presId="urn:microsoft.com/office/officeart/2005/8/layout/hierarchy3"/>
    <dgm:cxn modelId="{EFA8482D-56B3-4F4D-A36E-34EBD1598EE0}" type="presParOf" srcId="{C16DAC05-2FE0-4834-A211-5972D0C88439}" destId="{9EB0FEFE-E500-49B1-A326-C1C4F49325B1}" srcOrd="2" destOrd="0" presId="urn:microsoft.com/office/officeart/2005/8/layout/hierarchy3"/>
    <dgm:cxn modelId="{918AFC57-34BC-446C-93FA-A3E12A15AC7C}" type="presParOf" srcId="{C16DAC05-2FE0-4834-A211-5972D0C88439}" destId="{1F37CC32-D31F-4413-BDE7-6D4FB45C2B31}" srcOrd="3" destOrd="0" presId="urn:microsoft.com/office/officeart/2005/8/layout/hierarchy3"/>
    <dgm:cxn modelId="{8AD26C60-BEB8-4B96-B6B3-99AB0E5A38CA}" type="presParOf" srcId="{C16DAC05-2FE0-4834-A211-5972D0C88439}" destId="{FFCC11D4-CAAA-4B5F-BF02-A606CA198FED}" srcOrd="4" destOrd="0" presId="urn:microsoft.com/office/officeart/2005/8/layout/hierarchy3"/>
    <dgm:cxn modelId="{F6E9ED62-2A8E-4EAA-B01E-1A78EC6C62B7}" type="presParOf" srcId="{C16DAC05-2FE0-4834-A211-5972D0C88439}" destId="{6C0F8D07-57DF-4317-BDE7-AED18BC5D678}" srcOrd="5" destOrd="0" presId="urn:microsoft.com/office/officeart/2005/8/layout/hierarchy3"/>
    <dgm:cxn modelId="{D87741BC-FCF1-4EBA-B26D-29B68B46A393}" type="presParOf" srcId="{D1FE170F-478B-44BC-9C3D-A8AD84AF0D6A}" destId="{FCA5F6A1-9032-4B31-BF56-65517C76EEA0}" srcOrd="2" destOrd="0" presId="urn:microsoft.com/office/officeart/2005/8/layout/hierarchy3"/>
    <dgm:cxn modelId="{38A45989-D992-4FB1-9F1A-D75B345A6465}" type="presParOf" srcId="{FCA5F6A1-9032-4B31-BF56-65517C76EEA0}" destId="{C148DAF3-35DF-474A-BD2E-A80D396B5094}" srcOrd="0" destOrd="0" presId="urn:microsoft.com/office/officeart/2005/8/layout/hierarchy3"/>
    <dgm:cxn modelId="{FF59E6F2-8137-4045-9B6C-E66350B2E54B}" type="presParOf" srcId="{C148DAF3-35DF-474A-BD2E-A80D396B5094}" destId="{D3878CA4-B7F1-4DB8-9F60-C12BC236EF2C}" srcOrd="0" destOrd="0" presId="urn:microsoft.com/office/officeart/2005/8/layout/hierarchy3"/>
    <dgm:cxn modelId="{D8E27FE4-CDAD-48CE-A901-CA6C3785F75B}" type="presParOf" srcId="{C148DAF3-35DF-474A-BD2E-A80D396B5094}" destId="{36D627B9-61A4-478E-9530-F7B80AAD2924}" srcOrd="1" destOrd="0" presId="urn:microsoft.com/office/officeart/2005/8/layout/hierarchy3"/>
    <dgm:cxn modelId="{26ED3352-B4E6-40E0-AA7F-B81760C07E91}" type="presParOf" srcId="{FCA5F6A1-9032-4B31-BF56-65517C76EEA0}" destId="{A49B03C1-005E-435C-80C9-C20F139C7958}" srcOrd="1" destOrd="0" presId="urn:microsoft.com/office/officeart/2005/8/layout/hierarchy3"/>
    <dgm:cxn modelId="{F6CCECFC-E9B2-43A6-A37C-5B3AA04373F3}" type="presParOf" srcId="{A49B03C1-005E-435C-80C9-C20F139C7958}" destId="{5433531C-05DA-4060-829D-8D9B80573F8E}" srcOrd="0" destOrd="0" presId="urn:microsoft.com/office/officeart/2005/8/layout/hierarchy3"/>
    <dgm:cxn modelId="{8DC890D0-B9F4-4BBB-8CFB-AE7E9A48DA18}" type="presParOf" srcId="{A49B03C1-005E-435C-80C9-C20F139C7958}" destId="{BDBE07D0-863E-4009-8010-60C27D5C2DCC}" srcOrd="1" destOrd="0" presId="urn:microsoft.com/office/officeart/2005/8/layout/hierarchy3"/>
    <dgm:cxn modelId="{62795016-AB64-4C35-962A-214F5A9E94CB}" type="presParOf" srcId="{A49B03C1-005E-435C-80C9-C20F139C7958}" destId="{1CB460EA-1749-44C5-B024-3C203FAD3652}" srcOrd="2" destOrd="0" presId="urn:microsoft.com/office/officeart/2005/8/layout/hierarchy3"/>
    <dgm:cxn modelId="{95B64D64-F618-448C-A81A-4B6D479F4120}" type="presParOf" srcId="{A49B03C1-005E-435C-80C9-C20F139C7958}" destId="{CE029C9E-83C0-493E-B672-7AA575872E3F}" srcOrd="3" destOrd="0" presId="urn:microsoft.com/office/officeart/2005/8/layout/hierarchy3"/>
    <dgm:cxn modelId="{2B79EACB-C544-404D-8B3A-0639F1CDB0FA}" type="presParOf" srcId="{D1FE170F-478B-44BC-9C3D-A8AD84AF0D6A}" destId="{B8E0D45E-212C-47CA-ABA0-2AB1C6A5579A}" srcOrd="3" destOrd="0" presId="urn:microsoft.com/office/officeart/2005/8/layout/hierarchy3"/>
    <dgm:cxn modelId="{A7AEADCF-281D-435F-BFEF-0BFDFDE6DE68}" type="presParOf" srcId="{B8E0D45E-212C-47CA-ABA0-2AB1C6A5579A}" destId="{BFA66BCA-B957-4A15-8F58-752584A9B37D}" srcOrd="0" destOrd="0" presId="urn:microsoft.com/office/officeart/2005/8/layout/hierarchy3"/>
    <dgm:cxn modelId="{DEFB3828-3271-4A74-9EC3-BC6A670851C3}" type="presParOf" srcId="{BFA66BCA-B957-4A15-8F58-752584A9B37D}" destId="{68C945CE-233A-4A88-827A-0942B5625647}" srcOrd="0" destOrd="0" presId="urn:microsoft.com/office/officeart/2005/8/layout/hierarchy3"/>
    <dgm:cxn modelId="{DCEC6F99-3627-430C-B815-CCBF608A4317}" type="presParOf" srcId="{BFA66BCA-B957-4A15-8F58-752584A9B37D}" destId="{283B8B59-2674-486B-B948-E0D0EE1CCFFE}" srcOrd="1" destOrd="0" presId="urn:microsoft.com/office/officeart/2005/8/layout/hierarchy3"/>
    <dgm:cxn modelId="{11C0C784-342E-4E69-A09D-5E147F333B6E}" type="presParOf" srcId="{B8E0D45E-212C-47CA-ABA0-2AB1C6A5579A}" destId="{3DA8CBB1-196C-4778-9261-BACA4D01EFC4}" srcOrd="1" destOrd="0" presId="urn:microsoft.com/office/officeart/2005/8/layout/hierarchy3"/>
    <dgm:cxn modelId="{36DCA144-7124-4B4D-A5E8-FBBA1F35D161}" type="presParOf" srcId="{3DA8CBB1-196C-4778-9261-BACA4D01EFC4}" destId="{36F86605-8C9D-4E00-A4D0-B6B171FEBA32}" srcOrd="0" destOrd="0" presId="urn:microsoft.com/office/officeart/2005/8/layout/hierarchy3"/>
    <dgm:cxn modelId="{FB02A9CF-FC33-4578-B5B1-FF77A44676D1}" type="presParOf" srcId="{3DA8CBB1-196C-4778-9261-BACA4D01EFC4}" destId="{88B2947D-56EA-4874-9916-57189BD5BE56}" srcOrd="1" destOrd="0" presId="urn:microsoft.com/office/officeart/2005/8/layout/hierarchy3"/>
    <dgm:cxn modelId="{7400E0BE-BC07-426D-AFEB-3294EE35837F}" type="presParOf" srcId="{3DA8CBB1-196C-4778-9261-BACA4D01EFC4}" destId="{2514F170-94F2-49A8-9C66-71497AD84C33}" srcOrd="2" destOrd="0" presId="urn:microsoft.com/office/officeart/2005/8/layout/hierarchy3"/>
    <dgm:cxn modelId="{17E77ADD-4AF1-4445-8092-4D819B5AEF7C}" type="presParOf" srcId="{3DA8CBB1-196C-4778-9261-BACA4D01EFC4}" destId="{AC18E727-0D32-4D80-9446-0EA38FF93410}" srcOrd="3" destOrd="0" presId="urn:microsoft.com/office/officeart/2005/8/layout/hierarchy3"/>
    <dgm:cxn modelId="{7C868605-81BB-40C9-8159-A208359E8B3A}" type="presParOf" srcId="{3DA8CBB1-196C-4778-9261-BACA4D01EFC4}" destId="{125A9DA9-7536-4A10-AC94-E9523B486256}" srcOrd="4" destOrd="0" presId="urn:microsoft.com/office/officeart/2005/8/layout/hierarchy3"/>
    <dgm:cxn modelId="{18D0E071-9DE4-4235-8E4B-0F12A307362D}" type="presParOf" srcId="{3DA8CBB1-196C-4778-9261-BACA4D01EFC4}" destId="{BF436C5D-7DD8-4B53-889B-9EAC7C34E6C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38A6CF-C2B6-4BF2-B33D-5E4C324C8322}" type="doc">
      <dgm:prSet loTypeId="urn:microsoft.com/office/officeart/2005/8/layout/pyramid2" loCatId="list" qsTypeId="urn:microsoft.com/office/officeart/2005/8/quickstyle/simple1" qsCatId="simple" csTypeId="urn:microsoft.com/office/officeart/2005/8/colors/accent1_2" csCatId="accent1" phldr="1"/>
      <dgm:spPr/>
    </dgm:pt>
    <dgm:pt modelId="{9306941A-3393-4EF3-A5F0-5CE9679783EB}">
      <dgm:prSet phldrT="[텍스트]" custT="1"/>
      <dgm:spPr/>
      <dgm:t>
        <a:bodyPr/>
        <a:lstStyle/>
        <a:p>
          <a:pPr latinLnBrk="1">
            <a:lnSpc>
              <a:spcPct val="100000"/>
            </a:lnSpc>
          </a:pPr>
          <a:r>
            <a:rPr lang="ko-KR" altLang="en-US" sz="2000" dirty="0"/>
            <a:t>일하기 전에 </a:t>
          </a:r>
          <a:endParaRPr lang="en-US" altLang="ko-KR" sz="2000" dirty="0"/>
        </a:p>
        <a:p>
          <a:pPr latinLnBrk="1">
            <a:lnSpc>
              <a:spcPct val="100000"/>
            </a:lnSpc>
          </a:pPr>
          <a:r>
            <a:rPr lang="ko-KR" altLang="en-US" sz="2000" dirty="0"/>
            <a:t>알면 힘이 </a:t>
          </a:r>
          <a:r>
            <a:rPr lang="ko-KR" altLang="en-US" sz="2000" dirty="0" err="1"/>
            <a:t>되요</a:t>
          </a:r>
          <a:r>
            <a:rPr lang="en-US" altLang="ko-KR" sz="2000" dirty="0"/>
            <a:t>!</a:t>
          </a:r>
          <a:endParaRPr lang="ko-KR" altLang="en-US" sz="2000" dirty="0"/>
        </a:p>
      </dgm:t>
    </dgm:pt>
    <dgm:pt modelId="{CC121FE7-18B3-4210-8525-0825C4AC867E}" type="parTrans" cxnId="{62635415-F6A6-41CC-BFD6-E41C9478DBF2}">
      <dgm:prSet/>
      <dgm:spPr/>
      <dgm:t>
        <a:bodyPr/>
        <a:lstStyle/>
        <a:p>
          <a:pPr latinLnBrk="1"/>
          <a:endParaRPr lang="ko-KR" altLang="en-US"/>
        </a:p>
      </dgm:t>
    </dgm:pt>
    <dgm:pt modelId="{1652AFE5-CB88-48CE-9EB4-3EDA4C931A01}" type="sibTrans" cxnId="{62635415-F6A6-41CC-BFD6-E41C9478DBF2}">
      <dgm:prSet/>
      <dgm:spPr/>
      <dgm:t>
        <a:bodyPr/>
        <a:lstStyle/>
        <a:p>
          <a:pPr latinLnBrk="1"/>
          <a:endParaRPr lang="ko-KR" altLang="en-US"/>
        </a:p>
      </dgm:t>
    </dgm:pt>
    <dgm:pt modelId="{593C5804-8C92-450C-A782-612C2EDD7D03}" type="pres">
      <dgm:prSet presAssocID="{0738A6CF-C2B6-4BF2-B33D-5E4C324C8322}" presName="compositeShape" presStyleCnt="0">
        <dgm:presLayoutVars>
          <dgm:dir/>
          <dgm:resizeHandles/>
        </dgm:presLayoutVars>
      </dgm:prSet>
      <dgm:spPr/>
    </dgm:pt>
    <dgm:pt modelId="{F28F3361-EECC-43E7-8C4F-F3EE682CC823}" type="pres">
      <dgm:prSet presAssocID="{0738A6CF-C2B6-4BF2-B33D-5E4C324C8322}" presName="pyramid" presStyleLbl="node1" presStyleIdx="0" presStyleCnt="1" custScaleX="233850"/>
      <dgm:spPr/>
    </dgm:pt>
    <dgm:pt modelId="{4F4F9FE5-58C1-4D22-842D-6079CC806B5F}" type="pres">
      <dgm:prSet presAssocID="{0738A6CF-C2B6-4BF2-B33D-5E4C324C8322}" presName="theList" presStyleCnt="0"/>
      <dgm:spPr/>
    </dgm:pt>
    <dgm:pt modelId="{C334FE3C-428F-4521-969F-516B66D7D552}" type="pres">
      <dgm:prSet presAssocID="{9306941A-3393-4EF3-A5F0-5CE9679783EB}" presName="aNode" presStyleLbl="fgAcc1" presStyleIdx="0" presStyleCnt="1" custScaleX="236929" custScaleY="77257" custLinFactY="8244" custLinFactNeighborX="39033" custLinFactNeighborY="100000">
        <dgm:presLayoutVars>
          <dgm:bulletEnabled val="1"/>
        </dgm:presLayoutVars>
      </dgm:prSet>
      <dgm:spPr/>
    </dgm:pt>
    <dgm:pt modelId="{3ABC2C48-A1BB-4294-919C-A271F07D90FA}" type="pres">
      <dgm:prSet presAssocID="{9306941A-3393-4EF3-A5F0-5CE9679783EB}" presName="aSpace" presStyleCnt="0"/>
      <dgm:spPr/>
    </dgm:pt>
  </dgm:ptLst>
  <dgm:cxnLst>
    <dgm:cxn modelId="{62635415-F6A6-41CC-BFD6-E41C9478DBF2}" srcId="{0738A6CF-C2B6-4BF2-B33D-5E4C324C8322}" destId="{9306941A-3393-4EF3-A5F0-5CE9679783EB}" srcOrd="0" destOrd="0" parTransId="{CC121FE7-18B3-4210-8525-0825C4AC867E}" sibTransId="{1652AFE5-CB88-48CE-9EB4-3EDA4C931A01}"/>
    <dgm:cxn modelId="{C142CE1B-3973-4C0D-BA85-7C0856275384}" type="presOf" srcId="{9306941A-3393-4EF3-A5F0-5CE9679783EB}" destId="{C334FE3C-428F-4521-969F-516B66D7D552}" srcOrd="0" destOrd="0" presId="urn:microsoft.com/office/officeart/2005/8/layout/pyramid2"/>
    <dgm:cxn modelId="{692BCC23-77F0-4251-9A23-E4D1E14D6B3F}" type="presOf" srcId="{0738A6CF-C2B6-4BF2-B33D-5E4C324C8322}" destId="{593C5804-8C92-450C-A782-612C2EDD7D03}" srcOrd="0" destOrd="0" presId="urn:microsoft.com/office/officeart/2005/8/layout/pyramid2"/>
    <dgm:cxn modelId="{2D69A304-9805-45C5-8CAB-C4CAEA3FB2D2}" type="presParOf" srcId="{593C5804-8C92-450C-A782-612C2EDD7D03}" destId="{F28F3361-EECC-43E7-8C4F-F3EE682CC823}" srcOrd="0" destOrd="0" presId="urn:microsoft.com/office/officeart/2005/8/layout/pyramid2"/>
    <dgm:cxn modelId="{B2B4798E-0CFD-4300-B2DE-6951FF8B7401}" type="presParOf" srcId="{593C5804-8C92-450C-A782-612C2EDD7D03}" destId="{4F4F9FE5-58C1-4D22-842D-6079CC806B5F}" srcOrd="1" destOrd="0" presId="urn:microsoft.com/office/officeart/2005/8/layout/pyramid2"/>
    <dgm:cxn modelId="{9C7DCBA0-F096-4E79-B0AE-5776D6C01F9D}" type="presParOf" srcId="{4F4F9FE5-58C1-4D22-842D-6079CC806B5F}" destId="{C334FE3C-428F-4521-969F-516B66D7D552}" srcOrd="0" destOrd="0" presId="urn:microsoft.com/office/officeart/2005/8/layout/pyramid2"/>
    <dgm:cxn modelId="{561B4DDF-E134-4FC0-97E2-D1AE7FD97BD9}" type="presParOf" srcId="{4F4F9FE5-58C1-4D22-842D-6079CC806B5F}" destId="{3ABC2C48-A1BB-4294-919C-A271F07D90FA}"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8334-D6F0-4163-A08B-02ECD1E86644}">
      <dsp:nvSpPr>
        <dsp:cNvPr id="0" name=""/>
        <dsp:cNvSpPr/>
      </dsp:nvSpPr>
      <dsp:spPr>
        <a:xfrm>
          <a:off x="0" y="8641"/>
          <a:ext cx="9611700" cy="478578"/>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근로계약서는 언제 작성해야 하나요</a:t>
          </a:r>
          <a:r>
            <a:rPr lang="en-US" altLang="ko-KR" sz="2400" kern="1200" dirty="0">
              <a:latin typeface="HY헤드라인M" panose="02030600000101010101" pitchFamily="18" charset="-127"/>
              <a:ea typeface="HY헤드라인M" panose="02030600000101010101" pitchFamily="18" charset="-127"/>
            </a:rPr>
            <a:t>?</a:t>
          </a:r>
          <a:endParaRPr lang="ko-KR" altLang="en-US" sz="2400" kern="1200" dirty="0">
            <a:latin typeface="HY헤드라인M" panose="02030600000101010101" pitchFamily="18" charset="-127"/>
            <a:ea typeface="HY헤드라인M" panose="02030600000101010101" pitchFamily="18" charset="-127"/>
          </a:endParaRPr>
        </a:p>
      </dsp:txBody>
      <dsp:txXfrm>
        <a:off x="0" y="8641"/>
        <a:ext cx="9611700" cy="478578"/>
      </dsp:txXfrm>
    </dsp:sp>
    <dsp:sp modelId="{C9AC0690-3991-4971-A923-BDE87F52335E}">
      <dsp:nvSpPr>
        <dsp:cNvPr id="0" name=""/>
        <dsp:cNvSpPr/>
      </dsp:nvSpPr>
      <dsp:spPr>
        <a:xfrm>
          <a:off x="36510" y="584913"/>
          <a:ext cx="4647569" cy="663393"/>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latinLnBrk="1">
            <a:lnSpc>
              <a:spcPct val="90000"/>
            </a:lnSpc>
            <a:spcBef>
              <a:spcPct val="0"/>
            </a:spcBef>
            <a:spcAft>
              <a:spcPct val="35000"/>
            </a:spcAft>
            <a:buNone/>
          </a:pPr>
          <a:r>
            <a:rPr lang="ko-KR" altLang="en-US" sz="2800" kern="1200" dirty="0">
              <a:solidFill>
                <a:schemeClr val="tx1"/>
              </a:solidFill>
              <a:latin typeface="HY헤드라인M" panose="02030600000101010101" pitchFamily="18" charset="-127"/>
              <a:ea typeface="HY헤드라인M" panose="02030600000101010101" pitchFamily="18" charset="-127"/>
            </a:rPr>
            <a:t>업무가 익숙해졌을 때 </a:t>
          </a:r>
        </a:p>
      </dsp:txBody>
      <dsp:txXfrm>
        <a:off x="36510" y="584913"/>
        <a:ext cx="4647569" cy="663393"/>
      </dsp:txXfrm>
    </dsp:sp>
    <dsp:sp modelId="{D6754EF2-3B28-4375-ACAB-A4FF6E49F52D}">
      <dsp:nvSpPr>
        <dsp:cNvPr id="0" name=""/>
        <dsp:cNvSpPr/>
      </dsp:nvSpPr>
      <dsp:spPr>
        <a:xfrm>
          <a:off x="4655667" y="572434"/>
          <a:ext cx="4956033" cy="655958"/>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latinLnBrk="1">
            <a:lnSpc>
              <a:spcPct val="90000"/>
            </a:lnSpc>
            <a:spcBef>
              <a:spcPct val="0"/>
            </a:spcBef>
            <a:spcAft>
              <a:spcPct val="35000"/>
            </a:spcAft>
            <a:buNone/>
          </a:pPr>
          <a:r>
            <a:rPr lang="ko-KR" altLang="en-US" sz="2800" kern="1200" dirty="0">
              <a:solidFill>
                <a:schemeClr val="tx1"/>
              </a:solidFill>
              <a:latin typeface="HY헤드라인M" panose="02030600000101010101" pitchFamily="18" charset="-127"/>
              <a:ea typeface="HY헤드라인M" panose="02030600000101010101" pitchFamily="18" charset="-127"/>
            </a:rPr>
            <a:t>업무를 시작하기 전에</a:t>
          </a:r>
        </a:p>
      </dsp:txBody>
      <dsp:txXfrm>
        <a:off x="4655667" y="572434"/>
        <a:ext cx="4956033" cy="655958"/>
      </dsp:txXfrm>
    </dsp:sp>
    <dsp:sp modelId="{6C284281-44A5-46BE-B728-4B395844FCA1}">
      <dsp:nvSpPr>
        <dsp:cNvPr id="0" name=""/>
        <dsp:cNvSpPr/>
      </dsp:nvSpPr>
      <dsp:spPr>
        <a:xfrm>
          <a:off x="0" y="1582105"/>
          <a:ext cx="9611700" cy="119733"/>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8334-D6F0-4163-A08B-02ECD1E86644}">
      <dsp:nvSpPr>
        <dsp:cNvPr id="0" name=""/>
        <dsp:cNvSpPr/>
      </dsp:nvSpPr>
      <dsp:spPr>
        <a:xfrm>
          <a:off x="0" y="5518"/>
          <a:ext cx="9611700" cy="47176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latinLnBrk="1">
            <a:lnSpc>
              <a:spcPct val="9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근로계약서를 대신 작성해줄 수 있는 사람은</a:t>
          </a:r>
          <a:r>
            <a:rPr lang="en-US" altLang="ko-KR" sz="2800" kern="1200" dirty="0">
              <a:latin typeface="HY헤드라인M" panose="02030600000101010101" pitchFamily="18" charset="-127"/>
              <a:ea typeface="HY헤드라인M" panose="02030600000101010101" pitchFamily="18" charset="-127"/>
            </a:rPr>
            <a:t>?</a:t>
          </a:r>
          <a:endParaRPr lang="ko-KR" altLang="en-US" sz="2800" kern="1200" dirty="0">
            <a:latin typeface="HY헤드라인M" panose="02030600000101010101" pitchFamily="18" charset="-127"/>
            <a:ea typeface="HY헤드라인M" panose="02030600000101010101" pitchFamily="18" charset="-127"/>
          </a:endParaRPr>
        </a:p>
      </dsp:txBody>
      <dsp:txXfrm>
        <a:off x="0" y="5518"/>
        <a:ext cx="9611700" cy="471767"/>
      </dsp:txXfrm>
    </dsp:sp>
    <dsp:sp modelId="{C9AC0690-3991-4971-A923-BDE87F52335E}">
      <dsp:nvSpPr>
        <dsp:cNvPr id="0" name=""/>
        <dsp:cNvSpPr/>
      </dsp:nvSpPr>
      <dsp:spPr>
        <a:xfrm>
          <a:off x="27801" y="616977"/>
          <a:ext cx="3600385"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부모님</a:t>
          </a:r>
          <a:r>
            <a:rPr lang="en-US" altLang="ko-KR" sz="2400" kern="1200" dirty="0">
              <a:latin typeface="HY헤드라인M" panose="02030600000101010101" pitchFamily="18" charset="-127"/>
              <a:ea typeface="HY헤드라인M" panose="02030600000101010101" pitchFamily="18" charset="-127"/>
            </a:rPr>
            <a:t>, </a:t>
          </a:r>
          <a:r>
            <a:rPr lang="ko-KR" altLang="en-US" sz="2400" kern="1200" dirty="0">
              <a:latin typeface="HY헤드라인M" panose="02030600000101010101" pitchFamily="18" charset="-127"/>
              <a:ea typeface="HY헤드라인M" panose="02030600000101010101" pitchFamily="18" charset="-127"/>
            </a:rPr>
            <a:t>형제</a:t>
          </a:r>
          <a:r>
            <a:rPr lang="en-US" altLang="ko-KR" sz="2400" kern="1200" dirty="0">
              <a:latin typeface="HY헤드라인M" panose="02030600000101010101" pitchFamily="18" charset="-127"/>
              <a:ea typeface="HY헤드라인M" panose="02030600000101010101" pitchFamily="18" charset="-127"/>
            </a:rPr>
            <a:t>, </a:t>
          </a:r>
          <a:r>
            <a:rPr lang="ko-KR" altLang="en-US" sz="2400" kern="1200" dirty="0">
              <a:latin typeface="HY헤드라인M" panose="02030600000101010101" pitchFamily="18" charset="-127"/>
              <a:ea typeface="HY헤드라인M" panose="02030600000101010101" pitchFamily="18" charset="-127"/>
            </a:rPr>
            <a:t>자매</a:t>
          </a:r>
        </a:p>
      </dsp:txBody>
      <dsp:txXfrm>
        <a:off x="27801" y="616977"/>
        <a:ext cx="3600385" cy="558617"/>
      </dsp:txXfrm>
    </dsp:sp>
    <dsp:sp modelId="{D6754EF2-3B28-4375-ACAB-A4FF6E49F52D}">
      <dsp:nvSpPr>
        <dsp:cNvPr id="0" name=""/>
        <dsp:cNvSpPr/>
      </dsp:nvSpPr>
      <dsp:spPr>
        <a:xfrm>
          <a:off x="3578550" y="616977"/>
          <a:ext cx="2853134"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법정 대리인</a:t>
          </a:r>
        </a:p>
      </dsp:txBody>
      <dsp:txXfrm>
        <a:off x="3578550" y="616977"/>
        <a:ext cx="2853134" cy="558617"/>
      </dsp:txXfrm>
    </dsp:sp>
    <dsp:sp modelId="{6F1CD65F-1F68-48FF-A349-4D7D22511CAF}">
      <dsp:nvSpPr>
        <dsp:cNvPr id="0" name=""/>
        <dsp:cNvSpPr/>
      </dsp:nvSpPr>
      <dsp:spPr>
        <a:xfrm>
          <a:off x="6431684" y="616977"/>
          <a:ext cx="3156890"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고용노동부 장관</a:t>
          </a:r>
        </a:p>
      </dsp:txBody>
      <dsp:txXfrm>
        <a:off x="6431684" y="616977"/>
        <a:ext cx="3156890" cy="558617"/>
      </dsp:txXfrm>
    </dsp:sp>
    <dsp:sp modelId="{6C284281-44A5-46BE-B728-4B395844FCA1}">
      <dsp:nvSpPr>
        <dsp:cNvPr id="0" name=""/>
        <dsp:cNvSpPr/>
      </dsp:nvSpPr>
      <dsp:spPr>
        <a:xfrm>
          <a:off x="0" y="1525392"/>
          <a:ext cx="9611700" cy="115229"/>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8334-D6F0-4163-A08B-02ECD1E86644}">
      <dsp:nvSpPr>
        <dsp:cNvPr id="0" name=""/>
        <dsp:cNvSpPr/>
      </dsp:nvSpPr>
      <dsp:spPr>
        <a:xfrm>
          <a:off x="0" y="5518"/>
          <a:ext cx="9611700" cy="47176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latinLnBrk="1">
            <a:lnSpc>
              <a:spcPct val="9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청소년에게 불리한 계약을 해지 할 수 있는 사람은</a:t>
          </a:r>
          <a:r>
            <a:rPr lang="en-US" altLang="ko-KR" sz="2800" kern="1200" dirty="0">
              <a:latin typeface="HY헤드라인M" panose="02030600000101010101" pitchFamily="18" charset="-127"/>
              <a:ea typeface="HY헤드라인M" panose="02030600000101010101" pitchFamily="18" charset="-127"/>
            </a:rPr>
            <a:t>?</a:t>
          </a:r>
          <a:endParaRPr lang="ko-KR" altLang="en-US" sz="2800" kern="1200" dirty="0">
            <a:latin typeface="HY헤드라인M" panose="02030600000101010101" pitchFamily="18" charset="-127"/>
            <a:ea typeface="HY헤드라인M" panose="02030600000101010101" pitchFamily="18" charset="-127"/>
          </a:endParaRPr>
        </a:p>
      </dsp:txBody>
      <dsp:txXfrm>
        <a:off x="0" y="5518"/>
        <a:ext cx="9611700" cy="471767"/>
      </dsp:txXfrm>
    </dsp:sp>
    <dsp:sp modelId="{C9AC0690-3991-4971-A923-BDE87F52335E}">
      <dsp:nvSpPr>
        <dsp:cNvPr id="0" name=""/>
        <dsp:cNvSpPr/>
      </dsp:nvSpPr>
      <dsp:spPr>
        <a:xfrm>
          <a:off x="22706" y="616977"/>
          <a:ext cx="3109928"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친권자</a:t>
          </a:r>
        </a:p>
      </dsp:txBody>
      <dsp:txXfrm>
        <a:off x="22706" y="616977"/>
        <a:ext cx="3109928" cy="558617"/>
      </dsp:txXfrm>
    </dsp:sp>
    <dsp:sp modelId="{D6754EF2-3B28-4375-ACAB-A4FF6E49F52D}">
      <dsp:nvSpPr>
        <dsp:cNvPr id="0" name=""/>
        <dsp:cNvSpPr/>
      </dsp:nvSpPr>
      <dsp:spPr>
        <a:xfrm>
          <a:off x="3092687" y="616977"/>
          <a:ext cx="3237008"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법정 대리인</a:t>
          </a:r>
        </a:p>
      </dsp:txBody>
      <dsp:txXfrm>
        <a:off x="3092687" y="616977"/>
        <a:ext cx="3237008" cy="558617"/>
      </dsp:txXfrm>
    </dsp:sp>
    <dsp:sp modelId="{6F1CD65F-1F68-48FF-A349-4D7D22511CAF}">
      <dsp:nvSpPr>
        <dsp:cNvPr id="0" name=""/>
        <dsp:cNvSpPr/>
      </dsp:nvSpPr>
      <dsp:spPr>
        <a:xfrm>
          <a:off x="6329695" y="616977"/>
          <a:ext cx="3263061" cy="55861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latinLnBrk="1">
            <a:lnSpc>
              <a:spcPct val="90000"/>
            </a:lnSpc>
            <a:spcBef>
              <a:spcPct val="0"/>
            </a:spcBef>
            <a:spcAft>
              <a:spcPct val="35000"/>
            </a:spcAft>
            <a:buNone/>
          </a:pPr>
          <a:r>
            <a:rPr lang="ko-KR" altLang="en-US" sz="2400" kern="1200" dirty="0">
              <a:latin typeface="HY헤드라인M" panose="02030600000101010101" pitchFamily="18" charset="-127"/>
              <a:ea typeface="HY헤드라인M" panose="02030600000101010101" pitchFamily="18" charset="-127"/>
            </a:rPr>
            <a:t>고용노동부 장관</a:t>
          </a:r>
        </a:p>
      </dsp:txBody>
      <dsp:txXfrm>
        <a:off x="6329695" y="616977"/>
        <a:ext cx="3263061" cy="558617"/>
      </dsp:txXfrm>
    </dsp:sp>
    <dsp:sp modelId="{6C284281-44A5-46BE-B728-4B395844FCA1}">
      <dsp:nvSpPr>
        <dsp:cNvPr id="0" name=""/>
        <dsp:cNvSpPr/>
      </dsp:nvSpPr>
      <dsp:spPr>
        <a:xfrm>
          <a:off x="0" y="1525392"/>
          <a:ext cx="9611700" cy="115229"/>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45A3A-5BB8-40FC-8231-62C51A67EC99}">
      <dsp:nvSpPr>
        <dsp:cNvPr id="0" name=""/>
        <dsp:cNvSpPr/>
      </dsp:nvSpPr>
      <dsp:spPr>
        <a:xfrm>
          <a:off x="3559" y="0"/>
          <a:ext cx="8805990" cy="14850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latinLnBrk="1">
            <a:lnSpc>
              <a:spcPct val="10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사업주가 근로계약서를 작성하지 않거나</a:t>
          </a:r>
          <a:r>
            <a:rPr lang="en-US" altLang="ko-KR" sz="2800" kern="1200" dirty="0">
              <a:latin typeface="HY헤드라인M" panose="02030600000101010101" pitchFamily="18" charset="-127"/>
              <a:ea typeface="HY헤드라인M" panose="02030600000101010101" pitchFamily="18" charset="-127"/>
            </a:rPr>
            <a:t>, </a:t>
          </a:r>
        </a:p>
        <a:p>
          <a:pPr marL="0" lvl="0" indent="0" algn="ctr" defTabSz="1244600" latinLnBrk="1">
            <a:lnSpc>
              <a:spcPct val="10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작성해도 주지 않을 때는 어떻게 하죠</a:t>
          </a:r>
          <a:r>
            <a:rPr lang="en-US" altLang="ko-KR" sz="2800" kern="1200" dirty="0">
              <a:latin typeface="HY헤드라인M" panose="02030600000101010101" pitchFamily="18" charset="-127"/>
              <a:ea typeface="HY헤드라인M" panose="02030600000101010101" pitchFamily="18" charset="-127"/>
            </a:rPr>
            <a:t>?</a:t>
          </a:r>
          <a:endParaRPr lang="ko-KR" altLang="en-US" sz="2800" kern="1200" dirty="0"/>
        </a:p>
      </dsp:txBody>
      <dsp:txXfrm>
        <a:off x="47055" y="43496"/>
        <a:ext cx="8718998" cy="1398081"/>
      </dsp:txXfrm>
    </dsp:sp>
    <dsp:sp modelId="{1FB29C82-C4D4-4F37-8768-945B405CE676}">
      <dsp:nvSpPr>
        <dsp:cNvPr id="0" name=""/>
        <dsp:cNvSpPr/>
      </dsp:nvSpPr>
      <dsp:spPr>
        <a:xfrm>
          <a:off x="1271" y="1642466"/>
          <a:ext cx="4912874" cy="1485073"/>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latinLnBrk="1">
            <a:lnSpc>
              <a:spcPct val="100000"/>
            </a:lnSpc>
            <a:spcBef>
              <a:spcPct val="0"/>
            </a:spcBef>
            <a:spcAft>
              <a:spcPct val="35000"/>
            </a:spcAft>
            <a:buNone/>
          </a:pPr>
          <a:r>
            <a:rPr lang="ko-KR" altLang="en-US" sz="2800" b="1" kern="1200" dirty="0">
              <a:solidFill>
                <a:schemeClr val="tx1"/>
              </a:solidFill>
              <a:latin typeface="HY헤드라인M" panose="02030600000101010101" pitchFamily="18" charset="-127"/>
              <a:ea typeface="HY헤드라인M" panose="02030600000101010101" pitchFamily="18" charset="-127"/>
            </a:rPr>
            <a:t>①사업주에게 문자를 보낸다</a:t>
          </a:r>
          <a:endParaRPr lang="en-US" altLang="ko-KR" sz="2800" b="1" kern="1200" dirty="0">
            <a:solidFill>
              <a:schemeClr val="tx1"/>
            </a:solidFill>
            <a:latin typeface="HY헤드라인M" panose="02030600000101010101" pitchFamily="18" charset="-127"/>
            <a:ea typeface="HY헤드라인M" panose="02030600000101010101" pitchFamily="18" charset="-127"/>
          </a:endParaRPr>
        </a:p>
        <a:p>
          <a:pPr marL="0" lvl="0" indent="0" algn="ctr" defTabSz="1244600" latinLnBrk="1">
            <a:lnSpc>
              <a:spcPct val="100000"/>
            </a:lnSpc>
            <a:spcBef>
              <a:spcPct val="0"/>
            </a:spcBef>
            <a:spcAft>
              <a:spcPct val="35000"/>
            </a:spcAft>
            <a:buNone/>
          </a:pPr>
          <a:r>
            <a:rPr lang="en-US" altLang="ko-KR" sz="2000" b="0" kern="1200" dirty="0">
              <a:solidFill>
                <a:schemeClr val="tx1"/>
              </a:solidFill>
              <a:latin typeface="HY헤드라인M" panose="02030600000101010101" pitchFamily="18" charset="-127"/>
              <a:ea typeface="HY헤드라인M" panose="02030600000101010101" pitchFamily="18" charset="-127"/>
            </a:rPr>
            <a:t>(</a:t>
          </a:r>
          <a:r>
            <a:rPr lang="ko-KR" altLang="en-US" sz="2000" b="0" kern="1200" dirty="0">
              <a:solidFill>
                <a:schemeClr val="tx1"/>
              </a:solidFill>
              <a:latin typeface="HY헤드라인M" panose="02030600000101010101" pitchFamily="18" charset="-127"/>
              <a:ea typeface="HY헤드라인M" panose="02030600000101010101" pitchFamily="18" charset="-127"/>
            </a:rPr>
            <a:t>담임 선생님이 근로계약서를 받아서 제출하라고 하셨습니다</a:t>
          </a:r>
          <a:r>
            <a:rPr lang="en-US" altLang="ko-KR" sz="2000" b="0" kern="1200" dirty="0">
              <a:solidFill>
                <a:schemeClr val="tx1"/>
              </a:solidFill>
              <a:latin typeface="HY헤드라인M" panose="02030600000101010101" pitchFamily="18" charset="-127"/>
              <a:ea typeface="HY헤드라인M" panose="02030600000101010101" pitchFamily="18" charset="-127"/>
            </a:rPr>
            <a:t>~)</a:t>
          </a:r>
          <a:endParaRPr lang="ko-KR" altLang="en-US" sz="2000" b="0" kern="1200" dirty="0">
            <a:solidFill>
              <a:schemeClr val="tx1"/>
            </a:solidFill>
            <a:latin typeface="HY헤드라인M" panose="02030600000101010101" pitchFamily="18" charset="-127"/>
            <a:ea typeface="HY헤드라인M" panose="02030600000101010101" pitchFamily="18" charset="-127"/>
          </a:endParaRPr>
        </a:p>
      </dsp:txBody>
      <dsp:txXfrm>
        <a:off x="44767" y="1685962"/>
        <a:ext cx="4825882" cy="1398081"/>
      </dsp:txXfrm>
    </dsp:sp>
    <dsp:sp modelId="{EF6C1002-9FFA-455B-AD5B-1726ABAED1EF}">
      <dsp:nvSpPr>
        <dsp:cNvPr id="0" name=""/>
        <dsp:cNvSpPr/>
      </dsp:nvSpPr>
      <dsp:spPr>
        <a:xfrm>
          <a:off x="10375" y="3265995"/>
          <a:ext cx="2632212" cy="148507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latinLnBrk="1">
            <a:lnSpc>
              <a:spcPct val="100000"/>
            </a:lnSpc>
            <a:spcBef>
              <a:spcPct val="0"/>
            </a:spcBef>
            <a:spcAft>
              <a:spcPct val="35000"/>
            </a:spcAft>
            <a:buNone/>
          </a:pPr>
          <a:r>
            <a:rPr lang="ko-KR" altLang="en-US" sz="2800" b="1" kern="1200" dirty="0">
              <a:solidFill>
                <a:schemeClr val="bg1"/>
              </a:solidFill>
              <a:latin typeface="HY헤드라인M" panose="02030600000101010101" pitchFamily="18" charset="-127"/>
              <a:ea typeface="HY헤드라인M" panose="02030600000101010101" pitchFamily="18" charset="-127"/>
            </a:rPr>
            <a:t>③</a:t>
          </a:r>
          <a:r>
            <a:rPr lang="ko-KR" altLang="en-US" sz="1600" b="1" kern="1200" dirty="0">
              <a:latin typeface="HY헤드라인M" panose="02030600000101010101" pitchFamily="18" charset="-127"/>
              <a:ea typeface="HY헤드라인M" panose="02030600000101010101" pitchFamily="18" charset="-127"/>
            </a:rPr>
            <a:t>부모님이 친권자 동의서를 주시면서 근로계약서 받아오라고 하셨습니다 </a:t>
          </a:r>
          <a:r>
            <a:rPr lang="en-US" altLang="ko-KR" sz="1600" b="1" kern="1200" dirty="0">
              <a:latin typeface="HY헤드라인M" panose="02030600000101010101" pitchFamily="18" charset="-127"/>
              <a:ea typeface="HY헤드라인M" panose="02030600000101010101" pitchFamily="18" charset="-127"/>
            </a:rPr>
            <a:t>!</a:t>
          </a:r>
        </a:p>
      </dsp:txBody>
      <dsp:txXfrm>
        <a:off x="53871" y="3309491"/>
        <a:ext cx="2545220" cy="1398081"/>
      </dsp:txXfrm>
    </dsp:sp>
    <dsp:sp modelId="{7C27878B-0FAD-4038-89C7-6F39F0C94C5A}">
      <dsp:nvSpPr>
        <dsp:cNvPr id="0" name=""/>
        <dsp:cNvSpPr/>
      </dsp:nvSpPr>
      <dsp:spPr>
        <a:xfrm>
          <a:off x="2749512" y="3265995"/>
          <a:ext cx="2696240" cy="148507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latinLnBrk="1">
            <a:lnSpc>
              <a:spcPct val="100000"/>
            </a:lnSpc>
            <a:spcBef>
              <a:spcPct val="0"/>
            </a:spcBef>
            <a:spcAft>
              <a:spcPct val="35000"/>
            </a:spcAft>
            <a:buNone/>
          </a:pPr>
          <a:r>
            <a:rPr lang="ko-KR" altLang="en-US" sz="2800" b="1" kern="1200" dirty="0">
              <a:solidFill>
                <a:schemeClr val="bg1"/>
              </a:solidFill>
              <a:latin typeface="HY헤드라인M" panose="02030600000101010101" pitchFamily="18" charset="-127"/>
              <a:ea typeface="HY헤드라인M" panose="02030600000101010101" pitchFamily="18" charset="-127"/>
            </a:rPr>
            <a:t>④</a:t>
          </a:r>
          <a:r>
            <a:rPr lang="ko-KR" altLang="en-US" sz="1400" b="1" kern="1200" dirty="0">
              <a:latin typeface="HY헤드라인M" panose="02030600000101010101" pitchFamily="18" charset="-127"/>
              <a:ea typeface="HY헤드라인M" panose="02030600000101010101" pitchFamily="18" charset="-127"/>
            </a:rPr>
            <a:t>여러 번 요구해도 안 주면</a:t>
          </a:r>
          <a:endParaRPr lang="en-US" altLang="ko-KR" sz="1400" b="1" kern="1200" dirty="0">
            <a:latin typeface="HY헤드라인M" panose="02030600000101010101" pitchFamily="18" charset="-127"/>
            <a:ea typeface="HY헤드라인M" panose="02030600000101010101" pitchFamily="18" charset="-127"/>
          </a:endParaRPr>
        </a:p>
        <a:p>
          <a:pPr marL="0" lvl="0" indent="0" algn="ctr" defTabSz="1244600" latinLnBrk="1">
            <a:lnSpc>
              <a:spcPct val="100000"/>
            </a:lnSpc>
            <a:spcBef>
              <a:spcPct val="0"/>
            </a:spcBef>
            <a:spcAft>
              <a:spcPct val="35000"/>
            </a:spcAft>
            <a:buNone/>
          </a:pPr>
          <a:r>
            <a:rPr lang="ko-KR" altLang="en-US" sz="1400" b="1" kern="1200" dirty="0">
              <a:latin typeface="HY헤드라인M" panose="02030600000101010101" pitchFamily="18" charset="-127"/>
              <a:ea typeface="HY헤드라인M" panose="02030600000101010101" pitchFamily="18" charset="-127"/>
            </a:rPr>
            <a:t> </a:t>
          </a:r>
          <a:r>
            <a:rPr lang="en-US" altLang="ko-KR" sz="2000" b="1" kern="1200" dirty="0">
              <a:latin typeface="HY헤드라인M" panose="02030600000101010101" pitchFamily="18" charset="-127"/>
              <a:ea typeface="HY헤드라인M" panose="02030600000101010101" pitchFamily="18" charset="-127"/>
            </a:rPr>
            <a:t>&lt;</a:t>
          </a:r>
          <a:r>
            <a:rPr lang="ko-KR" altLang="en-US" sz="2000" b="1" kern="1200" dirty="0">
              <a:latin typeface="HY헤드라인M" panose="02030600000101010101" pitchFamily="18" charset="-127"/>
              <a:ea typeface="HY헤드라인M" panose="02030600000101010101" pitchFamily="18" charset="-127"/>
            </a:rPr>
            <a:t>근로감독청원제도</a:t>
          </a:r>
          <a:r>
            <a:rPr lang="en-US" altLang="ko-KR" sz="2000" b="1" kern="1200" dirty="0">
              <a:latin typeface="HY헤드라인M" panose="02030600000101010101" pitchFamily="18" charset="-127"/>
              <a:ea typeface="HY헤드라인M" panose="02030600000101010101" pitchFamily="18" charset="-127"/>
            </a:rPr>
            <a:t>&gt;</a:t>
          </a:r>
          <a:r>
            <a:rPr lang="ko-KR" altLang="en-US" sz="1400" b="1" kern="1200" dirty="0">
              <a:latin typeface="HY헤드라인M" panose="02030600000101010101" pitchFamily="18" charset="-127"/>
              <a:ea typeface="HY헤드라인M" panose="02030600000101010101" pitchFamily="18" charset="-127"/>
            </a:rPr>
            <a:t>를 활용하여 익명으로 신고한다</a:t>
          </a:r>
        </a:p>
      </dsp:txBody>
      <dsp:txXfrm>
        <a:off x="2793008" y="3309491"/>
        <a:ext cx="2609248" cy="1398081"/>
      </dsp:txXfrm>
    </dsp:sp>
    <dsp:sp modelId="{39C8AA32-563F-4EDE-B1DC-C805076DBF81}">
      <dsp:nvSpPr>
        <dsp:cNvPr id="0" name=""/>
        <dsp:cNvSpPr/>
      </dsp:nvSpPr>
      <dsp:spPr>
        <a:xfrm>
          <a:off x="5659603" y="1634945"/>
          <a:ext cx="3139571" cy="1166525"/>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latinLnBrk="1">
            <a:lnSpc>
              <a:spcPct val="90000"/>
            </a:lnSpc>
            <a:spcBef>
              <a:spcPct val="0"/>
            </a:spcBef>
            <a:spcAft>
              <a:spcPct val="35000"/>
            </a:spcAft>
            <a:buNone/>
          </a:pPr>
          <a:r>
            <a:rPr lang="ko-KR" altLang="en-US" sz="2800" b="1" kern="1200" dirty="0">
              <a:solidFill>
                <a:schemeClr val="tx1"/>
              </a:solidFill>
              <a:latin typeface="HY헤드라인M" panose="02030600000101010101" pitchFamily="18" charset="-127"/>
              <a:ea typeface="HY헤드라인M" panose="02030600000101010101" pitchFamily="18" charset="-127"/>
            </a:rPr>
            <a:t>②</a:t>
          </a:r>
          <a:r>
            <a:rPr lang="en-US" altLang="ko-KR" sz="2000" b="1" kern="1200" dirty="0">
              <a:solidFill>
                <a:schemeClr val="tx1"/>
              </a:solidFill>
            </a:rPr>
            <a:t>&lt;</a:t>
          </a:r>
          <a:r>
            <a:rPr lang="ko-KR" altLang="en-US" sz="2000" b="1" kern="1200" dirty="0">
              <a:solidFill>
                <a:schemeClr val="tx1"/>
              </a:solidFill>
            </a:rPr>
            <a:t>부산노동권익센터</a:t>
          </a:r>
          <a:r>
            <a:rPr lang="en-US" altLang="ko-KR" sz="2000" b="1" kern="1200" dirty="0">
              <a:solidFill>
                <a:schemeClr val="tx1"/>
              </a:solidFill>
            </a:rPr>
            <a:t>&gt;</a:t>
          </a:r>
          <a:r>
            <a:rPr lang="ko-KR" altLang="en-US" sz="2400" b="1" kern="1200" dirty="0">
              <a:solidFill>
                <a:schemeClr val="tx1"/>
              </a:solidFill>
            </a:rPr>
            <a:t>에 문의한다 </a:t>
          </a:r>
        </a:p>
      </dsp:txBody>
      <dsp:txXfrm>
        <a:off x="5693769" y="1669111"/>
        <a:ext cx="3071239" cy="1098193"/>
      </dsp:txXfrm>
    </dsp:sp>
    <dsp:sp modelId="{907456CF-9D68-476B-9A70-7B0BB7C9E366}">
      <dsp:nvSpPr>
        <dsp:cNvPr id="0" name=""/>
        <dsp:cNvSpPr/>
      </dsp:nvSpPr>
      <dsp:spPr>
        <a:xfrm>
          <a:off x="5961437" y="2947447"/>
          <a:ext cx="2535902" cy="2067519"/>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latinLnBrk="1">
            <a:lnSpc>
              <a:spcPct val="100000"/>
            </a:lnSpc>
            <a:spcBef>
              <a:spcPct val="0"/>
            </a:spcBef>
            <a:spcAft>
              <a:spcPct val="35000"/>
            </a:spcAft>
            <a:buNone/>
          </a:pPr>
          <a:r>
            <a:rPr lang="ko-KR" altLang="en-US" sz="2000" b="1" kern="1200" dirty="0"/>
            <a:t>   </a:t>
          </a:r>
          <a:r>
            <a:rPr lang="ko-KR" altLang="en-US" sz="2400" b="1" kern="1200" dirty="0">
              <a:latin typeface="HY헤드라인M" panose="02030600000101010101" pitchFamily="18" charset="-127"/>
              <a:ea typeface="HY헤드라인M" panose="02030600000101010101" pitchFamily="18" charset="-127"/>
            </a:rPr>
            <a:t>나라면 </a:t>
          </a:r>
          <a:endParaRPr lang="en-US" altLang="ko-KR" sz="2400" b="1" kern="1200" dirty="0">
            <a:latin typeface="HY헤드라인M" panose="02030600000101010101" pitchFamily="18" charset="-127"/>
            <a:ea typeface="HY헤드라인M" panose="02030600000101010101" pitchFamily="18" charset="-127"/>
          </a:endParaRPr>
        </a:p>
        <a:p>
          <a:pPr marL="0" lvl="0" indent="0" algn="ctr" defTabSz="889000" latinLnBrk="1">
            <a:lnSpc>
              <a:spcPct val="100000"/>
            </a:lnSpc>
            <a:spcBef>
              <a:spcPct val="0"/>
            </a:spcBef>
            <a:spcAft>
              <a:spcPct val="35000"/>
            </a:spcAft>
            <a:buNone/>
          </a:pPr>
          <a:r>
            <a:rPr lang="ko-KR" altLang="en-US" sz="2400" b="1" kern="1200" dirty="0">
              <a:latin typeface="HY헤드라인M" panose="02030600000101010101" pitchFamily="18" charset="-127"/>
              <a:ea typeface="HY헤드라인M" panose="02030600000101010101" pitchFamily="18" charset="-127"/>
            </a:rPr>
            <a:t>     어떻게 할까 </a:t>
          </a:r>
          <a:r>
            <a:rPr lang="en-US" altLang="ko-KR" sz="2400" b="1" kern="1200" dirty="0">
              <a:latin typeface="HY헤드라인M" panose="02030600000101010101" pitchFamily="18" charset="-127"/>
              <a:ea typeface="HY헤드라인M" panose="02030600000101010101" pitchFamily="18" charset="-127"/>
            </a:rPr>
            <a:t>?</a:t>
          </a:r>
          <a:endParaRPr lang="ko-KR" altLang="en-US" sz="2400" b="1" kern="1200" dirty="0">
            <a:latin typeface="HY헤드라인M" panose="02030600000101010101" pitchFamily="18" charset="-127"/>
            <a:ea typeface="HY헤드라인M" panose="02030600000101010101" pitchFamily="18" charset="-127"/>
          </a:endParaRPr>
        </a:p>
      </dsp:txBody>
      <dsp:txXfrm>
        <a:off x="6021993" y="3008003"/>
        <a:ext cx="2414790" cy="1946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95EFF-34F0-4849-8BE8-EA9196B4CE05}">
      <dsp:nvSpPr>
        <dsp:cNvPr id="0" name=""/>
        <dsp:cNvSpPr/>
      </dsp:nvSpPr>
      <dsp:spPr>
        <a:xfrm>
          <a:off x="1808" y="202610"/>
          <a:ext cx="2079049" cy="103952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latinLnBrk="1">
            <a:lnSpc>
              <a:spcPct val="90000"/>
            </a:lnSpc>
            <a:spcBef>
              <a:spcPct val="0"/>
            </a:spcBef>
            <a:spcAft>
              <a:spcPct val="35000"/>
            </a:spcAft>
            <a:buNone/>
          </a:pPr>
          <a:r>
            <a:rPr lang="ko-KR" altLang="en-US" sz="1900" kern="1200" dirty="0"/>
            <a:t>계약의 시작</a:t>
          </a:r>
        </a:p>
      </dsp:txBody>
      <dsp:txXfrm>
        <a:off x="32255" y="233057"/>
        <a:ext cx="2018155" cy="978630"/>
      </dsp:txXfrm>
    </dsp:sp>
    <dsp:sp modelId="{16D919BB-7F66-49F0-A50F-629071D2ADB9}">
      <dsp:nvSpPr>
        <dsp:cNvPr id="0" name=""/>
        <dsp:cNvSpPr/>
      </dsp:nvSpPr>
      <dsp:spPr>
        <a:xfrm>
          <a:off x="209713" y="1242135"/>
          <a:ext cx="207904" cy="779643"/>
        </a:xfrm>
        <a:custGeom>
          <a:avLst/>
          <a:gdLst/>
          <a:ahLst/>
          <a:cxnLst/>
          <a:rect l="0" t="0" r="0" b="0"/>
          <a:pathLst>
            <a:path>
              <a:moveTo>
                <a:pt x="0" y="0"/>
              </a:moveTo>
              <a:lnTo>
                <a:pt x="0" y="779643"/>
              </a:lnTo>
              <a:lnTo>
                <a:pt x="207904" y="7796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FD5549-D5E4-4308-B485-E6BF8340766B}">
      <dsp:nvSpPr>
        <dsp:cNvPr id="0" name=""/>
        <dsp:cNvSpPr/>
      </dsp:nvSpPr>
      <dsp:spPr>
        <a:xfrm>
          <a:off x="417618" y="1502016"/>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근로계약서작성</a:t>
          </a:r>
        </a:p>
      </dsp:txBody>
      <dsp:txXfrm>
        <a:off x="448065" y="1532463"/>
        <a:ext cx="1602345" cy="978630"/>
      </dsp:txXfrm>
    </dsp:sp>
    <dsp:sp modelId="{E958A836-EFCD-41F5-9235-A0EEEFFC80A2}">
      <dsp:nvSpPr>
        <dsp:cNvPr id="0" name=""/>
        <dsp:cNvSpPr/>
      </dsp:nvSpPr>
      <dsp:spPr>
        <a:xfrm>
          <a:off x="209713" y="1242135"/>
          <a:ext cx="207904" cy="2079049"/>
        </a:xfrm>
        <a:custGeom>
          <a:avLst/>
          <a:gdLst/>
          <a:ahLst/>
          <a:cxnLst/>
          <a:rect l="0" t="0" r="0" b="0"/>
          <a:pathLst>
            <a:path>
              <a:moveTo>
                <a:pt x="0" y="0"/>
              </a:moveTo>
              <a:lnTo>
                <a:pt x="0" y="2079049"/>
              </a:lnTo>
              <a:lnTo>
                <a:pt x="207904" y="20790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3CF8F6-C656-45F1-ADDE-E91BF206864B}">
      <dsp:nvSpPr>
        <dsp:cNvPr id="0" name=""/>
        <dsp:cNvSpPr/>
      </dsp:nvSpPr>
      <dsp:spPr>
        <a:xfrm>
          <a:off x="417618" y="2801423"/>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업무 시작 전 </a:t>
          </a:r>
          <a:endParaRPr lang="en-US" altLang="ko-KR" sz="1500" kern="1200" dirty="0"/>
        </a:p>
        <a:p>
          <a:pPr marL="0" lvl="0" indent="0" algn="ctr" defTabSz="666750" latinLnBrk="1">
            <a:lnSpc>
              <a:spcPct val="90000"/>
            </a:lnSpc>
            <a:spcBef>
              <a:spcPct val="0"/>
            </a:spcBef>
            <a:spcAft>
              <a:spcPct val="35000"/>
            </a:spcAft>
            <a:buNone/>
          </a:pPr>
          <a:r>
            <a:rPr lang="ko-KR" altLang="en-US" sz="1500" kern="1200" dirty="0"/>
            <a:t>작성 및 교부</a:t>
          </a:r>
        </a:p>
      </dsp:txBody>
      <dsp:txXfrm>
        <a:off x="448065" y="2831870"/>
        <a:ext cx="1602345" cy="978630"/>
      </dsp:txXfrm>
    </dsp:sp>
    <dsp:sp modelId="{F0EC44D1-C2D6-403D-B639-2EA80E5B3318}">
      <dsp:nvSpPr>
        <dsp:cNvPr id="0" name=""/>
        <dsp:cNvSpPr/>
      </dsp:nvSpPr>
      <dsp:spPr>
        <a:xfrm>
          <a:off x="209713" y="1242135"/>
          <a:ext cx="207904" cy="3378456"/>
        </a:xfrm>
        <a:custGeom>
          <a:avLst/>
          <a:gdLst/>
          <a:ahLst/>
          <a:cxnLst/>
          <a:rect l="0" t="0" r="0" b="0"/>
          <a:pathLst>
            <a:path>
              <a:moveTo>
                <a:pt x="0" y="0"/>
              </a:moveTo>
              <a:lnTo>
                <a:pt x="0" y="3378456"/>
              </a:lnTo>
              <a:lnTo>
                <a:pt x="207904" y="33784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FBAA7-0E03-4AD6-8EA0-B3860D4FD386}">
      <dsp:nvSpPr>
        <dsp:cNvPr id="0" name=""/>
        <dsp:cNvSpPr/>
      </dsp:nvSpPr>
      <dsp:spPr>
        <a:xfrm>
          <a:off x="417618" y="4100829"/>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위반 시 벌금 최대 </a:t>
          </a:r>
          <a:r>
            <a:rPr lang="en-US" altLang="ko-KR" sz="1500" kern="1200" dirty="0"/>
            <a:t>500</a:t>
          </a:r>
          <a:r>
            <a:rPr lang="ko-KR" altLang="en-US" sz="1500" kern="1200" dirty="0"/>
            <a:t>만원</a:t>
          </a:r>
        </a:p>
      </dsp:txBody>
      <dsp:txXfrm>
        <a:off x="448065" y="4131276"/>
        <a:ext cx="1602345" cy="978630"/>
      </dsp:txXfrm>
    </dsp:sp>
    <dsp:sp modelId="{6B35D86B-E35F-4CF4-831F-D99D674EAC54}">
      <dsp:nvSpPr>
        <dsp:cNvPr id="0" name=""/>
        <dsp:cNvSpPr/>
      </dsp:nvSpPr>
      <dsp:spPr>
        <a:xfrm>
          <a:off x="2600621" y="202610"/>
          <a:ext cx="2079049" cy="103952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latinLnBrk="1">
            <a:lnSpc>
              <a:spcPct val="90000"/>
            </a:lnSpc>
            <a:spcBef>
              <a:spcPct val="0"/>
            </a:spcBef>
            <a:spcAft>
              <a:spcPct val="35000"/>
            </a:spcAft>
            <a:buNone/>
          </a:pPr>
          <a:r>
            <a:rPr lang="ko-KR" altLang="en-US" sz="1900" kern="1200" dirty="0"/>
            <a:t>임금</a:t>
          </a:r>
        </a:p>
      </dsp:txBody>
      <dsp:txXfrm>
        <a:off x="2631068" y="233057"/>
        <a:ext cx="2018155" cy="978630"/>
      </dsp:txXfrm>
    </dsp:sp>
    <dsp:sp modelId="{6634630C-8746-4C90-B69F-A44DA25E0C5E}">
      <dsp:nvSpPr>
        <dsp:cNvPr id="0" name=""/>
        <dsp:cNvSpPr/>
      </dsp:nvSpPr>
      <dsp:spPr>
        <a:xfrm>
          <a:off x="2808526" y="1242135"/>
          <a:ext cx="207904" cy="779643"/>
        </a:xfrm>
        <a:custGeom>
          <a:avLst/>
          <a:gdLst/>
          <a:ahLst/>
          <a:cxnLst/>
          <a:rect l="0" t="0" r="0" b="0"/>
          <a:pathLst>
            <a:path>
              <a:moveTo>
                <a:pt x="0" y="0"/>
              </a:moveTo>
              <a:lnTo>
                <a:pt x="0" y="779643"/>
              </a:lnTo>
              <a:lnTo>
                <a:pt x="207904" y="7796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679A82-DE5F-4ADD-923D-6336B22E169F}">
      <dsp:nvSpPr>
        <dsp:cNvPr id="0" name=""/>
        <dsp:cNvSpPr/>
      </dsp:nvSpPr>
      <dsp:spPr>
        <a:xfrm>
          <a:off x="3016431" y="1502016"/>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최저 임금 이상</a:t>
          </a:r>
        </a:p>
      </dsp:txBody>
      <dsp:txXfrm>
        <a:off x="3046878" y="1532463"/>
        <a:ext cx="1602345" cy="978630"/>
      </dsp:txXfrm>
    </dsp:sp>
    <dsp:sp modelId="{9EB0FEFE-E500-49B1-A326-C1C4F49325B1}">
      <dsp:nvSpPr>
        <dsp:cNvPr id="0" name=""/>
        <dsp:cNvSpPr/>
      </dsp:nvSpPr>
      <dsp:spPr>
        <a:xfrm>
          <a:off x="2808526" y="1242135"/>
          <a:ext cx="207904" cy="2079049"/>
        </a:xfrm>
        <a:custGeom>
          <a:avLst/>
          <a:gdLst/>
          <a:ahLst/>
          <a:cxnLst/>
          <a:rect l="0" t="0" r="0" b="0"/>
          <a:pathLst>
            <a:path>
              <a:moveTo>
                <a:pt x="0" y="0"/>
              </a:moveTo>
              <a:lnTo>
                <a:pt x="0" y="2079049"/>
              </a:lnTo>
              <a:lnTo>
                <a:pt x="207904" y="20790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37CC32-D31F-4413-BDE7-6D4FB45C2B31}">
      <dsp:nvSpPr>
        <dsp:cNvPr id="0" name=""/>
        <dsp:cNvSpPr/>
      </dsp:nvSpPr>
      <dsp:spPr>
        <a:xfrm>
          <a:off x="3016431" y="2801423"/>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주 </a:t>
          </a:r>
          <a:r>
            <a:rPr lang="en-US" altLang="ko-KR" sz="1500" kern="1200" dirty="0"/>
            <a:t>15</a:t>
          </a:r>
          <a:r>
            <a:rPr lang="ko-KR" altLang="en-US" sz="1500" kern="1200" dirty="0"/>
            <a:t>시간 이상 </a:t>
          </a:r>
          <a:endParaRPr lang="en-US" altLang="ko-KR" sz="1500" kern="1200" dirty="0"/>
        </a:p>
        <a:p>
          <a:pPr marL="0" lvl="0" indent="0" algn="ctr" defTabSz="666750" latinLnBrk="1">
            <a:lnSpc>
              <a:spcPct val="90000"/>
            </a:lnSpc>
            <a:spcBef>
              <a:spcPct val="0"/>
            </a:spcBef>
            <a:spcAft>
              <a:spcPct val="35000"/>
            </a:spcAft>
            <a:buNone/>
          </a:pPr>
          <a:r>
            <a:rPr lang="ko-KR" altLang="en-US" sz="1500" kern="1200" dirty="0"/>
            <a:t>주휴수당</a:t>
          </a:r>
        </a:p>
      </dsp:txBody>
      <dsp:txXfrm>
        <a:off x="3046878" y="2831870"/>
        <a:ext cx="1602345" cy="978630"/>
      </dsp:txXfrm>
    </dsp:sp>
    <dsp:sp modelId="{FFCC11D4-CAAA-4B5F-BF02-A606CA198FED}">
      <dsp:nvSpPr>
        <dsp:cNvPr id="0" name=""/>
        <dsp:cNvSpPr/>
      </dsp:nvSpPr>
      <dsp:spPr>
        <a:xfrm>
          <a:off x="2808526" y="1242135"/>
          <a:ext cx="207904" cy="3378456"/>
        </a:xfrm>
        <a:custGeom>
          <a:avLst/>
          <a:gdLst/>
          <a:ahLst/>
          <a:cxnLst/>
          <a:rect l="0" t="0" r="0" b="0"/>
          <a:pathLst>
            <a:path>
              <a:moveTo>
                <a:pt x="0" y="0"/>
              </a:moveTo>
              <a:lnTo>
                <a:pt x="0" y="3378456"/>
              </a:lnTo>
              <a:lnTo>
                <a:pt x="207904" y="33784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0F8D07-57DF-4317-BDE7-AED18BC5D678}">
      <dsp:nvSpPr>
        <dsp:cNvPr id="0" name=""/>
        <dsp:cNvSpPr/>
      </dsp:nvSpPr>
      <dsp:spPr>
        <a:xfrm>
          <a:off x="3016431" y="4100829"/>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월 </a:t>
          </a:r>
          <a:r>
            <a:rPr lang="en-US" altLang="ko-KR" sz="1500" kern="1200" dirty="0"/>
            <a:t>1</a:t>
          </a:r>
          <a:r>
            <a:rPr lang="ko-KR" altLang="en-US" sz="1500" kern="1200" dirty="0"/>
            <a:t>회 이상 </a:t>
          </a:r>
          <a:endParaRPr lang="en-US" altLang="ko-KR" sz="1500" kern="1200" dirty="0"/>
        </a:p>
        <a:p>
          <a:pPr marL="0" lvl="0" indent="0" algn="ctr" defTabSz="666750" latinLnBrk="1">
            <a:lnSpc>
              <a:spcPct val="90000"/>
            </a:lnSpc>
            <a:spcBef>
              <a:spcPct val="0"/>
            </a:spcBef>
            <a:spcAft>
              <a:spcPct val="35000"/>
            </a:spcAft>
            <a:buNone/>
          </a:pPr>
          <a:r>
            <a:rPr lang="ko-KR" altLang="en-US" sz="1500" kern="1200" dirty="0"/>
            <a:t>정기적</a:t>
          </a:r>
          <a:r>
            <a:rPr lang="en-US" altLang="ko-KR" sz="1500" kern="1200" dirty="0"/>
            <a:t>, </a:t>
          </a:r>
          <a:r>
            <a:rPr lang="ko-KR" altLang="en-US" sz="1500" kern="1200" dirty="0"/>
            <a:t>전액</a:t>
          </a:r>
          <a:r>
            <a:rPr lang="en-US" altLang="ko-KR" sz="1500" kern="1200" dirty="0"/>
            <a:t>, </a:t>
          </a:r>
          <a:r>
            <a:rPr lang="ko-KR" altLang="en-US" sz="1500" kern="1200" dirty="0"/>
            <a:t>통화</a:t>
          </a:r>
        </a:p>
      </dsp:txBody>
      <dsp:txXfrm>
        <a:off x="3046878" y="4131276"/>
        <a:ext cx="1602345" cy="978630"/>
      </dsp:txXfrm>
    </dsp:sp>
    <dsp:sp modelId="{D3878CA4-B7F1-4DB8-9F60-C12BC236EF2C}">
      <dsp:nvSpPr>
        <dsp:cNvPr id="0" name=""/>
        <dsp:cNvSpPr/>
      </dsp:nvSpPr>
      <dsp:spPr>
        <a:xfrm>
          <a:off x="5199433" y="202610"/>
          <a:ext cx="2079049" cy="10395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latinLnBrk="1">
            <a:lnSpc>
              <a:spcPct val="90000"/>
            </a:lnSpc>
            <a:spcBef>
              <a:spcPct val="0"/>
            </a:spcBef>
            <a:spcAft>
              <a:spcPct val="35000"/>
            </a:spcAft>
            <a:buNone/>
          </a:pPr>
          <a:r>
            <a:rPr lang="ko-KR" altLang="en-US" sz="1900" kern="1200" dirty="0"/>
            <a:t>휴게 및 </a:t>
          </a:r>
          <a:endParaRPr lang="en-US" altLang="ko-KR" sz="1900" kern="1200" dirty="0"/>
        </a:p>
        <a:p>
          <a:pPr marL="0" lvl="0" indent="0" algn="ctr" defTabSz="844550" latinLnBrk="1">
            <a:lnSpc>
              <a:spcPct val="90000"/>
            </a:lnSpc>
            <a:spcBef>
              <a:spcPct val="0"/>
            </a:spcBef>
            <a:spcAft>
              <a:spcPct val="35000"/>
            </a:spcAft>
            <a:buNone/>
          </a:pPr>
          <a:r>
            <a:rPr lang="ko-KR" altLang="en-US" sz="1900" kern="1200" dirty="0"/>
            <a:t>가산 수당</a:t>
          </a:r>
        </a:p>
      </dsp:txBody>
      <dsp:txXfrm>
        <a:off x="5229880" y="233057"/>
        <a:ext cx="2018155" cy="978630"/>
      </dsp:txXfrm>
    </dsp:sp>
    <dsp:sp modelId="{5433531C-05DA-4060-829D-8D9B80573F8E}">
      <dsp:nvSpPr>
        <dsp:cNvPr id="0" name=""/>
        <dsp:cNvSpPr/>
      </dsp:nvSpPr>
      <dsp:spPr>
        <a:xfrm>
          <a:off x="5407338" y="1242135"/>
          <a:ext cx="207904" cy="779643"/>
        </a:xfrm>
        <a:custGeom>
          <a:avLst/>
          <a:gdLst/>
          <a:ahLst/>
          <a:cxnLst/>
          <a:rect l="0" t="0" r="0" b="0"/>
          <a:pathLst>
            <a:path>
              <a:moveTo>
                <a:pt x="0" y="0"/>
              </a:moveTo>
              <a:lnTo>
                <a:pt x="0" y="779643"/>
              </a:lnTo>
              <a:lnTo>
                <a:pt x="207904" y="7796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BE07D0-863E-4009-8010-60C27D5C2DCC}">
      <dsp:nvSpPr>
        <dsp:cNvPr id="0" name=""/>
        <dsp:cNvSpPr/>
      </dsp:nvSpPr>
      <dsp:spPr>
        <a:xfrm>
          <a:off x="5615243" y="1502016"/>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en-US" altLang="ko-KR" sz="1500" kern="1200" dirty="0"/>
            <a:t>4</a:t>
          </a:r>
          <a:r>
            <a:rPr lang="ko-KR" altLang="en-US" sz="1500" kern="1200" dirty="0"/>
            <a:t>시간 </a:t>
          </a:r>
          <a:r>
            <a:rPr lang="en-US" altLang="ko-KR" sz="1500" kern="1200" dirty="0"/>
            <a:t>30</a:t>
          </a:r>
          <a:r>
            <a:rPr lang="ko-KR" altLang="en-US" sz="1500" kern="1200" dirty="0"/>
            <a:t>분</a:t>
          </a:r>
          <a:endParaRPr lang="en-US" altLang="ko-KR" sz="1500" kern="1200" dirty="0"/>
        </a:p>
        <a:p>
          <a:pPr marL="0" lvl="0" indent="0" algn="ctr" defTabSz="666750" latinLnBrk="1">
            <a:lnSpc>
              <a:spcPct val="90000"/>
            </a:lnSpc>
            <a:spcBef>
              <a:spcPct val="0"/>
            </a:spcBef>
            <a:spcAft>
              <a:spcPct val="35000"/>
            </a:spcAft>
            <a:buNone/>
          </a:pPr>
          <a:r>
            <a:rPr lang="en-US" altLang="ko-KR" sz="1500" kern="1200" dirty="0"/>
            <a:t>8</a:t>
          </a:r>
          <a:r>
            <a:rPr lang="ko-KR" altLang="en-US" sz="1500" kern="1200" dirty="0"/>
            <a:t>시간 </a:t>
          </a:r>
          <a:r>
            <a:rPr lang="en-US" altLang="ko-KR" sz="1500" kern="1200" dirty="0"/>
            <a:t>1</a:t>
          </a:r>
          <a:r>
            <a:rPr lang="ko-KR" altLang="en-US" sz="1500" kern="1200" dirty="0"/>
            <a:t>시간</a:t>
          </a:r>
        </a:p>
      </dsp:txBody>
      <dsp:txXfrm>
        <a:off x="5645690" y="1532463"/>
        <a:ext cx="1602345" cy="978630"/>
      </dsp:txXfrm>
    </dsp:sp>
    <dsp:sp modelId="{1CB460EA-1749-44C5-B024-3C203FAD3652}">
      <dsp:nvSpPr>
        <dsp:cNvPr id="0" name=""/>
        <dsp:cNvSpPr/>
      </dsp:nvSpPr>
      <dsp:spPr>
        <a:xfrm>
          <a:off x="5407338" y="1242135"/>
          <a:ext cx="207904" cy="2079049"/>
        </a:xfrm>
        <a:custGeom>
          <a:avLst/>
          <a:gdLst/>
          <a:ahLst/>
          <a:cxnLst/>
          <a:rect l="0" t="0" r="0" b="0"/>
          <a:pathLst>
            <a:path>
              <a:moveTo>
                <a:pt x="0" y="0"/>
              </a:moveTo>
              <a:lnTo>
                <a:pt x="0" y="2079049"/>
              </a:lnTo>
              <a:lnTo>
                <a:pt x="207904" y="20790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029C9E-83C0-493E-B672-7AA575872E3F}">
      <dsp:nvSpPr>
        <dsp:cNvPr id="0" name=""/>
        <dsp:cNvSpPr/>
      </dsp:nvSpPr>
      <dsp:spPr>
        <a:xfrm>
          <a:off x="5615243" y="2801423"/>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en-US" altLang="ko-KR" sz="1500" kern="1200" dirty="0"/>
            <a:t>5</a:t>
          </a:r>
          <a:r>
            <a:rPr lang="ko-KR" altLang="en-US" sz="1500" kern="1200" dirty="0"/>
            <a:t>인 이상 사업장 연장근로  </a:t>
          </a:r>
          <a:r>
            <a:rPr lang="en-US" altLang="ko-KR" sz="1500" kern="1200" dirty="0"/>
            <a:t>50%</a:t>
          </a:r>
          <a:r>
            <a:rPr lang="ko-KR" altLang="en-US" sz="1500" kern="1200" dirty="0"/>
            <a:t>가산수당</a:t>
          </a:r>
        </a:p>
      </dsp:txBody>
      <dsp:txXfrm>
        <a:off x="5645690" y="2831870"/>
        <a:ext cx="1602345" cy="978630"/>
      </dsp:txXfrm>
    </dsp:sp>
    <dsp:sp modelId="{68C945CE-233A-4A88-827A-0942B5625647}">
      <dsp:nvSpPr>
        <dsp:cNvPr id="0" name=""/>
        <dsp:cNvSpPr/>
      </dsp:nvSpPr>
      <dsp:spPr>
        <a:xfrm>
          <a:off x="7798246" y="202610"/>
          <a:ext cx="2079049" cy="103952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latinLnBrk="1">
            <a:lnSpc>
              <a:spcPct val="90000"/>
            </a:lnSpc>
            <a:spcBef>
              <a:spcPct val="0"/>
            </a:spcBef>
            <a:spcAft>
              <a:spcPct val="35000"/>
            </a:spcAft>
            <a:buNone/>
          </a:pPr>
          <a:r>
            <a:rPr lang="ko-KR" altLang="en-US" sz="1900" kern="1200" dirty="0"/>
            <a:t>증거의 기록</a:t>
          </a:r>
        </a:p>
      </dsp:txBody>
      <dsp:txXfrm>
        <a:off x="7828693" y="233057"/>
        <a:ext cx="2018155" cy="978630"/>
      </dsp:txXfrm>
    </dsp:sp>
    <dsp:sp modelId="{36F86605-8C9D-4E00-A4D0-B6B171FEBA32}">
      <dsp:nvSpPr>
        <dsp:cNvPr id="0" name=""/>
        <dsp:cNvSpPr/>
      </dsp:nvSpPr>
      <dsp:spPr>
        <a:xfrm>
          <a:off x="8006151" y="1242135"/>
          <a:ext cx="207904" cy="779643"/>
        </a:xfrm>
        <a:custGeom>
          <a:avLst/>
          <a:gdLst/>
          <a:ahLst/>
          <a:cxnLst/>
          <a:rect l="0" t="0" r="0" b="0"/>
          <a:pathLst>
            <a:path>
              <a:moveTo>
                <a:pt x="0" y="0"/>
              </a:moveTo>
              <a:lnTo>
                <a:pt x="0" y="779643"/>
              </a:lnTo>
              <a:lnTo>
                <a:pt x="207904" y="7796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B2947D-56EA-4874-9916-57189BD5BE56}">
      <dsp:nvSpPr>
        <dsp:cNvPr id="0" name=""/>
        <dsp:cNvSpPr/>
      </dsp:nvSpPr>
      <dsp:spPr>
        <a:xfrm>
          <a:off x="8214056" y="1502016"/>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기록하는 습관</a:t>
          </a:r>
        </a:p>
      </dsp:txBody>
      <dsp:txXfrm>
        <a:off x="8244503" y="1532463"/>
        <a:ext cx="1602345" cy="978630"/>
      </dsp:txXfrm>
    </dsp:sp>
    <dsp:sp modelId="{2514F170-94F2-49A8-9C66-71497AD84C33}">
      <dsp:nvSpPr>
        <dsp:cNvPr id="0" name=""/>
        <dsp:cNvSpPr/>
      </dsp:nvSpPr>
      <dsp:spPr>
        <a:xfrm>
          <a:off x="8006151" y="1242135"/>
          <a:ext cx="207904" cy="2079049"/>
        </a:xfrm>
        <a:custGeom>
          <a:avLst/>
          <a:gdLst/>
          <a:ahLst/>
          <a:cxnLst/>
          <a:rect l="0" t="0" r="0" b="0"/>
          <a:pathLst>
            <a:path>
              <a:moveTo>
                <a:pt x="0" y="0"/>
              </a:moveTo>
              <a:lnTo>
                <a:pt x="0" y="2079049"/>
              </a:lnTo>
              <a:lnTo>
                <a:pt x="207904" y="207904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18E727-0D32-4D80-9446-0EA38FF93410}">
      <dsp:nvSpPr>
        <dsp:cNvPr id="0" name=""/>
        <dsp:cNvSpPr/>
      </dsp:nvSpPr>
      <dsp:spPr>
        <a:xfrm>
          <a:off x="8214056" y="2801423"/>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출퇴근 기록</a:t>
          </a:r>
          <a:endParaRPr lang="en-US" altLang="ko-KR" sz="1500" kern="1200" dirty="0"/>
        </a:p>
        <a:p>
          <a:pPr marL="0" lvl="0" indent="0" algn="ctr" defTabSz="666750" latinLnBrk="1">
            <a:lnSpc>
              <a:spcPct val="90000"/>
            </a:lnSpc>
            <a:spcBef>
              <a:spcPct val="0"/>
            </a:spcBef>
            <a:spcAft>
              <a:spcPct val="35000"/>
            </a:spcAft>
            <a:buNone/>
          </a:pPr>
          <a:r>
            <a:rPr lang="ko-KR" altLang="en-US" sz="1500" kern="1200" dirty="0"/>
            <a:t>급여명세서 보관</a:t>
          </a:r>
        </a:p>
      </dsp:txBody>
      <dsp:txXfrm>
        <a:off x="8244503" y="2831870"/>
        <a:ext cx="1602345" cy="978630"/>
      </dsp:txXfrm>
    </dsp:sp>
    <dsp:sp modelId="{125A9DA9-7536-4A10-AC94-E9523B486256}">
      <dsp:nvSpPr>
        <dsp:cNvPr id="0" name=""/>
        <dsp:cNvSpPr/>
      </dsp:nvSpPr>
      <dsp:spPr>
        <a:xfrm>
          <a:off x="8006151" y="1242135"/>
          <a:ext cx="207904" cy="3378456"/>
        </a:xfrm>
        <a:custGeom>
          <a:avLst/>
          <a:gdLst/>
          <a:ahLst/>
          <a:cxnLst/>
          <a:rect l="0" t="0" r="0" b="0"/>
          <a:pathLst>
            <a:path>
              <a:moveTo>
                <a:pt x="0" y="0"/>
              </a:moveTo>
              <a:lnTo>
                <a:pt x="0" y="3378456"/>
              </a:lnTo>
              <a:lnTo>
                <a:pt x="207904" y="33784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436C5D-7DD8-4B53-889B-9EAC7C34E6C5}">
      <dsp:nvSpPr>
        <dsp:cNvPr id="0" name=""/>
        <dsp:cNvSpPr/>
      </dsp:nvSpPr>
      <dsp:spPr>
        <a:xfrm>
          <a:off x="8214056" y="4100829"/>
          <a:ext cx="1663239" cy="103952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latinLnBrk="1">
            <a:lnSpc>
              <a:spcPct val="90000"/>
            </a:lnSpc>
            <a:spcBef>
              <a:spcPct val="0"/>
            </a:spcBef>
            <a:spcAft>
              <a:spcPct val="35000"/>
            </a:spcAft>
            <a:buNone/>
          </a:pPr>
          <a:r>
            <a:rPr lang="ko-KR" altLang="en-US" sz="1500" kern="1200" dirty="0"/>
            <a:t>상담 </a:t>
          </a:r>
          <a:r>
            <a:rPr lang="en-US" altLang="ko-KR" sz="1500" kern="1200" dirty="0"/>
            <a:t>1350 </a:t>
          </a:r>
        </a:p>
        <a:p>
          <a:pPr marL="0" lvl="0" indent="0" algn="ctr" defTabSz="666750" latinLnBrk="1">
            <a:lnSpc>
              <a:spcPct val="90000"/>
            </a:lnSpc>
            <a:spcBef>
              <a:spcPct val="0"/>
            </a:spcBef>
            <a:spcAft>
              <a:spcPct val="35000"/>
            </a:spcAft>
            <a:buNone/>
          </a:pPr>
          <a:r>
            <a:rPr lang="ko-KR" altLang="en-US" sz="1500" kern="1200" dirty="0"/>
            <a:t>고용노동부</a:t>
          </a:r>
        </a:p>
      </dsp:txBody>
      <dsp:txXfrm>
        <a:off x="8244503" y="4131276"/>
        <a:ext cx="1602345" cy="978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F3361-EECC-43E7-8C4F-F3EE682CC823}">
      <dsp:nvSpPr>
        <dsp:cNvPr id="0" name=""/>
        <dsp:cNvSpPr/>
      </dsp:nvSpPr>
      <dsp:spPr>
        <a:xfrm>
          <a:off x="340738" y="0"/>
          <a:ext cx="3487358" cy="149128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4FE3C-428F-4521-969F-516B66D7D552}">
      <dsp:nvSpPr>
        <dsp:cNvPr id="0" name=""/>
        <dsp:cNvSpPr/>
      </dsp:nvSpPr>
      <dsp:spPr>
        <a:xfrm>
          <a:off x="1799129" y="457709"/>
          <a:ext cx="2296628" cy="92169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latinLnBrk="1">
            <a:lnSpc>
              <a:spcPct val="100000"/>
            </a:lnSpc>
            <a:spcBef>
              <a:spcPct val="0"/>
            </a:spcBef>
            <a:spcAft>
              <a:spcPct val="35000"/>
            </a:spcAft>
            <a:buNone/>
          </a:pPr>
          <a:r>
            <a:rPr lang="ko-KR" altLang="en-US" sz="2000" kern="1200" dirty="0"/>
            <a:t>일하기 전에 </a:t>
          </a:r>
          <a:endParaRPr lang="en-US" altLang="ko-KR" sz="2000" kern="1200" dirty="0"/>
        </a:p>
        <a:p>
          <a:pPr marL="0" lvl="0" indent="0" algn="ctr" defTabSz="889000" latinLnBrk="1">
            <a:lnSpc>
              <a:spcPct val="100000"/>
            </a:lnSpc>
            <a:spcBef>
              <a:spcPct val="0"/>
            </a:spcBef>
            <a:spcAft>
              <a:spcPct val="35000"/>
            </a:spcAft>
            <a:buNone/>
          </a:pPr>
          <a:r>
            <a:rPr lang="ko-KR" altLang="en-US" sz="2000" kern="1200" dirty="0"/>
            <a:t>알면 힘이 </a:t>
          </a:r>
          <a:r>
            <a:rPr lang="ko-KR" altLang="en-US" sz="2000" kern="1200" dirty="0" err="1"/>
            <a:t>되요</a:t>
          </a:r>
          <a:r>
            <a:rPr lang="en-US" altLang="ko-KR" sz="2000" kern="1200" dirty="0"/>
            <a:t>!</a:t>
          </a:r>
          <a:endParaRPr lang="ko-KR" altLang="en-US" sz="2000" kern="1200" dirty="0"/>
        </a:p>
      </dsp:txBody>
      <dsp:txXfrm>
        <a:off x="1844122" y="502702"/>
        <a:ext cx="2206642" cy="831708"/>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6T05:45:35.514"/>
    </inkml:context>
    <inkml:brush xml:id="br0">
      <inkml:brushProperty name="width" value="0.1" units="cm"/>
      <inkml:brushProperty name="height" value="0.1" units="cm"/>
    </inkml:brush>
  </inkml:definitions>
  <inkml:trace contextRef="#ctx0" brushRef="#br0">580 0 1376 0 0,'-62'0'112'0'0,"-2"0"-112"0"0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6T05:45:35.860"/>
    </inkml:context>
    <inkml:brush xml:id="br0">
      <inkml:brushProperty name="width" value="0.1" units="cm"/>
      <inkml:brushProperty name="height" value="0.1" units="cm"/>
    </inkml:brush>
  </inkml:definitions>
  <inkml:trace contextRef="#ctx0" brushRef="#br0">22226 4670 2672 0 0,'-1'0'2393'0'0,"1"1"-2177"0"0,3 2-200 0 0,10 1-40 0 0,19 1 496 0 0,14-1 16 0 0,16-1-104 0 0,18-4-336 0 0,13-5-440 0 0,7-4-304 0 0,-2-3-225 0 0,-11 0-671 0 0,-18 1-392 0 0,-20 3 912 0 0,-19 2 1072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6T05:45:35.865"/>
    </inkml:context>
    <inkml:brush xml:id="br0">
      <inkml:brushProperty name="width" value="0.1" units="cm"/>
      <inkml:brushProperty name="height" value="0.1" units="cm"/>
    </inkml:brush>
  </inkml:definitions>
  <inkml:trace contextRef="#ctx0" brushRef="#br0">23005 4624 2432 0 0,'2'0'4569'0'0,"6"1"-4561"0"0,7 0 96 0 0,8 1-88 0 0,6-1 40 0 0,5-1-568 0 0,3-2-1104 0 0,-1-2-273 0 0,-1-1 161 0 0,-7 1 720 0 0,-9 1 584 0 0,-7 1 424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6T05:45:35.886"/>
    </inkml:context>
    <inkml:brush xml:id="br0">
      <inkml:brushProperty name="width" value="0.1" units="cm"/>
      <inkml:brushProperty name="height" value="0.1" units="cm"/>
    </inkml:brush>
  </inkml:definitions>
  <inkml:trace contextRef="#ctx0" brushRef="#br0">22013 9310 5433 0 0,'-1'0'2712'0'0,"-3"1"-3528"0"0,-2 4-544 0 0,0 6-1913 0 0,4 4 601 0 0,2-1 2672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31811" cy="344410"/>
          </a:xfrm>
          <a:prstGeom prst="rect">
            <a:avLst/>
          </a:prstGeom>
          <a:noFill/>
          <a:ln>
            <a:noFill/>
          </a:ln>
        </p:spPr>
        <p:txBody>
          <a:bodyPr spcFirstLastPara="1" wrap="square" lIns="96325" tIns="48150" rIns="96325" bIns="48150" anchor="t" anchorCtr="0">
            <a:noAutofit/>
          </a:bodyPr>
          <a:lstStyle>
            <a:lvl1pPr marR="0" lvl="0" algn="l" rtl="0">
              <a:spcBef>
                <a:spcPts val="0"/>
              </a:spcBef>
              <a:spcAft>
                <a:spcPts val="0"/>
              </a:spcAft>
              <a:buSzPts val="1400"/>
              <a:buNone/>
              <a:defRPr sz="13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9pPr>
          </a:lstStyle>
          <a:p>
            <a:endParaRPr/>
          </a:p>
        </p:txBody>
      </p:sp>
      <p:sp>
        <p:nvSpPr>
          <p:cNvPr id="4" name="Google Shape;4;n"/>
          <p:cNvSpPr txBox="1">
            <a:spLocks noGrp="1"/>
          </p:cNvSpPr>
          <p:nvPr>
            <p:ph type="dt" idx="10"/>
          </p:nvPr>
        </p:nvSpPr>
        <p:spPr>
          <a:xfrm>
            <a:off x="5662363" y="0"/>
            <a:ext cx="4331811" cy="344410"/>
          </a:xfrm>
          <a:prstGeom prst="rect">
            <a:avLst/>
          </a:prstGeom>
          <a:noFill/>
          <a:ln>
            <a:noFill/>
          </a:ln>
        </p:spPr>
        <p:txBody>
          <a:bodyPr spcFirstLastPara="1" wrap="square" lIns="96325" tIns="48150" rIns="96325" bIns="48150" anchor="t" anchorCtr="0">
            <a:noAutofit/>
          </a:bodyPr>
          <a:lstStyle>
            <a:lvl1pPr marR="0" lvl="0" algn="r" rtl="0">
              <a:spcBef>
                <a:spcPts val="0"/>
              </a:spcBef>
              <a:spcAft>
                <a:spcPts val="0"/>
              </a:spcAft>
              <a:buSzPts val="1400"/>
              <a:buNone/>
              <a:defRPr sz="13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9pPr>
          </a:lstStyle>
          <a:p>
            <a:endParaRPr/>
          </a:p>
        </p:txBody>
      </p:sp>
      <p:sp>
        <p:nvSpPr>
          <p:cNvPr id="5" name="Google Shape;5;n"/>
          <p:cNvSpPr>
            <a:spLocks noGrp="1" noRot="1" noChangeAspect="1"/>
          </p:cNvSpPr>
          <p:nvPr>
            <p:ph type="sldImg" idx="3"/>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L="914400" marR="0" lvl="1"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2pPr>
            <a:lvl3pPr marL="1371600" marR="0" lvl="2"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3pPr>
            <a:lvl4pPr marL="1828800" marR="0" lvl="3"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4pPr>
            <a:lvl5pPr marL="2286000" marR="0" lvl="4"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5pPr>
            <a:lvl6pPr marL="2743200" marR="0" lvl="5"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6pPr>
            <a:lvl7pPr marL="3200400" marR="0" lvl="6"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7pPr>
            <a:lvl8pPr marL="3657600" marR="0" lvl="7"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8pPr>
            <a:lvl9pPr marL="4114800" marR="0" lvl="8"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9pPr>
          </a:lstStyle>
          <a:p>
            <a:endParaRPr/>
          </a:p>
        </p:txBody>
      </p:sp>
      <p:sp>
        <p:nvSpPr>
          <p:cNvPr id="7" name="Google Shape;7;n"/>
          <p:cNvSpPr txBox="1">
            <a:spLocks noGrp="1"/>
          </p:cNvSpPr>
          <p:nvPr>
            <p:ph type="ftr" idx="11"/>
          </p:nvPr>
        </p:nvSpPr>
        <p:spPr>
          <a:xfrm>
            <a:off x="0" y="6519941"/>
            <a:ext cx="4331811" cy="344409"/>
          </a:xfrm>
          <a:prstGeom prst="rect">
            <a:avLst/>
          </a:prstGeom>
          <a:noFill/>
          <a:ln>
            <a:noFill/>
          </a:ln>
        </p:spPr>
        <p:txBody>
          <a:bodyPr spcFirstLastPara="1" wrap="square" lIns="96325" tIns="48150" rIns="96325" bIns="48150" anchor="b" anchorCtr="0">
            <a:noAutofit/>
          </a:bodyPr>
          <a:lstStyle>
            <a:lvl1pPr marR="0" lvl="0" algn="l" rtl="0">
              <a:spcBef>
                <a:spcPts val="0"/>
              </a:spcBef>
              <a:spcAft>
                <a:spcPts val="0"/>
              </a:spcAft>
              <a:buSzPts val="1400"/>
              <a:buNone/>
              <a:defRPr sz="13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n"/>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marR="0" lvl="0" indent="0" algn="r" rtl="0">
              <a:spcBef>
                <a:spcPts val="0"/>
              </a:spcBef>
              <a:spcAft>
                <a:spcPts val="0"/>
              </a:spcAft>
              <a:buNone/>
            </a:pPr>
            <a:fld id="{00000000-1234-1234-1234-123412341234}" type="slidenum">
              <a:rPr lang="ko-KR" sz="1300" b="0" i="0" u="none" strike="noStrike" cap="none">
                <a:solidFill>
                  <a:schemeClr val="dk1"/>
                </a:solidFill>
                <a:latin typeface="Malgun Gothic"/>
                <a:ea typeface="Malgun Gothic"/>
                <a:cs typeface="Malgun Gothic"/>
                <a:sym typeface="Malgun Gothic"/>
              </a:rPr>
              <a:t>‹#›</a:t>
            </a:fld>
            <a:endParaRPr sz="1300" b="0" i="0" u="none" strike="noStrike" cap="none">
              <a:solidFill>
                <a:schemeClr val="dk1"/>
              </a:solidFill>
              <a:latin typeface="Malgun Gothic"/>
              <a:ea typeface="Malgun Gothic"/>
              <a:cs typeface="Malgun Gothic"/>
              <a:sym typeface="Malgu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oel.go.kr/mainpop2.do"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lawnb.com/Info/ContentView?sid=L000C05D5743A60C_4" TargetMode="External"/><Relationship Id="rId4" Type="http://schemas.openxmlformats.org/officeDocument/2006/relationships/hyperlink" Target="https://www.alba.co.kr/contract/EMai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oel.go.kr/mainpop2.d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oel.go.kr/mainpop2.d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dirty="0"/>
              <a:t>안녕하세요! 청소년노동인권교육 강사 </a:t>
            </a:r>
            <a:r>
              <a:rPr lang="en-US" altLang="ko-KR" dirty="0"/>
              <a:t>000</a:t>
            </a:r>
            <a:r>
              <a:rPr lang="ko-KR" dirty="0"/>
              <a:t>입니다.</a:t>
            </a:r>
            <a:endParaRPr dirty="0"/>
          </a:p>
          <a:p>
            <a:pPr marL="0" lvl="0" indent="0" algn="l" rtl="0">
              <a:spcBef>
                <a:spcPts val="0"/>
              </a:spcBef>
              <a:spcAft>
                <a:spcPts val="0"/>
              </a:spcAft>
              <a:buNone/>
            </a:pPr>
            <a:r>
              <a:rPr lang="ko-KR" dirty="0"/>
              <a:t>부산교육청 노동인권교육 강사님들을 </a:t>
            </a:r>
            <a:r>
              <a:rPr lang="ko-KR" dirty="0" err="1"/>
              <a:t>만나뵙게</a:t>
            </a:r>
            <a:r>
              <a:rPr lang="ko-KR" dirty="0"/>
              <a:t> 되어 기쁩니다.</a:t>
            </a:r>
            <a:endParaRPr dirty="0"/>
          </a:p>
          <a:p>
            <a:pPr marL="0" lvl="0" indent="0" algn="l" rtl="0">
              <a:spcBef>
                <a:spcPts val="0"/>
              </a:spcBef>
              <a:spcAft>
                <a:spcPts val="0"/>
              </a:spcAft>
              <a:buNone/>
            </a:pPr>
            <a:r>
              <a:rPr lang="ko-KR" dirty="0"/>
              <a:t>그리고 2학년 1학기 교안에 대한 이야기를 나누게 되어 영광입니다.</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부산교육청에서는 2019년 하반기 </a:t>
            </a:r>
            <a:r>
              <a:rPr lang="ko-KR" dirty="0" err="1"/>
              <a:t>부터</a:t>
            </a:r>
            <a:r>
              <a:rPr lang="ko-KR" dirty="0"/>
              <a:t> 특성화고 노동인권교육이 진행되었습니다.</a:t>
            </a:r>
            <a:endParaRPr dirty="0"/>
          </a:p>
          <a:p>
            <a:pPr marL="0" lvl="0" indent="0" algn="l" rtl="0">
              <a:spcBef>
                <a:spcPts val="0"/>
              </a:spcBef>
              <a:spcAft>
                <a:spcPts val="0"/>
              </a:spcAft>
              <a:buNone/>
            </a:pPr>
            <a:r>
              <a:rPr lang="ko-KR" dirty="0"/>
              <a:t>2019년 2020년까지 같은 교안을 반복적으로 사용하였고 교안의 내용에는 권리부분이 상당부분 </a:t>
            </a:r>
            <a:r>
              <a:rPr lang="ko-KR" dirty="0" err="1"/>
              <a:t>다루어졌습니다</a:t>
            </a:r>
            <a:r>
              <a:rPr lang="ko-KR"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2021년부터는 학년별, 학기별로 내용이 나뉘어지면서 조금 더 구체적인 내용들이 담겨지게 됩니다.</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2학년 1학기는 1학년에서 다뤄진 인권, 청소년인권, </a:t>
            </a:r>
            <a:r>
              <a:rPr lang="ko-KR" dirty="0" err="1"/>
              <a:t>노동인권감수성</a:t>
            </a:r>
            <a:r>
              <a:rPr lang="ko-KR" dirty="0"/>
              <a:t>, 노동의 역사에 대한 이해의 기초위에 &lt;노동의 권리&gt;</a:t>
            </a:r>
            <a:r>
              <a:rPr lang="ko-KR" dirty="0" err="1"/>
              <a:t>를</a:t>
            </a:r>
            <a:r>
              <a:rPr lang="ko-KR" dirty="0"/>
              <a:t> 안내합니다.</a:t>
            </a:r>
            <a:endParaRPr dirty="0"/>
          </a:p>
          <a:p>
            <a:pPr marL="0" lvl="0" indent="0" algn="l" rtl="0">
              <a:spcBef>
                <a:spcPts val="0"/>
              </a:spcBef>
              <a:spcAft>
                <a:spcPts val="0"/>
              </a:spcAft>
              <a:buNone/>
            </a:pPr>
            <a:r>
              <a:rPr lang="ko-KR" dirty="0"/>
              <a:t>노동안전보건관련 내용은 2학기에 다뤄지고 전체적인 내용은 3학년 2학기에 다시 안내됩니다.</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그래서 2학년 1학기의 주요내용은 근로계약서와 최저임금과 관련한 내용을 중심으로 참여수업 형태로 진행됩니다.</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지난 한해동안 참여수업방식을 진행해보신 소감이 궁금합니다. </a:t>
            </a:r>
            <a:endParaRPr dirty="0"/>
          </a:p>
          <a:p>
            <a:pPr marL="0" lvl="0" indent="0" algn="l" rtl="0">
              <a:spcBef>
                <a:spcPts val="0"/>
              </a:spcBef>
              <a:spcAft>
                <a:spcPts val="0"/>
              </a:spcAft>
              <a:buNone/>
            </a:pPr>
            <a:r>
              <a:rPr lang="ko-KR" dirty="0"/>
              <a:t>교안 안내에 앞서 &lt;권리교육&gt;은 약 2시간 가량의 교육으로 구체적인 내용까지 알기는 어렵기에</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err="1"/>
              <a:t>세부적인내용까지</a:t>
            </a:r>
            <a:r>
              <a:rPr lang="ko-KR" dirty="0"/>
              <a:t> 잘 몰라도 권리의식을 고취시켜 부당한 상황에 잘 대처할 수 있도록 하면 좋겠다는 의견이 있습니다.</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ko-KR" dirty="0"/>
              <a:t>본 교안에서 안내하는 기본적인 내용정도는 알아야 뭐가 부당한지를 알 수 있을 것 같습니다.</a:t>
            </a:r>
            <a:endParaRPr dirty="0"/>
          </a:p>
          <a:p>
            <a:pPr marL="0" lvl="0" indent="0" algn="l" rtl="0">
              <a:spcBef>
                <a:spcPts val="0"/>
              </a:spcBef>
              <a:spcAft>
                <a:spcPts val="0"/>
              </a:spcAft>
              <a:buNone/>
            </a:pPr>
            <a:endParaRPr dirty="0"/>
          </a:p>
        </p:txBody>
      </p:sp>
      <p:sp>
        <p:nvSpPr>
          <p:cNvPr id="82" name="Google Shape;82;p1: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3: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altLang="en-US" u="sng" dirty="0">
                <a:solidFill>
                  <a:schemeClr val="hlink"/>
                </a:solidFill>
                <a:hlinkClick r:id="rId3"/>
              </a:rPr>
              <a:t>내일을 위한 고용노동부 </a:t>
            </a:r>
            <a:r>
              <a:rPr lang="en-US" altLang="ko-KR" u="sng" dirty="0">
                <a:solidFill>
                  <a:schemeClr val="hlink"/>
                </a:solidFill>
                <a:hlinkClick r:id="rId3"/>
              </a:rPr>
              <a:t>- </a:t>
            </a:r>
            <a:r>
              <a:rPr lang="ko-KR" altLang="en-US" u="sng" dirty="0">
                <a:solidFill>
                  <a:schemeClr val="hlink"/>
                </a:solidFill>
                <a:hlinkClick r:id="rId3"/>
              </a:rPr>
              <a:t>고용노동부가 밝은 미래를 열어드립니다 </a:t>
            </a:r>
            <a:r>
              <a:rPr lang="en-US" altLang="ko-KR" u="sng" dirty="0">
                <a:solidFill>
                  <a:schemeClr val="hlink"/>
                </a:solidFill>
                <a:hlinkClick r:id="rId3"/>
              </a:rPr>
              <a:t>(moel.go.kr)</a:t>
            </a:r>
            <a:endParaRPr lang="ko-KR" altLang="en-US" dirty="0"/>
          </a:p>
          <a:p>
            <a:pPr marL="0" lvl="0" indent="0" algn="l" rtl="0">
              <a:spcBef>
                <a:spcPts val="0"/>
              </a:spcBef>
              <a:spcAft>
                <a:spcPts val="0"/>
              </a:spcAft>
              <a:buNone/>
            </a:pPr>
            <a:r>
              <a:rPr lang="ko-KR" altLang="en-US" u="sng" dirty="0">
                <a:solidFill>
                  <a:schemeClr val="hlink"/>
                </a:solidFill>
                <a:hlinkClick r:id="rId4"/>
              </a:rPr>
              <a:t>전자근로계약서 </a:t>
            </a:r>
            <a:r>
              <a:rPr lang="en-US" altLang="ko-KR" u="sng" dirty="0">
                <a:solidFill>
                  <a:schemeClr val="hlink"/>
                </a:solidFill>
                <a:hlinkClick r:id="rId4"/>
              </a:rPr>
              <a:t>- </a:t>
            </a:r>
            <a:r>
              <a:rPr lang="ko-KR" altLang="en-US" u="sng" dirty="0">
                <a:solidFill>
                  <a:schemeClr val="hlink"/>
                </a:solidFill>
                <a:hlinkClick r:id="rId4"/>
              </a:rPr>
              <a:t>알바천국 </a:t>
            </a:r>
            <a:r>
              <a:rPr lang="en-US" altLang="ko-KR" u="sng" dirty="0">
                <a:solidFill>
                  <a:schemeClr val="hlink"/>
                </a:solidFill>
                <a:hlinkClick r:id="rId4"/>
              </a:rPr>
              <a:t>(alba.co.kr)</a:t>
            </a:r>
            <a:endParaRPr lang="ko-KR" altLang="en-US" dirty="0"/>
          </a:p>
          <a:p>
            <a:pPr marL="0" lvl="0" indent="0" algn="l" rtl="0">
              <a:spcBef>
                <a:spcPts val="0"/>
              </a:spcBef>
              <a:spcAft>
                <a:spcPts val="0"/>
              </a:spcAft>
              <a:buNone/>
            </a:pPr>
            <a:r>
              <a:rPr lang="en-US" altLang="ko-KR" dirty="0"/>
              <a:t>https://www.alba.co.kr/contract/EContractregist?Ecftype=4</a:t>
            </a:r>
            <a:endParaRPr lang="ko-KR" altLang="en-US" dirty="0"/>
          </a:p>
          <a:p>
            <a:pPr marL="0" lvl="0" indent="0" algn="l" rtl="0">
              <a:spcBef>
                <a:spcPts val="0"/>
              </a:spcBef>
              <a:spcAft>
                <a:spcPts val="0"/>
              </a:spcAft>
              <a:buNone/>
            </a:pPr>
            <a:endParaRPr lang="en-US" b="0" i="0" dirty="0">
              <a:solidFill>
                <a:srgbClr val="202122"/>
              </a:solidFill>
              <a:latin typeface="Arial"/>
              <a:ea typeface="Arial"/>
              <a:cs typeface="Arial"/>
              <a:sym typeface="Arial"/>
            </a:endParaRPr>
          </a:p>
          <a:p>
            <a:pPr marL="0" lvl="0" indent="0" algn="l" rtl="0">
              <a:spcBef>
                <a:spcPts val="0"/>
              </a:spcBef>
              <a:spcAft>
                <a:spcPts val="0"/>
              </a:spcAft>
              <a:buNone/>
            </a:pPr>
            <a:endParaRPr b="0" i="0" dirty="0">
              <a:solidFill>
                <a:srgbClr val="202122"/>
              </a:solidFill>
              <a:latin typeface="Arial"/>
              <a:ea typeface="Arial"/>
              <a:cs typeface="Arial"/>
              <a:sym typeface="Arial"/>
            </a:endParaRPr>
          </a:p>
          <a:p>
            <a:pPr marL="0" lvl="0" indent="0" algn="l" rtl="0">
              <a:spcBef>
                <a:spcPts val="0"/>
              </a:spcBef>
              <a:spcAft>
                <a:spcPts val="0"/>
              </a:spcAft>
              <a:buNone/>
            </a:pPr>
            <a:r>
              <a:rPr lang="ko-KR" b="1" i="0" u="sng" strike="noStrike" dirty="0">
                <a:solidFill>
                  <a:srgbClr val="005DA2"/>
                </a:solidFill>
                <a:latin typeface="Arial"/>
                <a:ea typeface="Arial"/>
                <a:cs typeface="Arial"/>
                <a:sym typeface="Arial"/>
                <a:hlinkClick r:id="rId5">
                  <a:extLst>
                    <a:ext uri="{A12FA001-AC4F-418D-AE19-62706E023703}">
                      <ahyp:hlinkClr xmlns:ahyp="http://schemas.microsoft.com/office/drawing/2018/hyperlinkcolor" val="tx"/>
                    </a:ext>
                  </a:extLst>
                </a:hlinkClick>
              </a:rPr>
              <a:t>제4조</a:t>
            </a:r>
            <a:r>
              <a:rPr lang="ko-KR" b="0" i="0" dirty="0">
                <a:solidFill>
                  <a:srgbClr val="212121"/>
                </a:solidFill>
                <a:latin typeface="Arial"/>
                <a:ea typeface="Arial"/>
                <a:cs typeface="Arial"/>
                <a:sym typeface="Arial"/>
              </a:rPr>
              <a:t>(근로조건의 결정) 근로조건은 근로자와 사용자가 동등한 지위에서 자유의사에 따라 결정하여야 한다.</a:t>
            </a:r>
            <a:endParaRPr b="0" i="0" dirty="0">
              <a:solidFill>
                <a:srgbClr val="202122"/>
              </a:solidFill>
              <a:latin typeface="Arial"/>
              <a:ea typeface="Arial"/>
              <a:cs typeface="Arial"/>
              <a:sym typeface="Arial"/>
            </a:endParaRPr>
          </a:p>
          <a:p>
            <a:pPr marL="0" lvl="0" indent="0" algn="l" rtl="0">
              <a:spcBef>
                <a:spcPts val="0"/>
              </a:spcBef>
              <a:spcAft>
                <a:spcPts val="0"/>
              </a:spcAft>
              <a:buNone/>
            </a:pPr>
            <a:endParaRPr b="0" i="0" dirty="0">
              <a:solidFill>
                <a:srgbClr val="202122"/>
              </a:solidFill>
              <a:latin typeface="Arial"/>
              <a:ea typeface="Arial"/>
              <a:cs typeface="Arial"/>
              <a:sym typeface="Arial"/>
            </a:endParaRPr>
          </a:p>
          <a:p>
            <a:pPr marL="0" lvl="0" indent="0" algn="l" rtl="0">
              <a:spcBef>
                <a:spcPts val="0"/>
              </a:spcBef>
              <a:spcAft>
                <a:spcPts val="0"/>
              </a:spcAft>
              <a:buNone/>
            </a:pPr>
            <a:r>
              <a:rPr lang="ko-KR" b="0" i="0" dirty="0">
                <a:solidFill>
                  <a:srgbClr val="202122"/>
                </a:solidFill>
                <a:latin typeface="Arial"/>
                <a:ea typeface="Arial"/>
                <a:cs typeface="Arial"/>
                <a:sym typeface="Arial"/>
              </a:rPr>
              <a:t>근로관계는 근로자와 사용자가 동등한 지위에서 자유의사에 의하여 결정한 계약에 의하여 성립하며 이러한 근로관계의 성립은 구술에 의하여 약정되기도 하지만 통상적으로 근로계약서 작성에 의하여 </a:t>
            </a:r>
            <a:r>
              <a:rPr lang="ko-KR" b="0" i="0" dirty="0" err="1">
                <a:solidFill>
                  <a:srgbClr val="202122"/>
                </a:solidFill>
                <a:latin typeface="Arial"/>
                <a:ea typeface="Arial"/>
                <a:cs typeface="Arial"/>
                <a:sym typeface="Arial"/>
              </a:rPr>
              <a:t>행하여지고</a:t>
            </a:r>
            <a:r>
              <a:rPr lang="ko-KR" b="0" i="0" dirty="0">
                <a:solidFill>
                  <a:srgbClr val="202122"/>
                </a:solidFill>
                <a:latin typeface="Arial"/>
                <a:ea typeface="Arial"/>
                <a:cs typeface="Arial"/>
                <a:sym typeface="Arial"/>
              </a:rPr>
              <a:t> 있다.</a:t>
            </a:r>
            <a:endParaRPr dirty="0"/>
          </a:p>
          <a:p>
            <a:pPr marL="0" lvl="0" indent="0" algn="l" rtl="0">
              <a:spcBef>
                <a:spcPts val="0"/>
              </a:spcBef>
              <a:spcAft>
                <a:spcPts val="0"/>
              </a:spcAft>
              <a:buNone/>
            </a:pPr>
            <a:r>
              <a:rPr lang="ko-KR" b="0" i="0" dirty="0">
                <a:solidFill>
                  <a:srgbClr val="202122"/>
                </a:solidFill>
                <a:latin typeface="Arial"/>
                <a:ea typeface="Arial"/>
                <a:cs typeface="Arial"/>
                <a:sym typeface="Arial"/>
              </a:rPr>
              <a:t>특히 급여나 근무시간 등의 세부적인 근로조건을 구두로 할 경우 고용주나 근로자가 서로 예측하지 못한 분쟁이 발생할 경우 크고 작은 법적 문제가 발생할 수 있으므로 서면으로 작성하여 계약 사항을 분명히 해야 한다.</a:t>
            </a:r>
            <a:endParaRPr dirty="0"/>
          </a:p>
          <a:p>
            <a:pPr marL="0" lvl="0" indent="0" algn="l" rtl="0">
              <a:spcBef>
                <a:spcPts val="0"/>
              </a:spcBef>
              <a:spcAft>
                <a:spcPts val="0"/>
              </a:spcAft>
              <a:buNone/>
            </a:pPr>
            <a:endParaRPr b="0" i="0" dirty="0">
              <a:solidFill>
                <a:srgbClr val="202122"/>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▪법형식상으로는 노동자와 사용자는 상호 대등한 관계입니다.</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▪근로계약서는 일하기전에 </a:t>
            </a:r>
            <a:r>
              <a:rPr lang="ko-KR" sz="1900" dirty="0" err="1">
                <a:solidFill>
                  <a:srgbClr val="000000"/>
                </a:solidFill>
                <a:latin typeface="Gulimche"/>
                <a:ea typeface="Gulimche"/>
                <a:cs typeface="Gulimche"/>
                <a:sym typeface="Gulimche"/>
              </a:rPr>
              <a:t>상호협의하여</a:t>
            </a:r>
            <a:r>
              <a:rPr lang="ko-KR" sz="1900" dirty="0">
                <a:solidFill>
                  <a:srgbClr val="000000"/>
                </a:solidFill>
                <a:latin typeface="Gulimche"/>
                <a:ea typeface="Gulimche"/>
                <a:cs typeface="Gulimche"/>
                <a:sym typeface="Gulimche"/>
              </a:rPr>
              <a:t> 노동법이 정하는 최저기준 이상으로 </a:t>
            </a:r>
            <a:r>
              <a:rPr lang="ko-KR" sz="1900" dirty="0" err="1">
                <a:solidFill>
                  <a:srgbClr val="000000"/>
                </a:solidFill>
                <a:latin typeface="Gulimche"/>
                <a:ea typeface="Gulimche"/>
                <a:cs typeface="Gulimche"/>
                <a:sym typeface="Gulimche"/>
              </a:rPr>
              <a:t>작성해야합니다</a:t>
            </a:r>
            <a:r>
              <a:rPr lang="ko-KR" sz="1900" dirty="0">
                <a:solidFill>
                  <a:srgbClr val="000000"/>
                </a:solidFill>
                <a:latin typeface="Gulimche"/>
                <a:ea typeface="Gulimche"/>
                <a:cs typeface="Gulimche"/>
                <a:sym typeface="Gulimche"/>
              </a:rPr>
              <a:t>. </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▪반드시 문서로 작성해서 1부를 </a:t>
            </a:r>
            <a:r>
              <a:rPr lang="ko-KR" sz="1900" dirty="0" err="1">
                <a:solidFill>
                  <a:srgbClr val="000000"/>
                </a:solidFill>
                <a:latin typeface="Gulimche"/>
                <a:ea typeface="Gulimche"/>
                <a:cs typeface="Gulimche"/>
                <a:sym typeface="Gulimche"/>
              </a:rPr>
              <a:t>교부받아야</a:t>
            </a:r>
            <a:r>
              <a:rPr lang="ko-KR" sz="1900" dirty="0">
                <a:solidFill>
                  <a:srgbClr val="000000"/>
                </a:solidFill>
                <a:latin typeface="Gulimche"/>
                <a:ea typeface="Gulimche"/>
                <a:cs typeface="Gulimche"/>
                <a:sym typeface="Gulimche"/>
              </a:rPr>
              <a:t> 합니다</a:t>
            </a:r>
            <a:endParaRPr sz="1900" dirty="0">
              <a:solidFill>
                <a:srgbClr val="000000"/>
              </a:solidFill>
              <a:latin typeface="Arial"/>
              <a:ea typeface="Arial"/>
              <a:cs typeface="Arial"/>
              <a:sym typeface="Arial"/>
            </a:endParaRPr>
          </a:p>
          <a:p>
            <a:pPr marL="0" lvl="0" indent="0" algn="l" rtl="0">
              <a:spcBef>
                <a:spcPts val="0"/>
              </a:spcBef>
              <a:spcAft>
                <a:spcPts val="0"/>
              </a:spcAft>
              <a:buNone/>
            </a:pPr>
            <a:endParaRPr b="0" i="0" dirty="0">
              <a:solidFill>
                <a:srgbClr val="202122"/>
              </a:solidFill>
              <a:latin typeface="Arial"/>
              <a:ea typeface="Arial"/>
              <a:cs typeface="Arial"/>
              <a:sym typeface="Arial"/>
            </a:endParaRPr>
          </a:p>
          <a:p>
            <a:pPr marL="0" lvl="0" indent="0" algn="l" rtl="0">
              <a:spcBef>
                <a:spcPts val="0"/>
              </a:spcBef>
              <a:spcAft>
                <a:spcPts val="0"/>
              </a:spcAft>
              <a:buNone/>
            </a:pPr>
            <a:endParaRPr dirty="0"/>
          </a:p>
        </p:txBody>
      </p:sp>
      <p:sp>
        <p:nvSpPr>
          <p:cNvPr id="247" name="Google Shape;247;p13: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ko-KR" altLang="en-US" b="0" i="0" dirty="0">
                <a:solidFill>
                  <a:srgbClr val="000000"/>
                </a:solidFill>
                <a:effectLst/>
                <a:latin typeface="Spoqa Han Sans"/>
              </a:rPr>
              <a:t>후견인</a:t>
            </a:r>
            <a:r>
              <a:rPr lang="en-US" altLang="ko-KR" b="0" i="0" dirty="0">
                <a:solidFill>
                  <a:srgbClr val="000000"/>
                </a:solidFill>
                <a:effectLst/>
                <a:latin typeface="Spoqa Han Sans"/>
              </a:rPr>
              <a:t>-</a:t>
            </a:r>
            <a:r>
              <a:rPr lang="ko-KR" altLang="en-US" b="0" i="0" dirty="0">
                <a:solidFill>
                  <a:srgbClr val="000000"/>
                </a:solidFill>
                <a:effectLst/>
                <a:latin typeface="Spoqa Han Sans"/>
              </a:rPr>
              <a:t>친권자가 없는 미성년자를 보호하며 그의 재산 관리 및 법률 행위를 대리하는 사람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ko-KR" u="sng" dirty="0">
              <a:solidFill>
                <a:schemeClr val="hlink"/>
              </a:solidFill>
              <a:hlinkClick r:id="rId3"/>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u="sng" dirty="0">
                <a:solidFill>
                  <a:schemeClr val="hlink"/>
                </a:solidFill>
                <a:hlinkClick r:id="rId3"/>
              </a:rPr>
              <a:t>1. </a:t>
            </a:r>
            <a:r>
              <a:rPr lang="ko-KR" altLang="en-US" u="sng" dirty="0">
                <a:solidFill>
                  <a:schemeClr val="hlink"/>
                </a:solidFill>
                <a:hlinkClick r:id="rId3"/>
              </a:rPr>
              <a:t>근로계약서는 </a:t>
            </a:r>
            <a:r>
              <a:rPr lang="ko-KR" altLang="en-US" sz="1200" dirty="0"/>
              <a:t>업무를 시작하기 전 미리 작성해서 사업주와 근로자가 한 </a:t>
            </a:r>
            <a:r>
              <a:rPr lang="ko-KR" altLang="en-US" sz="1200" dirty="0" err="1"/>
              <a:t>부씩</a:t>
            </a:r>
            <a:r>
              <a:rPr lang="ko-KR" altLang="en-US" sz="1200" dirty="0"/>
              <a:t> 나눠 가져야 합니다</a:t>
            </a:r>
            <a:r>
              <a:rPr lang="en-US" altLang="ko-KR" sz="1200" dirty="0"/>
              <a:t>. </a:t>
            </a:r>
            <a:endParaRPr lang="ko-KR" alt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2.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계약은 당사자 간에 이루어져야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근로계약서는 일하려는 청소년 자신과 사용자가 직접 작성해야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endParaRPr lang="ko-KR" altLang="en-US" sz="1200" kern="0" spc="0" dirty="0">
              <a:solidFill>
                <a:srgbClr val="000000"/>
              </a:solidFill>
              <a:effectLst/>
              <a:latin typeface="함초롬바탕" panose="02030604000101010101" pitchFamily="18" charset="-127"/>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3.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근로기준법을 위반한 내용은 무효입니다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계약서는 반드시 근로기준법 등에서 정한 최소 기준에 준하여 작성하여야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청소년이라고 당해연도 최저임금보다 낮은 금액으로 계약을 하거나 청소년에게 불리하게 계약한 경우에는 친권자나 후견인 또는 고용노동부 장관이 이를 해지할 수 있다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p>
          <a:p>
            <a:pPr marL="0" lvl="0" indent="0" algn="l" rtl="0">
              <a:spcBef>
                <a:spcPts val="0"/>
              </a:spcBef>
              <a:spcAft>
                <a:spcPts val="0"/>
              </a:spcAft>
              <a:buNone/>
            </a:pPr>
            <a:endParaRPr lang="en-US" altLang="ko-KR" u="sng" dirty="0">
              <a:solidFill>
                <a:schemeClr val="hlink"/>
              </a:solidFill>
              <a:hlinkClick r:id="rId3"/>
            </a:endParaRPr>
          </a:p>
          <a:p>
            <a:pPr marL="0" marR="0" indent="0" algn="just" fontAlgn="base" latinLnBrk="1">
              <a:lnSpc>
                <a:spcPct val="160000"/>
              </a:lnSpc>
              <a:spcBef>
                <a:spcPts val="0"/>
              </a:spcBef>
              <a:spcAft>
                <a:spcPts val="0"/>
              </a:spcAft>
            </a:pP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계약서는 동일한 내용으로 </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부 작성해야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a:t>
            </a:r>
            <a:r>
              <a:rPr lang="ko-KR" altLang="en-US" sz="1200" kern="0" spc="0" dirty="0">
                <a:solidFill>
                  <a:srgbClr val="000000"/>
                </a:solidFill>
                <a:effectLst/>
                <a:latin typeface="함초롬바탕" panose="02030604000101010101" pitchFamily="18" charset="-127"/>
                <a:ea typeface="함초롬돋움" panose="020B0604000101010101" pitchFamily="50" charset="-127"/>
              </a:rPr>
              <a:t> 원칙적으로는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복사하지 말고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부에 각각 직접 내용을 적어야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그런 후에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 모두에 직접 서명하여 사용자와 노동자가 각각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1</a:t>
            </a:r>
            <a:r>
              <a:rPr lang="ko-KR" altLang="en-US" sz="1200" kern="0" spc="0" dirty="0" err="1">
                <a:solidFill>
                  <a:srgbClr val="000000"/>
                </a:solidFill>
                <a:effectLst/>
                <a:latin typeface="함초롬돋움" panose="020B0604000101010101" pitchFamily="50" charset="-127"/>
                <a:ea typeface="함초롬돋움" panose="020B0604000101010101" pitchFamily="50" charset="-127"/>
              </a:rPr>
              <a:t>부씩</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 나누어 가진다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사용자가 근로계약서를 작성하지 않겠다고 하거나 작성한 근로계약서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1</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부를 노동자에게 주지 않았다면 사용자는 벌금 처벌을 받는다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p>
          <a:p>
            <a:pPr marL="0" marR="0" indent="0" algn="just" fontAlgn="base" latinLnBrk="1">
              <a:lnSpc>
                <a:spcPct val="160000"/>
              </a:lnSpc>
              <a:spcBef>
                <a:spcPts val="0"/>
              </a:spcBef>
              <a:spcAft>
                <a:spcPts val="0"/>
              </a:spcAft>
            </a:pPr>
            <a:endParaRPr lang="ko-KR" altLang="en-US" sz="12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근로계약서의 계약에 대해서는 청소년 노동자도 성실하게 근로하여야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지각이나 조퇴 등으로 일을 하지 못한 경우 사용자는 급여에서 그 시간금액을 빼고 줄 수 있다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또 계약서에 기재된 계약기간이 끝나지 않았는데도 일을 그만 두어야 할 경우 다음 사람을 구할 수 있게 여유를 두고 사용자에게 미리 이야기해야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err="1">
                <a:solidFill>
                  <a:srgbClr val="000000"/>
                </a:solidFill>
                <a:effectLst/>
                <a:latin typeface="함초롬돋움" panose="020B0604000101010101" pitchFamily="50" charset="-127"/>
                <a:ea typeface="함초롬돋움" panose="020B0604000101010101" pitchFamily="50" charset="-127"/>
              </a:rPr>
              <a:t>인수인계할</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 때에 자신이 일할 때 처음 받은 모든 물건은 반납하여야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endParaRPr lang="ko-KR" altLang="en-US" sz="1200" kern="0" spc="0" dirty="0">
              <a:solidFill>
                <a:srgbClr val="000000"/>
              </a:solidFill>
              <a:effectLst/>
              <a:latin typeface="함초롬바탕" panose="02030604000101010101" pitchFamily="18" charset="-127"/>
            </a:endParaRPr>
          </a:p>
          <a:p>
            <a:pPr marL="0" lvl="0" indent="0" algn="l" rtl="0">
              <a:spcBef>
                <a:spcPts val="0"/>
              </a:spcBef>
              <a:spcAft>
                <a:spcPts val="0"/>
              </a:spcAft>
              <a:buNone/>
            </a:pPr>
            <a:endParaRPr dirty="0"/>
          </a:p>
        </p:txBody>
      </p:sp>
      <p:sp>
        <p:nvSpPr>
          <p:cNvPr id="259" name="Google Shape;259;p1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ko-KR" altLang="en-US" b="0" i="0" dirty="0">
                <a:solidFill>
                  <a:srgbClr val="000000"/>
                </a:solidFill>
                <a:effectLst/>
                <a:latin typeface="Spoqa Han Sans"/>
              </a:rPr>
              <a:t>후견인</a:t>
            </a:r>
            <a:r>
              <a:rPr lang="en-US" altLang="ko-KR" b="0" i="0" dirty="0">
                <a:solidFill>
                  <a:srgbClr val="000000"/>
                </a:solidFill>
                <a:effectLst/>
                <a:latin typeface="Spoqa Han Sans"/>
              </a:rPr>
              <a:t>-</a:t>
            </a:r>
            <a:r>
              <a:rPr lang="ko-KR" altLang="en-US" b="0" i="0" dirty="0">
                <a:solidFill>
                  <a:srgbClr val="000000"/>
                </a:solidFill>
                <a:effectLst/>
                <a:latin typeface="Spoqa Han Sans"/>
              </a:rPr>
              <a:t>친권자가 없는 미성년자를 보호하며 그의 재산 관리 및 법률 행위를 대리하는 사람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ko-KR" u="sng" dirty="0">
              <a:solidFill>
                <a:schemeClr val="hlink"/>
              </a:solidFill>
              <a:hlinkClick r:id="rId3"/>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u="sng" dirty="0">
                <a:solidFill>
                  <a:schemeClr val="hlink"/>
                </a:solidFill>
                <a:hlinkClick r:id="rId3"/>
              </a:rPr>
              <a:t>1. </a:t>
            </a:r>
            <a:r>
              <a:rPr lang="ko-KR" altLang="en-US" u="sng" dirty="0">
                <a:solidFill>
                  <a:schemeClr val="hlink"/>
                </a:solidFill>
                <a:hlinkClick r:id="rId3"/>
              </a:rPr>
              <a:t>근로계약서는 </a:t>
            </a:r>
            <a:r>
              <a:rPr lang="ko-KR" altLang="en-US" sz="1200" dirty="0"/>
              <a:t>업무를 시작하기 전 미리 작성해서 사업주와 근로자가 한 </a:t>
            </a:r>
            <a:r>
              <a:rPr lang="ko-KR" altLang="en-US" sz="1200" dirty="0" err="1"/>
              <a:t>부씩</a:t>
            </a:r>
            <a:r>
              <a:rPr lang="ko-KR" altLang="en-US" sz="1200" dirty="0"/>
              <a:t> 나눠 가져야 합니다</a:t>
            </a:r>
            <a:r>
              <a:rPr lang="en-US" altLang="ko-KR" sz="1200" dirty="0"/>
              <a:t>. </a:t>
            </a:r>
            <a:endParaRPr lang="ko-KR" alt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2.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계약은 당사자 간에 이루어져야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근로계약서는 일하려는 청소년 자신과 사용자가 직접 작성해야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endParaRPr lang="ko-KR" altLang="en-US" sz="1200" kern="0" spc="0" dirty="0">
              <a:solidFill>
                <a:srgbClr val="000000"/>
              </a:solidFill>
              <a:effectLst/>
              <a:latin typeface="함초롬바탕" panose="02030604000101010101" pitchFamily="18" charset="-127"/>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3.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근로기준법을 위반한 내용은 무효입니다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계약서는 반드시 근로기준법 등에서 정한 최소 기준에 준하여 작성하여야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청소년이라고 당해연도 최저임금보다 낮은 금액으로 계약을 하거나 청소년에게 불리하게 계약한 경우에는 친권자나 후견인 또는 고용노동부 장관이 이를 해지할 수 있다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p>
          <a:p>
            <a:pPr marL="0" lvl="0" indent="0" algn="l" rtl="0">
              <a:spcBef>
                <a:spcPts val="0"/>
              </a:spcBef>
              <a:spcAft>
                <a:spcPts val="0"/>
              </a:spcAft>
              <a:buNone/>
            </a:pPr>
            <a:endParaRPr lang="en-US" altLang="ko-KR" u="sng" dirty="0">
              <a:solidFill>
                <a:schemeClr val="hlink"/>
              </a:solidFill>
              <a:hlinkClick r:id="rId3"/>
            </a:endParaRPr>
          </a:p>
          <a:p>
            <a:pPr marL="0" marR="0" indent="0" algn="just" fontAlgn="base" latinLnBrk="1">
              <a:lnSpc>
                <a:spcPct val="160000"/>
              </a:lnSpc>
              <a:spcBef>
                <a:spcPts val="0"/>
              </a:spcBef>
              <a:spcAft>
                <a:spcPts val="0"/>
              </a:spcAft>
            </a:pP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계약서는 동일한 내용으로 </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부 작성해야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a:t>
            </a:r>
            <a:r>
              <a:rPr lang="ko-KR" altLang="en-US" sz="1200" kern="0" spc="0" dirty="0">
                <a:solidFill>
                  <a:srgbClr val="000000"/>
                </a:solidFill>
                <a:effectLst/>
                <a:latin typeface="함초롬바탕" panose="02030604000101010101" pitchFamily="18" charset="-127"/>
                <a:ea typeface="함초롬돋움" panose="020B0604000101010101" pitchFamily="50" charset="-127"/>
              </a:rPr>
              <a:t> 원칙적으로는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복사하지 말고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부에 각각 직접 내용을 적어야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그런 후에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2</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 모두에 직접 서명하여 사용자와 노동자가 각각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1</a:t>
            </a:r>
            <a:r>
              <a:rPr lang="ko-KR" altLang="en-US" sz="1200" kern="0" spc="0" dirty="0" err="1">
                <a:solidFill>
                  <a:srgbClr val="000000"/>
                </a:solidFill>
                <a:effectLst/>
                <a:latin typeface="함초롬돋움" panose="020B0604000101010101" pitchFamily="50" charset="-127"/>
                <a:ea typeface="함초롬돋움" panose="020B0604000101010101" pitchFamily="50" charset="-127"/>
              </a:rPr>
              <a:t>부씩</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 나누어 가진다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사용자가 근로계약서를 작성하지 않겠다고 하거나 작성한 근로계약서 </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1</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부를 노동자에게 주지 않았다면 사용자는 벌금 처벌을 받는다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p>
          <a:p>
            <a:pPr marL="0" marR="0" indent="0" algn="just" fontAlgn="base" latinLnBrk="1">
              <a:lnSpc>
                <a:spcPct val="160000"/>
              </a:lnSpc>
              <a:spcBef>
                <a:spcPts val="0"/>
              </a:spcBef>
              <a:spcAft>
                <a:spcPts val="0"/>
              </a:spcAft>
            </a:pPr>
            <a:endParaRPr lang="ko-KR" altLang="en-US" sz="1200" kern="0" spc="0" dirty="0">
              <a:solidFill>
                <a:srgbClr val="000000"/>
              </a:solidFill>
              <a:effectLst/>
              <a:latin typeface="함초롬바탕" panose="02030604000101010101" pitchFamily="18" charset="-127"/>
            </a:endParaRPr>
          </a:p>
          <a:p>
            <a:pPr marL="0" marR="0" indent="0" algn="just" fontAlgn="base" latinLnBrk="1">
              <a:lnSpc>
                <a:spcPct val="160000"/>
              </a:lnSpc>
              <a:spcBef>
                <a:spcPts val="0"/>
              </a:spcBef>
              <a:spcAft>
                <a:spcPts val="0"/>
              </a:spcAft>
            </a:pPr>
            <a:r>
              <a:rPr lang="ko-KR" altLang="en-US" sz="1200" b="1" kern="0" spc="0" dirty="0">
                <a:solidFill>
                  <a:srgbClr val="000000"/>
                </a:solidFill>
                <a:effectLst/>
                <a:latin typeface="함초롬돋움" panose="020B0604000101010101" pitchFamily="50" charset="-127"/>
                <a:ea typeface="함초롬돋움" panose="020B0604000101010101" pitchFamily="50" charset="-127"/>
              </a:rPr>
              <a:t>근로계약서의 계약에 대해서는 청소년 노동자도 성실하게 근로하여야 한다</a:t>
            </a:r>
            <a:r>
              <a:rPr lang="en-US" altLang="ko-KR" sz="1200" b="1"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지각이나 조퇴 등으로 일을 하지 못한 경우 사용자는 급여에서 그 시간금액을 빼고 줄 수 있다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또 계약서에 기재된 계약기간이 끝나지 않았는데도 일을 그만 두어야 할 경우 다음 사람을 구할 수 있게 여유를 두고 사용자에게 미리 이야기해야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r>
              <a:rPr lang="ko-KR" altLang="en-US" sz="1200" kern="0" spc="0" dirty="0" err="1">
                <a:solidFill>
                  <a:srgbClr val="000000"/>
                </a:solidFill>
                <a:effectLst/>
                <a:latin typeface="함초롬돋움" panose="020B0604000101010101" pitchFamily="50" charset="-127"/>
                <a:ea typeface="함초롬돋움" panose="020B0604000101010101" pitchFamily="50" charset="-127"/>
              </a:rPr>
              <a:t>인수인계할</a:t>
            </a:r>
            <a:r>
              <a:rPr lang="ko-KR" altLang="en-US" sz="1200" kern="0" spc="0" dirty="0">
                <a:solidFill>
                  <a:srgbClr val="000000"/>
                </a:solidFill>
                <a:effectLst/>
                <a:latin typeface="함초롬돋움" panose="020B0604000101010101" pitchFamily="50" charset="-127"/>
                <a:ea typeface="함초롬돋움" panose="020B0604000101010101" pitchFamily="50" charset="-127"/>
              </a:rPr>
              <a:t> 때에 자신이 일할 때 처음 받은 모든 물건은 반납하여야 한다</a:t>
            </a:r>
            <a:r>
              <a:rPr lang="en-US" altLang="ko-KR" sz="1200" kern="0" spc="0" dirty="0">
                <a:solidFill>
                  <a:srgbClr val="000000"/>
                </a:solidFill>
                <a:effectLst/>
                <a:latin typeface="함초롬돋움" panose="020B0604000101010101" pitchFamily="50" charset="-127"/>
                <a:ea typeface="함초롬돋움" panose="020B0604000101010101" pitchFamily="50" charset="-127"/>
              </a:rPr>
              <a:t>. </a:t>
            </a:r>
            <a:endParaRPr lang="ko-KR" altLang="en-US" sz="1200" kern="0" spc="0" dirty="0">
              <a:solidFill>
                <a:srgbClr val="000000"/>
              </a:solidFill>
              <a:effectLst/>
              <a:latin typeface="함초롬바탕" panose="02030604000101010101" pitchFamily="18" charset="-127"/>
            </a:endParaRPr>
          </a:p>
          <a:p>
            <a:pPr marL="0" lvl="0" indent="0" algn="l" rtl="0">
              <a:spcBef>
                <a:spcPts val="0"/>
              </a:spcBef>
              <a:spcAft>
                <a:spcPts val="0"/>
              </a:spcAft>
              <a:buNone/>
            </a:pPr>
            <a:endParaRPr dirty="0"/>
          </a:p>
        </p:txBody>
      </p:sp>
      <p:sp>
        <p:nvSpPr>
          <p:cNvPr id="259" name="Google Shape;259;p1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14</a:t>
            </a:fld>
            <a:endParaRPr/>
          </a:p>
        </p:txBody>
      </p:sp>
    </p:spTree>
    <p:extLst>
      <p:ext uri="{BB962C8B-B14F-4D97-AF65-F5344CB8AC3E}">
        <p14:creationId xmlns:p14="http://schemas.microsoft.com/office/powerpoint/2010/main" val="301584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a:t>근로계약서 내용을 살펴보기 전에 근로계약서를 작성해본다.</a:t>
            </a:r>
            <a:endParaRPr/>
          </a:p>
          <a:p>
            <a:pPr marL="0" lvl="0" indent="0" algn="l" rtl="0">
              <a:spcBef>
                <a:spcPts val="0"/>
              </a:spcBef>
              <a:spcAft>
                <a:spcPts val="0"/>
              </a:spcAft>
              <a:buNone/>
            </a:pPr>
            <a:endParaRPr/>
          </a:p>
          <a:p>
            <a:pPr marL="0" lvl="0" indent="0" algn="l" rtl="0">
              <a:spcBef>
                <a:spcPts val="0"/>
              </a:spcBef>
              <a:spcAft>
                <a:spcPts val="0"/>
              </a:spcAft>
              <a:buNone/>
            </a:pPr>
            <a:r>
              <a:rPr lang="ko-KR" sz="1900">
                <a:solidFill>
                  <a:srgbClr val="000000"/>
                </a:solidFill>
                <a:latin typeface="Gulimche"/>
                <a:ea typeface="Gulimche"/>
                <a:cs typeface="Gulimche"/>
                <a:sym typeface="Gulimche"/>
              </a:rPr>
              <a:t>▪사용자와 노동자 성명과 근로계약기간을 기재합니다.</a:t>
            </a:r>
            <a:endParaRPr sz="1900">
              <a:solidFill>
                <a:srgbClr val="000000"/>
              </a:solidFill>
              <a:latin typeface="Arial"/>
              <a:ea typeface="Arial"/>
              <a:cs typeface="Arial"/>
              <a:sym typeface="Arial"/>
            </a:endParaRPr>
          </a:p>
          <a:p>
            <a:pPr marL="0" lvl="0" indent="0" algn="l" rtl="0">
              <a:spcBef>
                <a:spcPts val="0"/>
              </a:spcBef>
              <a:spcAft>
                <a:spcPts val="0"/>
              </a:spcAft>
              <a:buNone/>
            </a:pPr>
            <a:r>
              <a:rPr lang="ko-KR"/>
              <a:t> 기간의 정함이 없는 근로계약일 경우 날짜를 비워둔다</a:t>
            </a:r>
            <a:endParaRPr/>
          </a:p>
        </p:txBody>
      </p:sp>
      <p:sp>
        <p:nvSpPr>
          <p:cNvPr id="271" name="Google Shape;271;p1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근무장소와 업무의 내용 근로시간과 휴게시간을 기재합니다.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290" name="Google Shape;290;p16: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315" name="Google Shape;315;p1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339" name="Google Shape;339;p18: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9: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dirty="0"/>
              <a:t>사례: </a:t>
            </a:r>
            <a:r>
              <a:rPr lang="ko-KR" dirty="0" err="1"/>
              <a:t>보건고</a:t>
            </a:r>
            <a:r>
              <a:rPr lang="ko-KR" dirty="0"/>
              <a:t> (</a:t>
            </a:r>
            <a:r>
              <a:rPr lang="ko-KR" dirty="0" err="1"/>
              <a:t>알바갔는데</a:t>
            </a:r>
            <a:r>
              <a:rPr lang="ko-KR" dirty="0"/>
              <a:t> 잠시하고 </a:t>
            </a:r>
            <a:r>
              <a:rPr lang="ko-KR" dirty="0" err="1"/>
              <a:t>손님없으면</a:t>
            </a:r>
            <a:r>
              <a:rPr lang="ko-KR" dirty="0"/>
              <a:t> 집에 갔다가 </a:t>
            </a:r>
            <a:r>
              <a:rPr lang="ko-KR" dirty="0" err="1"/>
              <a:t>손님있을</a:t>
            </a:r>
            <a:r>
              <a:rPr lang="ko-KR" dirty="0"/>
              <a:t> 때 연락하면 와라),  단시간근로자 표준 근로계약서 </a:t>
            </a:r>
            <a:r>
              <a:rPr lang="ko-KR" dirty="0" err="1"/>
              <a:t>활동지</a:t>
            </a:r>
            <a:r>
              <a:rPr lang="ko-KR" dirty="0"/>
              <a:t> 추가</a:t>
            </a:r>
            <a:endParaRPr dirty="0"/>
          </a:p>
          <a:p>
            <a:pPr marL="0" lvl="0" indent="0" algn="l" rtl="0">
              <a:spcBef>
                <a:spcPts val="0"/>
              </a:spcBef>
              <a:spcAft>
                <a:spcPts val="0"/>
              </a:spcAft>
              <a:buNone/>
            </a:pPr>
            <a:endParaRPr dirty="0"/>
          </a:p>
          <a:p>
            <a:pPr marL="0" lvl="0" indent="0" algn="just" rtl="0">
              <a:lnSpc>
                <a:spcPct val="160000"/>
              </a:lnSpc>
              <a:spcBef>
                <a:spcPts val="0"/>
              </a:spcBef>
              <a:spcAft>
                <a:spcPts val="0"/>
              </a:spcAft>
              <a:buNone/>
            </a:pPr>
            <a:r>
              <a:rPr lang="ko-KR" sz="1600" b="1" dirty="0">
                <a:solidFill>
                  <a:srgbClr val="151594"/>
                </a:solidFill>
                <a:latin typeface="Malgun Gothic"/>
                <a:ea typeface="Malgun Gothic"/>
                <a:cs typeface="Malgun Gothic"/>
                <a:sym typeface="Malgun Gothic"/>
              </a:rPr>
              <a:t>기간제 </a:t>
            </a:r>
            <a:r>
              <a:rPr lang="ko-KR" sz="1600" b="1" dirty="0" err="1">
                <a:solidFill>
                  <a:srgbClr val="151594"/>
                </a:solidFill>
                <a:latin typeface="Malgun Gothic"/>
                <a:ea typeface="Malgun Gothic"/>
                <a:cs typeface="Malgun Gothic"/>
                <a:sym typeface="Malgun Gothic"/>
              </a:rPr>
              <a:t>및단시간근로자보호등에관한법률</a:t>
            </a:r>
            <a:r>
              <a:rPr lang="ko-KR" sz="1600" b="1" dirty="0">
                <a:solidFill>
                  <a:srgbClr val="151594"/>
                </a:solidFill>
                <a:latin typeface="Malgun Gothic"/>
                <a:ea typeface="Malgun Gothic"/>
                <a:cs typeface="Malgun Gothic"/>
                <a:sym typeface="Malgun Gothic"/>
              </a:rPr>
              <a:t> 제17조(근로조건의 서면명시)</a:t>
            </a:r>
            <a:r>
              <a:rPr lang="ko-KR" sz="1600" dirty="0">
                <a:solidFill>
                  <a:srgbClr val="000000"/>
                </a:solidFill>
                <a:latin typeface="Malgun Gothic"/>
                <a:ea typeface="Malgun Gothic"/>
                <a:cs typeface="Malgun Gothic"/>
                <a:sym typeface="Malgun Gothic"/>
              </a:rPr>
              <a:t> </a:t>
            </a:r>
            <a:r>
              <a:rPr lang="ko-KR" sz="1200" dirty="0">
                <a:solidFill>
                  <a:srgbClr val="000000"/>
                </a:solidFill>
                <a:latin typeface="Malgun Gothic"/>
                <a:ea typeface="Malgun Gothic"/>
                <a:cs typeface="Malgun Gothic"/>
                <a:sym typeface="Malgun Gothic"/>
              </a:rPr>
              <a:t>사용자는 기간제근로자 또는 단시간근로자와 근로계약을 체결하는 때에는 다음 각 호의 모든 사항을 서면으로 명시하여야 한다. 다만, 제6호는 단시간근로자에 한정한다. &lt;개정 2020. 5. 26.&gt;</a:t>
            </a:r>
            <a:endParaRPr sz="1200" dirty="0">
              <a:solidFill>
                <a:srgbClr val="000000"/>
              </a:solidFill>
              <a:latin typeface="Malgun Gothic"/>
              <a:ea typeface="Malgun Gothic"/>
              <a:cs typeface="Malgun Gothic"/>
              <a:sym typeface="Malgun Gothic"/>
            </a:endParaRPr>
          </a:p>
          <a:p>
            <a:pPr marL="0" lvl="0" indent="0" algn="just" rtl="0">
              <a:lnSpc>
                <a:spcPct val="160000"/>
              </a:lnSpc>
              <a:spcBef>
                <a:spcPts val="0"/>
              </a:spcBef>
              <a:spcAft>
                <a:spcPts val="0"/>
              </a:spcAft>
              <a:buNone/>
            </a:pPr>
            <a:r>
              <a:rPr lang="ko-KR" sz="1200" dirty="0">
                <a:solidFill>
                  <a:srgbClr val="000000"/>
                </a:solidFill>
                <a:latin typeface="Malgun Gothic"/>
                <a:ea typeface="Malgun Gothic"/>
                <a:cs typeface="Malgun Gothic"/>
                <a:sym typeface="Malgun Gothic"/>
              </a:rPr>
              <a:t>1. 근로계약기간에 관한 사항</a:t>
            </a:r>
            <a:endParaRPr dirty="0"/>
          </a:p>
          <a:p>
            <a:pPr marL="0" lvl="0" indent="0" algn="just" rtl="0">
              <a:lnSpc>
                <a:spcPct val="160000"/>
              </a:lnSpc>
              <a:spcBef>
                <a:spcPts val="0"/>
              </a:spcBef>
              <a:spcAft>
                <a:spcPts val="0"/>
              </a:spcAft>
              <a:buNone/>
            </a:pPr>
            <a:r>
              <a:rPr lang="ko-KR" sz="1200" dirty="0">
                <a:solidFill>
                  <a:srgbClr val="000000"/>
                </a:solidFill>
                <a:latin typeface="Malgun Gothic"/>
                <a:ea typeface="Malgun Gothic"/>
                <a:cs typeface="Malgun Gothic"/>
                <a:sym typeface="Malgun Gothic"/>
              </a:rPr>
              <a:t>2. </a:t>
            </a:r>
            <a:r>
              <a:rPr lang="ko-KR" sz="1200" dirty="0" err="1">
                <a:solidFill>
                  <a:srgbClr val="000000"/>
                </a:solidFill>
                <a:latin typeface="Malgun Gothic"/>
                <a:ea typeface="Malgun Gothic"/>
                <a:cs typeface="Malgun Gothic"/>
                <a:sym typeface="Malgun Gothic"/>
              </a:rPr>
              <a:t>근로시간ㆍ휴게에</a:t>
            </a:r>
            <a:r>
              <a:rPr lang="ko-KR" sz="1200" dirty="0">
                <a:solidFill>
                  <a:srgbClr val="000000"/>
                </a:solidFill>
                <a:latin typeface="Malgun Gothic"/>
                <a:ea typeface="Malgun Gothic"/>
                <a:cs typeface="Malgun Gothic"/>
                <a:sym typeface="Malgun Gothic"/>
              </a:rPr>
              <a:t> 관한 사항</a:t>
            </a:r>
            <a:endParaRPr dirty="0"/>
          </a:p>
          <a:p>
            <a:pPr marL="0" lvl="0" indent="0" algn="just" rtl="0">
              <a:lnSpc>
                <a:spcPct val="160000"/>
              </a:lnSpc>
              <a:spcBef>
                <a:spcPts val="0"/>
              </a:spcBef>
              <a:spcAft>
                <a:spcPts val="0"/>
              </a:spcAft>
              <a:buNone/>
            </a:pPr>
            <a:r>
              <a:rPr lang="ko-KR" sz="1200" dirty="0">
                <a:solidFill>
                  <a:srgbClr val="000000"/>
                </a:solidFill>
                <a:latin typeface="Malgun Gothic"/>
                <a:ea typeface="Malgun Gothic"/>
                <a:cs typeface="Malgun Gothic"/>
                <a:sym typeface="Malgun Gothic"/>
              </a:rPr>
              <a:t>3. 임금의 </a:t>
            </a:r>
            <a:r>
              <a:rPr lang="ko-KR" sz="1200" dirty="0" err="1">
                <a:solidFill>
                  <a:srgbClr val="000000"/>
                </a:solidFill>
                <a:latin typeface="Malgun Gothic"/>
                <a:ea typeface="Malgun Gothic"/>
                <a:cs typeface="Malgun Gothic"/>
                <a:sym typeface="Malgun Gothic"/>
              </a:rPr>
              <a:t>구성항목ㆍ계산방법</a:t>
            </a:r>
            <a:r>
              <a:rPr lang="ko-KR" sz="1200" dirty="0">
                <a:solidFill>
                  <a:srgbClr val="000000"/>
                </a:solidFill>
                <a:latin typeface="Malgun Gothic"/>
                <a:ea typeface="Malgun Gothic"/>
                <a:cs typeface="Malgun Gothic"/>
                <a:sym typeface="Malgun Gothic"/>
              </a:rPr>
              <a:t> 및 지불방법에 관한 사항</a:t>
            </a:r>
            <a:endParaRPr dirty="0"/>
          </a:p>
          <a:p>
            <a:pPr marL="0" lvl="0" indent="0" algn="just" rtl="0">
              <a:lnSpc>
                <a:spcPct val="160000"/>
              </a:lnSpc>
              <a:spcBef>
                <a:spcPts val="0"/>
              </a:spcBef>
              <a:spcAft>
                <a:spcPts val="0"/>
              </a:spcAft>
              <a:buNone/>
            </a:pPr>
            <a:r>
              <a:rPr lang="ko-KR" sz="1200" dirty="0">
                <a:solidFill>
                  <a:srgbClr val="000000"/>
                </a:solidFill>
                <a:latin typeface="Malgun Gothic"/>
                <a:ea typeface="Malgun Gothic"/>
                <a:cs typeface="Malgun Gothic"/>
                <a:sym typeface="Malgun Gothic"/>
              </a:rPr>
              <a:t>4. </a:t>
            </a:r>
            <a:r>
              <a:rPr lang="ko-KR" sz="1200" dirty="0" err="1">
                <a:solidFill>
                  <a:srgbClr val="000000"/>
                </a:solidFill>
                <a:latin typeface="Malgun Gothic"/>
                <a:ea typeface="Malgun Gothic"/>
                <a:cs typeface="Malgun Gothic"/>
                <a:sym typeface="Malgun Gothic"/>
              </a:rPr>
              <a:t>휴일ㆍ휴가에</a:t>
            </a:r>
            <a:r>
              <a:rPr lang="ko-KR" sz="1200" dirty="0">
                <a:solidFill>
                  <a:srgbClr val="000000"/>
                </a:solidFill>
                <a:latin typeface="Malgun Gothic"/>
                <a:ea typeface="Malgun Gothic"/>
                <a:cs typeface="Malgun Gothic"/>
                <a:sym typeface="Malgun Gothic"/>
              </a:rPr>
              <a:t> 관한 사항</a:t>
            </a:r>
            <a:endParaRPr dirty="0"/>
          </a:p>
          <a:p>
            <a:pPr marL="0" lvl="0" indent="0" algn="just" rtl="0">
              <a:lnSpc>
                <a:spcPct val="160000"/>
              </a:lnSpc>
              <a:spcBef>
                <a:spcPts val="0"/>
              </a:spcBef>
              <a:spcAft>
                <a:spcPts val="0"/>
              </a:spcAft>
              <a:buNone/>
            </a:pPr>
            <a:r>
              <a:rPr lang="ko-KR" sz="1200" dirty="0">
                <a:solidFill>
                  <a:srgbClr val="000000"/>
                </a:solidFill>
                <a:latin typeface="Malgun Gothic"/>
                <a:ea typeface="Malgun Gothic"/>
                <a:cs typeface="Malgun Gothic"/>
                <a:sym typeface="Malgun Gothic"/>
              </a:rPr>
              <a:t>5. 취업의 장소와 종사하여야 할 업무에 관한 사항</a:t>
            </a:r>
            <a:endParaRPr dirty="0"/>
          </a:p>
          <a:p>
            <a:pPr marL="0" lvl="0" indent="0" algn="just" rtl="0">
              <a:lnSpc>
                <a:spcPct val="160000"/>
              </a:lnSpc>
              <a:spcBef>
                <a:spcPts val="0"/>
              </a:spcBef>
              <a:spcAft>
                <a:spcPts val="0"/>
              </a:spcAft>
              <a:buNone/>
            </a:pPr>
            <a:r>
              <a:rPr lang="ko-KR" sz="1200" b="1" dirty="0">
                <a:solidFill>
                  <a:srgbClr val="FF0000"/>
                </a:solidFill>
                <a:latin typeface="Malgun Gothic"/>
                <a:ea typeface="Malgun Gothic"/>
                <a:cs typeface="Malgun Gothic"/>
                <a:sym typeface="Malgun Gothic"/>
              </a:rPr>
              <a:t>6. 근로일 및 근로일별 근로시간</a:t>
            </a:r>
            <a:endParaRPr sz="1200" b="1" dirty="0">
              <a:solidFill>
                <a:srgbClr val="FF0000"/>
              </a:solidFill>
              <a:latin typeface="Malgun Gothic"/>
              <a:ea typeface="Malgun Gothic"/>
              <a:cs typeface="Malgun Gothic"/>
              <a:sym typeface="Malgun Gothic"/>
            </a:endParaRPr>
          </a:p>
          <a:p>
            <a:pPr marL="0" lvl="0" indent="0" algn="just" rtl="0">
              <a:lnSpc>
                <a:spcPct val="160000"/>
              </a:lnSpc>
              <a:spcBef>
                <a:spcPts val="0"/>
              </a:spcBef>
              <a:spcAft>
                <a:spcPts val="0"/>
              </a:spcAft>
              <a:buNone/>
            </a:pPr>
            <a:endParaRPr sz="1200" b="1" dirty="0">
              <a:solidFill>
                <a:srgbClr val="FF0000"/>
              </a:solidFill>
              <a:latin typeface="Malgun Gothic"/>
              <a:ea typeface="Malgun Gothic"/>
              <a:cs typeface="Malgun Gothic"/>
              <a:sym typeface="Malgun Gothic"/>
            </a:endParaRPr>
          </a:p>
          <a:p>
            <a:pPr marL="0" lvl="0" indent="0" algn="just" rtl="0">
              <a:lnSpc>
                <a:spcPct val="160000"/>
              </a:lnSpc>
              <a:spcBef>
                <a:spcPts val="0"/>
              </a:spcBef>
              <a:spcAft>
                <a:spcPts val="0"/>
              </a:spcAft>
              <a:buNone/>
            </a:pPr>
            <a:r>
              <a:rPr lang="ko-KR" sz="1200" b="1" dirty="0" err="1">
                <a:latin typeface="Malgun Gothic"/>
                <a:ea typeface="Malgun Gothic"/>
                <a:cs typeface="Malgun Gothic"/>
                <a:sym typeface="Malgun Gothic"/>
              </a:rPr>
              <a:t>기간제및단시간근로자보호등에관한법률</a:t>
            </a:r>
            <a:r>
              <a:rPr lang="ko-KR" sz="1200" b="1" dirty="0">
                <a:latin typeface="Malgun Gothic"/>
                <a:ea typeface="Malgun Gothic"/>
                <a:cs typeface="Malgun Gothic"/>
                <a:sym typeface="Malgun Gothic"/>
              </a:rPr>
              <a:t> 제17조(근로조건의 서면명시) 위반 과태료</a:t>
            </a:r>
            <a:endParaRPr sz="1200" b="1" dirty="0">
              <a:latin typeface="Malgun Gothic"/>
              <a:ea typeface="Malgun Gothic"/>
              <a:cs typeface="Malgun Gothic"/>
              <a:sym typeface="Malgun Gothic"/>
            </a:endParaRPr>
          </a:p>
          <a:p>
            <a:pPr marL="0" lvl="0" indent="0" algn="just" rtl="0">
              <a:lnSpc>
                <a:spcPct val="160000"/>
              </a:lnSpc>
              <a:spcBef>
                <a:spcPts val="0"/>
              </a:spcBef>
              <a:spcAft>
                <a:spcPts val="0"/>
              </a:spcAft>
              <a:buNone/>
            </a:pPr>
            <a:endParaRPr sz="1200" b="1" dirty="0">
              <a:solidFill>
                <a:srgbClr val="FF0000"/>
              </a:solidFill>
              <a:latin typeface="Malgun Gothic"/>
              <a:ea typeface="Malgun Gothic"/>
              <a:cs typeface="Malgun Gothic"/>
              <a:sym typeface="Malgun Gothic"/>
            </a:endParaRPr>
          </a:p>
          <a:p>
            <a:pPr marL="0" lvl="0" indent="0" algn="l" rtl="0">
              <a:spcBef>
                <a:spcPts val="0"/>
              </a:spcBef>
              <a:spcAft>
                <a:spcPts val="0"/>
              </a:spcAft>
              <a:buNone/>
            </a:pPr>
            <a:endParaRPr dirty="0"/>
          </a:p>
        </p:txBody>
      </p:sp>
      <p:sp>
        <p:nvSpPr>
          <p:cNvPr id="354" name="Google Shape;354;p19: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0: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360" name="Google Shape;360;p20: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1: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a:t>근로계약서 작성시 소외되는 학생이 없도록 짝을 정하고, 짝이 없을 경우 3명이 함께 하도록 함.</a:t>
            </a:r>
            <a:endParaRPr/>
          </a:p>
          <a:p>
            <a:pPr marL="0" lvl="0" indent="0" algn="l" rtl="0">
              <a:spcBef>
                <a:spcPts val="0"/>
              </a:spcBef>
              <a:spcAft>
                <a:spcPts val="0"/>
              </a:spcAft>
              <a:buNone/>
            </a:pPr>
            <a:endParaRPr/>
          </a:p>
          <a:p>
            <a:pPr marL="0" lvl="0" indent="0" algn="l" rtl="0">
              <a:spcBef>
                <a:spcPts val="0"/>
              </a:spcBef>
              <a:spcAft>
                <a:spcPts val="0"/>
              </a:spcAft>
              <a:buNone/>
            </a:pPr>
            <a:r>
              <a:rPr lang="ko-KR"/>
              <a:t>강사의 역할- 역할, 업종, 질문에 대답, 소극적인 학생들의 참여 독려</a:t>
            </a:r>
            <a:endParaRPr/>
          </a:p>
        </p:txBody>
      </p:sp>
      <p:sp>
        <p:nvSpPr>
          <p:cNvPr id="373" name="Google Shape;373;p21: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 수업 시작전에 근로계약서를 1부씩 나눠준다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1" name="Google Shape;91;p2: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389" name="Google Shape;389;p2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3: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409" name="Google Shape;409;p2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a:t>진지하게 또는 약간 장난스럽게 진행</a:t>
            </a:r>
            <a:endParaRPr/>
          </a:p>
          <a:p>
            <a:pPr marL="0" lvl="0" indent="0" algn="l" rtl="0">
              <a:spcBef>
                <a:spcPts val="0"/>
              </a:spcBef>
              <a:spcAft>
                <a:spcPts val="0"/>
              </a:spcAft>
              <a:buNone/>
            </a:pPr>
            <a:endParaRPr/>
          </a:p>
          <a:p>
            <a:pPr marL="0" lvl="0" indent="0" algn="l" rtl="0">
              <a:spcBef>
                <a:spcPts val="0"/>
              </a:spcBef>
              <a:spcAft>
                <a:spcPts val="0"/>
              </a:spcAft>
              <a:buNone/>
            </a:pPr>
            <a:r>
              <a:rPr lang="ko-KR"/>
              <a:t>시급 비교,  상여금, 수당 (동기부여)</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ko-KR"/>
              <a:t>장난스럽게 ‘노예계약’을 체결 할 경우 근로계약서의 효력여부, 항목별로 살펴보는 재미</a:t>
            </a:r>
            <a:endParaRPr/>
          </a:p>
          <a:p>
            <a:pPr marL="0" lvl="0" indent="0" algn="l" rtl="0">
              <a:spcBef>
                <a:spcPts val="0"/>
              </a:spcBef>
              <a:spcAft>
                <a:spcPts val="0"/>
              </a:spcAft>
              <a:buNone/>
            </a:pPr>
            <a:endParaRPr/>
          </a:p>
        </p:txBody>
      </p:sp>
      <p:sp>
        <p:nvSpPr>
          <p:cNvPr id="424" name="Google Shape;424;p2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근로계약의 주요내용인 근로시간, 휴게, 휴일, 휴가에 대해 알아보겠습니다.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또한 해고 등 부당한 상황에 대한 대처방법도 살펴보겠습니다.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441" name="Google Shape;441;p2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6: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467" name="Google Shape;467;p2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7: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488" name="Google Shape;488;p2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8: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8: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506" name="Google Shape;506;p28: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9: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▪왜~하루 4시간 30분 이상, 8시간 1시간 이상의 휴게시간을 법으로 정해두었을까요?</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(누적된 피로를 회복하여 노동자의 건강유지, 작업능률 향상, 산업재해 방지)</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▪휴게시간은 일하는 도중에 사용자의 지휘, 감독으로부터 벗어나 자유로이 이용할 수 있는 시간입니다.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34" name="Google Shape;534;p29: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0: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30: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▪휴게시간에 쉬지 못하고 일을 했다면 근로시간에 포함되어 임금을 지급받아야합니다.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54" name="Google Shape;554;p30: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1: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▪1주 15시간 이상 일하면면 1주일에 1일이상 임금을 받으면서 쉴 수 있습니다.</a:t>
            </a:r>
            <a:endParaRPr/>
          </a:p>
          <a:p>
            <a:pPr marL="0" marR="0" lvl="0" indent="133807" algn="just" rtl="0">
              <a:lnSpc>
                <a:spcPct val="160000"/>
              </a:lnSpc>
              <a:spcBef>
                <a:spcPts val="0"/>
              </a:spcBef>
              <a:spcAft>
                <a:spcPts val="0"/>
              </a:spcAft>
              <a:buClr>
                <a:schemeClr val="dk1"/>
              </a:buClr>
              <a:buSzPts val="3200"/>
              <a:buFont typeface="Malgun Gothic"/>
              <a:buNone/>
            </a:pPr>
            <a:r>
              <a:rPr lang="ko-KR" sz="3200"/>
              <a:t>2021. 8. 4. 주휴수당 및 연차휴가 산정방법 관련 행정해석 변경 지침</a:t>
            </a:r>
            <a:endParaRPr sz="3200"/>
          </a:p>
          <a:p>
            <a:pPr marL="0" marR="0" lvl="0" indent="133807" algn="just" rtl="0">
              <a:lnSpc>
                <a:spcPct val="160000"/>
              </a:lnSpc>
              <a:spcBef>
                <a:spcPts val="0"/>
              </a:spcBef>
              <a:spcAft>
                <a:spcPts val="0"/>
              </a:spcAft>
              <a:buClr>
                <a:schemeClr val="dk1"/>
              </a:buClr>
              <a:buSzPts val="2000"/>
              <a:buFont typeface="Malgun Gothic"/>
              <a:buNone/>
            </a:pPr>
            <a:r>
              <a:rPr lang="ko-KR" sz="2000"/>
              <a:t>변경전) 1주간의 소정근로일을 개근하고 아울러 1주를 초과하여(예: 8일째) </a:t>
            </a:r>
            <a:r>
              <a:rPr lang="ko-KR" sz="2000" u="sng"/>
              <a:t>근로가 예정되어 있는 경우 </a:t>
            </a:r>
            <a:r>
              <a:rPr lang="ko-KR" sz="2000"/>
              <a:t>주휴수당발생</a:t>
            </a:r>
            <a:endParaRPr/>
          </a:p>
          <a:p>
            <a:pPr marL="0" lvl="0" indent="0" algn="l" rtl="0">
              <a:spcBef>
                <a:spcPts val="0"/>
              </a:spcBef>
              <a:spcAft>
                <a:spcPts val="0"/>
              </a:spcAft>
              <a:buNone/>
            </a:pPr>
            <a:r>
              <a:rPr lang="ko-KR" sz="2000"/>
              <a:t>변경후) 1주간 근로관계가 존속되고 그 기간 동안의 소정근로일에 개근하였다면 1주를 초과한 날(8일째)의 근로가 </a:t>
            </a:r>
            <a:endParaRPr sz="2000"/>
          </a:p>
          <a:p>
            <a:pPr marL="0" lvl="0" indent="0" algn="l" rtl="0">
              <a:spcBef>
                <a:spcPts val="0"/>
              </a:spcBef>
              <a:spcAft>
                <a:spcPts val="0"/>
              </a:spcAft>
              <a:buNone/>
            </a:pPr>
            <a:r>
              <a:rPr lang="ko-KR" sz="2000"/>
              <a:t>예정되어 있지 않더라도 주휴수당 발생</a:t>
            </a:r>
            <a:endParaRPr/>
          </a:p>
          <a:p>
            <a:pPr marL="0" lvl="0" indent="0" algn="l" rtl="0">
              <a:spcBef>
                <a:spcPts val="0"/>
              </a:spcBef>
              <a:spcAft>
                <a:spcPts val="0"/>
              </a:spcAft>
              <a:buNone/>
            </a:pPr>
            <a:r>
              <a:rPr lang="ko-KR" sz="2000"/>
              <a:t>예) 소정근로일이 월~금까지이며, 개근했고, 주휴일은 일요일인 경우</a:t>
            </a:r>
            <a:endParaRPr sz="2000"/>
          </a:p>
          <a:p>
            <a:pPr marL="0" lvl="0" indent="0" algn="l" rtl="0">
              <a:spcBef>
                <a:spcPts val="0"/>
              </a:spcBef>
              <a:spcAft>
                <a:spcPts val="0"/>
              </a:spcAft>
              <a:buNone/>
            </a:pPr>
            <a:r>
              <a:rPr lang="ko-KR" sz="2000"/>
              <a:t>월요일~금요일까지 근로관계 유지(토요일에 퇴직)-&gt;주휴수당 미발생</a:t>
            </a:r>
            <a:endParaRPr sz="2000"/>
          </a:p>
          <a:p>
            <a:pPr marL="0" lvl="0" indent="0" algn="l" rtl="0">
              <a:spcBef>
                <a:spcPts val="0"/>
              </a:spcBef>
              <a:spcAft>
                <a:spcPts val="0"/>
              </a:spcAft>
              <a:buNone/>
            </a:pPr>
            <a:r>
              <a:rPr lang="ko-KR" sz="2000"/>
              <a:t>월요일~일요일까지 근로관계 유지(그 다음 월요일에 퇴직=&gt;주휴수당 발생)</a:t>
            </a:r>
            <a:endParaRPr/>
          </a:p>
          <a:p>
            <a:pPr marL="0" lvl="0" indent="0" algn="l" rtl="0">
              <a:spcBef>
                <a:spcPts val="0"/>
              </a:spcBef>
              <a:spcAft>
                <a:spcPts val="0"/>
              </a:spcAft>
              <a:buNone/>
            </a:pPr>
            <a:r>
              <a:rPr lang="ko-KR" sz="2000"/>
              <a:t>월요일~그 다음 월요일까지 근로관계 유지(그 다음 화요일에 퇴직)=&gt;주휴수당 발생</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 주휴일은 왜 필요할까요?</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(정신적 육체적으로 누적된 피로 회복, 건강확보, 사회문화적 생활향상)</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72" name="Google Shape;572;p31: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▪알바경험이 있는 학생이 있는 지 물어봅니다.</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코로나로 인해  아르바이트 하는 학생들이 많지 않지만 1~2명이 아르바이트를 하거나 방학 중 아르바이트 경험이 있을 수 있습니다.</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알바하는 걸 학교에 안 알리고 하는 친구들이 있습니다. </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이 친구들은 반드시 쉬는 시간에 이것 저것 물어봅니다. </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알바하는 친구들이 있을 수 있어서 명함을 한 두장 씩 두고 옵니다. 카톡으로 문의를 오기도 합니다.</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안심알바센터를 연결해드리기도 하고 직접적으로 카톡상담을 하기도 합니다.  저는 노동상담을 하고 있어 그렇게 하는데 강사님들은 특성화고 안심알바센터를 운영하는 서동현샘을 연결해주시면 좋겠습니다. (부산노동권익센터, 노동상담소)</a:t>
            </a:r>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Arial"/>
                <a:ea typeface="Arial"/>
                <a:cs typeface="Arial"/>
                <a:sym typeface="Arial"/>
              </a:rPr>
              <a:t>알바경험이 있는 학생들 있으면 그 사례로 부터 이야기를 출발해 볼 수 있습니다.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 시작할 때 근로계약서를 작성했었는지 </a:t>
            </a: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임금 및 근로조건에 대해 상호 협의가 가능했는지</a:t>
            </a: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근로계약서는 교부 받았는지</a:t>
            </a: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좋았던 점과 힘들었던 점, 부당한 처우를 받은 경험이 있는지? 어떻게 대응했었는지 ?  등등</a:t>
            </a: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Arial"/>
                <a:ea typeface="Arial"/>
                <a:cs typeface="Arial"/>
                <a:sym typeface="Arial"/>
              </a:rPr>
              <a:t>임금명세서는 받았는지, 주휴수당 등 ~~</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▪알바경험이 있는 학생이 없을 경우-알바를 하고 싶은가요? </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왜 하고 싶은가요? 어떤 일을 하고 싶은가요?  물어보면 다양한 이야기가 나옵니다.</a:t>
            </a:r>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Arial"/>
                <a:ea typeface="Arial"/>
                <a:cs typeface="Arial"/>
                <a:sym typeface="Arial"/>
              </a:rPr>
              <a:t>=&gt; 용돈, 사회경험,  피자를 좋아해서,  직업체험, (생계형)</a:t>
            </a:r>
            <a:endParaRPr sz="1900">
              <a:solidFill>
                <a:srgbClr val="000000"/>
              </a:solidFill>
              <a:latin typeface="Arial"/>
              <a:ea typeface="Arial"/>
              <a:cs typeface="Arial"/>
              <a:sym typeface="Arial"/>
            </a:endParaRPr>
          </a:p>
          <a:p>
            <a:pPr marL="0" lvl="0" indent="0" algn="l" rtl="0">
              <a:spcBef>
                <a:spcPts val="0"/>
              </a:spcBef>
              <a:spcAft>
                <a:spcPts val="0"/>
              </a:spcAft>
              <a:buNone/>
            </a:pPr>
            <a:r>
              <a:rPr lang="ko-KR"/>
              <a:t>  </a:t>
            </a:r>
            <a:endParaRPr/>
          </a:p>
        </p:txBody>
      </p:sp>
      <p:sp>
        <p:nvSpPr>
          <p:cNvPr id="99" name="Google Shape;99;p3: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2: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대부분의 유급 주휴일은 일요일이지만, 상시 일요일에 영업을 하는 경우 일요일이 아닌 날로 유급주휴일로 정할 수 있습니다.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91" name="Google Shape;591;p32: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33: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▪1년에 80%이상 일하면 15일 이상 연차휴가를 사용할 수 있습니다.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(정신적·육체적 휴양의 기회를 제공하고 문화적 생활의 향상을 기하려는 연차유급휴가 제도의 취지)</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▪최초 입사자는 1개월 개근시 다음달에 1일 연차휴가를 사용할 수 있습니다.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▪비록 무급이지만 월 1일의 생리휴가를 사용할 수 있게 한 제도는 왜 필요할까요?</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(생리중인 여성노동자의 신체적, 정신적 건강 보호)</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609" name="Google Shape;609;p33: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약정휴일</a:t>
            </a:r>
            <a:r>
              <a:rPr lang="en-US" altLang="ko-KR" dirty="0"/>
              <a:t>: </a:t>
            </a:r>
            <a:r>
              <a:rPr lang="ko-KR" altLang="en-US" dirty="0" err="1"/>
              <a:t>회사창립일</a:t>
            </a:r>
            <a:r>
              <a:rPr lang="en-US" altLang="ko-KR" dirty="0"/>
              <a:t>, </a:t>
            </a:r>
            <a:r>
              <a:rPr lang="ko-KR" altLang="en-US" dirty="0"/>
              <a:t>기타 휴무일</a:t>
            </a:r>
            <a:endParaRPr lang="en-US" altLang="ko-KR" dirty="0"/>
          </a:p>
          <a:p>
            <a:r>
              <a:rPr lang="ko-KR" altLang="en-US" dirty="0"/>
              <a:t>약정휴가</a:t>
            </a:r>
            <a:r>
              <a:rPr lang="en-US" altLang="ko-KR" dirty="0"/>
              <a:t>: </a:t>
            </a:r>
            <a:r>
              <a:rPr lang="ko-KR" altLang="en-US" dirty="0"/>
              <a:t>하계휴가</a:t>
            </a:r>
            <a:r>
              <a:rPr lang="en-US" altLang="ko-KR" dirty="0"/>
              <a:t>, </a:t>
            </a:r>
            <a:r>
              <a:rPr lang="ko-KR" altLang="en-US" dirty="0"/>
              <a:t>경조휴가 등</a:t>
            </a:r>
            <a:endParaRPr lang="en-US" altLang="ko-KR" dirty="0"/>
          </a:p>
          <a:p>
            <a:r>
              <a:rPr lang="ko-KR" altLang="en-US" dirty="0"/>
              <a:t>약정휴일</a:t>
            </a:r>
            <a:r>
              <a:rPr lang="en-US" altLang="ko-KR" dirty="0"/>
              <a:t>, </a:t>
            </a:r>
            <a:r>
              <a:rPr lang="ko-KR" altLang="en-US" dirty="0"/>
              <a:t>휴가 부여여부</a:t>
            </a:r>
            <a:r>
              <a:rPr lang="en-US" altLang="ko-KR" dirty="0"/>
              <a:t>, </a:t>
            </a:r>
            <a:r>
              <a:rPr lang="ko-KR" altLang="en-US" dirty="0"/>
              <a:t>부여 조건</a:t>
            </a:r>
            <a:r>
              <a:rPr lang="en-US" altLang="ko-KR" dirty="0"/>
              <a:t>, </a:t>
            </a:r>
            <a:r>
              <a:rPr lang="ko-KR" altLang="en-US" dirty="0"/>
              <a:t>부여일 수</a:t>
            </a:r>
            <a:r>
              <a:rPr lang="en-US" altLang="ko-KR" dirty="0"/>
              <a:t>, </a:t>
            </a:r>
            <a:r>
              <a:rPr lang="ko-KR" altLang="en-US" dirty="0"/>
              <a:t>임금 지급여부는 단체협약</a:t>
            </a:r>
            <a:r>
              <a:rPr lang="en-US" altLang="ko-KR" dirty="0"/>
              <a:t>, </a:t>
            </a:r>
            <a:r>
              <a:rPr lang="ko-KR" altLang="en-US" dirty="0"/>
              <a:t>취업규칙 등을 통해 노사가 자율결정</a:t>
            </a:r>
          </a:p>
          <a:p>
            <a:endParaRPr lang="ko-KR" altLang="en-US" dirty="0"/>
          </a:p>
        </p:txBody>
      </p:sp>
      <p:sp>
        <p:nvSpPr>
          <p:cNvPr id="4" name="슬라이드 번호 개체 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ko-KR" sz="1300" b="0" i="0" u="none" strike="noStrike" cap="none" smtClean="0">
                <a:solidFill>
                  <a:schemeClr val="dk1"/>
                </a:solidFill>
                <a:latin typeface="Malgun Gothic"/>
                <a:ea typeface="Malgun Gothic"/>
                <a:cs typeface="Malgun Gothic"/>
                <a:sym typeface="Malgun Gothic"/>
              </a:rPr>
              <a:t>35</a:t>
            </a:fld>
            <a:endParaRPr lang="ko-KR" altLang="en-US" sz="1300" b="0" i="0" u="none" strike="noStrike" cap="none">
              <a:solidFill>
                <a:schemeClr val="dk1"/>
              </a:solidFill>
              <a:latin typeface="Malgun Gothic"/>
              <a:ea typeface="Malgun Gothic"/>
              <a:cs typeface="Malgun Gothic"/>
              <a:sym typeface="Malgun Gothic"/>
            </a:endParaRPr>
          </a:p>
        </p:txBody>
      </p:sp>
    </p:spTree>
    <p:extLst>
      <p:ext uri="{BB962C8B-B14F-4D97-AF65-F5344CB8AC3E}">
        <p14:creationId xmlns:p14="http://schemas.microsoft.com/office/powerpoint/2010/main" val="131757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▪18세 미만 청소년은 원칙적으로 야간 및 휴일에 일할 수 없습니다. ❊18세 미만- 본인동의와 야간 또는 휴일근로 인가를 받은 경우 휴일 야간근로가능</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641" name="Google Shape;641;p3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6: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▪연장, 야간, 휴일근로시 가산임금 50%(1주 15시간이상, 상시근로자 5인이상)을 받아야합니다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▪18세 미만 7시간근로가능 당사자 합의 1시간 연장가능한데 실제 9시간 근로할 경우 법위반이지만 2시간 가산임금 청구가능합니다</a:t>
            </a:r>
            <a:endParaRPr sz="1900">
              <a:solidFill>
                <a:srgbClr val="000000"/>
              </a:solidFill>
              <a:latin typeface="Arial"/>
              <a:ea typeface="Arial"/>
              <a:cs typeface="Arial"/>
              <a:sym typeface="Arial"/>
            </a:endParaRPr>
          </a:p>
          <a:p>
            <a:pPr marL="0" lvl="0" indent="0" algn="just" rtl="0">
              <a:lnSpc>
                <a:spcPct val="160000"/>
              </a:lnSpc>
              <a:spcBef>
                <a:spcPts val="0"/>
              </a:spcBef>
              <a:spcAft>
                <a:spcPts val="0"/>
              </a:spcAft>
              <a:buNone/>
            </a:pPr>
            <a:r>
              <a:rPr lang="ko-KR" sz="1900">
                <a:solidFill>
                  <a:srgbClr val="000000"/>
                </a:solidFill>
                <a:latin typeface="Gulimche"/>
                <a:ea typeface="Gulimche"/>
                <a:cs typeface="Gulimche"/>
                <a:sym typeface="Gulimche"/>
              </a:rPr>
              <a:t>(원칙적으로 18세미만은 야간, 휴일근로 제한)</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672" name="Google Shape;672;p36: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7: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680" name="Google Shape;680;p3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8: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8: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&lt;질문&gt;</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법정 최저임금 보다 적은 시급에 서명한 근로계약이 법적 효력이 있나요?</a:t>
            </a:r>
            <a:endParaRPr dirty="0"/>
          </a:p>
          <a:p>
            <a:pPr marL="0" lvl="0" indent="133807" algn="just" rtl="0">
              <a:lnSpc>
                <a:spcPct val="160000"/>
              </a:lnSpc>
              <a:spcBef>
                <a:spcPts val="0"/>
              </a:spcBef>
              <a:spcAft>
                <a:spcPts val="0"/>
              </a:spcAft>
              <a:buNone/>
            </a:pP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&lt;답변&gt; 위법한 근로계약은 무효입니다.</a:t>
            </a:r>
            <a:endParaRPr sz="1900" dirty="0">
              <a:solidFill>
                <a:srgbClr val="000000"/>
              </a:solidFill>
              <a:latin typeface="Arial"/>
              <a:ea typeface="Arial"/>
              <a:cs typeface="Arial"/>
              <a:sym typeface="Arial"/>
            </a:endParaRPr>
          </a:p>
          <a:p>
            <a:pPr marL="0" lvl="0" indent="0" algn="l" rtl="0">
              <a:spcBef>
                <a:spcPts val="0"/>
              </a:spcBef>
              <a:spcAft>
                <a:spcPts val="0"/>
              </a:spcAft>
              <a:buNone/>
            </a:pPr>
            <a:r>
              <a:rPr lang="ko-KR" dirty="0"/>
              <a:t>             노동법 최저기준</a:t>
            </a:r>
            <a:endParaRPr dirty="0"/>
          </a:p>
        </p:txBody>
      </p:sp>
      <p:sp>
        <p:nvSpPr>
          <p:cNvPr id="701" name="Google Shape;701;p38: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9: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39: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&lt;답변&gt;근로계약의 중요성을 다시 한번 확인하게 됩니다.</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근로계약서에 적힌 업무내용이외의 일을 시킬 수 없습니다. 거부할 수 있습니다. 증거를 챙겨둡니다. </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19" name="Google Shape;719;p39: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0: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40: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▪근로조건 변경으로 손해가 생겼을 경우 즉시 계약을 취소하고, 노동위원회에 손해배상 청구를 신청할 수 있습니다.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33" name="Google Shape;733;p40: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4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41: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a:t>https://youtu.be/KOe-vGceTS0</a:t>
            </a:r>
            <a:endParaRPr/>
          </a:p>
        </p:txBody>
      </p:sp>
      <p:sp>
        <p:nvSpPr>
          <p:cNvPr id="748" name="Google Shape;748;p41: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r>
              <a:rPr lang="ko-KR" altLang="en-US" sz="2400" dirty="0">
                <a:latin typeface="HY헤드라인M" panose="02030600000101010101" pitchFamily="18" charset="-127"/>
                <a:ea typeface="HY헤드라인M" panose="02030600000101010101" pitchFamily="18" charset="-127"/>
              </a:rPr>
              <a:t>🛑 왜 </a:t>
            </a:r>
            <a:r>
              <a:rPr lang="en-US" altLang="ko-KR" sz="2400" dirty="0">
                <a:latin typeface="HY헤드라인M" panose="02030600000101010101" pitchFamily="18" charset="-127"/>
                <a:ea typeface="HY헤드라인M" panose="02030600000101010101" pitchFamily="18" charset="-127"/>
              </a:rPr>
              <a:t>PC</a:t>
            </a:r>
            <a:r>
              <a:rPr lang="ko-KR" altLang="en-US" sz="2400" dirty="0">
                <a:latin typeface="HY헤드라인M" panose="02030600000101010101" pitchFamily="18" charset="-127"/>
                <a:ea typeface="HY헤드라인M" panose="02030600000101010101" pitchFamily="18" charset="-127"/>
              </a:rPr>
              <a:t>방은 </a:t>
            </a:r>
            <a:r>
              <a:rPr lang="en-US" altLang="ko-KR" sz="2400" dirty="0">
                <a:latin typeface="HY헤드라인M" panose="02030600000101010101" pitchFamily="18" charset="-127"/>
                <a:ea typeface="HY헤드라인M" panose="02030600000101010101" pitchFamily="18" charset="-127"/>
              </a:rPr>
              <a:t>"</a:t>
            </a:r>
            <a:r>
              <a:rPr lang="ko-KR" altLang="en-US" sz="2400" dirty="0">
                <a:latin typeface="HY헤드라인M" panose="02030600000101010101" pitchFamily="18" charset="-127"/>
                <a:ea typeface="HY헤드라인M" panose="02030600000101010101" pitchFamily="18" charset="-127"/>
              </a:rPr>
              <a:t>안 된다</a:t>
            </a:r>
            <a:r>
              <a:rPr lang="en-US" altLang="ko-KR" sz="2400" dirty="0">
                <a:latin typeface="HY헤드라인M" panose="02030600000101010101" pitchFamily="18" charset="-127"/>
                <a:ea typeface="HY헤드라인M" panose="02030600000101010101" pitchFamily="18" charset="-127"/>
              </a:rPr>
              <a:t>"</a:t>
            </a:r>
            <a:r>
              <a:rPr lang="ko-KR" altLang="en-US" sz="2400" dirty="0">
                <a:latin typeface="HY헤드라인M" panose="02030600000101010101" pitchFamily="18" charset="-127"/>
                <a:ea typeface="HY헤드라인M" panose="02030600000101010101" pitchFamily="18" charset="-127"/>
              </a:rPr>
              <a:t>고 하나요</a:t>
            </a:r>
            <a:r>
              <a:rPr lang="en-US" altLang="ko-KR" sz="2400" dirty="0">
                <a:latin typeface="HY헤드라인M" panose="02030600000101010101" pitchFamily="18" charset="-127"/>
                <a:ea typeface="HY헤드라인M" panose="02030600000101010101" pitchFamily="18" charset="-127"/>
              </a:rPr>
              <a:t>?</a:t>
            </a:r>
          </a:p>
          <a:p>
            <a:r>
              <a:rPr lang="ko-KR" altLang="en-US" sz="2000" dirty="0">
                <a:latin typeface="HY헤드라인M" panose="02030600000101010101" pitchFamily="18" charset="-127"/>
                <a:ea typeface="HY헤드라인M" panose="02030600000101010101" pitchFamily="18" charset="-127"/>
              </a:rPr>
              <a:t>노동법과 청소년보호법이 </a:t>
            </a:r>
            <a:r>
              <a:rPr lang="ko-KR" altLang="en-US" sz="1800" dirty="0">
                <a:latin typeface="HY헤드라인M" panose="02030600000101010101" pitchFamily="18" charset="-127"/>
                <a:ea typeface="HY헤드라인M" panose="02030600000101010101" pitchFamily="18" charset="-127"/>
              </a:rPr>
              <a:t>서로 다르기 때문입니다</a:t>
            </a:r>
            <a:r>
              <a:rPr lang="en-US" altLang="ko-KR" sz="1800" dirty="0">
                <a:latin typeface="HY헤드라인M" panose="02030600000101010101" pitchFamily="18" charset="-127"/>
                <a:ea typeface="HY헤드라인M" panose="02030600000101010101" pitchFamily="18" charset="-127"/>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ko-KR" altLang="en-US" sz="1800" dirty="0">
                <a:latin typeface="HY헤드라인M" panose="02030600000101010101" pitchFamily="18" charset="-127"/>
                <a:ea typeface="HY헤드라인M" panose="02030600000101010101" pitchFamily="18" charset="-127"/>
              </a:rPr>
              <a:t> </a:t>
            </a:r>
            <a:r>
              <a:rPr lang="en-US" altLang="ko-KR" sz="1800" dirty="0">
                <a:latin typeface="HY헤드라인M" panose="02030600000101010101" pitchFamily="18" charset="-127"/>
                <a:ea typeface="HY헤드라인M" panose="02030600000101010101" pitchFamily="18" charset="-127"/>
              </a:rPr>
              <a:t>PC</a:t>
            </a:r>
            <a:r>
              <a:rPr lang="ko-KR" altLang="en-US" sz="1800" dirty="0">
                <a:latin typeface="HY헤드라인M" panose="02030600000101010101" pitchFamily="18" charset="-127"/>
                <a:ea typeface="HY헤드라인M" panose="02030600000101010101" pitchFamily="18" charset="-127"/>
              </a:rPr>
              <a:t>방</a:t>
            </a:r>
            <a:r>
              <a:rPr lang="en-US" altLang="ko-KR" sz="1800" dirty="0">
                <a:latin typeface="HY헤드라인M" panose="02030600000101010101" pitchFamily="18" charset="-127"/>
                <a:ea typeface="HY헤드라인M" panose="02030600000101010101" pitchFamily="18" charset="-127"/>
              </a:rPr>
              <a:t>, </a:t>
            </a:r>
            <a:r>
              <a:rPr lang="ko-KR" altLang="en-US" sz="1800" dirty="0">
                <a:latin typeface="HY헤드라인M" panose="02030600000101010101" pitchFamily="18" charset="-127"/>
                <a:ea typeface="HY헤드라인M" panose="02030600000101010101" pitchFamily="18" charset="-127"/>
              </a:rPr>
              <a:t>노래방</a:t>
            </a:r>
            <a:r>
              <a:rPr lang="en-US" altLang="ko-KR" sz="1800" dirty="0">
                <a:latin typeface="HY헤드라인M" panose="02030600000101010101" pitchFamily="18" charset="-127"/>
                <a:ea typeface="HY헤드라인M" panose="02030600000101010101" pitchFamily="18" charset="-127"/>
              </a:rPr>
              <a:t>, </a:t>
            </a:r>
            <a:r>
              <a:rPr lang="ko-KR" altLang="en-US" sz="1800" dirty="0">
                <a:latin typeface="HY헤드라인M" panose="02030600000101010101" pitchFamily="18" charset="-127"/>
                <a:ea typeface="HY헤드라인M" panose="02030600000101010101" pitchFamily="18" charset="-127"/>
              </a:rPr>
              <a:t>술집 등 </a:t>
            </a:r>
            <a:r>
              <a:rPr lang="en-US" altLang="ko-KR" sz="1800" dirty="0">
                <a:latin typeface="HY헤드라인M" panose="02030600000101010101" pitchFamily="18" charset="-127"/>
                <a:ea typeface="HY헤드라인M" panose="02030600000101010101" pitchFamily="18" charset="-127"/>
              </a:rPr>
              <a:t>(</a:t>
            </a:r>
            <a:r>
              <a:rPr lang="ko-KR" altLang="en-US" sz="1800" dirty="0">
                <a:latin typeface="HY헤드라인M" panose="02030600000101010101" pitchFamily="18" charset="-127"/>
                <a:ea typeface="HY헤드라인M" panose="02030600000101010101" pitchFamily="18" charset="-127"/>
              </a:rPr>
              <a:t>청소년 고용 금지 업소</a:t>
            </a:r>
            <a:r>
              <a:rPr lang="en-US" altLang="ko-KR" sz="1800" dirty="0">
                <a:latin typeface="HY헤드라인M" panose="02030600000101010101" pitchFamily="18" charset="-127"/>
                <a:ea typeface="HY헤드라인M" panose="02030600000101010101" pitchFamily="18" charset="-127"/>
              </a:rPr>
              <a:t>):</a:t>
            </a:r>
            <a:r>
              <a:rPr lang="ko-KR" altLang="en-US" sz="1800" dirty="0">
                <a:latin typeface="HY헤드라인M" panose="02030600000101010101" pitchFamily="18" charset="-127"/>
                <a:ea typeface="HY헤드라인M" panose="02030600000101010101" pitchFamily="18" charset="-127"/>
              </a:rPr>
              <a:t>청소년보호법에 묶여 있습니다</a:t>
            </a:r>
            <a:r>
              <a:rPr lang="en-US" altLang="ko-KR" sz="1800" dirty="0">
                <a:latin typeface="HY헤드라인M" panose="02030600000101010101" pitchFamily="18" charset="-127"/>
                <a:ea typeface="HY헤드라인M" panose="02030600000101010101" pitchFamily="18" charset="-127"/>
              </a:rPr>
              <a:t>. </a:t>
            </a:r>
            <a:r>
              <a:rPr lang="ko-KR" altLang="en-US" sz="1800" b="1" dirty="0">
                <a:latin typeface="HY헤드라인M" panose="02030600000101010101" pitchFamily="18" charset="-127"/>
                <a:ea typeface="HY헤드라인M" panose="02030600000101010101" pitchFamily="18" charset="-127"/>
              </a:rPr>
              <a:t>연 나이 </a:t>
            </a:r>
            <a:r>
              <a:rPr lang="en-US" altLang="ko-KR" sz="1800" b="1" dirty="0">
                <a:latin typeface="HY헤드라인M" panose="02030600000101010101" pitchFamily="18" charset="-127"/>
                <a:ea typeface="HY헤드라인M" panose="02030600000101010101" pitchFamily="18" charset="-127"/>
              </a:rPr>
              <a:t>19</a:t>
            </a:r>
            <a:r>
              <a:rPr lang="ko-KR" altLang="en-US" sz="1800" b="1" dirty="0">
                <a:latin typeface="HY헤드라인M" panose="02030600000101010101" pitchFamily="18" charset="-127"/>
                <a:ea typeface="HY헤드라인M" panose="02030600000101010101" pitchFamily="18" charset="-127"/>
              </a:rPr>
              <a:t>세인 경우</a:t>
            </a:r>
            <a:r>
              <a:rPr lang="en-US" altLang="ko-KR" sz="1800" b="1" dirty="0">
                <a:latin typeface="HY헤드라인M" panose="02030600000101010101" pitchFamily="18" charset="-127"/>
                <a:ea typeface="HY헤드라인M" panose="02030600000101010101" pitchFamily="18" charset="-127"/>
              </a:rPr>
              <a:t>:</a:t>
            </a:r>
            <a:r>
              <a:rPr lang="ko-KR" altLang="en-US" sz="1800" dirty="0">
                <a:latin typeface="HY헤드라인M" panose="02030600000101010101" pitchFamily="18" charset="-127"/>
                <a:ea typeface="HY헤드라인M" panose="02030600000101010101" pitchFamily="18" charset="-127"/>
              </a:rPr>
              <a:t> </a:t>
            </a:r>
            <a:r>
              <a:rPr lang="en-US" altLang="ko-KR" sz="1800" dirty="0">
                <a:latin typeface="HY헤드라인M" panose="02030600000101010101" pitchFamily="18" charset="-127"/>
                <a:ea typeface="HY헤드라인M" panose="02030600000101010101" pitchFamily="18" charset="-127"/>
              </a:rPr>
              <a:t>2007</a:t>
            </a:r>
            <a:r>
              <a:rPr lang="ko-KR" altLang="en-US" sz="1800" dirty="0">
                <a:latin typeface="HY헤드라인M" panose="02030600000101010101" pitchFamily="18" charset="-127"/>
                <a:ea typeface="HY헤드라인M" panose="02030600000101010101" pitchFamily="18" charset="-127"/>
              </a:rPr>
              <a:t>년생</a:t>
            </a:r>
          </a:p>
          <a:p>
            <a:endParaRPr lang="ko-KR" altLang="en-US" sz="1800" dirty="0">
              <a:latin typeface="HY헤드라인M" panose="02030600000101010101" pitchFamily="18" charset="-127"/>
              <a:ea typeface="HY헤드라인M" panose="02030600000101010101" pitchFamily="18" charset="-127"/>
            </a:endParaRPr>
          </a:p>
          <a:p>
            <a:pPr marL="0" lvl="0" indent="133807"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▪제시된 업종 중 18세 미만 청소년이 일할 수 있는 곳을 찾아봅시다.</a:t>
            </a:r>
            <a:endParaRPr sz="1900" dirty="0">
              <a:solidFill>
                <a:srgbClr val="000000"/>
              </a:solidFill>
              <a:latin typeface="Arial"/>
              <a:ea typeface="Arial"/>
              <a:cs typeface="Arial"/>
              <a:sym typeface="Arial"/>
            </a:endParaRPr>
          </a:p>
          <a:p>
            <a:pPr marL="0" lvl="0" indent="133807"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주유소와 </a:t>
            </a:r>
            <a:r>
              <a:rPr lang="ko-KR" sz="1900" dirty="0" err="1">
                <a:solidFill>
                  <a:srgbClr val="000000"/>
                </a:solidFill>
                <a:latin typeface="Gulimche"/>
                <a:ea typeface="Gulimche"/>
                <a:cs typeface="Gulimche"/>
                <a:sym typeface="Gulimche"/>
              </a:rPr>
              <a:t>식당서빙은</a:t>
            </a:r>
            <a:r>
              <a:rPr lang="ko-KR" sz="1900" dirty="0">
                <a:solidFill>
                  <a:srgbClr val="000000"/>
                </a:solidFill>
                <a:latin typeface="Gulimche"/>
                <a:ea typeface="Gulimche"/>
                <a:cs typeface="Gulimche"/>
                <a:sym typeface="Gulimche"/>
              </a:rPr>
              <a:t> 가능합니다.</a:t>
            </a:r>
            <a:endParaRPr sz="1900" dirty="0">
              <a:solidFill>
                <a:srgbClr val="000000"/>
              </a:solidFill>
              <a:latin typeface="Arial"/>
              <a:ea typeface="Arial"/>
              <a:cs typeface="Arial"/>
              <a:sym typeface="Arial"/>
            </a:endParaRPr>
          </a:p>
          <a:p>
            <a:pPr marL="0" lvl="0" indent="133807"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노래방, </a:t>
            </a:r>
            <a:r>
              <a:rPr lang="ko-KR" sz="1900" dirty="0" err="1">
                <a:solidFill>
                  <a:srgbClr val="000000"/>
                </a:solidFill>
                <a:latin typeface="Gulimche"/>
                <a:ea typeface="Gulimche"/>
                <a:cs typeface="Gulimche"/>
                <a:sym typeface="Gulimche"/>
              </a:rPr>
              <a:t>피시방</a:t>
            </a:r>
            <a:r>
              <a:rPr lang="ko-KR" sz="1900" dirty="0">
                <a:solidFill>
                  <a:srgbClr val="000000"/>
                </a:solidFill>
                <a:latin typeface="Gulimche"/>
                <a:ea typeface="Gulimche"/>
                <a:cs typeface="Gulimche"/>
                <a:sym typeface="Gulimche"/>
              </a:rPr>
              <a:t>, 모텔, 잠수사로 일할 수 없습니다.</a:t>
            </a:r>
            <a:endParaRPr sz="1900" dirty="0">
              <a:solidFill>
                <a:srgbClr val="000000"/>
              </a:solidFill>
              <a:latin typeface="Arial"/>
              <a:ea typeface="Arial"/>
              <a:cs typeface="Arial"/>
              <a:sym typeface="Arial"/>
            </a:endParaRPr>
          </a:p>
          <a:p>
            <a:pPr marL="0" lvl="0" indent="133807"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청소년은 유해하고 위험한 곳에서 일할 수 없습니다.</a:t>
            </a:r>
            <a:endParaRPr dirty="0"/>
          </a:p>
          <a:p>
            <a:pPr marL="144000" lvl="0" indent="-144000" algn="l" rtl="0">
              <a:lnSpc>
                <a:spcPct val="150000"/>
              </a:lnSpc>
              <a:spcBef>
                <a:spcPts val="0"/>
              </a:spcBef>
              <a:spcAft>
                <a:spcPts val="0"/>
              </a:spcAft>
              <a:buClr>
                <a:schemeClr val="dk1"/>
              </a:buClr>
              <a:buSzPts val="2000"/>
              <a:buFont typeface="Noto Sans Symbols"/>
              <a:buChar char="●"/>
            </a:pPr>
            <a:r>
              <a:rPr lang="ko-KR" sz="2000" dirty="0">
                <a:latin typeface="Arial"/>
                <a:ea typeface="Arial"/>
                <a:cs typeface="Arial"/>
                <a:sym typeface="Arial"/>
              </a:rPr>
              <a:t>고압작업, 잠수작업 </a:t>
            </a:r>
            <a:endParaRPr dirty="0"/>
          </a:p>
          <a:p>
            <a:pPr marL="144000" lvl="0" indent="-144000" algn="l" rtl="0">
              <a:lnSpc>
                <a:spcPct val="150000"/>
              </a:lnSpc>
              <a:spcBef>
                <a:spcPts val="1000"/>
              </a:spcBef>
              <a:spcAft>
                <a:spcPts val="0"/>
              </a:spcAft>
              <a:buClr>
                <a:schemeClr val="dk1"/>
              </a:buClr>
              <a:buSzPts val="2000"/>
              <a:buFont typeface="Noto Sans Symbols"/>
              <a:buChar char="●"/>
            </a:pPr>
            <a:r>
              <a:rPr lang="ko-KR" sz="2000" dirty="0">
                <a:latin typeface="Arial"/>
                <a:ea typeface="Arial"/>
                <a:cs typeface="Arial"/>
                <a:sym typeface="Arial"/>
              </a:rPr>
              <a:t>만18세 미만의 운전(조종) 면허취득을 </a:t>
            </a:r>
            <a:br>
              <a:rPr lang="ko-KR" sz="2000" dirty="0">
                <a:latin typeface="Arial"/>
                <a:ea typeface="Arial"/>
                <a:cs typeface="Arial"/>
                <a:sym typeface="Arial"/>
              </a:rPr>
            </a:br>
            <a:r>
              <a:rPr lang="ko-KR" sz="2000" dirty="0">
                <a:latin typeface="Arial"/>
                <a:ea typeface="Arial"/>
                <a:cs typeface="Arial"/>
                <a:sym typeface="Arial"/>
              </a:rPr>
              <a:t> 제한하고 있는 업종의 운전 (조종)업무 </a:t>
            </a:r>
            <a:endParaRPr dirty="0"/>
          </a:p>
          <a:p>
            <a:pPr marL="144000" lvl="0" indent="-144000" algn="l" rtl="0">
              <a:lnSpc>
                <a:spcPct val="150000"/>
              </a:lnSpc>
              <a:spcBef>
                <a:spcPts val="1000"/>
              </a:spcBef>
              <a:spcAft>
                <a:spcPts val="0"/>
              </a:spcAft>
              <a:buClr>
                <a:schemeClr val="dk1"/>
              </a:buClr>
              <a:buSzPts val="2000"/>
              <a:buFont typeface="Noto Sans Symbols"/>
              <a:buChar char="●"/>
            </a:pPr>
            <a:r>
              <a:rPr lang="ko-KR" sz="2000" dirty="0">
                <a:latin typeface="Arial"/>
                <a:ea typeface="Arial"/>
                <a:cs typeface="Arial"/>
                <a:sym typeface="Arial"/>
              </a:rPr>
              <a:t>청소년보호법 등 타 법률에서 만18세 미만 </a:t>
            </a:r>
            <a:br>
              <a:rPr lang="ko-KR" sz="2000" dirty="0">
                <a:latin typeface="Arial"/>
                <a:ea typeface="Arial"/>
                <a:cs typeface="Arial"/>
                <a:sym typeface="Arial"/>
              </a:rPr>
            </a:br>
            <a:r>
              <a:rPr lang="ko-KR" sz="2000" dirty="0">
                <a:latin typeface="Arial"/>
                <a:ea typeface="Arial"/>
                <a:cs typeface="Arial"/>
                <a:sym typeface="Arial"/>
              </a:rPr>
              <a:t> 청소년의 고용을 금지하고 있는 업종</a:t>
            </a:r>
            <a:endParaRPr dirty="0"/>
          </a:p>
          <a:p>
            <a:pPr marL="0" lvl="0" indent="133807" algn="just" rtl="0">
              <a:lnSpc>
                <a:spcPct val="150000"/>
              </a:lnSpc>
              <a:spcBef>
                <a:spcPts val="1000"/>
              </a:spcBef>
              <a:spcAft>
                <a:spcPts val="0"/>
              </a:spcAft>
              <a:buNone/>
            </a:pPr>
            <a:endParaRPr sz="1900" dirty="0">
              <a:solidFill>
                <a:srgbClr val="000000"/>
              </a:solidFill>
              <a:latin typeface="Gulimche"/>
              <a:ea typeface="Gulimche"/>
              <a:cs typeface="Gulimche"/>
              <a:sym typeface="Gulimche"/>
            </a:endParaRPr>
          </a:p>
          <a:p>
            <a:pPr marL="144000" lvl="0" indent="-144000" algn="l" rtl="0">
              <a:lnSpc>
                <a:spcPct val="150000"/>
              </a:lnSpc>
              <a:spcBef>
                <a:spcPts val="0"/>
              </a:spcBef>
              <a:spcAft>
                <a:spcPts val="0"/>
              </a:spcAft>
              <a:buClr>
                <a:schemeClr val="dk1"/>
              </a:buClr>
              <a:buSzPts val="2000"/>
              <a:buFont typeface="Noto Sans Symbols"/>
              <a:buChar char="●"/>
            </a:pPr>
            <a:r>
              <a:rPr lang="ko-KR" sz="2000" dirty="0">
                <a:latin typeface="Arial"/>
                <a:ea typeface="Arial"/>
                <a:cs typeface="Arial"/>
                <a:sym typeface="Arial"/>
              </a:rPr>
              <a:t>교도소 또는 정신병원, 소각 또는 도살 업무 </a:t>
            </a:r>
            <a:endParaRPr dirty="0"/>
          </a:p>
          <a:p>
            <a:pPr marL="144000" lvl="0" indent="-144000" algn="l" rtl="0">
              <a:lnSpc>
                <a:spcPct val="150000"/>
              </a:lnSpc>
              <a:spcBef>
                <a:spcPts val="1000"/>
              </a:spcBef>
              <a:spcAft>
                <a:spcPts val="0"/>
              </a:spcAft>
              <a:buClr>
                <a:schemeClr val="dk1"/>
              </a:buClr>
              <a:buSzPts val="2000"/>
              <a:buFont typeface="Noto Sans Symbols"/>
              <a:buChar char="●"/>
            </a:pPr>
            <a:r>
              <a:rPr lang="ko-KR" sz="2000" dirty="0">
                <a:latin typeface="Arial"/>
                <a:ea typeface="Arial"/>
                <a:cs typeface="Arial"/>
                <a:sym typeface="Arial"/>
              </a:rPr>
              <a:t>유류(기름)을 취급하는 업무(주유소 제외) </a:t>
            </a:r>
            <a:endParaRPr dirty="0"/>
          </a:p>
          <a:p>
            <a:pPr marL="144000" lvl="0" indent="-144000" algn="l" rtl="0">
              <a:lnSpc>
                <a:spcPct val="150000"/>
              </a:lnSpc>
              <a:spcBef>
                <a:spcPts val="1000"/>
              </a:spcBef>
              <a:spcAft>
                <a:spcPts val="0"/>
              </a:spcAft>
              <a:buClr>
                <a:schemeClr val="dk1"/>
              </a:buClr>
              <a:buSzPts val="2000"/>
              <a:buFont typeface="Noto Sans Symbols"/>
              <a:buChar char="●"/>
            </a:pPr>
            <a:r>
              <a:rPr lang="ko-KR" sz="2000" dirty="0">
                <a:latin typeface="Arial"/>
                <a:ea typeface="Arial"/>
                <a:cs typeface="Arial"/>
                <a:sym typeface="Arial"/>
              </a:rPr>
              <a:t>2-브로보프로판 취급 또는 노출 업무 </a:t>
            </a:r>
            <a:endParaRPr dirty="0"/>
          </a:p>
          <a:p>
            <a:pPr marL="0" lvl="0" indent="133807" algn="just" rtl="0">
              <a:lnSpc>
                <a:spcPct val="150000"/>
              </a:lnSpc>
              <a:spcBef>
                <a:spcPts val="1000"/>
              </a:spcBef>
              <a:spcAft>
                <a:spcPts val="0"/>
              </a:spcAft>
              <a:buNone/>
            </a:pPr>
            <a:endParaRPr sz="1900" dirty="0">
              <a:solidFill>
                <a:srgbClr val="000000"/>
              </a:solidFill>
              <a:latin typeface="Gulimche"/>
              <a:ea typeface="Gulimche"/>
              <a:cs typeface="Gulimche"/>
              <a:sym typeface="Gulimche"/>
            </a:endParaRPr>
          </a:p>
          <a:p>
            <a:pPr marL="0" lvl="0" indent="133807" algn="just" rtl="0">
              <a:lnSpc>
                <a:spcPct val="150000"/>
              </a:lnSpc>
              <a:spcBef>
                <a:spcPts val="0"/>
              </a:spcBef>
              <a:spcAft>
                <a:spcPts val="0"/>
              </a:spcAft>
              <a:buNone/>
            </a:pPr>
            <a:endParaRPr sz="1900" dirty="0">
              <a:solidFill>
                <a:srgbClr val="000000"/>
              </a:solidFill>
              <a:latin typeface="Arial"/>
              <a:ea typeface="Arial"/>
              <a:cs typeface="Arial"/>
              <a:sym typeface="Arial"/>
            </a:endParaRPr>
          </a:p>
          <a:p>
            <a:pPr marL="0" lvl="0" indent="0"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제64조(최저 연령과 </a:t>
            </a:r>
            <a:r>
              <a:rPr lang="ko-KR" sz="1900" dirty="0" err="1">
                <a:solidFill>
                  <a:srgbClr val="000000"/>
                </a:solidFill>
                <a:latin typeface="Gulimche"/>
                <a:ea typeface="Gulimche"/>
                <a:cs typeface="Gulimche"/>
                <a:sym typeface="Gulimche"/>
              </a:rPr>
              <a:t>취직인허증</a:t>
            </a:r>
            <a:r>
              <a:rPr lang="ko-KR" sz="1900" dirty="0">
                <a:solidFill>
                  <a:srgbClr val="000000"/>
                </a:solidFill>
                <a:latin typeface="Gulimche"/>
                <a:ea typeface="Gulimche"/>
                <a:cs typeface="Gulimche"/>
                <a:sym typeface="Gulimche"/>
              </a:rPr>
              <a:t>) ① 15세 미만인 사람은 근로자로 사용하지 못한다. (13세 이상 15세 미만)</a:t>
            </a:r>
            <a:endParaRPr sz="1900" dirty="0">
              <a:solidFill>
                <a:srgbClr val="000000"/>
              </a:solidFill>
              <a:latin typeface="Arial"/>
              <a:ea typeface="Arial"/>
              <a:cs typeface="Arial"/>
              <a:sym typeface="Arial"/>
            </a:endParaRPr>
          </a:p>
          <a:p>
            <a:pPr marL="0" lvl="0" indent="0" algn="just" rtl="0">
              <a:lnSpc>
                <a:spcPct val="150000"/>
              </a:lnSpc>
              <a:spcBef>
                <a:spcPts val="0"/>
              </a:spcBef>
              <a:spcAft>
                <a:spcPts val="0"/>
              </a:spcAft>
              <a:buNone/>
            </a:pPr>
            <a:r>
              <a:rPr lang="ko-KR" sz="1900" dirty="0">
                <a:solidFill>
                  <a:srgbClr val="000000"/>
                </a:solidFill>
                <a:latin typeface="Gulimche"/>
                <a:ea typeface="Gulimche"/>
                <a:cs typeface="Gulimche"/>
                <a:sym typeface="Gulimche"/>
              </a:rPr>
              <a:t>② </a:t>
            </a:r>
            <a:r>
              <a:rPr lang="ko-KR" sz="1900" dirty="0" err="1">
                <a:solidFill>
                  <a:srgbClr val="000000"/>
                </a:solidFill>
                <a:latin typeface="Gulimche"/>
                <a:ea typeface="Gulimche"/>
                <a:cs typeface="Gulimche"/>
                <a:sym typeface="Gulimche"/>
              </a:rPr>
              <a:t>취직인허증은</a:t>
            </a:r>
            <a:r>
              <a:rPr lang="ko-KR" sz="1900" dirty="0">
                <a:solidFill>
                  <a:srgbClr val="000000"/>
                </a:solidFill>
                <a:latin typeface="Gulimche"/>
                <a:ea typeface="Gulimche"/>
                <a:cs typeface="Gulimche"/>
                <a:sym typeface="Gulimche"/>
              </a:rPr>
              <a:t> 본인의 신청에 따라 의무교육에 지장이 없는 경우에는 직종을 지정하여서만 발행할 수 있다.</a:t>
            </a:r>
            <a:endParaRPr lang="en-US" altLang="ko-KR" sz="1900" dirty="0">
              <a:solidFill>
                <a:srgbClr val="000000"/>
              </a:solidFill>
              <a:latin typeface="Gulimche"/>
              <a:ea typeface="Gulimche"/>
              <a:cs typeface="Gulimche"/>
              <a:sym typeface="Gulimche"/>
            </a:endParaRPr>
          </a:p>
          <a:p>
            <a:pPr marL="0" lvl="0" indent="0" algn="just" rtl="0">
              <a:lnSpc>
                <a:spcPct val="150000"/>
              </a:lnSpc>
              <a:spcBef>
                <a:spcPts val="0"/>
              </a:spcBef>
              <a:spcAft>
                <a:spcPts val="0"/>
              </a:spcAft>
              <a:buNone/>
            </a:pPr>
            <a:endParaRPr lang="en-US" sz="1900" dirty="0">
              <a:solidFill>
                <a:srgbClr val="000000"/>
              </a:solidFill>
              <a:latin typeface="Gulimche"/>
              <a:ea typeface="Gulimche"/>
              <a:cs typeface="Arial"/>
              <a:sym typeface="Gulimche"/>
            </a:endParaRPr>
          </a:p>
          <a:p>
            <a:pPr marL="0" lvl="0" indent="0" algn="l" rtl="0">
              <a:spcBef>
                <a:spcPts val="0"/>
              </a:spcBef>
              <a:spcAft>
                <a:spcPts val="0"/>
              </a:spcAft>
              <a:buNone/>
            </a:pPr>
            <a:endParaRPr dirty="0"/>
          </a:p>
        </p:txBody>
      </p:sp>
      <p:sp>
        <p:nvSpPr>
          <p:cNvPr id="110" name="Google Shape;110;p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2: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760" name="Google Shape;760;p4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3: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▪5인 미만 사업장에서는 부당해고를 당해도 노동위원회에 구제신청을 할 수 없습니다.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76" name="Google Shape;776;p43: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4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4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 정당한 사유로 절차를 거쳐 해고를 하려면 최소 30일전에 예고를 해야합니다. 해고예고 없이 즉시 해고할 경우 30일분의 통상임금을 해고와 동시에 지급해야합니다.</a:t>
            </a:r>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▪해고예고수당은 1인 이상 고용한 사업장에 3개월 이상 근무하면 적용됩니다.  ▪ 해고를 예고하더라도  해고의 정당성이 인정되는 것은 아님. 정당한 사유가 없으면 부당해고 구제신청가능(5인이상)</a:t>
            </a:r>
            <a:endParaRPr sz="1900">
              <a:solidFill>
                <a:srgbClr val="000000"/>
              </a:solidFill>
              <a:latin typeface="Arial"/>
              <a:ea typeface="Arial"/>
              <a:cs typeface="Arial"/>
              <a:sym typeface="Arial"/>
            </a:endParaRPr>
          </a:p>
          <a:p>
            <a:pPr marL="0" lvl="0" indent="0" algn="l" rtl="0">
              <a:spcBef>
                <a:spcPts val="0"/>
              </a:spcBef>
              <a:spcAft>
                <a:spcPts val="0"/>
              </a:spcAft>
              <a:buNone/>
            </a:pPr>
            <a:endParaRPr sz="1900">
              <a:solidFill>
                <a:srgbClr val="000000"/>
              </a:solidFill>
              <a:latin typeface="Arial"/>
              <a:ea typeface="Arial"/>
              <a:cs typeface="Arial"/>
              <a:sym typeface="Arial"/>
            </a:endParaRPr>
          </a:p>
          <a:p>
            <a:pPr marL="0" lvl="0" indent="0" algn="l" rtl="0">
              <a:spcBef>
                <a:spcPts val="0"/>
              </a:spcBef>
              <a:spcAft>
                <a:spcPts val="0"/>
              </a:spcAft>
              <a:buNone/>
            </a:pPr>
            <a:r>
              <a:rPr lang="ko-KR" b="0" i="0">
                <a:solidFill>
                  <a:srgbClr val="000000"/>
                </a:solidFill>
                <a:latin typeface="arial"/>
                <a:ea typeface="arial"/>
                <a:cs typeface="arial"/>
                <a:sym typeface="arial"/>
              </a:rPr>
              <a:t>예고기간의 계산에 대하여는 예고가 행하여진 당일은 산입되지 않고 그 다음날부터 계산되어 그 기간의 말일의 종료로 기간이 만료되므로, 예고하는 날과 해고의 효력발생일 사이에는 적어도 30일간의 기간을 두어야 합니다.출처 : 노동OK - 해고예고와 해고수당 (2019년 법개정)</a:t>
            </a:r>
            <a:endParaRPr/>
          </a:p>
          <a:p>
            <a:pPr marL="0" lvl="0" indent="0" algn="l" rtl="0">
              <a:spcBef>
                <a:spcPts val="0"/>
              </a:spcBef>
              <a:spcAft>
                <a:spcPts val="0"/>
              </a:spcAft>
              <a:buNone/>
            </a:pPr>
            <a:r>
              <a:rPr lang="ko-KR" b="0" i="0">
                <a:solidFill>
                  <a:srgbClr val="000000"/>
                </a:solidFill>
                <a:latin typeface="arial"/>
                <a:ea typeface="arial"/>
                <a:cs typeface="arial"/>
                <a:sym typeface="arial"/>
              </a:rPr>
              <a:t>통상임금의 30일분  </a:t>
            </a:r>
            <a:endParaRPr b="0" i="0">
              <a:solidFill>
                <a:srgbClr val="000000"/>
              </a:solidFill>
              <a:latin typeface="arial"/>
              <a:ea typeface="arial"/>
              <a:cs typeface="arial"/>
              <a:sym typeface="arial"/>
            </a:endParaRPr>
          </a:p>
          <a:p>
            <a:pPr marL="0" lvl="0" indent="-76200" algn="l" rtl="0">
              <a:spcBef>
                <a:spcPts val="0"/>
              </a:spcBef>
              <a:spcAft>
                <a:spcPts val="0"/>
              </a:spcAft>
              <a:buClr>
                <a:srgbClr val="000000"/>
              </a:buClr>
              <a:buSzPts val="1200"/>
              <a:buFont typeface="Arial"/>
              <a:buChar char="•"/>
            </a:pPr>
            <a:r>
              <a:rPr lang="ko-KR" b="1" i="0">
                <a:solidFill>
                  <a:srgbClr val="000000"/>
                </a:solidFill>
                <a:latin typeface="arial"/>
                <a:ea typeface="arial"/>
                <a:cs typeface="arial"/>
                <a:sym typeface="arial"/>
              </a:rPr>
              <a:t>즉시 해고시 잔여 근로계약기간이 30일 미만이라 하여 30일분의 통상임금보다 적은 금액을 지급할 수는 없다, </a:t>
            </a:r>
            <a:r>
              <a:rPr lang="ko-KR" b="0" i="0">
                <a:solidFill>
                  <a:srgbClr val="000000"/>
                </a:solidFill>
                <a:latin typeface="arial"/>
                <a:ea typeface="arial"/>
                <a:cs typeface="arial"/>
                <a:sym typeface="arial"/>
              </a:rPr>
              <a:t> 해고수당의 지급시기는 명문규정이 없으나 늦어도 해고와 동시에 행하여져야 합니다.</a:t>
            </a:r>
            <a:endParaRPr/>
          </a:p>
          <a:p>
            <a:pPr marL="0" lvl="0" indent="0" algn="l" rtl="0">
              <a:spcBef>
                <a:spcPts val="0"/>
              </a:spcBef>
              <a:spcAft>
                <a:spcPts val="0"/>
              </a:spcAft>
              <a:buNone/>
            </a:pPr>
            <a:r>
              <a:rPr lang="ko-KR" b="0" i="0">
                <a:solidFill>
                  <a:srgbClr val="000000"/>
                </a:solidFill>
                <a:latin typeface="arial"/>
                <a:ea typeface="arial"/>
                <a:cs typeface="arial"/>
                <a:sym typeface="arial"/>
              </a:rPr>
              <a:t> </a:t>
            </a:r>
            <a:endParaRPr/>
          </a:p>
        </p:txBody>
      </p:sp>
      <p:sp>
        <p:nvSpPr>
          <p:cNvPr id="797" name="Google Shape;797;p4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4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▪그만두려고 할 때 퇴직의사와 시기를 미리 통보하는 것 이 좋습니다.</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 사용자가 그만두지 못하도록 하더라도 노동자가 사직의사를 명확히 한 경우 근로계약이 종료됩니다.</a:t>
            </a:r>
            <a:endParaRPr sz="1900" dirty="0">
              <a:solidFill>
                <a:srgbClr val="000000"/>
              </a:solidFill>
              <a:latin typeface="Arial"/>
              <a:ea typeface="Arial"/>
              <a:cs typeface="Arial"/>
              <a:sym typeface="Arial"/>
            </a:endParaRPr>
          </a:p>
          <a:p>
            <a:pPr algn="l"/>
            <a:r>
              <a:rPr lang="ko-KR" altLang="en-US" b="1" i="0" dirty="0">
                <a:solidFill>
                  <a:srgbClr val="000000"/>
                </a:solidFill>
                <a:effectLst/>
                <a:latin typeface="arial" panose="020B0604020202020204" pitchFamily="34" charset="0"/>
              </a:rPr>
              <a:t>질문</a:t>
            </a:r>
          </a:p>
          <a:p>
            <a:pPr algn="l"/>
            <a:r>
              <a:rPr lang="ko-KR" altLang="en-US" b="0" i="0" dirty="0">
                <a:solidFill>
                  <a:srgbClr val="000000"/>
                </a:solidFill>
                <a:effectLst/>
                <a:latin typeface="arial" panose="020B0604020202020204" pitchFamily="34" charset="0"/>
              </a:rPr>
              <a:t>개인사정으로 사직서를 제출했는데</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회사에서 수리해주지 않으며 계속 일할 것을 요구합니다</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어떻게 하면 될까요</a:t>
            </a:r>
            <a:r>
              <a:rPr lang="en-US" altLang="ko-KR" b="0" i="0" dirty="0">
                <a:solidFill>
                  <a:srgbClr val="000000"/>
                </a:solidFill>
                <a:effectLst/>
                <a:latin typeface="arial" panose="020B0604020202020204" pitchFamily="34" charset="0"/>
              </a:rPr>
              <a:t>?</a:t>
            </a:r>
          </a:p>
          <a:p>
            <a:pPr algn="l"/>
            <a:r>
              <a:rPr lang="ko-KR" altLang="en-US" b="1" i="0" dirty="0">
                <a:solidFill>
                  <a:srgbClr val="000000"/>
                </a:solidFill>
                <a:effectLst/>
                <a:latin typeface="arial" panose="020B0604020202020204" pitchFamily="34" charset="0"/>
              </a:rPr>
              <a:t>답변</a:t>
            </a:r>
          </a:p>
          <a:p>
            <a:pPr algn="l"/>
            <a:r>
              <a:rPr lang="en-US" altLang="ko-KR" b="1" i="0" dirty="0">
                <a:solidFill>
                  <a:srgbClr val="000000"/>
                </a:solidFill>
                <a:effectLst/>
                <a:latin typeface="arial" panose="020B0604020202020204" pitchFamily="34" charset="0"/>
              </a:rPr>
              <a:t>1. </a:t>
            </a:r>
            <a:r>
              <a:rPr lang="ko-KR" altLang="en-US" b="1" i="0" dirty="0">
                <a:solidFill>
                  <a:srgbClr val="000000"/>
                </a:solidFill>
                <a:effectLst/>
                <a:latin typeface="arial" panose="020B0604020202020204" pitchFamily="34" charset="0"/>
              </a:rPr>
              <a:t>일반적인 경우</a:t>
            </a:r>
          </a:p>
          <a:p>
            <a:pPr algn="l"/>
            <a:r>
              <a:rPr lang="ko-KR" altLang="en-US" b="0" i="0" dirty="0">
                <a:solidFill>
                  <a:srgbClr val="000000"/>
                </a:solidFill>
                <a:effectLst/>
                <a:latin typeface="arial" panose="020B0604020202020204" pitchFamily="34" charset="0"/>
              </a:rPr>
              <a:t>근로의 기간을 정한 계약은 그 기간이 경과했을 때</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기간의 정함이 없는 근로계약은 일방적으로 사직의사를 밝힌 후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개월 혹은 그 다음 임금지급기간이 지난 후에 자동적으로 </a:t>
            </a:r>
            <a:r>
              <a:rPr lang="ko-KR" altLang="en-US" b="0" i="0" dirty="0" err="1">
                <a:solidFill>
                  <a:srgbClr val="000000"/>
                </a:solidFill>
                <a:effectLst/>
                <a:latin typeface="arial" panose="020B0604020202020204" pitchFamily="34" charset="0"/>
              </a:rPr>
              <a:t>사직처리되게끔</a:t>
            </a:r>
            <a:r>
              <a:rPr lang="ko-KR" altLang="en-US" b="0" i="0" dirty="0">
                <a:solidFill>
                  <a:srgbClr val="000000"/>
                </a:solidFill>
                <a:effectLst/>
                <a:latin typeface="arial" panose="020B0604020202020204" pitchFamily="34" charset="0"/>
              </a:rPr>
              <a:t> 되어 있습니다</a:t>
            </a:r>
            <a:r>
              <a:rPr lang="en-US" altLang="ko-KR" b="0" i="0" dirty="0">
                <a:solidFill>
                  <a:srgbClr val="000000"/>
                </a:solidFill>
                <a:effectLst/>
                <a:latin typeface="arial" panose="020B0604020202020204" pitchFamily="34" charset="0"/>
              </a:rPr>
              <a:t>.</a:t>
            </a:r>
          </a:p>
          <a:p>
            <a:pPr algn="l"/>
            <a:r>
              <a:rPr lang="ko-KR" altLang="en-US" b="0" i="0" dirty="0">
                <a:solidFill>
                  <a:srgbClr val="000000"/>
                </a:solidFill>
                <a:effectLst/>
                <a:latin typeface="arial" panose="020B0604020202020204" pitchFamily="34" charset="0"/>
              </a:rPr>
              <a:t>근로계약 기간을 정했을 때에는 그 기간이 되면 연장의 합의가 없었을 경우 자동적으로 퇴사처리가 됩니다</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그러나 언제까지 일을 하고 사직한다는 합의가 없었다면 근로자는 원칙적으로 자유로이 사표를 제출할</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사직의사를 표시할</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수 있습니다</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그리고 사용자가 근로자의 이러한 일방적인 사직서제출을 수리한다면 그 즉시 퇴사한 것으로 인정됩니다</a:t>
            </a:r>
            <a:r>
              <a:rPr lang="en-US" altLang="ko-KR" b="0" i="0" dirty="0">
                <a:solidFill>
                  <a:srgbClr val="000000"/>
                </a:solidFill>
                <a:effectLst/>
                <a:latin typeface="arial" panose="020B0604020202020204" pitchFamily="34" charset="0"/>
              </a:rPr>
              <a:t>.</a:t>
            </a:r>
          </a:p>
          <a:p>
            <a:pPr algn="l"/>
            <a:r>
              <a:rPr lang="ko-KR" altLang="en-US" b="0" i="0" dirty="0">
                <a:solidFill>
                  <a:srgbClr val="000000"/>
                </a:solidFill>
                <a:effectLst/>
                <a:latin typeface="arial" panose="020B0604020202020204" pitchFamily="34" charset="0"/>
              </a:rPr>
              <a:t>그러나 회사의 업무상 차질이 생길 경우를 대비하여 사용자가 사직처리를 하지 않을 경우 이는 근로자의 의사와 무관하게 일을 강요하는 것이므로 강제근로 금지의 원칙에 위배될 수 있습니다</a:t>
            </a:r>
            <a:r>
              <a:rPr lang="en-US" altLang="ko-KR" b="0" i="0" dirty="0">
                <a:solidFill>
                  <a:srgbClr val="000000"/>
                </a:solidFill>
                <a:effectLst/>
                <a:latin typeface="arial" panose="020B0604020202020204" pitchFamily="34" charset="0"/>
              </a:rPr>
              <a:t>.</a:t>
            </a:r>
          </a:p>
          <a:p>
            <a:pPr algn="l"/>
            <a:r>
              <a:rPr lang="ko-KR" altLang="en-US" b="0" i="0" dirty="0">
                <a:solidFill>
                  <a:srgbClr val="000000"/>
                </a:solidFill>
                <a:effectLst/>
                <a:latin typeface="arial" panose="020B0604020202020204" pitchFamily="34" charset="0"/>
              </a:rPr>
              <a:t>이를 대비해 현행 민법 제</a:t>
            </a:r>
            <a:r>
              <a:rPr lang="en-US" altLang="ko-KR" b="0" i="0" dirty="0">
                <a:solidFill>
                  <a:srgbClr val="000000"/>
                </a:solidFill>
                <a:effectLst/>
                <a:latin typeface="arial" panose="020B0604020202020204" pitchFamily="34" charset="0"/>
              </a:rPr>
              <a:t>660</a:t>
            </a:r>
            <a:r>
              <a:rPr lang="ko-KR" altLang="en-US" b="0" i="0" dirty="0">
                <a:solidFill>
                  <a:srgbClr val="000000"/>
                </a:solidFill>
                <a:effectLst/>
                <a:latin typeface="arial" panose="020B0604020202020204" pitchFamily="34" charset="0"/>
              </a:rPr>
              <a:t>조와 노동부 예규 제</a:t>
            </a:r>
            <a:r>
              <a:rPr lang="en-US" altLang="ko-KR" b="0" i="0" dirty="0">
                <a:solidFill>
                  <a:srgbClr val="000000"/>
                </a:solidFill>
                <a:effectLst/>
                <a:latin typeface="arial" panose="020B0604020202020204" pitchFamily="34" charset="0"/>
              </a:rPr>
              <a:t>37</a:t>
            </a:r>
            <a:r>
              <a:rPr lang="ko-KR" altLang="en-US" b="0" i="0" dirty="0">
                <a:solidFill>
                  <a:srgbClr val="000000"/>
                </a:solidFill>
                <a:effectLst/>
                <a:latin typeface="arial" panose="020B0604020202020204" pitchFamily="34" charset="0"/>
              </a:rPr>
              <a:t>조에서는 근로자의 퇴사시기를 법적으로 보호하고 아울러 근로자의 갑작스런 퇴사로 인한 회사의 업무상 차질을 막기 위해 사용자가 퇴사처리를 하지 않을 경우 근로자가 사표를 제출한 날로부터 일정한 기간이 지나면 자동 사직처리 되도록 하고 있습니다</a:t>
            </a:r>
            <a:r>
              <a:rPr lang="en-US" altLang="ko-KR" b="0" i="0" dirty="0">
                <a:solidFill>
                  <a:srgbClr val="000000"/>
                </a:solidFill>
                <a:effectLst/>
                <a:latin typeface="arial" panose="020B0604020202020204" pitchFamily="34" charset="0"/>
              </a:rPr>
              <a:t>.</a:t>
            </a:r>
          </a:p>
          <a:p>
            <a:pPr algn="l"/>
            <a:r>
              <a:rPr lang="ko-KR" altLang="en-US" b="1" i="0" dirty="0">
                <a:solidFill>
                  <a:srgbClr val="000000"/>
                </a:solidFill>
                <a:effectLst/>
                <a:latin typeface="arial" panose="020B0604020202020204" pitchFamily="34" charset="0"/>
              </a:rPr>
              <a:t>노동부 예규 제</a:t>
            </a:r>
            <a:r>
              <a:rPr lang="en-US" altLang="ko-KR" b="1" i="0" dirty="0">
                <a:solidFill>
                  <a:srgbClr val="000000"/>
                </a:solidFill>
                <a:effectLst/>
                <a:latin typeface="arial" panose="020B0604020202020204" pitchFamily="34" charset="0"/>
              </a:rPr>
              <a:t>37</a:t>
            </a:r>
            <a:r>
              <a:rPr lang="ko-KR" altLang="en-US" b="1" i="0" dirty="0">
                <a:solidFill>
                  <a:srgbClr val="000000"/>
                </a:solidFill>
                <a:effectLst/>
                <a:latin typeface="arial" panose="020B0604020202020204" pitchFamily="34" charset="0"/>
              </a:rPr>
              <a:t>호</a:t>
            </a:r>
            <a:r>
              <a:rPr lang="en-US" altLang="ko-KR" b="1" i="0" dirty="0">
                <a:solidFill>
                  <a:srgbClr val="000000"/>
                </a:solidFill>
                <a:effectLst/>
                <a:latin typeface="arial" panose="020B0604020202020204" pitchFamily="34" charset="0"/>
              </a:rPr>
              <a:t>(</a:t>
            </a:r>
            <a:r>
              <a:rPr lang="ko-KR" altLang="en-US" b="1" i="0" dirty="0">
                <a:solidFill>
                  <a:srgbClr val="000000"/>
                </a:solidFill>
                <a:effectLst/>
                <a:latin typeface="arial" panose="020B0604020202020204" pitchFamily="34" charset="0"/>
              </a:rPr>
              <a:t>퇴직의 효력발생시기 </a:t>
            </a:r>
            <a:r>
              <a:rPr lang="en-US" altLang="ko-KR" b="1" i="0" dirty="0">
                <a:solidFill>
                  <a:srgbClr val="000000"/>
                </a:solidFill>
                <a:effectLst/>
                <a:latin typeface="arial" panose="020B0604020202020204" pitchFamily="34" charset="0"/>
              </a:rPr>
              <a:t>19981.6.5)</a:t>
            </a:r>
            <a:r>
              <a:rPr lang="ko-KR" altLang="en-US" b="0" i="0" dirty="0">
                <a:solidFill>
                  <a:srgbClr val="000000"/>
                </a:solidFill>
                <a:effectLst/>
                <a:latin typeface="arial" panose="020B0604020202020204" pitchFamily="34" charset="0"/>
              </a:rPr>
              <a:t>에서는 민법 제</a:t>
            </a:r>
            <a:r>
              <a:rPr lang="en-US" altLang="ko-KR" b="0" i="0" dirty="0">
                <a:solidFill>
                  <a:srgbClr val="000000"/>
                </a:solidFill>
                <a:effectLst/>
                <a:latin typeface="arial" panose="020B0604020202020204" pitchFamily="34" charset="0"/>
              </a:rPr>
              <a:t>660</a:t>
            </a:r>
            <a:r>
              <a:rPr lang="ko-KR" altLang="en-US" b="0" i="0" dirty="0">
                <a:solidFill>
                  <a:srgbClr val="000000"/>
                </a:solidFill>
                <a:effectLst/>
                <a:latin typeface="arial" panose="020B0604020202020204" pitchFamily="34" charset="0"/>
              </a:rPr>
              <a:t>조에 의거하여 근로자의 퇴직시기와 관련하여 다음과 같이 </a:t>
            </a:r>
            <a:r>
              <a:rPr lang="ko-KR" altLang="en-US" b="0" i="0" dirty="0" err="1">
                <a:solidFill>
                  <a:srgbClr val="000000"/>
                </a:solidFill>
                <a:effectLst/>
                <a:latin typeface="arial" panose="020B0604020202020204" pitchFamily="34" charset="0"/>
              </a:rPr>
              <a:t>처리도록</a:t>
            </a:r>
            <a:r>
              <a:rPr lang="ko-KR" altLang="en-US" b="0" i="0" dirty="0">
                <a:solidFill>
                  <a:srgbClr val="000000"/>
                </a:solidFill>
                <a:effectLst/>
                <a:latin typeface="arial" panose="020B0604020202020204" pitchFamily="34" charset="0"/>
              </a:rPr>
              <a:t> 하고 있습니다</a:t>
            </a:r>
            <a:r>
              <a:rPr lang="en-US" altLang="ko-KR" b="0" i="0" dirty="0">
                <a:solidFill>
                  <a:srgbClr val="000000"/>
                </a:solidFill>
                <a:effectLst/>
                <a:latin typeface="arial" panose="020B0604020202020204" pitchFamily="34" charset="0"/>
              </a:rPr>
              <a:t>.</a:t>
            </a:r>
          </a:p>
          <a:p>
            <a:pPr algn="l">
              <a:buFont typeface="+mj-lt"/>
              <a:buAutoNum type="arabicPeriod"/>
            </a:pPr>
            <a:r>
              <a:rPr lang="ko-KR" altLang="en-US" b="0" i="0" dirty="0">
                <a:solidFill>
                  <a:srgbClr val="000000"/>
                </a:solidFill>
                <a:effectLst/>
                <a:latin typeface="arial" panose="020B0604020202020204" pitchFamily="34" charset="0"/>
              </a:rPr>
              <a:t>사직서 </a:t>
            </a:r>
            <a:r>
              <a:rPr lang="ko-KR" altLang="en-US" b="0" i="0" dirty="0" err="1">
                <a:solidFill>
                  <a:srgbClr val="000000"/>
                </a:solidFill>
                <a:effectLst/>
                <a:latin typeface="arial" panose="020B0604020202020204" pitchFamily="34" charset="0"/>
              </a:rPr>
              <a:t>제출후</a:t>
            </a:r>
            <a:r>
              <a:rPr lang="ko-KR" altLang="en-US" b="0" i="0" dirty="0">
                <a:solidFill>
                  <a:srgbClr val="000000"/>
                </a:solidFill>
                <a:effectLst/>
                <a:latin typeface="arial" panose="020B0604020202020204" pitchFamily="34" charset="0"/>
              </a:rPr>
              <a:t> 사용자가 이를 수락하였거나 또는 당사자간에 근로계약종료시기에 관한 특약</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단체협약이나 취업규칙</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사규</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이 있을 시라면 각각 그 시기</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사표를 수리한 시기 또는 특약에 의한 시기</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에 근로계약해지의 효력이 발생하는 것임</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단 이 경우 해당 특약내용이 관계법규에 저촉되어서는 아니됨</a:t>
            </a:r>
            <a:r>
              <a:rPr lang="en-US" altLang="ko-KR" b="0" i="0" dirty="0">
                <a:solidFill>
                  <a:srgbClr val="000000"/>
                </a:solidFill>
                <a:effectLst/>
                <a:latin typeface="arial" panose="020B0604020202020204" pitchFamily="34" charset="0"/>
              </a:rPr>
              <a:t>.</a:t>
            </a:r>
          </a:p>
          <a:p>
            <a:pPr algn="l">
              <a:buFont typeface="+mj-lt"/>
              <a:buAutoNum type="arabicPeriod"/>
            </a:pPr>
            <a:r>
              <a:rPr lang="ko-KR" altLang="en-US" b="0" i="0" dirty="0">
                <a:solidFill>
                  <a:srgbClr val="000000"/>
                </a:solidFill>
                <a:effectLst/>
                <a:latin typeface="arial" panose="020B0604020202020204" pitchFamily="34" charset="0"/>
              </a:rPr>
              <a:t>사표를 수리하지 않거나 특약이 없을 경우</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사용자가 퇴직의사를 </a:t>
            </a:r>
            <a:r>
              <a:rPr lang="ko-KR" altLang="en-US" b="0" i="0" dirty="0" err="1">
                <a:solidFill>
                  <a:srgbClr val="000000"/>
                </a:solidFill>
                <a:effectLst/>
                <a:latin typeface="arial" panose="020B0604020202020204" pitchFamily="34" charset="0"/>
              </a:rPr>
              <a:t>통보받은</a:t>
            </a:r>
            <a:r>
              <a:rPr lang="ko-KR" altLang="en-US" b="0" i="0" dirty="0">
                <a:solidFill>
                  <a:srgbClr val="000000"/>
                </a:solidFill>
                <a:effectLst/>
                <a:latin typeface="arial" panose="020B0604020202020204" pitchFamily="34" charset="0"/>
              </a:rPr>
              <a:t> 날로부터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개월이 경과될 때까지는 계약 해지의 효력이 발생치 않으므로 고용관계는 존속되는 것임</a:t>
            </a:r>
            <a:r>
              <a:rPr lang="en-US" altLang="ko-KR" b="0" i="0" dirty="0">
                <a:solidFill>
                  <a:srgbClr val="000000"/>
                </a:solidFill>
                <a:effectLst/>
                <a:latin typeface="arial" panose="020B0604020202020204" pitchFamily="34" charset="0"/>
              </a:rPr>
              <a:t>.</a:t>
            </a:r>
          </a:p>
          <a:p>
            <a:pPr algn="l">
              <a:buFont typeface="+mj-lt"/>
              <a:buAutoNum type="arabicPeriod"/>
            </a:pPr>
            <a:r>
              <a:rPr lang="ko-KR" altLang="en-US" b="0" i="0" dirty="0">
                <a:solidFill>
                  <a:srgbClr val="000000"/>
                </a:solidFill>
                <a:effectLst/>
                <a:latin typeface="arial" panose="020B0604020202020204" pitchFamily="34" charset="0"/>
              </a:rPr>
              <a:t>위의 경우 근로자의 임금이 일정한 기간급으로 정기지급하고 있을 시는 사용자가 근로자의 퇴직의사를 </a:t>
            </a:r>
            <a:r>
              <a:rPr lang="ko-KR" altLang="en-US" b="0" i="0" dirty="0" err="1">
                <a:solidFill>
                  <a:srgbClr val="000000"/>
                </a:solidFill>
                <a:effectLst/>
                <a:latin typeface="arial" panose="020B0604020202020204" pitchFamily="34" charset="0"/>
              </a:rPr>
              <a:t>통고받은</a:t>
            </a:r>
            <a:r>
              <a:rPr lang="ko-KR" altLang="en-US" b="0" i="0" dirty="0">
                <a:solidFill>
                  <a:srgbClr val="000000"/>
                </a:solidFill>
                <a:effectLst/>
                <a:latin typeface="arial" panose="020B0604020202020204" pitchFamily="34" charset="0"/>
              </a:rPr>
              <a:t> </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당기후의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임금지급기를 경과한 시기</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즉 </a:t>
            </a:r>
            <a:r>
              <a:rPr lang="ko-KR" altLang="en-US" b="0" i="0" dirty="0" err="1">
                <a:solidFill>
                  <a:srgbClr val="000000"/>
                </a:solidFill>
                <a:effectLst/>
                <a:latin typeface="arial" panose="020B0604020202020204" pitchFamily="34" charset="0"/>
              </a:rPr>
              <a:t>당기후</a:t>
            </a:r>
            <a:r>
              <a:rPr lang="ko-KR" altLang="en-US" b="0" i="0" dirty="0">
                <a:solidFill>
                  <a:srgbClr val="000000"/>
                </a:solidFill>
                <a:effectLst/>
                <a:latin typeface="arial" panose="020B0604020202020204" pitchFamily="34" charset="0"/>
              </a:rPr>
              <a:t> </a:t>
            </a:r>
            <a:r>
              <a:rPr lang="en-US" altLang="ko-KR" b="0" i="0" dirty="0">
                <a:solidFill>
                  <a:srgbClr val="000000"/>
                </a:solidFill>
                <a:effectLst/>
                <a:latin typeface="arial" panose="020B0604020202020204" pitchFamily="34" charset="0"/>
              </a:rPr>
              <a:t>2</a:t>
            </a:r>
            <a:r>
              <a:rPr lang="ko-KR" altLang="en-US" b="0" i="0" dirty="0">
                <a:solidFill>
                  <a:srgbClr val="000000"/>
                </a:solidFill>
                <a:effectLst/>
                <a:latin typeface="arial" panose="020B0604020202020204" pitchFamily="34" charset="0"/>
              </a:rPr>
              <a:t>임금지급기가 시작하는 초일</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부터 근로계약해지</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퇴직</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의 효력이 발생함</a:t>
            </a:r>
          </a:p>
          <a:p>
            <a:pPr algn="l"/>
            <a:r>
              <a:rPr lang="en-US" altLang="ko-KR" b="1" i="0" dirty="0">
                <a:solidFill>
                  <a:srgbClr val="000000"/>
                </a:solidFill>
                <a:effectLst/>
                <a:latin typeface="arial" panose="020B0604020202020204" pitchFamily="34" charset="0"/>
              </a:rPr>
              <a:t>"</a:t>
            </a:r>
            <a:r>
              <a:rPr lang="ko-KR" altLang="en-US" b="1" i="0" dirty="0">
                <a:solidFill>
                  <a:srgbClr val="000000"/>
                </a:solidFill>
                <a:effectLst/>
                <a:latin typeface="arial" panose="020B0604020202020204" pitchFamily="34" charset="0"/>
              </a:rPr>
              <a:t>당기후의 </a:t>
            </a:r>
            <a:r>
              <a:rPr lang="en-US" altLang="ko-KR" b="1" i="0" dirty="0">
                <a:solidFill>
                  <a:srgbClr val="000000"/>
                </a:solidFill>
                <a:effectLst/>
                <a:latin typeface="arial" panose="020B0604020202020204" pitchFamily="34" charset="0"/>
              </a:rPr>
              <a:t>1</a:t>
            </a:r>
            <a:r>
              <a:rPr lang="ko-KR" altLang="en-US" b="1" i="0" dirty="0">
                <a:solidFill>
                  <a:srgbClr val="000000"/>
                </a:solidFill>
                <a:effectLst/>
                <a:latin typeface="arial" panose="020B0604020202020204" pitchFamily="34" charset="0"/>
              </a:rPr>
              <a:t>임금지급기가 경과한 시기</a:t>
            </a:r>
            <a:r>
              <a:rPr lang="en-US" altLang="ko-KR" b="1"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란</a:t>
            </a:r>
            <a:r>
              <a:rPr lang="en-US" altLang="ko-KR" b="0" i="0" dirty="0">
                <a:solidFill>
                  <a:srgbClr val="000000"/>
                </a:solidFill>
                <a:effectLst/>
                <a:latin typeface="arial" panose="020B0604020202020204" pitchFamily="34" charset="0"/>
              </a:rPr>
              <a:t>?</a:t>
            </a:r>
          </a:p>
          <a:p>
            <a:pPr algn="l">
              <a:buFont typeface="Arial" panose="020B0604020202020204" pitchFamily="34" charset="0"/>
              <a:buChar char="•"/>
            </a:pPr>
            <a:r>
              <a:rPr lang="ko-KR" altLang="en-US" b="0" i="0" dirty="0">
                <a:solidFill>
                  <a:srgbClr val="000000"/>
                </a:solidFill>
                <a:effectLst/>
                <a:latin typeface="arial" panose="020B0604020202020204" pitchFamily="34" charset="0"/>
              </a:rPr>
              <a:t>통상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개월로 통칭되나 정확하게는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개월을 초과하는 기간입니다</a:t>
            </a:r>
            <a:r>
              <a:rPr lang="en-US" altLang="ko-KR" b="0" i="0" dirty="0">
                <a:solidFill>
                  <a:srgbClr val="000000"/>
                </a:solidFill>
                <a:effectLst/>
                <a:latin typeface="arial" panose="020B0604020202020204" pitchFamily="34" charset="0"/>
              </a:rPr>
              <a:t>.</a:t>
            </a:r>
          </a:p>
          <a:p>
            <a:pPr algn="l">
              <a:buFont typeface="Arial" panose="020B0604020202020204" pitchFamily="34" charset="0"/>
              <a:buChar char="•"/>
            </a:pPr>
            <a:r>
              <a:rPr lang="ko-KR" altLang="en-US" b="0" i="0" dirty="0" err="1">
                <a:solidFill>
                  <a:srgbClr val="000000"/>
                </a:solidFill>
                <a:effectLst/>
                <a:latin typeface="arial" panose="020B0604020202020204" pitchFamily="34" charset="0"/>
              </a:rPr>
              <a:t>예를들어</a:t>
            </a:r>
            <a:r>
              <a:rPr lang="en-US" altLang="ko-KR" b="0" i="0" dirty="0">
                <a:solidFill>
                  <a:srgbClr val="000000"/>
                </a:solidFill>
                <a:effectLst/>
                <a:latin typeface="arial" panose="020B0604020202020204" pitchFamily="34" charset="0"/>
              </a:rPr>
              <a:t>, </a:t>
            </a:r>
            <a:r>
              <a:rPr lang="ko-KR" altLang="en-US" b="0" i="0" dirty="0">
                <a:solidFill>
                  <a:srgbClr val="000000"/>
                </a:solidFill>
                <a:effectLst/>
                <a:latin typeface="arial" panose="020B0604020202020204" pitchFamily="34" charset="0"/>
              </a:rPr>
              <a:t>전월</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일부터 말일까지의 근무에 대한 급여가 다음달 </a:t>
            </a:r>
            <a:r>
              <a:rPr lang="en-US" altLang="ko-KR" b="0" i="0" dirty="0">
                <a:solidFill>
                  <a:srgbClr val="000000"/>
                </a:solidFill>
                <a:effectLst/>
                <a:latin typeface="arial" panose="020B0604020202020204" pitchFamily="34" charset="0"/>
              </a:rPr>
              <a:t>10</a:t>
            </a:r>
            <a:r>
              <a:rPr lang="ko-KR" altLang="en-US" b="0" i="0" dirty="0">
                <a:solidFill>
                  <a:srgbClr val="000000"/>
                </a:solidFill>
                <a:effectLst/>
                <a:latin typeface="arial" panose="020B0604020202020204" pitchFamily="34" charset="0"/>
              </a:rPr>
              <a:t>일에 지급되는 월급제 근로자의 경우</a:t>
            </a:r>
            <a:r>
              <a:rPr lang="en-US" altLang="ko-KR" b="0" i="0" dirty="0">
                <a:solidFill>
                  <a:srgbClr val="000000"/>
                </a:solidFill>
                <a:effectLst/>
                <a:latin typeface="arial" panose="020B0604020202020204" pitchFamily="34" charset="0"/>
              </a:rPr>
              <a:t>, 9</a:t>
            </a:r>
            <a:r>
              <a:rPr lang="ko-KR" altLang="en-US" b="0" i="0" dirty="0">
                <a:solidFill>
                  <a:srgbClr val="000000"/>
                </a:solidFill>
                <a:effectLst/>
                <a:latin typeface="arial" panose="020B0604020202020204" pitchFamily="34" charset="0"/>
              </a:rPr>
              <a:t>월</a:t>
            </a:r>
            <a:r>
              <a:rPr lang="en-US" altLang="ko-KR" b="0" i="0" dirty="0">
                <a:solidFill>
                  <a:srgbClr val="000000"/>
                </a:solidFill>
                <a:effectLst/>
                <a:latin typeface="arial" panose="020B0604020202020204" pitchFamily="34" charset="0"/>
              </a:rPr>
              <a:t>15</a:t>
            </a:r>
            <a:r>
              <a:rPr lang="ko-KR" altLang="en-US" b="0" i="0" dirty="0">
                <a:solidFill>
                  <a:srgbClr val="000000"/>
                </a:solidFill>
                <a:effectLst/>
                <a:latin typeface="arial" panose="020B0604020202020204" pitchFamily="34" charset="0"/>
              </a:rPr>
              <a:t>일에 사직서를 제출했다면</a:t>
            </a:r>
            <a:r>
              <a:rPr lang="en-US" altLang="ko-KR" b="0" i="0" dirty="0">
                <a:solidFill>
                  <a:srgbClr val="000000"/>
                </a:solidFill>
                <a:effectLst/>
                <a:latin typeface="arial" panose="020B0604020202020204" pitchFamily="34" charset="0"/>
              </a:rPr>
              <a:t>?</a:t>
            </a:r>
          </a:p>
          <a:p>
            <a:pPr algn="l">
              <a:buFont typeface="Arial" panose="020B0604020202020204" pitchFamily="34" charset="0"/>
              <a:buChar char="•"/>
            </a:pPr>
            <a:r>
              <a:rPr lang="ko-KR" altLang="en-US" b="0" i="0" dirty="0">
                <a:solidFill>
                  <a:srgbClr val="000000"/>
                </a:solidFill>
                <a:effectLst/>
                <a:latin typeface="arial" panose="020B0604020202020204" pitchFamily="34" charset="0"/>
              </a:rPr>
              <a:t>근로계약의 해지의사표시</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사직서 제출 등</a:t>
            </a:r>
            <a:r>
              <a:rPr lang="en-US" altLang="ko-KR" b="0"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를 통보한 날</a:t>
            </a:r>
            <a:r>
              <a:rPr lang="en-US" altLang="ko-KR" b="0" i="0" dirty="0">
                <a:solidFill>
                  <a:srgbClr val="000000"/>
                </a:solidFill>
                <a:effectLst/>
                <a:latin typeface="arial" panose="020B0604020202020204" pitchFamily="34" charset="0"/>
              </a:rPr>
              <a:t>(9/15)</a:t>
            </a:r>
            <a:r>
              <a:rPr lang="ko-KR" altLang="en-US" b="0" i="0" dirty="0">
                <a:solidFill>
                  <a:srgbClr val="000000"/>
                </a:solidFill>
                <a:effectLst/>
                <a:latin typeface="arial" panose="020B0604020202020204" pitchFamily="34" charset="0"/>
              </a:rPr>
              <a:t>로부터 </a:t>
            </a:r>
            <a:r>
              <a:rPr lang="en-US" altLang="ko-KR" b="0" i="0" dirty="0">
                <a:solidFill>
                  <a:srgbClr val="000000"/>
                </a:solidFill>
                <a:effectLst/>
                <a:latin typeface="arial" panose="020B0604020202020204" pitchFamily="34" charset="0"/>
              </a:rPr>
              <a:t>9</a:t>
            </a:r>
            <a:r>
              <a:rPr lang="ko-KR" altLang="en-US" b="0" i="0" dirty="0">
                <a:solidFill>
                  <a:srgbClr val="000000"/>
                </a:solidFill>
                <a:effectLst/>
                <a:latin typeface="arial" panose="020B0604020202020204" pitchFamily="34" charset="0"/>
              </a:rPr>
              <a:t>월 </a:t>
            </a:r>
            <a:r>
              <a:rPr lang="en-US" altLang="ko-KR" b="0" i="0" dirty="0">
                <a:solidFill>
                  <a:srgbClr val="000000"/>
                </a:solidFill>
                <a:effectLst/>
                <a:latin typeface="arial" panose="020B0604020202020204" pitchFamily="34" charset="0"/>
              </a:rPr>
              <a:t>30</a:t>
            </a:r>
            <a:r>
              <a:rPr lang="ko-KR" altLang="en-US" b="0" i="0" dirty="0">
                <a:solidFill>
                  <a:srgbClr val="000000"/>
                </a:solidFill>
                <a:effectLst/>
                <a:latin typeface="arial" panose="020B0604020202020204" pitchFamily="34" charset="0"/>
              </a:rPr>
              <a:t>일까지의 당기이후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임금지급기</a:t>
            </a:r>
            <a:r>
              <a:rPr lang="en-US" altLang="ko-KR" b="0" i="0" dirty="0">
                <a:solidFill>
                  <a:srgbClr val="000000"/>
                </a:solidFill>
                <a:effectLst/>
                <a:latin typeface="arial" panose="020B0604020202020204" pitchFamily="34" charset="0"/>
              </a:rPr>
              <a:t>(10/1~10/31)</a:t>
            </a:r>
            <a:r>
              <a:rPr lang="ko-KR" altLang="en-US" b="0" i="0" dirty="0">
                <a:solidFill>
                  <a:srgbClr val="000000"/>
                </a:solidFill>
                <a:effectLst/>
                <a:latin typeface="arial" panose="020B0604020202020204" pitchFamily="34" charset="0"/>
              </a:rPr>
              <a:t>가 경과한 </a:t>
            </a:r>
            <a:r>
              <a:rPr lang="en-US" altLang="ko-KR" b="0" i="0" dirty="0">
                <a:solidFill>
                  <a:srgbClr val="000000"/>
                </a:solidFill>
                <a:effectLst/>
                <a:latin typeface="arial" panose="020B0604020202020204" pitchFamily="34" charset="0"/>
              </a:rPr>
              <a:t>11</a:t>
            </a:r>
            <a:r>
              <a:rPr lang="ko-KR" altLang="en-US" b="0" i="0" dirty="0">
                <a:solidFill>
                  <a:srgbClr val="000000"/>
                </a:solidFill>
                <a:effectLst/>
                <a:latin typeface="arial" panose="020B0604020202020204" pitchFamily="34" charset="0"/>
              </a:rPr>
              <a:t>월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일부터 근로관계는 </a:t>
            </a:r>
            <a:r>
              <a:rPr lang="ko-KR" altLang="en-US" b="0" i="0" dirty="0" err="1">
                <a:solidFill>
                  <a:srgbClr val="000000"/>
                </a:solidFill>
                <a:effectLst/>
                <a:latin typeface="arial" panose="020B0604020202020204" pitchFamily="34" charset="0"/>
              </a:rPr>
              <a:t>자동해지되는</a:t>
            </a:r>
            <a:r>
              <a:rPr lang="ko-KR" altLang="en-US" b="0" i="0" dirty="0">
                <a:solidFill>
                  <a:srgbClr val="000000"/>
                </a:solidFill>
                <a:effectLst/>
                <a:latin typeface="arial" panose="020B0604020202020204" pitchFamily="34" charset="0"/>
              </a:rPr>
              <a:t> 것입니다</a:t>
            </a:r>
            <a:r>
              <a:rPr lang="en-US" altLang="ko-KR" b="0" i="0" dirty="0">
                <a:solidFill>
                  <a:srgbClr val="000000"/>
                </a:solidFill>
                <a:effectLst/>
                <a:latin typeface="arial" panose="020B0604020202020204" pitchFamily="34" charset="0"/>
              </a:rPr>
              <a:t>.</a:t>
            </a:r>
          </a:p>
          <a:p>
            <a:pPr algn="l"/>
            <a:r>
              <a:rPr lang="ko-KR" altLang="en-US" b="1" i="0" dirty="0">
                <a:solidFill>
                  <a:srgbClr val="000000"/>
                </a:solidFill>
                <a:effectLst/>
                <a:latin typeface="arial" panose="020B0604020202020204" pitchFamily="34" charset="0"/>
              </a:rPr>
              <a:t>위와 같은 노동부예규와 민법을 종합하면</a:t>
            </a:r>
            <a:r>
              <a:rPr lang="en-US" altLang="ko-KR" b="1" i="0" dirty="0">
                <a:solidFill>
                  <a:srgbClr val="000000"/>
                </a:solidFill>
                <a:effectLst/>
                <a:latin typeface="arial" panose="020B0604020202020204" pitchFamily="34" charset="0"/>
              </a:rPr>
              <a:t>,</a:t>
            </a:r>
            <a:r>
              <a:rPr lang="ko-KR" altLang="en-US" b="0" i="0" dirty="0">
                <a:solidFill>
                  <a:srgbClr val="000000"/>
                </a:solidFill>
                <a:effectLst/>
                <a:latin typeface="arial" panose="020B0604020202020204" pitchFamily="34" charset="0"/>
              </a:rPr>
              <a:t> 일반적으로 일급으로 계산하여 한달을 단위로 지급되는 근로자의 경우에는 사용자의 퇴사처리가 되지 않으면 </a:t>
            </a:r>
            <a:r>
              <a:rPr lang="en-US" altLang="ko-KR" b="0" i="0" dirty="0">
                <a:solidFill>
                  <a:srgbClr val="000000"/>
                </a:solidFill>
                <a:effectLst/>
                <a:latin typeface="arial" panose="020B0604020202020204" pitchFamily="34" charset="0"/>
              </a:rPr>
              <a:t>1</a:t>
            </a:r>
            <a:r>
              <a:rPr lang="ko-KR" altLang="en-US" b="0" i="0" dirty="0">
                <a:solidFill>
                  <a:srgbClr val="000000"/>
                </a:solidFill>
                <a:effectLst/>
                <a:latin typeface="arial" panose="020B0604020202020204" pitchFamily="34" charset="0"/>
              </a:rPr>
              <a:t>개월 후에 </a:t>
            </a:r>
            <a:r>
              <a:rPr lang="ko-KR" altLang="en-US" b="0" i="0" dirty="0" err="1">
                <a:solidFill>
                  <a:srgbClr val="000000"/>
                </a:solidFill>
                <a:effectLst/>
                <a:latin typeface="arial" panose="020B0604020202020204" pitchFamily="34" charset="0"/>
              </a:rPr>
              <a:t>자동퇴사처리가</a:t>
            </a:r>
            <a:r>
              <a:rPr lang="ko-KR" altLang="en-US" b="0" i="0" dirty="0">
                <a:solidFill>
                  <a:srgbClr val="000000"/>
                </a:solidFill>
                <a:effectLst/>
                <a:latin typeface="arial" panose="020B0604020202020204" pitchFamily="34" charset="0"/>
              </a:rPr>
              <a:t> 되므로 사직서 제출 후 결근으로 인한 평균임금 저하로 퇴직금에 손해보는 일이 없도록 주의해야 합니다</a:t>
            </a:r>
            <a:r>
              <a:rPr lang="en-US" altLang="ko-KR" b="0" i="0" dirty="0">
                <a:solidFill>
                  <a:srgbClr val="000000"/>
                </a:solidFill>
                <a:effectLst/>
                <a:latin typeface="arial" panose="020B0604020202020204" pitchFamily="34" charset="0"/>
              </a:rPr>
              <a:t>.</a:t>
            </a:r>
          </a:p>
          <a:p>
            <a:pPr algn="l"/>
            <a:r>
              <a:rPr lang="en-US" altLang="ko-KR" b="1" i="0" dirty="0">
                <a:solidFill>
                  <a:srgbClr val="000000"/>
                </a:solidFill>
                <a:effectLst/>
                <a:latin typeface="arial" panose="020B0604020202020204" pitchFamily="34" charset="0"/>
              </a:rPr>
              <a:t>2. </a:t>
            </a:r>
            <a:r>
              <a:rPr lang="ko-KR" altLang="en-US" b="1" i="0" dirty="0">
                <a:solidFill>
                  <a:srgbClr val="000000"/>
                </a:solidFill>
                <a:effectLst/>
                <a:latin typeface="arial" panose="020B0604020202020204" pitchFamily="34" charset="0"/>
              </a:rPr>
              <a:t>일용직인 경우</a:t>
            </a:r>
          </a:p>
          <a:p>
            <a:pPr algn="l"/>
            <a:r>
              <a:rPr lang="ko-KR" altLang="en-US" b="0" i="0" dirty="0">
                <a:solidFill>
                  <a:srgbClr val="000000"/>
                </a:solidFill>
                <a:effectLst/>
                <a:latin typeface="arial" panose="020B0604020202020204" pitchFamily="34" charset="0"/>
              </a:rPr>
              <a:t>매일매일 근로계약을 맺고 임금을 지급받는 일용직은 퇴사의사 </a:t>
            </a:r>
            <a:r>
              <a:rPr lang="ko-KR" altLang="en-US" b="0" i="0" dirty="0" err="1">
                <a:solidFill>
                  <a:srgbClr val="000000"/>
                </a:solidFill>
                <a:effectLst/>
                <a:latin typeface="arial" panose="020B0604020202020204" pitchFamily="34" charset="0"/>
              </a:rPr>
              <a:t>표시후</a:t>
            </a:r>
            <a:r>
              <a:rPr lang="ko-KR" altLang="en-US" b="0" i="0" dirty="0">
                <a:solidFill>
                  <a:srgbClr val="000000"/>
                </a:solidFill>
                <a:effectLst/>
                <a:latin typeface="arial" panose="020B0604020202020204" pitchFamily="34" charset="0"/>
              </a:rPr>
              <a:t> 사용자의 의사와 상관없이 그 다음날로부터 퇴사한 것으로 처리됩니다</a:t>
            </a:r>
            <a:r>
              <a:rPr lang="en-US" altLang="ko-KR" b="0" i="0" dirty="0">
                <a:solidFill>
                  <a:srgbClr val="000000"/>
                </a:solidFill>
                <a:effectLst/>
                <a:latin typeface="arial" panose="020B0604020202020204" pitchFamily="34" charset="0"/>
              </a:rPr>
              <a:t>.</a:t>
            </a:r>
          </a:p>
          <a:p>
            <a:pPr algn="l"/>
            <a:r>
              <a:rPr lang="en-US" altLang="ko-KR" b="1" i="0" dirty="0">
                <a:solidFill>
                  <a:srgbClr val="000000"/>
                </a:solidFill>
                <a:effectLst/>
                <a:latin typeface="arial" panose="020B0604020202020204" pitchFamily="34" charset="0"/>
              </a:rPr>
              <a:t>3. </a:t>
            </a:r>
            <a:r>
              <a:rPr lang="ko-KR" altLang="en-US" b="1" i="0" dirty="0">
                <a:solidFill>
                  <a:srgbClr val="000000"/>
                </a:solidFill>
                <a:effectLst/>
                <a:latin typeface="arial" panose="020B0604020202020204" pitchFamily="34" charset="0"/>
              </a:rPr>
              <a:t>회사가 근로조건을 위반한 경우</a:t>
            </a:r>
          </a:p>
          <a:p>
            <a:pPr algn="l"/>
            <a:r>
              <a:rPr lang="ko-KR" altLang="en-US" b="1" i="0" dirty="0">
                <a:solidFill>
                  <a:srgbClr val="000000"/>
                </a:solidFill>
                <a:effectLst/>
                <a:latin typeface="arial" panose="020B0604020202020204" pitchFamily="34" charset="0"/>
              </a:rPr>
              <a:t>만약</a:t>
            </a:r>
            <a:r>
              <a:rPr lang="en-US" altLang="ko-KR" b="1" i="0" dirty="0">
                <a:solidFill>
                  <a:srgbClr val="000000"/>
                </a:solidFill>
                <a:effectLst/>
                <a:latin typeface="arial" panose="020B0604020202020204" pitchFamily="34" charset="0"/>
              </a:rPr>
              <a:t>, </a:t>
            </a:r>
            <a:r>
              <a:rPr lang="ko-KR" altLang="en-US" b="1" i="0" dirty="0">
                <a:solidFill>
                  <a:srgbClr val="000000"/>
                </a:solidFill>
                <a:effectLst/>
                <a:latin typeface="arial" panose="020B0604020202020204" pitchFamily="34" charset="0"/>
              </a:rPr>
              <a:t>사용자가 근로자와 근로계약 </a:t>
            </a:r>
            <a:r>
              <a:rPr lang="ko-KR" altLang="en-US" b="1" i="0" dirty="0" err="1">
                <a:solidFill>
                  <a:srgbClr val="000000"/>
                </a:solidFill>
                <a:effectLst/>
                <a:latin typeface="arial" panose="020B0604020202020204" pitchFamily="34" charset="0"/>
              </a:rPr>
              <a:t>체결시</a:t>
            </a:r>
            <a:r>
              <a:rPr lang="ko-KR" altLang="en-US" b="1" i="0" dirty="0">
                <a:solidFill>
                  <a:srgbClr val="000000"/>
                </a:solidFill>
                <a:effectLst/>
                <a:latin typeface="arial" panose="020B0604020202020204" pitchFamily="34" charset="0"/>
              </a:rPr>
              <a:t> 약정한 근로조건을 위반하여 사직하는 경우</a:t>
            </a:r>
            <a:r>
              <a:rPr lang="ko-KR" altLang="en-US" b="0" i="0" dirty="0">
                <a:solidFill>
                  <a:srgbClr val="000000"/>
                </a:solidFill>
                <a:effectLst/>
                <a:latin typeface="arial" panose="020B0604020202020204" pitchFamily="34" charset="0"/>
              </a:rPr>
              <a:t>에는 근로자는 즉시 근로계약을 해지할 수 있습니다</a:t>
            </a:r>
            <a:r>
              <a:rPr lang="en-US" altLang="ko-KR" b="0" i="0" dirty="0">
                <a:solidFill>
                  <a:srgbClr val="000000"/>
                </a:solidFill>
                <a:effectLst/>
                <a:latin typeface="arial" panose="020B0604020202020204" pitchFamily="34" charset="0"/>
              </a:rPr>
              <a:t>.</a:t>
            </a:r>
          </a:p>
          <a:p>
            <a:pPr marL="0" lvl="0" indent="0" algn="l" rtl="0">
              <a:spcBef>
                <a:spcPts val="0"/>
              </a:spcBef>
              <a:spcAft>
                <a:spcPts val="0"/>
              </a:spcAft>
              <a:buNone/>
            </a:pPr>
            <a:endParaRPr dirty="0"/>
          </a:p>
        </p:txBody>
      </p:sp>
      <p:sp>
        <p:nvSpPr>
          <p:cNvPr id="812" name="Google Shape;812;p4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46: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나의 권리를 지키는 것이 나의 인격을 찾는 일이며, 이웃과 공동체에게도 유익한 일입니다. </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혹여 </a:t>
            </a:r>
            <a:r>
              <a:rPr lang="ko-KR" sz="1900" u="sng">
                <a:solidFill>
                  <a:srgbClr val="000000"/>
                </a:solidFill>
                <a:latin typeface="Gulimche"/>
                <a:ea typeface="Gulimche"/>
                <a:cs typeface="Gulimche"/>
                <a:sym typeface="Gulimche"/>
              </a:rPr>
              <a:t>내가 권리를 주장할 수 없는 상태에 처해 있더라고 나의 권리는 반드시 보장되어야합니다.(</a:t>
            </a:r>
            <a:r>
              <a:rPr lang="ko-KR" sz="1900">
                <a:solidFill>
                  <a:srgbClr val="000000"/>
                </a:solidFill>
                <a:latin typeface="Gulimche"/>
                <a:ea typeface="Gulimche"/>
                <a:cs typeface="Gulimche"/>
                <a:sym typeface="Gulimche"/>
              </a:rPr>
              <a:t>원칙적으로는 권리위에 잠을 자더라도 보호받아야하지만, 현실에서는 권리를 지키기 위한 노력이 필요합니다 )</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832" name="Google Shape;832;p46: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59: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1004" name="Google Shape;1004;p59: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7: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842" name="Google Shape;842;p4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49: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49: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구두계약의 경우 사실을 부인하면 증명하기가 어렵습니다. 반드시 서면으로 명시하여합니다. 근로계약서 미작성 및 미교부시 사용자는 500만원 벌금</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880" name="Google Shape;880;p49: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0: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50: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아르바이트,비정규직 상관없이 1주 15시간 이상 일하면 주 1일 이상의 유급휴일을 주어야합니다.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890" name="Google Shape;890;p50: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5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52: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1주 15시간이상, 1년이상 일하고 그만둘 경우 1년에 평균임금 30일분 이상을 지급해야합니다. </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(고용노동부 퇴직금 계산기 활용)</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19" name="Google Shape;919;p52: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▪알바를 구할 때 주의할 점은 무엇이 있을까요?</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(취업사기, 범죄 등 위험에 노출되지 않도록 주의해야합니다. 단기 고수익에 속지 맙시다)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137" name="Google Shape;137;p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53: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931" name="Google Shape;931;p53: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4: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54: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5인미만사업장에서 야간에 일을 할 경우 가산수당을 적용하지 않아도 불법이 아닙니다. 단, 주휴수당은 적용받습니다(주 15시간이상 근무시)</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40" name="Google Shape;940;p54: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55: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55: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야간근로시간은 밤10시부터 다음날 아침 6시까지입니다.</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5인이상 사업장의 경우 50% 가산임금을 </a:t>
            </a:r>
            <a:r>
              <a:rPr lang="ko-KR" sz="1900" dirty="0" err="1">
                <a:solidFill>
                  <a:srgbClr val="000000"/>
                </a:solidFill>
                <a:latin typeface="Gulimche"/>
                <a:ea typeface="Gulimche"/>
                <a:cs typeface="Gulimche"/>
                <a:sym typeface="Gulimche"/>
              </a:rPr>
              <a:t>지급해야합니다</a:t>
            </a:r>
            <a:r>
              <a:rPr lang="ko-KR" sz="1900" dirty="0">
                <a:solidFill>
                  <a:srgbClr val="000000"/>
                </a:solidFill>
                <a:latin typeface="Gulimche"/>
                <a:ea typeface="Gulimche"/>
                <a:cs typeface="Gulimche"/>
                <a:sym typeface="Gulimche"/>
              </a:rPr>
              <a:t>.</a:t>
            </a:r>
            <a:endParaRPr sz="19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953" name="Google Shape;953;p55: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55</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6: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해고예고수당은 1인이상 사업장적용, 3개월이상 일했을때 적용됩니다.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66" name="Google Shape;966;p56: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5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57: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휴게시간은 사용자의 지휘 감독에서 벗어나 자유롭게 이용할 수 있는 시간입니다. 쉬지 못하고 일을 했다면 당연히 임금을 지급해야합니다.</a:t>
            </a:r>
            <a:endParaRPr/>
          </a:p>
          <a:p>
            <a:pPr marL="0" lvl="0" indent="0" algn="l" rtl="0">
              <a:spcBef>
                <a:spcPts val="0"/>
              </a:spcBef>
              <a:spcAft>
                <a:spcPts val="0"/>
              </a:spcAft>
              <a:buNone/>
            </a:pPr>
            <a:endParaRPr sz="1900">
              <a:solidFill>
                <a:srgbClr val="000000"/>
              </a:solidFill>
              <a:latin typeface="Gulimche"/>
              <a:ea typeface="Gulimche"/>
              <a:cs typeface="Gulimche"/>
              <a:sym typeface="Gulimche"/>
            </a:endParaRPr>
          </a:p>
          <a:p>
            <a:pPr marL="0" lvl="0" indent="0" algn="l" rtl="0">
              <a:spcBef>
                <a:spcPts val="0"/>
              </a:spcBef>
              <a:spcAft>
                <a:spcPts val="0"/>
              </a:spcAft>
              <a:buNone/>
            </a:pPr>
            <a:r>
              <a:rPr lang="ko-KR" sz="1900">
                <a:solidFill>
                  <a:srgbClr val="000000"/>
                </a:solidFill>
                <a:latin typeface="Gulimche"/>
                <a:ea typeface="Gulimche"/>
                <a:cs typeface="Gulimche"/>
                <a:sym typeface="Gulimche"/>
              </a:rPr>
              <a:t>휴게시간은 무급입니다. 경우에 따라 휴게시간을 부여하지 않고 임금을 주는 경우가 있습니다.  휴게시간은 일하는 노동자의 건강을 위해 근로시간 도중에 부여하도록 되어있습니다. </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79" name="Google Shape;979;p57: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8: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58: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r>
              <a:rPr lang="ko-KR" sz="1900">
                <a:solidFill>
                  <a:srgbClr val="000000"/>
                </a:solidFill>
                <a:latin typeface="Gulimche"/>
                <a:ea typeface="Gulimche"/>
                <a:cs typeface="Gulimche"/>
                <a:sym typeface="Gulimche"/>
              </a:rPr>
              <a:t>해고예고수당은 1인이상 사업장적용, 3개월이상 일했을때 적용됩니다.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992" name="Google Shape;992;p58: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60: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1011" name="Google Shape;1011;p60: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61:notes"/>
          <p:cNvSpPr txBox="1">
            <a:spLocks noGrp="1"/>
          </p:cNvSpPr>
          <p:nvPr>
            <p:ph type="body" idx="1"/>
          </p:nvPr>
        </p:nvSpPr>
        <p:spPr>
          <a:xfrm>
            <a:off x="999649" y="3303468"/>
            <a:ext cx="7997190" cy="2702838"/>
          </a:xfrm>
          <a:prstGeom prst="rect">
            <a:avLst/>
          </a:prstGeom>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1017" name="Google Shape;1017;p6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6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62: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1024" name="Google Shape;1024;p62: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a:p>
        </p:txBody>
      </p:sp>
      <p:sp>
        <p:nvSpPr>
          <p:cNvPr id="159" name="Google Shape;159;p6: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0" algn="l" rtl="0">
              <a:spcBef>
                <a:spcPts val="0"/>
              </a:spcBef>
              <a:spcAft>
                <a:spcPts val="0"/>
              </a:spcAft>
              <a:buNone/>
            </a:pPr>
            <a:endParaRPr dirty="0"/>
          </a:p>
        </p:txBody>
      </p:sp>
      <p:sp>
        <p:nvSpPr>
          <p:cNvPr id="169" name="Google Shape;169;p7: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▪18세 미만 청소년이 아르바이트를 할 때 사업주에게 제출할 서류가 있습니다.</a:t>
            </a:r>
            <a:endParaRPr/>
          </a:p>
          <a:p>
            <a:pPr marL="0" lvl="0" indent="133807" algn="just" rtl="0">
              <a:lnSpc>
                <a:spcPct val="160000"/>
              </a:lnSpc>
              <a:spcBef>
                <a:spcPts val="0"/>
              </a:spcBef>
              <a:spcAft>
                <a:spcPts val="0"/>
              </a:spcAft>
              <a:buNone/>
            </a:pPr>
            <a:endParaRPr sz="1900">
              <a:solidFill>
                <a:srgbClr val="000000"/>
              </a:solidFill>
              <a:latin typeface="Gulimche"/>
              <a:ea typeface="Gulimche"/>
              <a:cs typeface="Gulimche"/>
              <a:sym typeface="Gulimche"/>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-친권자(후견인)동의서와 나이증명서류(주민등록등본이나 가족관계증명서)를 제출해야합니다. </a:t>
            </a:r>
            <a:endParaRPr sz="190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a:solidFill>
                  <a:srgbClr val="000000"/>
                </a:solidFill>
                <a:latin typeface="Gulimche"/>
                <a:ea typeface="Gulimche"/>
                <a:cs typeface="Gulimche"/>
                <a:sym typeface="Gulimche"/>
              </a:rPr>
              <a:t>사업주는 사업장에 서류를 비치해야합니다.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ko-KR" sz="1900">
                <a:solidFill>
                  <a:srgbClr val="000000"/>
                </a:solidFill>
                <a:latin typeface="Gulimche"/>
                <a:ea typeface="Gulimche"/>
                <a:cs typeface="Gulimche"/>
                <a:sym typeface="Gulimche"/>
              </a:rPr>
              <a:t>본인이외의 가족들의 주민번호뒷자리 * 처리하여 발급요청할 수 있고, 인터넷에서는 미포함으로 선택가능합니다.</a:t>
            </a:r>
            <a:endParaRPr sz="19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209" name="Google Shape;209;p11: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3360738" y="858838"/>
            <a:ext cx="3275012" cy="2316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999649" y="3303468"/>
            <a:ext cx="7997190" cy="2702838"/>
          </a:xfrm>
          <a:prstGeom prst="rect">
            <a:avLst/>
          </a:prstGeom>
          <a:noFill/>
          <a:ln>
            <a:noFill/>
          </a:ln>
        </p:spPr>
        <p:txBody>
          <a:bodyPr spcFirstLastPara="1" wrap="square" lIns="96325" tIns="48150" rIns="96325" bIns="48150" anchor="t" anchorCtr="0">
            <a:noAutofit/>
          </a:bodyPr>
          <a:lstStyle/>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▪사업주와 처음 만났을 때 무엇을 </a:t>
            </a:r>
            <a:r>
              <a:rPr lang="ko-KR" sz="1900" dirty="0" err="1">
                <a:solidFill>
                  <a:srgbClr val="000000"/>
                </a:solidFill>
                <a:latin typeface="Gulimche"/>
                <a:ea typeface="Gulimche"/>
                <a:cs typeface="Gulimche"/>
                <a:sym typeface="Gulimche"/>
              </a:rPr>
              <a:t>확인해야할까요</a:t>
            </a:r>
            <a:r>
              <a:rPr lang="ko-KR" sz="1900" dirty="0">
                <a:solidFill>
                  <a:srgbClr val="000000"/>
                </a:solidFill>
                <a:latin typeface="Gulimche"/>
                <a:ea typeface="Gulimche"/>
                <a:cs typeface="Gulimche"/>
                <a:sym typeface="Gulimche"/>
              </a:rPr>
              <a:t>?</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▪앞서 알바 할 때 주요하게 고려했던 점, </a:t>
            </a:r>
            <a:r>
              <a:rPr lang="ko-KR" sz="1900" dirty="0" err="1">
                <a:solidFill>
                  <a:srgbClr val="000000"/>
                </a:solidFill>
                <a:latin typeface="Gulimche"/>
                <a:ea typeface="Gulimche"/>
                <a:cs typeface="Gulimche"/>
                <a:sym typeface="Gulimche"/>
              </a:rPr>
              <a:t>좋은아르바이트와</a:t>
            </a:r>
            <a:r>
              <a:rPr lang="ko-KR" sz="1900" dirty="0">
                <a:solidFill>
                  <a:srgbClr val="000000"/>
                </a:solidFill>
                <a:latin typeface="Gulimche"/>
                <a:ea typeface="Gulimche"/>
                <a:cs typeface="Gulimche"/>
                <a:sym typeface="Gulimche"/>
              </a:rPr>
              <a:t> </a:t>
            </a:r>
            <a:r>
              <a:rPr lang="ko-KR" sz="1900" dirty="0" err="1">
                <a:solidFill>
                  <a:srgbClr val="000000"/>
                </a:solidFill>
                <a:latin typeface="Gulimche"/>
                <a:ea typeface="Gulimche"/>
                <a:cs typeface="Gulimche"/>
                <a:sym typeface="Gulimche"/>
              </a:rPr>
              <a:t>나쁜아르바이트</a:t>
            </a:r>
            <a:r>
              <a:rPr lang="ko-KR" sz="1900" dirty="0">
                <a:solidFill>
                  <a:srgbClr val="000000"/>
                </a:solidFill>
                <a:latin typeface="Gulimche"/>
                <a:ea typeface="Gulimche"/>
                <a:cs typeface="Gulimche"/>
                <a:sym typeface="Gulimche"/>
              </a:rPr>
              <a:t> 조건, 사업주에게 물어보고 싶은 것들을 이야기했습니다. </a:t>
            </a:r>
            <a:endParaRPr sz="1900" dirty="0">
              <a:solidFill>
                <a:srgbClr val="000000"/>
              </a:solidFill>
              <a:latin typeface="Arial"/>
              <a:ea typeface="Arial"/>
              <a:cs typeface="Arial"/>
              <a:sym typeface="Arial"/>
            </a:endParaRPr>
          </a:p>
          <a:p>
            <a:pPr marL="0" lvl="0" indent="133807" algn="just" rtl="0">
              <a:lnSpc>
                <a:spcPct val="160000"/>
              </a:lnSpc>
              <a:spcBef>
                <a:spcPts val="0"/>
              </a:spcBef>
              <a:spcAft>
                <a:spcPts val="0"/>
              </a:spcAft>
              <a:buNone/>
            </a:pPr>
            <a:r>
              <a:rPr lang="ko-KR" sz="1900" dirty="0">
                <a:solidFill>
                  <a:srgbClr val="000000"/>
                </a:solidFill>
                <a:latin typeface="Gulimche"/>
                <a:ea typeface="Gulimche"/>
                <a:cs typeface="Gulimche"/>
                <a:sym typeface="Gulimche"/>
              </a:rPr>
              <a:t>위와 같은 근로조건을 상호 협의하여 약속하는 것이 근로계약입니다.</a:t>
            </a:r>
            <a:endParaRPr sz="1900"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ko-KR" altLang="en-US" sz="1200" dirty="0">
                <a:solidFill>
                  <a:srgbClr val="000000"/>
                </a:solidFill>
                <a:latin typeface="Gulimche"/>
                <a:ea typeface="Gulimche"/>
                <a:cs typeface="Gulimche"/>
                <a:sym typeface="Gulimche"/>
              </a:rPr>
              <a:t>   </a:t>
            </a:r>
            <a:r>
              <a:rPr lang="ko-KR" altLang="ko-KR" sz="1200" dirty="0">
                <a:solidFill>
                  <a:srgbClr val="000000"/>
                </a:solidFill>
                <a:latin typeface="Gulimche"/>
                <a:ea typeface="Gulimche"/>
                <a:cs typeface="Gulimche"/>
                <a:sym typeface="Gulimche"/>
              </a:rPr>
              <a:t>▪</a:t>
            </a:r>
            <a:r>
              <a:rPr lang="ko-KR" altLang="en-US" sz="1200" dirty="0">
                <a:solidFill>
                  <a:srgbClr val="000000"/>
                </a:solidFill>
                <a:latin typeface="Gulimche"/>
                <a:ea typeface="Gulimche"/>
                <a:cs typeface="Gulimche"/>
                <a:sym typeface="Gulimche"/>
              </a:rPr>
              <a:t>근로계약서는 임금</a:t>
            </a:r>
            <a:r>
              <a:rPr lang="en-US" altLang="ko-KR" sz="1200" dirty="0">
                <a:solidFill>
                  <a:srgbClr val="000000"/>
                </a:solidFill>
                <a:latin typeface="Gulimche"/>
                <a:ea typeface="Gulimche"/>
                <a:cs typeface="Gulimche"/>
                <a:sym typeface="Gulimche"/>
              </a:rPr>
              <a:t>, </a:t>
            </a:r>
            <a:r>
              <a:rPr lang="ko-KR" altLang="en-US" sz="1200" dirty="0">
                <a:solidFill>
                  <a:srgbClr val="000000"/>
                </a:solidFill>
                <a:latin typeface="Gulimche"/>
                <a:ea typeface="Gulimche"/>
                <a:cs typeface="Gulimche"/>
                <a:sym typeface="Gulimche"/>
              </a:rPr>
              <a:t>근로시간 등 핵심 근로조건을 명확히 정하는 것으로 노동자와 사용자 모두의 권리보호를 위해 반드시 필요합니다</a:t>
            </a:r>
            <a:r>
              <a:rPr lang="en-US" altLang="ko-KR" sz="1200" dirty="0">
                <a:solidFill>
                  <a:srgbClr val="000000"/>
                </a:solidFill>
                <a:latin typeface="Gulimche"/>
                <a:ea typeface="Gulimche"/>
                <a:cs typeface="Gulimche"/>
                <a:sym typeface="Gulimche"/>
              </a:rPr>
              <a:t>.</a:t>
            </a:r>
            <a:endParaRPr lang="ko-KR" altLang="en-US" sz="1200" dirty="0">
              <a:solidFill>
                <a:srgbClr val="000000"/>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28" name="Google Shape;228;p12:notes"/>
          <p:cNvSpPr txBox="1">
            <a:spLocks noGrp="1"/>
          </p:cNvSpPr>
          <p:nvPr>
            <p:ph type="sldNum" idx="12"/>
          </p:nvPr>
        </p:nvSpPr>
        <p:spPr>
          <a:xfrm>
            <a:off x="5662363" y="6519941"/>
            <a:ext cx="4331811" cy="344409"/>
          </a:xfrm>
          <a:prstGeom prst="rect">
            <a:avLst/>
          </a:prstGeom>
          <a:noFill/>
          <a:ln>
            <a:noFill/>
          </a:ln>
        </p:spPr>
        <p:txBody>
          <a:bodyPr spcFirstLastPara="1" wrap="square" lIns="96325" tIns="48150" rIns="96325" bIns="48150" anchor="b" anchorCtr="0">
            <a:noAutofit/>
          </a:bodyPr>
          <a:lstStyle/>
          <a:p>
            <a:pPr marL="0" lvl="0" indent="0" algn="r" rtl="0">
              <a:spcBef>
                <a:spcPts val="0"/>
              </a:spcBef>
              <a:spcAft>
                <a:spcPts val="0"/>
              </a:spcAft>
              <a:buNone/>
            </a:pPr>
            <a:fld id="{00000000-1234-1234-1234-123412341234}" type="slidenum">
              <a:rPr lang="en-US" altLang="ko-K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사용자 지정 레이아웃">
  <p:cSld name="사용자 지정 레이아웃">
    <p:bg>
      <p:bgPr>
        <a:solidFill>
          <a:srgbClr val="FEE3C8"/>
        </a:solidFill>
        <a:effectLst/>
      </p:bgPr>
    </p:bg>
    <p:spTree>
      <p:nvGrpSpPr>
        <p:cNvPr id="1" name="Shape 15"/>
        <p:cNvGrpSpPr/>
        <p:nvPr/>
      </p:nvGrpSpPr>
      <p:grpSpPr>
        <a:xfrm>
          <a:off x="0" y="0"/>
          <a:ext cx="0" cy="0"/>
          <a:chOff x="0" y="0"/>
          <a:chExt cx="0" cy="0"/>
        </a:xfrm>
      </p:grpSpPr>
      <p:pic>
        <p:nvPicPr>
          <p:cNvPr id="16" name="Google Shape;16;p64" descr="D:\01.프로젝트-SUM\[프로젝트]취업지원센터\18.표준교안ppt제작\png저장\2-1_1차시\01.png"/>
          <p:cNvPicPr preferRelativeResize="0"/>
          <p:nvPr/>
        </p:nvPicPr>
        <p:blipFill rotWithShape="1">
          <a:blip r:embed="rId2">
            <a:alphaModFix/>
          </a:blip>
          <a:srcRect/>
          <a:stretch/>
        </p:blipFill>
        <p:spPr>
          <a:xfrm>
            <a:off x="450156" y="697384"/>
            <a:ext cx="9942576" cy="6199632"/>
          </a:xfrm>
          <a:prstGeom prst="rect">
            <a:avLst/>
          </a:prstGeom>
          <a:noFill/>
          <a:ln>
            <a:noFill/>
          </a:ln>
        </p:spPr>
      </p:pic>
      <p:cxnSp>
        <p:nvCxnSpPr>
          <p:cNvPr id="17" name="Google Shape;17;p64"/>
          <p:cNvCxnSpPr/>
          <p:nvPr/>
        </p:nvCxnSpPr>
        <p:spPr>
          <a:xfrm>
            <a:off x="522164" y="6732959"/>
            <a:ext cx="9649072" cy="0"/>
          </a:xfrm>
          <a:prstGeom prst="straightConnector1">
            <a:avLst/>
          </a:prstGeom>
          <a:noFill/>
          <a:ln w="19050" cap="flat" cmpd="sng">
            <a:solidFill>
              <a:srgbClr val="F4974A"/>
            </a:solidFill>
            <a:prstDash val="solid"/>
            <a:round/>
            <a:headEnd type="none" w="sm" len="sm"/>
            <a:tailEnd type="none" w="sm" len="sm"/>
          </a:ln>
        </p:spPr>
      </p:cxnSp>
      <p:pic>
        <p:nvPicPr>
          <p:cNvPr id="18" name="Google Shape;18;p64" descr="D:\01.프로젝트-SUM\[프로젝트]취업지원센터\18.표준교안ppt제작\png저장\2-1_1차시\01-1.png"/>
          <p:cNvPicPr preferRelativeResize="0"/>
          <p:nvPr/>
        </p:nvPicPr>
        <p:blipFill rotWithShape="1">
          <a:blip r:embed="rId3">
            <a:alphaModFix/>
          </a:blip>
          <a:srcRect/>
          <a:stretch/>
        </p:blipFill>
        <p:spPr>
          <a:xfrm>
            <a:off x="2761996" y="821065"/>
            <a:ext cx="5169408" cy="8412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8_사용자 지정 레이아웃">
  <p:cSld name="18_사용자 지정 레이아웃">
    <p:bg>
      <p:bgPr>
        <a:solidFill>
          <a:srgbClr val="FFFCE5"/>
        </a:solidFill>
        <a:effectLst/>
      </p:bgPr>
    </p:bg>
    <p:spTree>
      <p:nvGrpSpPr>
        <p:cNvPr id="1" name="Shape 55"/>
        <p:cNvGrpSpPr/>
        <p:nvPr/>
      </p:nvGrpSpPr>
      <p:grpSpPr>
        <a:xfrm>
          <a:off x="0" y="0"/>
          <a:ext cx="0" cy="0"/>
          <a:chOff x="0" y="0"/>
          <a:chExt cx="0" cy="0"/>
        </a:xfrm>
      </p:grpSpPr>
      <p:sp>
        <p:nvSpPr>
          <p:cNvPr id="56" name="Google Shape;56;p74"/>
          <p:cNvSpPr/>
          <p:nvPr/>
        </p:nvSpPr>
        <p:spPr>
          <a:xfrm>
            <a:off x="0" y="1692399"/>
            <a:ext cx="10696575" cy="5870451"/>
          </a:xfrm>
          <a:prstGeom prst="rect">
            <a:avLst/>
          </a:prstGeom>
          <a:solidFill>
            <a:srgbClr val="FFEF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57" name="Google Shape;57;p74"/>
          <p:cNvSpPr/>
          <p:nvPr/>
        </p:nvSpPr>
        <p:spPr>
          <a:xfrm>
            <a:off x="378148" y="1692401"/>
            <a:ext cx="10318427" cy="5400598"/>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58" name="Google Shape;58;p74"/>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9_사용자 지정 레이아웃">
  <p:cSld name="19_사용자 지정 레이아웃">
    <p:bg>
      <p:bgPr>
        <a:solidFill>
          <a:srgbClr val="EDEDED"/>
        </a:solidFill>
        <a:effectLst/>
      </p:bgPr>
    </p:bg>
    <p:spTree>
      <p:nvGrpSpPr>
        <p:cNvPr id="1" name="Shape 59"/>
        <p:cNvGrpSpPr/>
        <p:nvPr/>
      </p:nvGrpSpPr>
      <p:grpSpPr>
        <a:xfrm>
          <a:off x="0" y="0"/>
          <a:ext cx="0" cy="0"/>
          <a:chOff x="0" y="0"/>
          <a:chExt cx="0" cy="0"/>
        </a:xfrm>
      </p:grpSpPr>
      <p:sp>
        <p:nvSpPr>
          <p:cNvPr id="60" name="Google Shape;60;p75"/>
          <p:cNvSpPr/>
          <p:nvPr/>
        </p:nvSpPr>
        <p:spPr>
          <a:xfrm>
            <a:off x="378148" y="1692400"/>
            <a:ext cx="10318427" cy="5040559"/>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61" name="Google Shape;61;p75"/>
          <p:cNvSpPr/>
          <p:nvPr/>
        </p:nvSpPr>
        <p:spPr>
          <a:xfrm>
            <a:off x="450156" y="1207005"/>
            <a:ext cx="10246419" cy="54539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0_사용자 지정 레이아웃">
  <p:cSld name="20_사용자 지정 레이아웃">
    <p:bg>
      <p:bgPr>
        <a:solidFill>
          <a:srgbClr val="E0F1F5"/>
        </a:solidFill>
        <a:effectLst/>
      </p:bgPr>
    </p:bg>
    <p:spTree>
      <p:nvGrpSpPr>
        <p:cNvPr id="1" name="Shape 62"/>
        <p:cNvGrpSpPr/>
        <p:nvPr/>
      </p:nvGrpSpPr>
      <p:grpSpPr>
        <a:xfrm>
          <a:off x="0" y="0"/>
          <a:ext cx="0" cy="0"/>
          <a:chOff x="0" y="0"/>
          <a:chExt cx="0" cy="0"/>
        </a:xfrm>
      </p:grpSpPr>
      <p:sp>
        <p:nvSpPr>
          <p:cNvPr id="63" name="Google Shape;63;p76"/>
          <p:cNvSpPr/>
          <p:nvPr/>
        </p:nvSpPr>
        <p:spPr>
          <a:xfrm>
            <a:off x="0" y="1692399"/>
            <a:ext cx="10696575" cy="5870451"/>
          </a:xfrm>
          <a:prstGeom prst="rect">
            <a:avLst/>
          </a:prstGeom>
          <a:solidFill>
            <a:srgbClr val="BFE2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64" name="Google Shape;64;p76"/>
          <p:cNvSpPr/>
          <p:nvPr/>
        </p:nvSpPr>
        <p:spPr>
          <a:xfrm>
            <a:off x="378148" y="1692401"/>
            <a:ext cx="10318427" cy="5400598"/>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65" name="Google Shape;65;p76"/>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스타일 01">
  <p:cSld name="스타일 01">
    <p:spTree>
      <p:nvGrpSpPr>
        <p:cNvPr id="1" name="Shape 66"/>
        <p:cNvGrpSpPr/>
        <p:nvPr/>
      </p:nvGrpSpPr>
      <p:grpSpPr>
        <a:xfrm>
          <a:off x="0" y="0"/>
          <a:ext cx="0" cy="0"/>
          <a:chOff x="0" y="0"/>
          <a:chExt cx="0" cy="0"/>
        </a:xfrm>
      </p:grpSpPr>
      <p:sp>
        <p:nvSpPr>
          <p:cNvPr id="67" name="Google Shape;67;p77"/>
          <p:cNvSpPr/>
          <p:nvPr/>
        </p:nvSpPr>
        <p:spPr>
          <a:xfrm>
            <a:off x="8424826" y="0"/>
            <a:ext cx="2268574" cy="516378"/>
          </a:xfrm>
          <a:prstGeom prst="rect">
            <a:avLst/>
          </a:prstGeom>
          <a:gradFill>
            <a:gsLst>
              <a:gs pos="0">
                <a:srgbClr val="FFFFFF">
                  <a:alpha val="0"/>
                </a:srgbClr>
              </a:gs>
              <a:gs pos="100000">
                <a:srgbClr val="BFBFBF"/>
              </a:gs>
            </a:gsLst>
            <a:lin ang="0" scaled="0"/>
          </a:gra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None/>
            </a:pPr>
            <a:endParaRPr sz="1323" b="1">
              <a:solidFill>
                <a:srgbClr val="7F7F7F"/>
              </a:solidFill>
              <a:latin typeface="Malgun Gothic"/>
              <a:ea typeface="Malgun Gothic"/>
              <a:cs typeface="Malgun Gothic"/>
              <a:sym typeface="Malgun Gothic"/>
            </a:endParaRPr>
          </a:p>
        </p:txBody>
      </p:sp>
      <p:grpSp>
        <p:nvGrpSpPr>
          <p:cNvPr id="68" name="Google Shape;68;p77"/>
          <p:cNvGrpSpPr/>
          <p:nvPr/>
        </p:nvGrpSpPr>
        <p:grpSpPr>
          <a:xfrm>
            <a:off x="4372" y="130151"/>
            <a:ext cx="1163564" cy="555683"/>
            <a:chOff x="0" y="132295"/>
            <a:chExt cx="1195447" cy="617452"/>
          </a:xfrm>
        </p:grpSpPr>
        <p:sp>
          <p:nvSpPr>
            <p:cNvPr id="69" name="Google Shape;69;p77"/>
            <p:cNvSpPr/>
            <p:nvPr/>
          </p:nvSpPr>
          <p:spPr>
            <a:xfrm>
              <a:off x="264420" y="132295"/>
              <a:ext cx="931027" cy="617452"/>
            </a:xfrm>
            <a:prstGeom prst="roundRect">
              <a:avLst>
                <a:gd name="adj" fmla="val 17932"/>
              </a:avLst>
            </a:prstGeom>
            <a:solidFill>
              <a:srgbClr val="1D4E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5" b="1">
                <a:solidFill>
                  <a:schemeClr val="lt1"/>
                </a:solidFill>
                <a:latin typeface="Malgun Gothic"/>
                <a:ea typeface="Malgun Gothic"/>
                <a:cs typeface="Malgun Gothic"/>
                <a:sym typeface="Malgun Gothic"/>
              </a:endParaRPr>
            </a:p>
          </p:txBody>
        </p:sp>
        <p:sp>
          <p:nvSpPr>
            <p:cNvPr id="70" name="Google Shape;70;p77"/>
            <p:cNvSpPr/>
            <p:nvPr/>
          </p:nvSpPr>
          <p:spPr>
            <a:xfrm>
              <a:off x="0" y="132295"/>
              <a:ext cx="648000" cy="617452"/>
            </a:xfrm>
            <a:prstGeom prst="rect">
              <a:avLst/>
            </a:prstGeom>
            <a:solidFill>
              <a:srgbClr val="1D4E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5" b="1">
                <a:solidFill>
                  <a:schemeClr val="lt1"/>
                </a:solidFill>
                <a:latin typeface="Malgun Gothic"/>
                <a:ea typeface="Malgun Gothic"/>
                <a:cs typeface="Malgun Gothic"/>
                <a:sym typeface="Malgun Gothic"/>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2_사용자 지정 레이아웃">
  <p:cSld name="22_사용자 지정 레이아웃">
    <p:bg>
      <p:bgPr>
        <a:solidFill>
          <a:srgbClr val="EDEDED"/>
        </a:solidFill>
        <a:effectLst/>
      </p:bgPr>
    </p:bg>
    <p:spTree>
      <p:nvGrpSpPr>
        <p:cNvPr id="1" name="Shape 71"/>
        <p:cNvGrpSpPr/>
        <p:nvPr/>
      </p:nvGrpSpPr>
      <p:grpSpPr>
        <a:xfrm>
          <a:off x="0" y="0"/>
          <a:ext cx="0" cy="0"/>
          <a:chOff x="0" y="0"/>
          <a:chExt cx="0" cy="0"/>
        </a:xfrm>
      </p:grpSpPr>
      <p:sp>
        <p:nvSpPr>
          <p:cNvPr id="72" name="Google Shape;72;p78"/>
          <p:cNvSpPr/>
          <p:nvPr/>
        </p:nvSpPr>
        <p:spPr>
          <a:xfrm>
            <a:off x="0" y="1692399"/>
            <a:ext cx="10696575" cy="5870451"/>
          </a:xfrm>
          <a:prstGeom prst="rect">
            <a:avLst/>
          </a:prstGeom>
          <a:solidFill>
            <a:srgbClr val="FAD1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73" name="Google Shape;73;p78"/>
          <p:cNvSpPr/>
          <p:nvPr/>
        </p:nvSpPr>
        <p:spPr>
          <a:xfrm>
            <a:off x="378148" y="1692400"/>
            <a:ext cx="10318427" cy="5400599"/>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74" name="Google Shape;74;p78"/>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3_사용자 지정 레이아웃">
  <p:cSld name="23_사용자 지정 레이아웃">
    <p:bg>
      <p:bgPr>
        <a:solidFill>
          <a:srgbClr val="D3DDF2"/>
        </a:solidFill>
        <a:effectLst/>
      </p:bgPr>
    </p:bg>
    <p:spTree>
      <p:nvGrpSpPr>
        <p:cNvPr id="1" name="Shape 75"/>
        <p:cNvGrpSpPr/>
        <p:nvPr/>
      </p:nvGrpSpPr>
      <p:grpSpPr>
        <a:xfrm>
          <a:off x="0" y="0"/>
          <a:ext cx="0" cy="0"/>
          <a:chOff x="0" y="0"/>
          <a:chExt cx="0" cy="0"/>
        </a:xfrm>
      </p:grpSpPr>
      <p:sp>
        <p:nvSpPr>
          <p:cNvPr id="76" name="Google Shape;76;p79"/>
          <p:cNvSpPr/>
          <p:nvPr/>
        </p:nvSpPr>
        <p:spPr>
          <a:xfrm>
            <a:off x="0" y="1692399"/>
            <a:ext cx="10696575" cy="5870451"/>
          </a:xfrm>
          <a:prstGeom prst="rect">
            <a:avLst/>
          </a:prstGeom>
          <a:solidFill>
            <a:srgbClr val="A3C4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77" name="Google Shape;77;p79"/>
          <p:cNvSpPr/>
          <p:nvPr/>
        </p:nvSpPr>
        <p:spPr>
          <a:xfrm>
            <a:off x="378148" y="1692401"/>
            <a:ext cx="10318427" cy="5400598"/>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78" name="Google Shape;78;p79"/>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2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사용자 지정 레이아웃">
  <p:cSld name="3_사용자 지정 레이아웃">
    <p:bg>
      <p:bgPr>
        <a:solidFill>
          <a:schemeClr val="lt1"/>
        </a:solidFill>
        <a:effectLst/>
      </p:bgPr>
    </p:bg>
    <p:spTree>
      <p:nvGrpSpPr>
        <p:cNvPr id="1" name="Shape 19"/>
        <p:cNvGrpSpPr/>
        <p:nvPr/>
      </p:nvGrpSpPr>
      <p:grpSpPr>
        <a:xfrm>
          <a:off x="0" y="0"/>
          <a:ext cx="0" cy="0"/>
          <a:chOff x="0" y="0"/>
          <a:chExt cx="0" cy="0"/>
        </a:xfrm>
      </p:grpSpPr>
      <p:cxnSp>
        <p:nvCxnSpPr>
          <p:cNvPr id="20" name="Google Shape;20;p65"/>
          <p:cNvCxnSpPr/>
          <p:nvPr/>
        </p:nvCxnSpPr>
        <p:spPr>
          <a:xfrm>
            <a:off x="522164" y="7218353"/>
            <a:ext cx="9649072" cy="0"/>
          </a:xfrm>
          <a:prstGeom prst="straightConnector1">
            <a:avLst/>
          </a:prstGeom>
          <a:noFill/>
          <a:ln w="19050" cap="flat" cmpd="sng">
            <a:solidFill>
              <a:srgbClr val="F4974A"/>
            </a:solidFill>
            <a:prstDash val="solid"/>
            <a:round/>
            <a:headEnd type="none" w="sm" len="sm"/>
            <a:tailEnd type="none" w="sm" len="sm"/>
          </a:ln>
        </p:spPr>
      </p:cxnSp>
      <p:pic>
        <p:nvPicPr>
          <p:cNvPr id="21" name="Google Shape;21;p65" descr="D:\01.프로젝트-SUM\[프로젝트]취업지원센터\18.표준교안ppt제작\png저장\2-1_1차시\01-1.png"/>
          <p:cNvPicPr preferRelativeResize="0"/>
          <p:nvPr/>
        </p:nvPicPr>
        <p:blipFill rotWithShape="1">
          <a:blip r:embed="rId2">
            <a:alphaModFix/>
          </a:blip>
          <a:srcRect/>
          <a:stretch/>
        </p:blipFill>
        <p:spPr>
          <a:xfrm>
            <a:off x="5778748" y="0"/>
            <a:ext cx="4608512" cy="749971"/>
          </a:xfrm>
          <a:prstGeom prst="rect">
            <a:avLst/>
          </a:prstGeom>
          <a:noFill/>
          <a:ln>
            <a:noFill/>
          </a:ln>
        </p:spPr>
      </p:pic>
      <p:pic>
        <p:nvPicPr>
          <p:cNvPr id="22" name="Google Shape;22;p65" descr="D:\01.프로젝트-SUM\[프로젝트]취업지원센터\18.표준교안ppt제작\png저장\2-1_1차시\01-2.png"/>
          <p:cNvPicPr preferRelativeResize="0"/>
          <p:nvPr/>
        </p:nvPicPr>
        <p:blipFill rotWithShape="1">
          <a:blip r:embed="rId3">
            <a:alphaModFix/>
          </a:blip>
          <a:srcRect/>
          <a:stretch/>
        </p:blipFill>
        <p:spPr>
          <a:xfrm>
            <a:off x="5850756" y="5071017"/>
            <a:ext cx="4320480" cy="20851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사용자 지정 레이아웃">
  <p:cSld name="12_사용자 지정 레이아웃">
    <p:bg>
      <p:bgPr>
        <a:solidFill>
          <a:schemeClr val="lt1"/>
        </a:solidFill>
        <a:effectLst/>
      </p:bgPr>
    </p:bg>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사용자 지정 레이아웃">
  <p:cSld name="14_사용자 지정 레이아웃">
    <p:bg>
      <p:bgPr>
        <a:solidFill>
          <a:srgbClr val="EDEDED"/>
        </a:solidFill>
        <a:effectLst/>
      </p:bgPr>
    </p:bg>
    <p:spTree>
      <p:nvGrpSpPr>
        <p:cNvPr id="1" name="Shape 24"/>
        <p:cNvGrpSpPr/>
        <p:nvPr/>
      </p:nvGrpSpPr>
      <p:grpSpPr>
        <a:xfrm>
          <a:off x="0" y="0"/>
          <a:ext cx="0" cy="0"/>
          <a:chOff x="0" y="0"/>
          <a:chExt cx="0" cy="0"/>
        </a:xfrm>
      </p:grpSpPr>
      <p:sp>
        <p:nvSpPr>
          <p:cNvPr id="25" name="Google Shape;25;p67"/>
          <p:cNvSpPr/>
          <p:nvPr/>
        </p:nvSpPr>
        <p:spPr>
          <a:xfrm>
            <a:off x="0" y="1692399"/>
            <a:ext cx="10696575" cy="5870451"/>
          </a:xfrm>
          <a:prstGeom prst="rect">
            <a:avLst/>
          </a:prstGeom>
          <a:solidFill>
            <a:srgbClr val="C6C6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Malgun Gothic"/>
              <a:ea typeface="Malgun Gothic"/>
              <a:cs typeface="Malgun Gothic"/>
              <a:sym typeface="Malgun Gothic"/>
            </a:endParaRPr>
          </a:p>
        </p:txBody>
      </p:sp>
      <p:sp>
        <p:nvSpPr>
          <p:cNvPr id="26" name="Google Shape;26;p67"/>
          <p:cNvSpPr/>
          <p:nvPr/>
        </p:nvSpPr>
        <p:spPr>
          <a:xfrm>
            <a:off x="378148" y="1692400"/>
            <a:ext cx="10318427" cy="5400599"/>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Malgun Gothic"/>
              <a:ea typeface="Malgun Gothic"/>
              <a:cs typeface="Malgun Gothic"/>
              <a:sym typeface="Malgun Gothic"/>
            </a:endParaRPr>
          </a:p>
        </p:txBody>
      </p:sp>
      <p:sp>
        <p:nvSpPr>
          <p:cNvPr id="27" name="Google Shape;27;p67"/>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_사용자 지정 레이아웃">
  <p:cSld name="21_사용자 지정 레이아웃">
    <p:bg>
      <p:bgPr>
        <a:solidFill>
          <a:srgbClr val="EDEDED"/>
        </a:solidFill>
        <a:effectLst/>
      </p:bgPr>
    </p:bg>
    <p:spTree>
      <p:nvGrpSpPr>
        <p:cNvPr id="1" name="Shape 28"/>
        <p:cNvGrpSpPr/>
        <p:nvPr/>
      </p:nvGrpSpPr>
      <p:grpSpPr>
        <a:xfrm>
          <a:off x="0" y="0"/>
          <a:ext cx="0" cy="0"/>
          <a:chOff x="0" y="0"/>
          <a:chExt cx="0" cy="0"/>
        </a:xfrm>
      </p:grpSpPr>
      <p:sp>
        <p:nvSpPr>
          <p:cNvPr id="29" name="Google Shape;29;p68"/>
          <p:cNvSpPr/>
          <p:nvPr/>
        </p:nvSpPr>
        <p:spPr>
          <a:xfrm>
            <a:off x="0" y="1692399"/>
            <a:ext cx="10696575" cy="5870451"/>
          </a:xfrm>
          <a:prstGeom prst="rect">
            <a:avLst/>
          </a:prstGeom>
          <a:solidFill>
            <a:srgbClr val="FAD1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30" name="Google Shape;30;p68"/>
          <p:cNvSpPr/>
          <p:nvPr/>
        </p:nvSpPr>
        <p:spPr>
          <a:xfrm>
            <a:off x="378148" y="1692400"/>
            <a:ext cx="10318427" cy="5400599"/>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31" name="Google Shape;31;p68"/>
          <p:cNvSpPr/>
          <p:nvPr/>
        </p:nvSpPr>
        <p:spPr>
          <a:xfrm>
            <a:off x="450156" y="1692399"/>
            <a:ext cx="10246419" cy="53285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32" name="Google Shape;32;p68"/>
          <p:cNvSpPr/>
          <p:nvPr/>
        </p:nvSpPr>
        <p:spPr>
          <a:xfrm>
            <a:off x="0" y="6248598"/>
            <a:ext cx="1314252" cy="1314252"/>
          </a:xfrm>
          <a:prstGeom prst="rtTriangle">
            <a:avLst/>
          </a:prstGeom>
          <a:solidFill>
            <a:srgbClr val="E842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33" name="Google Shape;33;p68"/>
          <p:cNvSpPr/>
          <p:nvPr/>
        </p:nvSpPr>
        <p:spPr>
          <a:xfrm rot="10800000">
            <a:off x="9382323" y="0"/>
            <a:ext cx="1314252" cy="1314252"/>
          </a:xfrm>
          <a:prstGeom prst="rtTriangle">
            <a:avLst/>
          </a:prstGeom>
          <a:solidFill>
            <a:srgbClr val="E842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사용자 지정 레이아웃">
  <p:cSld name="15_사용자 지정 레이아웃">
    <p:bg>
      <p:bgPr>
        <a:solidFill>
          <a:srgbClr val="EDEDED"/>
        </a:solidFill>
        <a:effectLst/>
      </p:bgPr>
    </p:bg>
    <p:spTree>
      <p:nvGrpSpPr>
        <p:cNvPr id="1" name="Shape 38"/>
        <p:cNvGrpSpPr/>
        <p:nvPr/>
      </p:nvGrpSpPr>
      <p:grpSpPr>
        <a:xfrm>
          <a:off x="0" y="0"/>
          <a:ext cx="0" cy="0"/>
          <a:chOff x="0" y="0"/>
          <a:chExt cx="0" cy="0"/>
        </a:xfrm>
      </p:grpSpPr>
      <p:sp>
        <p:nvSpPr>
          <p:cNvPr id="39" name="Google Shape;39;p70"/>
          <p:cNvSpPr/>
          <p:nvPr/>
        </p:nvSpPr>
        <p:spPr>
          <a:xfrm>
            <a:off x="0" y="1692399"/>
            <a:ext cx="10696575" cy="5870451"/>
          </a:xfrm>
          <a:prstGeom prst="rect">
            <a:avLst/>
          </a:prstGeom>
          <a:solidFill>
            <a:srgbClr val="C6C6C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40" name="Google Shape;40;p70"/>
          <p:cNvSpPr/>
          <p:nvPr/>
        </p:nvSpPr>
        <p:spPr>
          <a:xfrm>
            <a:off x="378148" y="1692401"/>
            <a:ext cx="10318427" cy="5040558"/>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41" name="Google Shape;41;p70"/>
          <p:cNvSpPr/>
          <p:nvPr/>
        </p:nvSpPr>
        <p:spPr>
          <a:xfrm>
            <a:off x="450156" y="1207005"/>
            <a:ext cx="10246419" cy="54539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사용자 지정 레이아웃">
  <p:cSld name="16_사용자 지정 레이아웃">
    <p:bg>
      <p:bgPr>
        <a:solidFill>
          <a:srgbClr val="EDEDED"/>
        </a:solidFill>
        <a:effectLst/>
      </p:bgPr>
    </p:bg>
    <p:spTree>
      <p:nvGrpSpPr>
        <p:cNvPr id="1" name="Shape 42"/>
        <p:cNvGrpSpPr/>
        <p:nvPr/>
      </p:nvGrpSpPr>
      <p:grpSpPr>
        <a:xfrm>
          <a:off x="0" y="0"/>
          <a:ext cx="0" cy="0"/>
          <a:chOff x="0" y="0"/>
          <a:chExt cx="0" cy="0"/>
        </a:xfrm>
      </p:grpSpPr>
      <p:sp>
        <p:nvSpPr>
          <p:cNvPr id="43" name="Google Shape;43;p71"/>
          <p:cNvSpPr/>
          <p:nvPr/>
        </p:nvSpPr>
        <p:spPr>
          <a:xfrm>
            <a:off x="378148" y="1692400"/>
            <a:ext cx="10318427" cy="5400599"/>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44" name="Google Shape;44;p71"/>
          <p:cNvSpPr/>
          <p:nvPr/>
        </p:nvSpPr>
        <p:spPr>
          <a:xfrm>
            <a:off x="450156" y="1207005"/>
            <a:ext cx="10246419" cy="58139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제목 및 내용" type="obj">
  <p:cSld name="OBJECT">
    <p:spTree>
      <p:nvGrpSpPr>
        <p:cNvPr id="1" name="Shape 45"/>
        <p:cNvGrpSpPr/>
        <p:nvPr/>
      </p:nvGrpSpPr>
      <p:grpSpPr>
        <a:xfrm>
          <a:off x="0" y="0"/>
          <a:ext cx="0" cy="0"/>
          <a:chOff x="0" y="0"/>
          <a:chExt cx="0" cy="0"/>
        </a:xfrm>
      </p:grpSpPr>
      <p:sp>
        <p:nvSpPr>
          <p:cNvPr id="46" name="Google Shape;46;p72"/>
          <p:cNvSpPr txBox="1">
            <a:spLocks noGrp="1"/>
          </p:cNvSpPr>
          <p:nvPr>
            <p:ph type="title"/>
          </p:nvPr>
        </p:nvSpPr>
        <p:spPr>
          <a:xfrm>
            <a:off x="534671" y="302803"/>
            <a:ext cx="9624060" cy="1260211"/>
          </a:xfrm>
          <a:prstGeom prst="rect">
            <a:avLst/>
          </a:prstGeom>
          <a:noFill/>
          <a:ln>
            <a:noFill/>
          </a:ln>
        </p:spPr>
        <p:txBody>
          <a:bodyPr spcFirstLastPara="1" wrap="square" lIns="99550" tIns="49775" rIns="99550" bIns="49775" anchor="ctr" anchorCtr="0">
            <a:normAutofit/>
          </a:bodyPr>
          <a:lstStyle>
            <a:lvl1pPr lvl="0" algn="ctr">
              <a:spcBef>
                <a:spcPts val="0"/>
              </a:spcBef>
              <a:spcAft>
                <a:spcPts val="0"/>
              </a:spcAft>
              <a:buClr>
                <a:schemeClr val="dk1"/>
              </a:buClr>
              <a:buSzPts val="4800"/>
              <a:buFont typeface="Malgun Gothic"/>
              <a:buNone/>
              <a:defRPr>
                <a:latin typeface="Malgun Gothic"/>
                <a:ea typeface="Malgun Gothic"/>
                <a:cs typeface="Malgun Gothic"/>
                <a:sym typeface="Malgun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2"/>
          <p:cNvSpPr txBox="1">
            <a:spLocks noGrp="1"/>
          </p:cNvSpPr>
          <p:nvPr>
            <p:ph type="body" idx="1"/>
          </p:nvPr>
        </p:nvSpPr>
        <p:spPr>
          <a:xfrm>
            <a:off x="534671" y="1764296"/>
            <a:ext cx="9624060" cy="4990084"/>
          </a:xfrm>
          <a:prstGeom prst="rect">
            <a:avLst/>
          </a:prstGeom>
          <a:noFill/>
          <a:ln>
            <a:noFill/>
          </a:ln>
        </p:spPr>
        <p:txBody>
          <a:bodyPr spcFirstLastPara="1" wrap="square" lIns="99550" tIns="49775" rIns="99550" bIns="49775" anchor="t" anchorCtr="0">
            <a:normAutofit/>
          </a:bodyPr>
          <a:lstStyle>
            <a:lvl1pPr marL="457200" lvl="0" indent="-450850" algn="l">
              <a:spcBef>
                <a:spcPts val="700"/>
              </a:spcBef>
              <a:spcAft>
                <a:spcPts val="0"/>
              </a:spcAft>
              <a:buClr>
                <a:schemeClr val="dk1"/>
              </a:buClr>
              <a:buSzPts val="3500"/>
              <a:buChar char="•"/>
              <a:defRPr>
                <a:latin typeface="Malgun Gothic"/>
                <a:ea typeface="Malgun Gothic"/>
                <a:cs typeface="Malgun Gothic"/>
                <a:sym typeface="Malgun Gothic"/>
              </a:defRPr>
            </a:lvl1pPr>
            <a:lvl2pPr marL="914400" lvl="1" indent="-419100" algn="l">
              <a:spcBef>
                <a:spcPts val="600"/>
              </a:spcBef>
              <a:spcAft>
                <a:spcPts val="0"/>
              </a:spcAft>
              <a:buClr>
                <a:schemeClr val="dk1"/>
              </a:buClr>
              <a:buSzPts val="3000"/>
              <a:buChar char="–"/>
              <a:defRPr>
                <a:latin typeface="Malgun Gothic"/>
                <a:ea typeface="Malgun Gothic"/>
                <a:cs typeface="Malgun Gothic"/>
                <a:sym typeface="Malgun Gothic"/>
              </a:defRPr>
            </a:lvl2pPr>
            <a:lvl3pPr marL="1371600" lvl="2" indent="-393700" algn="l">
              <a:spcBef>
                <a:spcPts val="520"/>
              </a:spcBef>
              <a:spcAft>
                <a:spcPts val="0"/>
              </a:spcAft>
              <a:buClr>
                <a:schemeClr val="dk1"/>
              </a:buClr>
              <a:buSzPts val="2600"/>
              <a:buChar char="•"/>
              <a:defRPr>
                <a:latin typeface="Malgun Gothic"/>
                <a:ea typeface="Malgun Gothic"/>
                <a:cs typeface="Malgun Gothic"/>
                <a:sym typeface="Malgun Gothic"/>
              </a:defRPr>
            </a:lvl3pPr>
            <a:lvl4pPr marL="1828800" lvl="3" indent="-368300" algn="l">
              <a:spcBef>
                <a:spcPts val="440"/>
              </a:spcBef>
              <a:spcAft>
                <a:spcPts val="0"/>
              </a:spcAft>
              <a:buClr>
                <a:schemeClr val="dk1"/>
              </a:buClr>
              <a:buSzPts val="2200"/>
              <a:buChar char="–"/>
              <a:defRPr>
                <a:latin typeface="Malgun Gothic"/>
                <a:ea typeface="Malgun Gothic"/>
                <a:cs typeface="Malgun Gothic"/>
                <a:sym typeface="Malgun Gothic"/>
              </a:defRPr>
            </a:lvl4pPr>
            <a:lvl5pPr marL="2286000" lvl="4" indent="-368300" algn="l">
              <a:spcBef>
                <a:spcPts val="440"/>
              </a:spcBef>
              <a:spcAft>
                <a:spcPts val="0"/>
              </a:spcAft>
              <a:buClr>
                <a:schemeClr val="dk1"/>
              </a:buClr>
              <a:buSzPts val="2200"/>
              <a:buChar char="»"/>
              <a:defRPr>
                <a:latin typeface="Malgun Gothic"/>
                <a:ea typeface="Malgun Gothic"/>
                <a:cs typeface="Malgun Gothic"/>
                <a:sym typeface="Malgun Gothic"/>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72"/>
          <p:cNvSpPr txBox="1">
            <a:spLocks noGrp="1"/>
          </p:cNvSpPr>
          <p:nvPr>
            <p:ph type="dt" idx="10"/>
          </p:nvPr>
        </p:nvSpPr>
        <p:spPr>
          <a:xfrm>
            <a:off x="534671" y="7008174"/>
            <a:ext cx="2495127" cy="402567"/>
          </a:xfrm>
          <a:prstGeom prst="rect">
            <a:avLst/>
          </a:prstGeom>
          <a:noFill/>
          <a:ln>
            <a:noFill/>
          </a:ln>
        </p:spPr>
        <p:txBody>
          <a:bodyPr spcFirstLastPara="1" wrap="square" lIns="99550" tIns="49775" rIns="99550" bIns="49775" anchor="ctr" anchorCtr="0">
            <a:noAutofit/>
          </a:bodyPr>
          <a:lstStyle>
            <a:lvl1pPr lvl="0" algn="l">
              <a:spcBef>
                <a:spcPts val="0"/>
              </a:spcBef>
              <a:spcAft>
                <a:spcPts val="0"/>
              </a:spcAft>
              <a:buSzPts val="1400"/>
              <a:buNone/>
              <a:defRPr>
                <a:latin typeface="Malgun Gothic"/>
                <a:ea typeface="Malgun Gothic"/>
                <a:cs typeface="Malgun Gothic"/>
                <a:sym typeface="Malgun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2"/>
          <p:cNvSpPr txBox="1">
            <a:spLocks noGrp="1"/>
          </p:cNvSpPr>
          <p:nvPr>
            <p:ph type="ftr" idx="11"/>
          </p:nvPr>
        </p:nvSpPr>
        <p:spPr>
          <a:xfrm>
            <a:off x="3653580" y="7008174"/>
            <a:ext cx="3386243" cy="402567"/>
          </a:xfrm>
          <a:prstGeom prst="rect">
            <a:avLst/>
          </a:prstGeom>
          <a:noFill/>
          <a:ln>
            <a:noFill/>
          </a:ln>
        </p:spPr>
        <p:txBody>
          <a:bodyPr spcFirstLastPara="1" wrap="square" lIns="99550" tIns="49775" rIns="99550" bIns="49775" anchor="ctr" anchorCtr="0">
            <a:noAutofit/>
          </a:bodyPr>
          <a:lstStyle>
            <a:lvl1pPr lvl="0" algn="ctr">
              <a:spcBef>
                <a:spcPts val="0"/>
              </a:spcBef>
              <a:spcAft>
                <a:spcPts val="0"/>
              </a:spcAft>
              <a:buSzPts val="1400"/>
              <a:buNone/>
              <a:defRPr>
                <a:latin typeface="Malgun Gothic"/>
                <a:ea typeface="Malgun Gothic"/>
                <a:cs typeface="Malgun Gothic"/>
                <a:sym typeface="Malgun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2"/>
          <p:cNvSpPr txBox="1">
            <a:spLocks noGrp="1"/>
          </p:cNvSpPr>
          <p:nvPr>
            <p:ph type="sldNum" idx="12"/>
          </p:nvPr>
        </p:nvSpPr>
        <p:spPr>
          <a:xfrm>
            <a:off x="7663604" y="7008174"/>
            <a:ext cx="2495127" cy="402567"/>
          </a:xfrm>
          <a:prstGeom prst="rect">
            <a:avLst/>
          </a:prstGeom>
          <a:noFill/>
          <a:ln>
            <a:noFill/>
          </a:ln>
        </p:spPr>
        <p:txBody>
          <a:bodyPr spcFirstLastPara="1" wrap="square" lIns="99550" tIns="49775" rIns="99550" bIns="49775" anchor="ctr" anchorCtr="0">
            <a:noAutofit/>
          </a:bodyPr>
          <a:lstStyle>
            <a:lvl1pPr marL="0" lvl="0" indent="0" algn="r">
              <a:spcBef>
                <a:spcPts val="0"/>
              </a:spcBef>
              <a:buNone/>
              <a:defRPr sz="1300">
                <a:solidFill>
                  <a:srgbClr val="888888"/>
                </a:solidFill>
                <a:latin typeface="Malgun Gothic"/>
                <a:ea typeface="Malgun Gothic"/>
                <a:cs typeface="Malgun Gothic"/>
                <a:sym typeface="Malgun Gothic"/>
              </a:defRPr>
            </a:lvl1pPr>
            <a:lvl2pPr marL="0" lvl="1" indent="0" algn="r">
              <a:spcBef>
                <a:spcPts val="0"/>
              </a:spcBef>
              <a:buNone/>
              <a:defRPr sz="1300">
                <a:solidFill>
                  <a:srgbClr val="888888"/>
                </a:solidFill>
                <a:latin typeface="Malgun Gothic"/>
                <a:ea typeface="Malgun Gothic"/>
                <a:cs typeface="Malgun Gothic"/>
                <a:sym typeface="Malgun Gothic"/>
              </a:defRPr>
            </a:lvl2pPr>
            <a:lvl3pPr marL="0" lvl="2" indent="0" algn="r">
              <a:spcBef>
                <a:spcPts val="0"/>
              </a:spcBef>
              <a:buNone/>
              <a:defRPr sz="1300">
                <a:solidFill>
                  <a:srgbClr val="888888"/>
                </a:solidFill>
                <a:latin typeface="Malgun Gothic"/>
                <a:ea typeface="Malgun Gothic"/>
                <a:cs typeface="Malgun Gothic"/>
                <a:sym typeface="Malgun Gothic"/>
              </a:defRPr>
            </a:lvl3pPr>
            <a:lvl4pPr marL="0" lvl="3" indent="0" algn="r">
              <a:spcBef>
                <a:spcPts val="0"/>
              </a:spcBef>
              <a:buNone/>
              <a:defRPr sz="1300">
                <a:solidFill>
                  <a:srgbClr val="888888"/>
                </a:solidFill>
                <a:latin typeface="Malgun Gothic"/>
                <a:ea typeface="Malgun Gothic"/>
                <a:cs typeface="Malgun Gothic"/>
                <a:sym typeface="Malgun Gothic"/>
              </a:defRPr>
            </a:lvl4pPr>
            <a:lvl5pPr marL="0" lvl="4" indent="0" algn="r">
              <a:spcBef>
                <a:spcPts val="0"/>
              </a:spcBef>
              <a:buNone/>
              <a:defRPr sz="1300">
                <a:solidFill>
                  <a:srgbClr val="888888"/>
                </a:solidFill>
                <a:latin typeface="Malgun Gothic"/>
                <a:ea typeface="Malgun Gothic"/>
                <a:cs typeface="Malgun Gothic"/>
                <a:sym typeface="Malgun Gothic"/>
              </a:defRPr>
            </a:lvl5pPr>
            <a:lvl6pPr marL="0" lvl="5" indent="0" algn="r">
              <a:spcBef>
                <a:spcPts val="0"/>
              </a:spcBef>
              <a:buNone/>
              <a:defRPr sz="1300">
                <a:solidFill>
                  <a:srgbClr val="888888"/>
                </a:solidFill>
                <a:latin typeface="Malgun Gothic"/>
                <a:ea typeface="Malgun Gothic"/>
                <a:cs typeface="Malgun Gothic"/>
                <a:sym typeface="Malgun Gothic"/>
              </a:defRPr>
            </a:lvl6pPr>
            <a:lvl7pPr marL="0" lvl="6" indent="0" algn="r">
              <a:spcBef>
                <a:spcPts val="0"/>
              </a:spcBef>
              <a:buNone/>
              <a:defRPr sz="1300">
                <a:solidFill>
                  <a:srgbClr val="888888"/>
                </a:solidFill>
                <a:latin typeface="Malgun Gothic"/>
                <a:ea typeface="Malgun Gothic"/>
                <a:cs typeface="Malgun Gothic"/>
                <a:sym typeface="Malgun Gothic"/>
              </a:defRPr>
            </a:lvl7pPr>
            <a:lvl8pPr marL="0" lvl="7" indent="0" algn="r">
              <a:spcBef>
                <a:spcPts val="0"/>
              </a:spcBef>
              <a:buNone/>
              <a:defRPr sz="1300">
                <a:solidFill>
                  <a:srgbClr val="888888"/>
                </a:solidFill>
                <a:latin typeface="Malgun Gothic"/>
                <a:ea typeface="Malgun Gothic"/>
                <a:cs typeface="Malgun Gothic"/>
                <a:sym typeface="Malgun Gothic"/>
              </a:defRPr>
            </a:lvl8pPr>
            <a:lvl9pPr marL="0" lvl="8" indent="0" algn="r">
              <a:spcBef>
                <a:spcPts val="0"/>
              </a:spcBef>
              <a:buNone/>
              <a:defRPr sz="1300">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ko-K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7_사용자 지정 레이아웃">
  <p:cSld name="17_사용자 지정 레이아웃">
    <p:bg>
      <p:bgPr>
        <a:solidFill>
          <a:srgbClr val="E0F1F5"/>
        </a:solidFill>
        <a:effectLst/>
      </p:bgPr>
    </p:bg>
    <p:spTree>
      <p:nvGrpSpPr>
        <p:cNvPr id="1" name="Shape 51"/>
        <p:cNvGrpSpPr/>
        <p:nvPr/>
      </p:nvGrpSpPr>
      <p:grpSpPr>
        <a:xfrm>
          <a:off x="0" y="0"/>
          <a:ext cx="0" cy="0"/>
          <a:chOff x="0" y="0"/>
          <a:chExt cx="0" cy="0"/>
        </a:xfrm>
      </p:grpSpPr>
      <p:sp>
        <p:nvSpPr>
          <p:cNvPr id="52" name="Google Shape;52;p73"/>
          <p:cNvSpPr/>
          <p:nvPr/>
        </p:nvSpPr>
        <p:spPr>
          <a:xfrm>
            <a:off x="0" y="1692399"/>
            <a:ext cx="10696575" cy="5870451"/>
          </a:xfrm>
          <a:prstGeom prst="rect">
            <a:avLst/>
          </a:prstGeom>
          <a:solidFill>
            <a:srgbClr val="BFE2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53" name="Google Shape;53;p73"/>
          <p:cNvSpPr/>
          <p:nvPr/>
        </p:nvSpPr>
        <p:spPr>
          <a:xfrm>
            <a:off x="378148" y="1692401"/>
            <a:ext cx="10318427" cy="5040558"/>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
        <p:nvSpPr>
          <p:cNvPr id="54" name="Google Shape;54;p73"/>
          <p:cNvSpPr/>
          <p:nvPr/>
        </p:nvSpPr>
        <p:spPr>
          <a:xfrm>
            <a:off x="450156" y="1207005"/>
            <a:ext cx="10246419" cy="54539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Malgun Gothic"/>
              <a:ea typeface="Malgun Gothic"/>
              <a:cs typeface="Malgun Gothic"/>
              <a:sym typeface="Malgun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534671" y="302803"/>
            <a:ext cx="9624060" cy="1260211"/>
          </a:xfrm>
          <a:prstGeom prst="rect">
            <a:avLst/>
          </a:prstGeom>
          <a:noFill/>
          <a:ln>
            <a:noFill/>
          </a:ln>
        </p:spPr>
        <p:txBody>
          <a:bodyPr spcFirstLastPara="1" wrap="square" lIns="99550" tIns="49775" rIns="99550" bIns="49775" anchor="ctr" anchorCtr="0">
            <a:normAutofit/>
          </a:bodyPr>
          <a:lstStyle>
            <a:lvl1pPr marR="0" lvl="0" algn="ctr" rtl="0">
              <a:spcBef>
                <a:spcPts val="0"/>
              </a:spcBef>
              <a:spcAft>
                <a:spcPts val="0"/>
              </a:spcAft>
              <a:buClr>
                <a:schemeClr val="dk1"/>
              </a:buClr>
              <a:buSzPts val="4800"/>
              <a:buFont typeface="Malgun Gothic"/>
              <a:buNone/>
              <a:defRPr sz="4800" b="0" i="0" u="none" strike="noStrike" cap="none">
                <a:solidFill>
                  <a:schemeClr val="dk1"/>
                </a:solidFill>
                <a:latin typeface="Malgun Gothic"/>
                <a:ea typeface="Malgun Gothic"/>
                <a:cs typeface="Malgun Gothic"/>
                <a:sym typeface="Malgu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534671" y="1764296"/>
            <a:ext cx="9624060" cy="4990084"/>
          </a:xfrm>
          <a:prstGeom prst="rect">
            <a:avLst/>
          </a:prstGeom>
          <a:noFill/>
          <a:ln>
            <a:noFill/>
          </a:ln>
        </p:spPr>
        <p:txBody>
          <a:bodyPr spcFirstLastPara="1" wrap="square" lIns="99550" tIns="49775" rIns="99550" bIns="49775" anchor="t" anchorCtr="0">
            <a:normAutofit/>
          </a:bodyPr>
          <a:lstStyle>
            <a:lvl1pPr marL="457200" marR="0" lvl="0" indent="-450850" algn="l" rtl="0">
              <a:spcBef>
                <a:spcPts val="700"/>
              </a:spcBef>
              <a:spcAft>
                <a:spcPts val="0"/>
              </a:spcAft>
              <a:buClr>
                <a:schemeClr val="dk1"/>
              </a:buClr>
              <a:buSzPts val="3500"/>
              <a:buFont typeface="Arial"/>
              <a:buChar char="•"/>
              <a:defRPr sz="3500" b="0" i="0" u="none" strike="noStrike" cap="none">
                <a:solidFill>
                  <a:schemeClr val="dk1"/>
                </a:solidFill>
                <a:latin typeface="Malgun Gothic"/>
                <a:ea typeface="Malgun Gothic"/>
                <a:cs typeface="Malgun Gothic"/>
                <a:sym typeface="Malgun Gothic"/>
              </a:defRPr>
            </a:lvl1pPr>
            <a:lvl2pPr marL="914400" marR="0" lvl="1" indent="-419100" algn="l" rtl="0">
              <a:spcBef>
                <a:spcPts val="600"/>
              </a:spcBef>
              <a:spcAft>
                <a:spcPts val="0"/>
              </a:spcAft>
              <a:buClr>
                <a:schemeClr val="dk1"/>
              </a:buClr>
              <a:buSzPts val="3000"/>
              <a:buFont typeface="Arial"/>
              <a:buChar char="–"/>
              <a:defRPr sz="3000" b="0" i="0" u="none" strike="noStrike" cap="none">
                <a:solidFill>
                  <a:schemeClr val="dk1"/>
                </a:solidFill>
                <a:latin typeface="Malgun Gothic"/>
                <a:ea typeface="Malgun Gothic"/>
                <a:cs typeface="Malgun Gothic"/>
                <a:sym typeface="Malgun Gothic"/>
              </a:defRPr>
            </a:lvl2pPr>
            <a:lvl3pPr marL="1371600" marR="0" lvl="2" indent="-393700" algn="l" rtl="0">
              <a:spcBef>
                <a:spcPts val="520"/>
              </a:spcBef>
              <a:spcAft>
                <a:spcPts val="0"/>
              </a:spcAft>
              <a:buClr>
                <a:schemeClr val="dk1"/>
              </a:buClr>
              <a:buSzPts val="2600"/>
              <a:buFont typeface="Arial"/>
              <a:buChar char="•"/>
              <a:defRPr sz="2600" b="0" i="0" u="none" strike="noStrike" cap="none">
                <a:solidFill>
                  <a:schemeClr val="dk1"/>
                </a:solidFill>
                <a:latin typeface="Malgun Gothic"/>
                <a:ea typeface="Malgun Gothic"/>
                <a:cs typeface="Malgun Gothic"/>
                <a:sym typeface="Malgun Gothic"/>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4pPr>
            <a:lvl5pPr marL="2286000" marR="0" lvl="4"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5pPr>
            <a:lvl6pPr marL="2743200" marR="0" lvl="5"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6pPr>
            <a:lvl7pPr marL="3200400" marR="0" lvl="6"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7pPr>
            <a:lvl8pPr marL="3657600" marR="0" lvl="7"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8pPr>
            <a:lvl9pPr marL="4114800" marR="0" lvl="8" indent="-368300" algn="l" rtl="0">
              <a:spcBef>
                <a:spcPts val="440"/>
              </a:spcBef>
              <a:spcAft>
                <a:spcPts val="0"/>
              </a:spcAft>
              <a:buClr>
                <a:schemeClr val="dk1"/>
              </a:buClr>
              <a:buSzPts val="2200"/>
              <a:buFont typeface="Arial"/>
              <a:buChar char="•"/>
              <a:defRPr sz="2200" b="0" i="0" u="none" strike="noStrike" cap="none">
                <a:solidFill>
                  <a:schemeClr val="dk1"/>
                </a:solidFill>
                <a:latin typeface="Malgun Gothic"/>
                <a:ea typeface="Malgun Gothic"/>
                <a:cs typeface="Malgun Gothic"/>
                <a:sym typeface="Malgun Gothic"/>
              </a:defRPr>
            </a:lvl9pPr>
          </a:lstStyle>
          <a:p>
            <a:endParaRPr/>
          </a:p>
        </p:txBody>
      </p:sp>
      <p:sp>
        <p:nvSpPr>
          <p:cNvPr id="12" name="Google Shape;12;p63"/>
          <p:cNvSpPr txBox="1">
            <a:spLocks noGrp="1"/>
          </p:cNvSpPr>
          <p:nvPr>
            <p:ph type="dt" idx="10"/>
          </p:nvPr>
        </p:nvSpPr>
        <p:spPr>
          <a:xfrm>
            <a:off x="534671" y="7008174"/>
            <a:ext cx="2495127" cy="402567"/>
          </a:xfrm>
          <a:prstGeom prst="rect">
            <a:avLst/>
          </a:prstGeom>
          <a:noFill/>
          <a:ln>
            <a:noFill/>
          </a:ln>
        </p:spPr>
        <p:txBody>
          <a:bodyPr spcFirstLastPara="1" wrap="square" lIns="99550" tIns="49775" rIns="99550" bIns="49775" anchor="ctr" anchorCtr="0">
            <a:noAutofit/>
          </a:bodyPr>
          <a:lstStyle>
            <a:lvl1pPr marR="0" lvl="0" algn="l" rtl="0">
              <a:spcBef>
                <a:spcPts val="0"/>
              </a:spcBef>
              <a:spcAft>
                <a:spcPts val="0"/>
              </a:spcAft>
              <a:buSzPts val="1400"/>
              <a:buNone/>
              <a:defRPr sz="1300" b="0" i="0" u="none" strike="noStrike" cap="none">
                <a:solidFill>
                  <a:srgbClr val="888888"/>
                </a:solidFill>
                <a:latin typeface="Malgun Gothic"/>
                <a:ea typeface="Malgun Gothic"/>
                <a:cs typeface="Malgun Gothic"/>
                <a:sym typeface="Malgun Gothic"/>
              </a:defRPr>
            </a:lvl1pPr>
            <a:lvl2pPr marR="0" lvl="1"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9pPr>
          </a:lstStyle>
          <a:p>
            <a:endParaRPr/>
          </a:p>
        </p:txBody>
      </p:sp>
      <p:sp>
        <p:nvSpPr>
          <p:cNvPr id="13" name="Google Shape;13;p63"/>
          <p:cNvSpPr txBox="1">
            <a:spLocks noGrp="1"/>
          </p:cNvSpPr>
          <p:nvPr>
            <p:ph type="ftr" idx="11"/>
          </p:nvPr>
        </p:nvSpPr>
        <p:spPr>
          <a:xfrm>
            <a:off x="3653580" y="7008174"/>
            <a:ext cx="3386243" cy="402567"/>
          </a:xfrm>
          <a:prstGeom prst="rect">
            <a:avLst/>
          </a:prstGeom>
          <a:noFill/>
          <a:ln>
            <a:noFill/>
          </a:ln>
        </p:spPr>
        <p:txBody>
          <a:bodyPr spcFirstLastPara="1" wrap="square" lIns="99550" tIns="49775" rIns="99550" bIns="49775" anchor="ctr" anchorCtr="0">
            <a:noAutofit/>
          </a:bodyPr>
          <a:lstStyle>
            <a:lvl1pPr marR="0" lvl="0" algn="ctr" rtl="0">
              <a:spcBef>
                <a:spcPts val="0"/>
              </a:spcBef>
              <a:spcAft>
                <a:spcPts val="0"/>
              </a:spcAft>
              <a:buSzPts val="1400"/>
              <a:buNone/>
              <a:defRPr sz="1300" b="0" i="0" u="none" strike="noStrike" cap="none">
                <a:solidFill>
                  <a:srgbClr val="888888"/>
                </a:solidFill>
                <a:latin typeface="Malgun Gothic"/>
                <a:ea typeface="Malgun Gothic"/>
                <a:cs typeface="Malgun Gothic"/>
                <a:sym typeface="Malgun Gothic"/>
              </a:defRPr>
            </a:lvl1pPr>
            <a:lvl2pPr marR="0" lvl="1"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2000" b="0" i="0" u="none" strike="noStrike" cap="none">
                <a:solidFill>
                  <a:schemeClr val="dk1"/>
                </a:solidFill>
                <a:latin typeface="Malgun Gothic"/>
                <a:ea typeface="Malgun Gothic"/>
                <a:cs typeface="Malgun Gothic"/>
                <a:sym typeface="Malgun Gothic"/>
              </a:defRPr>
            </a:lvl9pPr>
          </a:lstStyle>
          <a:p>
            <a:endParaRPr/>
          </a:p>
        </p:txBody>
      </p:sp>
      <p:sp>
        <p:nvSpPr>
          <p:cNvPr id="14" name="Google Shape;14;p63"/>
          <p:cNvSpPr txBox="1">
            <a:spLocks noGrp="1"/>
          </p:cNvSpPr>
          <p:nvPr>
            <p:ph type="sldNum" idx="12"/>
          </p:nvPr>
        </p:nvSpPr>
        <p:spPr>
          <a:xfrm>
            <a:off x="7663604" y="7008174"/>
            <a:ext cx="2495127" cy="402567"/>
          </a:xfrm>
          <a:prstGeom prst="rect">
            <a:avLst/>
          </a:prstGeom>
          <a:noFill/>
          <a:ln>
            <a:noFill/>
          </a:ln>
        </p:spPr>
        <p:txBody>
          <a:bodyPr spcFirstLastPara="1" wrap="square" lIns="99550" tIns="49775" rIns="99550" bIns="49775" anchor="ctr" anchorCtr="0">
            <a:noAutofit/>
          </a:bodyPr>
          <a:lstStyle>
            <a:lvl1pPr marL="0" marR="0" lvl="0" indent="0" algn="r" rtl="0">
              <a:spcBef>
                <a:spcPts val="0"/>
              </a:spcBef>
              <a:buNone/>
              <a:defRPr sz="1300" b="0" i="0" u="none" strike="noStrike" cap="none">
                <a:solidFill>
                  <a:srgbClr val="888888"/>
                </a:solidFill>
                <a:latin typeface="Malgun Gothic"/>
                <a:ea typeface="Malgun Gothic"/>
                <a:cs typeface="Malgun Gothic"/>
                <a:sym typeface="Malgun Gothic"/>
              </a:defRPr>
            </a:lvl1pPr>
            <a:lvl2pPr marL="0" marR="0" lvl="1" indent="0" algn="r" rtl="0">
              <a:spcBef>
                <a:spcPts val="0"/>
              </a:spcBef>
              <a:buNone/>
              <a:defRPr sz="1300" b="0" i="0" u="none" strike="noStrike" cap="none">
                <a:solidFill>
                  <a:srgbClr val="888888"/>
                </a:solidFill>
                <a:latin typeface="Malgun Gothic"/>
                <a:ea typeface="Malgun Gothic"/>
                <a:cs typeface="Malgun Gothic"/>
                <a:sym typeface="Malgun Gothic"/>
              </a:defRPr>
            </a:lvl2pPr>
            <a:lvl3pPr marL="0" marR="0" lvl="2" indent="0" algn="r" rtl="0">
              <a:spcBef>
                <a:spcPts val="0"/>
              </a:spcBef>
              <a:buNone/>
              <a:defRPr sz="1300" b="0" i="0" u="none" strike="noStrike" cap="none">
                <a:solidFill>
                  <a:srgbClr val="888888"/>
                </a:solidFill>
                <a:latin typeface="Malgun Gothic"/>
                <a:ea typeface="Malgun Gothic"/>
                <a:cs typeface="Malgun Gothic"/>
                <a:sym typeface="Malgun Gothic"/>
              </a:defRPr>
            </a:lvl3pPr>
            <a:lvl4pPr marL="0" marR="0" lvl="3" indent="0" algn="r" rtl="0">
              <a:spcBef>
                <a:spcPts val="0"/>
              </a:spcBef>
              <a:buNone/>
              <a:defRPr sz="1300" b="0" i="0" u="none" strike="noStrike" cap="none">
                <a:solidFill>
                  <a:srgbClr val="888888"/>
                </a:solidFill>
                <a:latin typeface="Malgun Gothic"/>
                <a:ea typeface="Malgun Gothic"/>
                <a:cs typeface="Malgun Gothic"/>
                <a:sym typeface="Malgun Gothic"/>
              </a:defRPr>
            </a:lvl4pPr>
            <a:lvl5pPr marL="0" marR="0" lvl="4" indent="0" algn="r" rtl="0">
              <a:spcBef>
                <a:spcPts val="0"/>
              </a:spcBef>
              <a:buNone/>
              <a:defRPr sz="1300" b="0" i="0" u="none" strike="noStrike" cap="none">
                <a:solidFill>
                  <a:srgbClr val="888888"/>
                </a:solidFill>
                <a:latin typeface="Malgun Gothic"/>
                <a:ea typeface="Malgun Gothic"/>
                <a:cs typeface="Malgun Gothic"/>
                <a:sym typeface="Malgun Gothic"/>
              </a:defRPr>
            </a:lvl5pPr>
            <a:lvl6pPr marL="0" marR="0" lvl="5" indent="0" algn="r" rtl="0">
              <a:spcBef>
                <a:spcPts val="0"/>
              </a:spcBef>
              <a:buNone/>
              <a:defRPr sz="1300" b="0" i="0" u="none" strike="noStrike" cap="none">
                <a:solidFill>
                  <a:srgbClr val="888888"/>
                </a:solidFill>
                <a:latin typeface="Malgun Gothic"/>
                <a:ea typeface="Malgun Gothic"/>
                <a:cs typeface="Malgun Gothic"/>
                <a:sym typeface="Malgun Gothic"/>
              </a:defRPr>
            </a:lvl6pPr>
            <a:lvl7pPr marL="0" marR="0" lvl="6" indent="0" algn="r" rtl="0">
              <a:spcBef>
                <a:spcPts val="0"/>
              </a:spcBef>
              <a:buNone/>
              <a:defRPr sz="1300" b="0" i="0" u="none" strike="noStrike" cap="none">
                <a:solidFill>
                  <a:srgbClr val="888888"/>
                </a:solidFill>
                <a:latin typeface="Malgun Gothic"/>
                <a:ea typeface="Malgun Gothic"/>
                <a:cs typeface="Malgun Gothic"/>
                <a:sym typeface="Malgun Gothic"/>
              </a:defRPr>
            </a:lvl7pPr>
            <a:lvl8pPr marL="0" marR="0" lvl="7" indent="0" algn="r" rtl="0">
              <a:spcBef>
                <a:spcPts val="0"/>
              </a:spcBef>
              <a:buNone/>
              <a:defRPr sz="1300" b="0" i="0" u="none" strike="noStrike" cap="none">
                <a:solidFill>
                  <a:srgbClr val="888888"/>
                </a:solidFill>
                <a:latin typeface="Malgun Gothic"/>
                <a:ea typeface="Malgun Gothic"/>
                <a:cs typeface="Malgun Gothic"/>
                <a:sym typeface="Malgun Gothic"/>
              </a:defRPr>
            </a:lvl8pPr>
            <a:lvl9pPr marL="0" marR="0" lvl="8" indent="0" algn="r" rtl="0">
              <a:spcBef>
                <a:spcPts val="0"/>
              </a:spcBef>
              <a:buNone/>
              <a:defRPr sz="13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ko-K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hyperlink" Target="https://www.moel.go.kr/mainpop2.do" TargetMode="External"/><Relationship Id="rId18" Type="http://schemas.openxmlformats.org/officeDocument/2006/relationships/image" Target="../media/image34.png"/><Relationship Id="rId26" Type="http://schemas.openxmlformats.org/officeDocument/2006/relationships/image" Target="../media/image37.svg"/><Relationship Id="rId3" Type="http://schemas.openxmlformats.org/officeDocument/2006/relationships/diagramData" Target="../diagrams/data1.xml"/><Relationship Id="rId21" Type="http://schemas.openxmlformats.org/officeDocument/2006/relationships/diagramLayout" Target="../diagrams/layout3.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3.svg"/><Relationship Id="rId25" Type="http://schemas.openxmlformats.org/officeDocument/2006/relationships/image" Target="../media/image36.png"/><Relationship Id="rId2" Type="http://schemas.openxmlformats.org/officeDocument/2006/relationships/notesSlide" Target="../notesSlides/notesSlide11.xml"/><Relationship Id="rId16" Type="http://schemas.openxmlformats.org/officeDocument/2006/relationships/image" Target="../media/image32.png"/><Relationship Id="rId20" Type="http://schemas.openxmlformats.org/officeDocument/2006/relationships/diagramData" Target="../diagrams/data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microsoft.com/office/2007/relationships/diagramDrawing" Target="../diagrams/drawing3.xml"/><Relationship Id="rId5" Type="http://schemas.openxmlformats.org/officeDocument/2006/relationships/diagramQuickStyle" Target="../diagrams/quickStyle1.xml"/><Relationship Id="rId15" Type="http://schemas.openxmlformats.org/officeDocument/2006/relationships/image" Target="../media/image31.svg"/><Relationship Id="rId23" Type="http://schemas.openxmlformats.org/officeDocument/2006/relationships/diagramColors" Target="../diagrams/colors3.xml"/><Relationship Id="rId10" Type="http://schemas.openxmlformats.org/officeDocument/2006/relationships/diagramQuickStyle" Target="../diagrams/quickStyle2.xml"/><Relationship Id="rId19" Type="http://schemas.openxmlformats.org/officeDocument/2006/relationships/image" Target="../media/image35.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0.png"/><Relationship Id="rId22" Type="http://schemas.openxmlformats.org/officeDocument/2006/relationships/diagramQuickStyle" Target="../diagrams/quickStyle3.xml"/><Relationship Id="rId27"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comments" Target="../comments/comment2.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41.svg"/><Relationship Id="rId5" Type="http://schemas.openxmlformats.org/officeDocument/2006/relationships/diagramQuickStyle" Target="../diagrams/quickStyle4.xml"/><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diagramLayout" Target="../diagrams/layout4.xml"/><Relationship Id="rId9" Type="http://schemas.openxmlformats.org/officeDocument/2006/relationships/image" Target="../media/image39.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ustomXml" Target="../ink/ink2.xml"/><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customXml" Target="../ink/ink3.xml"/><Relationship Id="rId10" Type="http://schemas.openxmlformats.org/officeDocument/2006/relationships/image" Target="../media/image64.jpeg"/><Relationship Id="rId4" Type="http://schemas.openxmlformats.org/officeDocument/2006/relationships/image" Target="../media/image480.pn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4.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4.pn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4.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4.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69.png"/><Relationship Id="rId5" Type="http://schemas.openxmlformats.org/officeDocument/2006/relationships/customXml" Target="../ink/ink4.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video" Target="https://www.youtube.com/embed/yUJW1bvUIH8?feature=oembed"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박지성 척추교정 체조 고화질 편집영상.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222" y="364061"/>
            <a:ext cx="9992731" cy="6925807"/>
          </a:xfrm>
          <a:prstGeom prst="rect">
            <a:avLst/>
          </a:prstGeom>
        </p:spPr>
      </p:pic>
    </p:spTree>
    <p:extLst>
      <p:ext uri="{BB962C8B-B14F-4D97-AF65-F5344CB8AC3E}">
        <p14:creationId xmlns:p14="http://schemas.microsoft.com/office/powerpoint/2010/main" val="13953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p:nvPr/>
        </p:nvSpPr>
        <p:spPr>
          <a:xfrm>
            <a:off x="319375" y="1099995"/>
            <a:ext cx="8164292"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18세 미만 청소년 제출 서류</a:t>
            </a:r>
            <a:endParaRPr dirty="0">
              <a:latin typeface="HY헤드라인M" panose="02030600000101010101" pitchFamily="18" charset="-127"/>
              <a:ea typeface="HY헤드라인M" panose="02030600000101010101" pitchFamily="18" charset="-127"/>
            </a:endParaRPr>
          </a:p>
        </p:txBody>
      </p:sp>
      <p:sp>
        <p:nvSpPr>
          <p:cNvPr id="212" name="Google Shape;212;p11"/>
          <p:cNvSpPr txBox="1"/>
          <p:nvPr/>
        </p:nvSpPr>
        <p:spPr>
          <a:xfrm>
            <a:off x="2243418" y="3263623"/>
            <a:ext cx="2417291"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00" dirty="0">
                <a:solidFill>
                  <a:srgbClr val="E84246"/>
                </a:solidFill>
                <a:latin typeface="HY헤드라인M" panose="02030600000101010101" pitchFamily="18" charset="-127"/>
                <a:ea typeface="HY헤드라인M" panose="02030600000101010101" pitchFamily="18" charset="-127"/>
                <a:sym typeface="Arial"/>
              </a:rPr>
              <a:t>친권자 동의</a:t>
            </a:r>
            <a:endParaRPr sz="30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214" name="Google Shape;214;p11" descr="D:\01.프로젝트-SUM\[프로젝트]취업지원센터\18.표준교안ppt제작\png저장\2-1_1차시\06-2.png"/>
          <p:cNvPicPr preferRelativeResize="0"/>
          <p:nvPr/>
        </p:nvPicPr>
        <p:blipFill rotWithShape="1">
          <a:blip r:embed="rId3">
            <a:alphaModFix/>
          </a:blip>
          <a:srcRect/>
          <a:stretch/>
        </p:blipFill>
        <p:spPr>
          <a:xfrm>
            <a:off x="1405310" y="3235822"/>
            <a:ext cx="707136" cy="609600"/>
          </a:xfrm>
          <a:prstGeom prst="rect">
            <a:avLst/>
          </a:prstGeom>
          <a:noFill/>
          <a:ln>
            <a:noFill/>
          </a:ln>
        </p:spPr>
      </p:pic>
      <p:pic>
        <p:nvPicPr>
          <p:cNvPr id="215" name="Google Shape;215;p11" descr="D:\01.프로젝트-SUM\[프로젝트]취업지원센터\18.표준교안ppt제작\png저장\2-1_1차시\06-2.png"/>
          <p:cNvPicPr preferRelativeResize="0"/>
          <p:nvPr/>
        </p:nvPicPr>
        <p:blipFill rotWithShape="1">
          <a:blip r:embed="rId3">
            <a:alphaModFix/>
          </a:blip>
          <a:srcRect/>
          <a:stretch/>
        </p:blipFill>
        <p:spPr>
          <a:xfrm>
            <a:off x="1405310" y="4103527"/>
            <a:ext cx="707136" cy="609600"/>
          </a:xfrm>
          <a:prstGeom prst="rect">
            <a:avLst/>
          </a:prstGeom>
          <a:noFill/>
          <a:ln>
            <a:noFill/>
          </a:ln>
        </p:spPr>
      </p:pic>
      <p:pic>
        <p:nvPicPr>
          <p:cNvPr id="216" name="Google Shape;216;p11" descr="D:\01.프로젝트-SUM\[프로젝트]취업지원센터\18.표준교안ppt제작\png저장\2-1_1차시\06-2.png"/>
          <p:cNvPicPr preferRelativeResize="0"/>
          <p:nvPr/>
        </p:nvPicPr>
        <p:blipFill rotWithShape="1">
          <a:blip r:embed="rId3">
            <a:alphaModFix/>
          </a:blip>
          <a:srcRect/>
          <a:stretch/>
        </p:blipFill>
        <p:spPr>
          <a:xfrm>
            <a:off x="1405310" y="4971231"/>
            <a:ext cx="707136" cy="609600"/>
          </a:xfrm>
          <a:prstGeom prst="rect">
            <a:avLst/>
          </a:prstGeom>
          <a:noFill/>
          <a:ln>
            <a:noFill/>
          </a:ln>
        </p:spPr>
      </p:pic>
      <p:sp>
        <p:nvSpPr>
          <p:cNvPr id="217" name="Google Shape;217;p11"/>
          <p:cNvSpPr txBox="1"/>
          <p:nvPr/>
        </p:nvSpPr>
        <p:spPr>
          <a:xfrm>
            <a:off x="1023962" y="2054180"/>
            <a:ext cx="915726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친권자(후견인)의  동의서 + 나이</a:t>
            </a:r>
            <a:r>
              <a:rPr lang="en-US" altLang="ko-KR" sz="3600" dirty="0">
                <a:solidFill>
                  <a:schemeClr val="dk1"/>
                </a:solidFill>
                <a:latin typeface="HY헤드라인M" panose="02030600000101010101" pitchFamily="18" charset="-127"/>
                <a:ea typeface="HY헤드라인M" panose="02030600000101010101" pitchFamily="18" charset="-127"/>
                <a:sym typeface="Arial"/>
              </a:rPr>
              <a:t> </a:t>
            </a:r>
            <a:r>
              <a:rPr lang="ko-KR" sz="3600" dirty="0">
                <a:solidFill>
                  <a:schemeClr val="dk1"/>
                </a:solidFill>
                <a:latin typeface="HY헤드라인M" panose="02030600000101010101" pitchFamily="18" charset="-127"/>
                <a:ea typeface="HY헤드라인M" panose="02030600000101010101" pitchFamily="18" charset="-127"/>
                <a:sym typeface="Arial"/>
              </a:rPr>
              <a:t>증명</a:t>
            </a:r>
            <a:r>
              <a:rPr lang="en-US" altLang="ko-KR" sz="3600" dirty="0">
                <a:solidFill>
                  <a:schemeClr val="dk1"/>
                </a:solidFill>
                <a:latin typeface="HY헤드라인M" panose="02030600000101010101" pitchFamily="18" charset="-127"/>
                <a:ea typeface="HY헤드라인M" panose="02030600000101010101" pitchFamily="18" charset="-127"/>
                <a:sym typeface="Arial"/>
              </a:rPr>
              <a:t> </a:t>
            </a:r>
            <a:r>
              <a:rPr lang="ko-KR" sz="3600" dirty="0">
                <a:solidFill>
                  <a:schemeClr val="dk1"/>
                </a:solidFill>
                <a:latin typeface="HY헤드라인M" panose="02030600000101010101" pitchFamily="18" charset="-127"/>
                <a:ea typeface="HY헤드라인M" panose="02030600000101010101" pitchFamily="18" charset="-127"/>
                <a:sym typeface="Arial"/>
              </a:rPr>
              <a:t>서류</a:t>
            </a:r>
            <a:endParaRPr sz="3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218" name="Google Shape;218;p11"/>
          <p:cNvSpPr txBox="1"/>
          <p:nvPr/>
        </p:nvSpPr>
        <p:spPr>
          <a:xfrm>
            <a:off x="2243418" y="4131328"/>
            <a:ext cx="2020593"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00" dirty="0">
                <a:solidFill>
                  <a:srgbClr val="E84246"/>
                </a:solidFill>
                <a:latin typeface="HY헤드라인M" panose="02030600000101010101" pitchFamily="18" charset="-127"/>
                <a:ea typeface="HY헤드라인M" panose="02030600000101010101" pitchFamily="18" charset="-127"/>
                <a:sym typeface="Arial"/>
              </a:rPr>
              <a:t>나이 증명</a:t>
            </a:r>
            <a:endParaRPr sz="30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19" name="Google Shape;219;p11"/>
          <p:cNvSpPr txBox="1"/>
          <p:nvPr/>
        </p:nvSpPr>
        <p:spPr>
          <a:xfrm>
            <a:off x="2243418" y="4999032"/>
            <a:ext cx="2765309"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00" dirty="0">
                <a:solidFill>
                  <a:srgbClr val="E84246"/>
                </a:solidFill>
                <a:latin typeface="HY헤드라인M" panose="02030600000101010101" pitchFamily="18" charset="-127"/>
                <a:ea typeface="HY헤드라인M" panose="02030600000101010101" pitchFamily="18" charset="-127"/>
                <a:sym typeface="Arial"/>
              </a:rPr>
              <a:t>사업장내 비치</a:t>
            </a:r>
            <a:endParaRPr sz="30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20" name="Google Shape;220;p11"/>
          <p:cNvSpPr txBox="1"/>
          <p:nvPr/>
        </p:nvSpPr>
        <p:spPr>
          <a:xfrm>
            <a:off x="439838" y="6878212"/>
            <a:ext cx="492370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628D38"/>
                </a:solidFill>
                <a:latin typeface="HY헤드라인M" panose="02030600000101010101" pitchFamily="18" charset="-127"/>
                <a:ea typeface="HY헤드라인M" panose="02030600000101010101" pitchFamily="18" charset="-127"/>
                <a:sym typeface="Arial"/>
              </a:rPr>
              <a:t>친권자</a:t>
            </a:r>
            <a:r>
              <a:rPr lang="en-US" altLang="ko-KR" sz="1800" dirty="0">
                <a:solidFill>
                  <a:srgbClr val="628D38"/>
                </a:solidFill>
                <a:latin typeface="HY헤드라인M" panose="02030600000101010101" pitchFamily="18" charset="-127"/>
                <a:ea typeface="HY헤드라인M" panose="02030600000101010101" pitchFamily="18" charset="-127"/>
                <a:sym typeface="Arial"/>
              </a:rPr>
              <a:t> </a:t>
            </a:r>
            <a:r>
              <a:rPr lang="ko-KR" sz="1800" dirty="0">
                <a:solidFill>
                  <a:srgbClr val="628D38"/>
                </a:solidFill>
                <a:latin typeface="HY헤드라인M" panose="02030600000101010101" pitchFamily="18" charset="-127"/>
                <a:ea typeface="HY헤드라인M" panose="02030600000101010101" pitchFamily="18" charset="-127"/>
                <a:sym typeface="Arial"/>
              </a:rPr>
              <a:t>동의서와 나이</a:t>
            </a:r>
            <a:r>
              <a:rPr lang="en-US" altLang="ko-KR" sz="1800" dirty="0">
                <a:solidFill>
                  <a:srgbClr val="628D38"/>
                </a:solidFill>
                <a:latin typeface="HY헤드라인M" panose="02030600000101010101" pitchFamily="18" charset="-127"/>
                <a:ea typeface="HY헤드라인M" panose="02030600000101010101" pitchFamily="18" charset="-127"/>
                <a:sym typeface="Arial"/>
              </a:rPr>
              <a:t> </a:t>
            </a:r>
            <a:r>
              <a:rPr lang="ko-KR" sz="1800" dirty="0">
                <a:solidFill>
                  <a:srgbClr val="628D38"/>
                </a:solidFill>
                <a:latin typeface="HY헤드라인M" panose="02030600000101010101" pitchFamily="18" charset="-127"/>
                <a:ea typeface="HY헤드라인M" panose="02030600000101010101" pitchFamily="18" charset="-127"/>
                <a:sym typeface="Arial"/>
              </a:rPr>
              <a:t>증명</a:t>
            </a:r>
            <a:r>
              <a:rPr lang="en-US" altLang="ko-KR" sz="1800" dirty="0">
                <a:solidFill>
                  <a:srgbClr val="628D38"/>
                </a:solidFill>
                <a:latin typeface="HY헤드라인M" panose="02030600000101010101" pitchFamily="18" charset="-127"/>
                <a:ea typeface="HY헤드라인M" panose="02030600000101010101" pitchFamily="18" charset="-127"/>
                <a:sym typeface="Arial"/>
              </a:rPr>
              <a:t> </a:t>
            </a:r>
            <a:r>
              <a:rPr lang="ko-KR" sz="1800" dirty="0">
                <a:solidFill>
                  <a:srgbClr val="628D38"/>
                </a:solidFill>
                <a:latin typeface="HY헤드라인M" panose="02030600000101010101" pitchFamily="18" charset="-127"/>
                <a:ea typeface="HY헤드라인M" panose="02030600000101010101" pitchFamily="18" charset="-127"/>
                <a:sym typeface="Arial"/>
              </a:rPr>
              <a:t>서류 미비치 시 </a:t>
            </a:r>
            <a:endParaRPr sz="1800" dirty="0">
              <a:solidFill>
                <a:srgbClr val="628D38"/>
              </a:solidFill>
              <a:latin typeface="HY헤드라인M" panose="02030600000101010101" pitchFamily="18" charset="-127"/>
              <a:ea typeface="HY헤드라인M" panose="02030600000101010101" pitchFamily="18" charset="-127"/>
              <a:sym typeface="Arial"/>
            </a:endParaRPr>
          </a:p>
        </p:txBody>
      </p:sp>
      <p:sp>
        <p:nvSpPr>
          <p:cNvPr id="221" name="Google Shape;221;p11"/>
          <p:cNvSpPr txBox="1"/>
          <p:nvPr/>
        </p:nvSpPr>
        <p:spPr>
          <a:xfrm>
            <a:off x="6210796" y="6885359"/>
            <a:ext cx="368555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500만원 이하 과태료 </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222" name="Google Shape;222;p11"/>
          <p:cNvCxnSpPr/>
          <p:nvPr/>
        </p:nvCxnSpPr>
        <p:spPr>
          <a:xfrm>
            <a:off x="6114233" y="6958508"/>
            <a:ext cx="0" cy="228105"/>
          </a:xfrm>
          <a:prstGeom prst="straightConnector1">
            <a:avLst/>
          </a:prstGeom>
          <a:noFill/>
          <a:ln w="25400" cap="flat" cmpd="sng">
            <a:solidFill>
              <a:srgbClr val="6F6F6F"/>
            </a:solidFill>
            <a:prstDash val="solid"/>
            <a:round/>
            <a:headEnd type="none" w="sm" len="sm"/>
            <a:tailEnd type="none" w="sm" len="sm"/>
          </a:ln>
        </p:spPr>
      </p:cxnSp>
      <p:pic>
        <p:nvPicPr>
          <p:cNvPr id="223" name="Google Shape;223;p11"/>
          <p:cNvPicPr preferRelativeResize="0"/>
          <p:nvPr/>
        </p:nvPicPr>
        <p:blipFill rotWithShape="1">
          <a:blip r:embed="rId4">
            <a:alphaModFix/>
          </a:blip>
          <a:srcRect l="14142" t="5074" r="12972" b="8648"/>
          <a:stretch/>
        </p:blipFill>
        <p:spPr>
          <a:xfrm>
            <a:off x="5861713" y="2771981"/>
            <a:ext cx="3807726" cy="3847078"/>
          </a:xfrm>
          <a:prstGeom prst="rect">
            <a:avLst/>
          </a:prstGeom>
          <a:noFill/>
          <a:ln>
            <a:noFill/>
          </a:ln>
          <a:effectLst>
            <a:outerShdw blurRad="50800" dist="38100" dir="2700000" algn="tl" rotWithShape="0">
              <a:srgbClr val="000000">
                <a:alpha val="40000"/>
              </a:srgbClr>
            </a:outerShdw>
          </a:effectLst>
        </p:spPr>
      </p:pic>
      <p:sp>
        <p:nvSpPr>
          <p:cNvPr id="224" name="Google Shape;224;p11"/>
          <p:cNvSpPr txBox="1"/>
          <p:nvPr/>
        </p:nvSpPr>
        <p:spPr>
          <a:xfrm>
            <a:off x="6561221" y="219471"/>
            <a:ext cx="4114071" cy="40011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노동을 하기전에 알아야 할 내용</a:t>
            </a:r>
            <a:endParaRPr sz="2000"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p:nvPr/>
        </p:nvSpPr>
        <p:spPr>
          <a:xfrm>
            <a:off x="622488" y="2921689"/>
            <a:ext cx="9790379" cy="3450233"/>
          </a:xfrm>
          <a:prstGeom prst="roundRect">
            <a:avLst>
              <a:gd name="adj" fmla="val 3094"/>
            </a:avLst>
          </a:prstGeom>
          <a:solidFill>
            <a:srgbClr val="C4C644">
              <a:alpha val="64705"/>
            </a:srgbClr>
          </a:solidFill>
          <a:ln>
            <a:noFill/>
          </a:ln>
        </p:spPr>
        <p:txBody>
          <a:bodyPr spcFirstLastPara="1" wrap="square" lIns="108000" tIns="54000" rIns="0" bIns="0" anchor="ctr" anchorCtr="0">
            <a:noAutofit/>
          </a:bodyPr>
          <a:lstStyle/>
          <a:p>
            <a:pPr marL="0" marR="0" lvl="0" indent="0" algn="l" rtl="0">
              <a:spcBef>
                <a:spcPts val="0"/>
              </a:spcBef>
              <a:spcAft>
                <a:spcPts val="0"/>
              </a:spcAft>
              <a:buNone/>
            </a:pPr>
            <a:endParaRPr sz="1500">
              <a:solidFill>
                <a:schemeClr val="dk1"/>
              </a:solidFill>
              <a:latin typeface="HY헤드라인M" panose="02030600000101010101" pitchFamily="18" charset="-127"/>
              <a:ea typeface="HY헤드라인M" panose="02030600000101010101" pitchFamily="18" charset="-127"/>
              <a:sym typeface="Arial"/>
            </a:endParaRPr>
          </a:p>
        </p:txBody>
      </p:sp>
      <p:sp>
        <p:nvSpPr>
          <p:cNvPr id="231" name="Google Shape;231;p12"/>
          <p:cNvSpPr txBox="1"/>
          <p:nvPr/>
        </p:nvSpPr>
        <p:spPr>
          <a:xfrm>
            <a:off x="1608084" y="6885359"/>
            <a:ext cx="4126750"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err="1">
                <a:solidFill>
                  <a:srgbClr val="628D38"/>
                </a:solidFill>
                <a:latin typeface="HY헤드라인M" panose="02030600000101010101" pitchFamily="18" charset="-127"/>
                <a:ea typeface="HY헤드라인M" panose="02030600000101010101" pitchFamily="18" charset="-127"/>
                <a:sym typeface="Arial"/>
              </a:rPr>
              <a:t>미작성</a:t>
            </a:r>
            <a:r>
              <a:rPr lang="ko-KR" sz="1800" dirty="0">
                <a:solidFill>
                  <a:srgbClr val="628D38"/>
                </a:solidFill>
                <a:latin typeface="HY헤드라인M" panose="02030600000101010101" pitchFamily="18" charset="-127"/>
                <a:ea typeface="HY헤드라인M" panose="02030600000101010101" pitchFamily="18" charset="-127"/>
                <a:sym typeface="Arial"/>
              </a:rPr>
              <a:t> / </a:t>
            </a:r>
            <a:r>
              <a:rPr lang="ko-KR" sz="1800" dirty="0" err="1">
                <a:solidFill>
                  <a:srgbClr val="628D38"/>
                </a:solidFill>
                <a:latin typeface="HY헤드라인M" panose="02030600000101010101" pitchFamily="18" charset="-127"/>
                <a:ea typeface="HY헤드라인M" panose="02030600000101010101" pitchFamily="18" charset="-127"/>
                <a:sym typeface="Arial"/>
              </a:rPr>
              <a:t>미교부</a:t>
            </a:r>
            <a:r>
              <a:rPr lang="ko-KR" sz="1800" dirty="0">
                <a:solidFill>
                  <a:srgbClr val="628D38"/>
                </a:solidFill>
                <a:latin typeface="HY헤드라인M" panose="02030600000101010101" pitchFamily="18" charset="-127"/>
                <a:ea typeface="HY헤드라인M" panose="02030600000101010101" pitchFamily="18" charset="-127"/>
                <a:sym typeface="Arial"/>
              </a:rPr>
              <a:t> 시 </a:t>
            </a:r>
            <a:endParaRPr sz="1800" dirty="0">
              <a:solidFill>
                <a:srgbClr val="628D38"/>
              </a:solidFill>
              <a:latin typeface="HY헤드라인M" panose="02030600000101010101" pitchFamily="18" charset="-127"/>
              <a:ea typeface="HY헤드라인M" panose="02030600000101010101" pitchFamily="18" charset="-127"/>
              <a:sym typeface="Arial"/>
            </a:endParaRPr>
          </a:p>
        </p:txBody>
      </p:sp>
      <p:sp>
        <p:nvSpPr>
          <p:cNvPr id="232" name="Google Shape;232;p12"/>
          <p:cNvSpPr txBox="1"/>
          <p:nvPr/>
        </p:nvSpPr>
        <p:spPr>
          <a:xfrm>
            <a:off x="5922764" y="6885359"/>
            <a:ext cx="298475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최대 500만원 벌금 </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233" name="Google Shape;233;p12"/>
          <p:cNvCxnSpPr/>
          <p:nvPr/>
        </p:nvCxnSpPr>
        <p:spPr>
          <a:xfrm>
            <a:off x="5803131" y="6958508"/>
            <a:ext cx="0" cy="228105"/>
          </a:xfrm>
          <a:prstGeom prst="straightConnector1">
            <a:avLst/>
          </a:prstGeom>
          <a:noFill/>
          <a:ln w="25400" cap="flat" cmpd="sng">
            <a:solidFill>
              <a:srgbClr val="6F6F6F"/>
            </a:solidFill>
            <a:prstDash val="solid"/>
            <a:round/>
            <a:headEnd type="none" w="sm" len="sm"/>
            <a:tailEnd type="none" w="sm" len="sm"/>
          </a:ln>
        </p:spPr>
      </p:cxnSp>
      <p:sp>
        <p:nvSpPr>
          <p:cNvPr id="240" name="Google Shape;240;p12"/>
          <p:cNvSpPr/>
          <p:nvPr/>
        </p:nvSpPr>
        <p:spPr>
          <a:xfrm>
            <a:off x="3414934" y="1228737"/>
            <a:ext cx="6706528" cy="1577850"/>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altLang="en-US" sz="3200" dirty="0">
                <a:solidFill>
                  <a:schemeClr val="dk1"/>
                </a:solidFill>
                <a:latin typeface="HY헤드라인M" panose="02030600000101010101" pitchFamily="18" charset="-127"/>
                <a:ea typeface="HY헤드라인M" panose="02030600000101010101" pitchFamily="18" charset="-127"/>
              </a:rPr>
              <a:t>노동자와 사용자가 </a:t>
            </a:r>
            <a:endParaRPr lang="en-US" altLang="ko-KR" sz="3200" dirty="0">
              <a:solidFill>
                <a:schemeClr val="dk1"/>
              </a:solidFill>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altLang="en-US" sz="3200" dirty="0">
                <a:solidFill>
                  <a:srgbClr val="00B050"/>
                </a:solidFill>
                <a:latin typeface="HY헤드라인M" panose="02030600000101010101" pitchFamily="18" charset="-127"/>
                <a:ea typeface="HY헤드라인M" panose="02030600000101010101" pitchFamily="18" charset="-127"/>
              </a:rPr>
              <a:t>동등</a:t>
            </a:r>
            <a:r>
              <a:rPr lang="ko-KR" altLang="en-US" sz="3200" dirty="0">
                <a:solidFill>
                  <a:schemeClr val="tx1"/>
                </a:solidFill>
                <a:latin typeface="HY헤드라인M" panose="02030600000101010101" pitchFamily="18" charset="-127"/>
                <a:ea typeface="HY헤드라인M" panose="02030600000101010101" pitchFamily="18" charset="-127"/>
              </a:rPr>
              <a:t>한</a:t>
            </a:r>
            <a:r>
              <a:rPr lang="ko-KR" altLang="en-US" sz="3200" dirty="0">
                <a:solidFill>
                  <a:schemeClr val="dk1"/>
                </a:solidFill>
                <a:latin typeface="HY헤드라인M" panose="02030600000101010101" pitchFamily="18" charset="-127"/>
                <a:ea typeface="HY헤드라인M" panose="02030600000101010101" pitchFamily="18" charset="-127"/>
              </a:rPr>
              <a:t> 지위에서 </a:t>
            </a:r>
            <a:r>
              <a:rPr lang="ko-KR" altLang="en-US" sz="3200" dirty="0">
                <a:solidFill>
                  <a:schemeClr val="accent1"/>
                </a:solidFill>
                <a:latin typeface="HY헤드라인M" panose="02030600000101010101" pitchFamily="18" charset="-127"/>
                <a:ea typeface="HY헤드라인M" panose="02030600000101010101" pitchFamily="18" charset="-127"/>
              </a:rPr>
              <a:t>자유의사</a:t>
            </a:r>
            <a:r>
              <a:rPr lang="ko-KR" altLang="en-US" sz="3200" dirty="0">
                <a:solidFill>
                  <a:schemeClr val="dk1"/>
                </a:solidFill>
                <a:latin typeface="HY헤드라인M" panose="02030600000101010101" pitchFamily="18" charset="-127"/>
                <a:ea typeface="HY헤드라인M" panose="02030600000101010101" pitchFamily="18" charset="-127"/>
              </a:rPr>
              <a:t>에 의하여 노동조건을 계약한 문서</a:t>
            </a:r>
            <a:endParaRPr sz="32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242" name="Google Shape;242;p12"/>
          <p:cNvSpPr/>
          <p:nvPr/>
        </p:nvSpPr>
        <p:spPr>
          <a:xfrm>
            <a:off x="1785190" y="3232184"/>
            <a:ext cx="7701455" cy="654520"/>
          </a:xfrm>
          <a:prstGeom prst="rect">
            <a:avLst/>
          </a:prstGeom>
          <a:noFill/>
          <a:ln>
            <a:noFill/>
          </a:ln>
        </p:spPr>
        <p:txBody>
          <a:bodyPr spcFirstLastPara="1" wrap="square" lIns="99550" tIns="49775" rIns="99550" bIns="49775" anchor="ctr" anchorCtr="0">
            <a:spAutoFit/>
          </a:bodyPr>
          <a:lstStyle/>
          <a:p>
            <a:pPr marL="0" marR="0" lvl="0" indent="0" algn="ctr" rtl="0">
              <a:spcBef>
                <a:spcPts val="0"/>
              </a:spcBef>
              <a:spcAft>
                <a:spcPts val="0"/>
              </a:spcAft>
              <a:buNone/>
            </a:pPr>
            <a:r>
              <a:rPr lang="ko-KR" sz="3600" b="1" dirty="0">
                <a:solidFill>
                  <a:srgbClr val="E84246"/>
                </a:solidFill>
                <a:latin typeface="HY헤드라인M" panose="02030600000101010101" pitchFamily="18" charset="-127"/>
                <a:ea typeface="HY헤드라인M" panose="02030600000101010101" pitchFamily="18" charset="-127"/>
                <a:sym typeface="Arial"/>
              </a:rPr>
              <a:t>한 달을 일해도 꼭 </a:t>
            </a:r>
            <a:r>
              <a:rPr lang="ko-KR" altLang="en-US" sz="3600" b="1" dirty="0">
                <a:solidFill>
                  <a:srgbClr val="E84246"/>
                </a:solidFill>
                <a:latin typeface="HY헤드라인M" panose="02030600000101010101" pitchFamily="18" charset="-127"/>
                <a:ea typeface="HY헤드라인M" panose="02030600000101010101" pitchFamily="18" charset="-127"/>
                <a:sym typeface="Arial"/>
              </a:rPr>
              <a:t>작성해야 합니다 </a:t>
            </a:r>
            <a:r>
              <a:rPr lang="ko-KR" sz="3600" b="1" dirty="0">
                <a:solidFill>
                  <a:srgbClr val="E84246"/>
                </a:solidFill>
                <a:latin typeface="HY헤드라인M" panose="02030600000101010101" pitchFamily="18" charset="-127"/>
                <a:ea typeface="HY헤드라인M" panose="02030600000101010101" pitchFamily="18" charset="-127"/>
                <a:sym typeface="Arial"/>
              </a:rPr>
              <a:t>!</a:t>
            </a:r>
            <a:endParaRPr sz="3600" b="1"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43" name="Google Shape;243;p12"/>
          <p:cNvSpPr/>
          <p:nvPr/>
        </p:nvSpPr>
        <p:spPr>
          <a:xfrm>
            <a:off x="8010996" y="252239"/>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dirty="0">
                <a:solidFill>
                  <a:srgbClr val="FFED00"/>
                </a:solidFill>
                <a:latin typeface="HY헤드라인M" panose="02030600000101010101" pitchFamily="18" charset="-127"/>
                <a:ea typeface="HY헤드라인M" panose="02030600000101010101" pitchFamily="18" charset="-127"/>
                <a:sym typeface="Arial"/>
              </a:rPr>
              <a:t>근로계약서 </a:t>
            </a:r>
            <a:endParaRPr dirty="0">
              <a:latin typeface="HY헤드라인M" panose="02030600000101010101" pitchFamily="18" charset="-127"/>
              <a:ea typeface="HY헤드라인M" panose="02030600000101010101" pitchFamily="18" charset="-127"/>
            </a:endParaRPr>
          </a:p>
        </p:txBody>
      </p:sp>
      <p:sp>
        <p:nvSpPr>
          <p:cNvPr id="16" name="Google Shape;868;p48">
            <a:extLst>
              <a:ext uri="{FF2B5EF4-FFF2-40B4-BE49-F238E27FC236}">
                <a16:creationId xmlns:a16="http://schemas.microsoft.com/office/drawing/2014/main" id="{046624F7-3EFB-474E-80AF-A22E00EA24A2}"/>
              </a:ext>
            </a:extLst>
          </p:cNvPr>
          <p:cNvSpPr/>
          <p:nvPr/>
        </p:nvSpPr>
        <p:spPr>
          <a:xfrm>
            <a:off x="2478829" y="407288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dirty="0" err="1">
                <a:solidFill>
                  <a:srgbClr val="E84246"/>
                </a:solidFill>
                <a:latin typeface="HY헤드라인M" panose="02030600000101010101" pitchFamily="18" charset="-127"/>
                <a:ea typeface="HY헤드라인M" panose="02030600000101010101" pitchFamily="18" charset="-127"/>
                <a:sym typeface="Arial"/>
              </a:rPr>
              <a:t>ㄱ</a:t>
            </a:r>
            <a:endParaRPr sz="6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17" name="Google Shape;872;p48">
            <a:extLst>
              <a:ext uri="{FF2B5EF4-FFF2-40B4-BE49-F238E27FC236}">
                <a16:creationId xmlns:a16="http://schemas.microsoft.com/office/drawing/2014/main" id="{4A2D6BDB-F5E8-4798-B4AC-C99A6C2168E5}"/>
              </a:ext>
            </a:extLst>
          </p:cNvPr>
          <p:cNvSpPr/>
          <p:nvPr/>
        </p:nvSpPr>
        <p:spPr>
          <a:xfrm>
            <a:off x="3702965" y="407288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dirty="0" err="1">
                <a:solidFill>
                  <a:srgbClr val="E84246"/>
                </a:solidFill>
                <a:latin typeface="HY헤드라인M" panose="02030600000101010101" pitchFamily="18" charset="-127"/>
                <a:ea typeface="HY헤드라인M" panose="02030600000101010101" pitchFamily="18" charset="-127"/>
                <a:sym typeface="Arial"/>
              </a:rPr>
              <a:t>ㄹ</a:t>
            </a:r>
            <a:endParaRPr sz="6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18" name="Google Shape;873;p48">
            <a:extLst>
              <a:ext uri="{FF2B5EF4-FFF2-40B4-BE49-F238E27FC236}">
                <a16:creationId xmlns:a16="http://schemas.microsoft.com/office/drawing/2014/main" id="{25A4C5A8-FC03-424E-BC51-FBC9ACB08538}"/>
              </a:ext>
            </a:extLst>
          </p:cNvPr>
          <p:cNvSpPr/>
          <p:nvPr/>
        </p:nvSpPr>
        <p:spPr>
          <a:xfrm>
            <a:off x="4927101" y="407288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dirty="0" err="1">
                <a:solidFill>
                  <a:srgbClr val="E84246"/>
                </a:solidFill>
                <a:latin typeface="HY헤드라인M" panose="02030600000101010101" pitchFamily="18" charset="-127"/>
                <a:ea typeface="HY헤드라인M" panose="02030600000101010101" pitchFamily="18" charset="-127"/>
                <a:sym typeface="Arial"/>
              </a:rPr>
              <a:t>ㄱ</a:t>
            </a:r>
            <a:endParaRPr sz="6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19" name="Google Shape;874;p48">
            <a:extLst>
              <a:ext uri="{FF2B5EF4-FFF2-40B4-BE49-F238E27FC236}">
                <a16:creationId xmlns:a16="http://schemas.microsoft.com/office/drawing/2014/main" id="{71723E22-C58E-42DD-8B7C-0B3857E1CFC4}"/>
              </a:ext>
            </a:extLst>
          </p:cNvPr>
          <p:cNvSpPr/>
          <p:nvPr/>
        </p:nvSpPr>
        <p:spPr>
          <a:xfrm>
            <a:off x="6151237" y="407288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dirty="0" err="1">
                <a:solidFill>
                  <a:srgbClr val="E84246"/>
                </a:solidFill>
                <a:latin typeface="HY헤드라인M" panose="02030600000101010101" pitchFamily="18" charset="-127"/>
                <a:ea typeface="HY헤드라인M" panose="02030600000101010101" pitchFamily="18" charset="-127"/>
                <a:sym typeface="Arial"/>
              </a:rPr>
              <a:t>ㅇ</a:t>
            </a:r>
            <a:endParaRPr sz="6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0" name="Google Shape;875;p48">
            <a:extLst>
              <a:ext uri="{FF2B5EF4-FFF2-40B4-BE49-F238E27FC236}">
                <a16:creationId xmlns:a16="http://schemas.microsoft.com/office/drawing/2014/main" id="{9A515107-AF05-49A2-A8E9-AA14639D2F2B}"/>
              </a:ext>
            </a:extLst>
          </p:cNvPr>
          <p:cNvSpPr/>
          <p:nvPr/>
        </p:nvSpPr>
        <p:spPr>
          <a:xfrm>
            <a:off x="7375373" y="407288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dirty="0" err="1">
                <a:solidFill>
                  <a:srgbClr val="E84246"/>
                </a:solidFill>
                <a:latin typeface="HY헤드라인M" panose="02030600000101010101" pitchFamily="18" charset="-127"/>
                <a:ea typeface="HY헤드라인M" panose="02030600000101010101" pitchFamily="18" charset="-127"/>
                <a:sym typeface="Arial"/>
              </a:rPr>
              <a:t>ㅅ</a:t>
            </a:r>
            <a:endParaRPr sz="6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1" name="Google Shape;876;p48">
            <a:extLst>
              <a:ext uri="{FF2B5EF4-FFF2-40B4-BE49-F238E27FC236}">
                <a16:creationId xmlns:a16="http://schemas.microsoft.com/office/drawing/2014/main" id="{647A5681-B774-43C0-A0D0-AE0BB6812A84}"/>
              </a:ext>
            </a:extLst>
          </p:cNvPr>
          <p:cNvSpPr txBox="1"/>
          <p:nvPr/>
        </p:nvSpPr>
        <p:spPr>
          <a:xfrm>
            <a:off x="2192972" y="5018026"/>
            <a:ext cx="6649408"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6400" dirty="0">
                <a:solidFill>
                  <a:schemeClr val="dk1"/>
                </a:solidFill>
                <a:latin typeface="HY헤드라인M" panose="02030600000101010101" pitchFamily="18" charset="-127"/>
                <a:ea typeface="HY헤드라인M" panose="02030600000101010101" pitchFamily="18" charset="-127"/>
                <a:sym typeface="Arial"/>
              </a:rPr>
              <a:t>근  로  계  약  서</a:t>
            </a:r>
            <a:endParaRPr sz="6400" dirty="0">
              <a:solidFill>
                <a:schemeClr val="dk1"/>
              </a:solidFill>
              <a:latin typeface="HY헤드라인M" panose="02030600000101010101" pitchFamily="18" charset="-127"/>
              <a:ea typeface="HY헤드라인M" panose="02030600000101010101" pitchFamily="18" charset="-127"/>
              <a:sym typeface="Arial"/>
            </a:endParaRPr>
          </a:p>
        </p:txBody>
      </p:sp>
      <p:grpSp>
        <p:nvGrpSpPr>
          <p:cNvPr id="4" name="그룹 3">
            <a:extLst>
              <a:ext uri="{FF2B5EF4-FFF2-40B4-BE49-F238E27FC236}">
                <a16:creationId xmlns:a16="http://schemas.microsoft.com/office/drawing/2014/main" id="{4AFD1833-60F9-4AE7-9EAB-077386AC857B}"/>
              </a:ext>
            </a:extLst>
          </p:cNvPr>
          <p:cNvGrpSpPr/>
          <p:nvPr/>
        </p:nvGrpSpPr>
        <p:grpSpPr>
          <a:xfrm>
            <a:off x="280533" y="808645"/>
            <a:ext cx="2881084" cy="2407850"/>
            <a:chOff x="280533" y="808645"/>
            <a:chExt cx="2881084" cy="2407850"/>
          </a:xfrm>
        </p:grpSpPr>
        <p:pic>
          <p:nvPicPr>
            <p:cNvPr id="241" name="Google Shape;241;p12" descr="D:\01.프로젝트-SUM\[프로젝트]취업지원센터\18.표준교안ppt제작\png저장\2-1_1차시\11-1.png"/>
            <p:cNvPicPr preferRelativeResize="0"/>
            <p:nvPr/>
          </p:nvPicPr>
          <p:blipFill rotWithShape="1">
            <a:blip r:embed="rId3">
              <a:alphaModFix/>
            </a:blip>
            <a:srcRect/>
            <a:stretch/>
          </p:blipFill>
          <p:spPr>
            <a:xfrm>
              <a:off x="280533" y="808645"/>
              <a:ext cx="2881084" cy="2407850"/>
            </a:xfrm>
            <a:prstGeom prst="rect">
              <a:avLst/>
            </a:prstGeom>
            <a:noFill/>
            <a:ln>
              <a:noFill/>
            </a:ln>
          </p:spPr>
        </p:pic>
        <p:sp>
          <p:nvSpPr>
            <p:cNvPr id="3" name="TextBox 2">
              <a:extLst>
                <a:ext uri="{FF2B5EF4-FFF2-40B4-BE49-F238E27FC236}">
                  <a16:creationId xmlns:a16="http://schemas.microsoft.com/office/drawing/2014/main" id="{298B16FE-451A-431D-B79C-88B78C398146}"/>
                </a:ext>
              </a:extLst>
            </p:cNvPr>
            <p:cNvSpPr txBox="1"/>
            <p:nvPr/>
          </p:nvSpPr>
          <p:spPr>
            <a:xfrm rot="20795823">
              <a:off x="598772" y="1128707"/>
              <a:ext cx="665567" cy="20005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ko-KR" altLang="en-US" sz="700" err="1">
                  <a:latin typeface="+mj-ea"/>
                  <a:ea typeface="+mj-ea"/>
                </a:rPr>
                <a:t>ㄱㄹ</a:t>
              </a:r>
              <a:r>
                <a:rPr lang="ko-KR" altLang="en-US" sz="700" dirty="0">
                  <a:latin typeface="+mj-ea"/>
                  <a:ea typeface="+mj-ea"/>
                </a:rPr>
                <a:t> </a:t>
              </a:r>
              <a:r>
                <a:rPr lang="ko-KR" altLang="en-US" sz="700" dirty="0" err="1">
                  <a:latin typeface="+mj-ea"/>
                  <a:ea typeface="+mj-ea"/>
                </a:rPr>
                <a:t>ㄱㅇㅅ</a:t>
              </a:r>
              <a:endParaRPr lang="ko-KR" altLang="en-US" sz="700" dirty="0">
                <a:latin typeface="+mj-ea"/>
                <a:ea typeface="+mj-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p:cTn id="2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7">
                                            <p:txEl>
                                              <p:pRg st="0" end="0"/>
                                            </p:txEl>
                                          </p:spTgt>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3"/>
                                        </p:tgtEl>
                                        <p:attrNameLst>
                                          <p:attrName>style.visibility</p:attrName>
                                        </p:attrNameLst>
                                      </p:cBhvr>
                                      <p:to>
                                        <p:strVal val="visible"/>
                                      </p:to>
                                    </p:set>
                                    <p:anim calcmode="lin" valueType="num">
                                      <p:cBhvr>
                                        <p:cTn id="39" dur="500" fill="hold"/>
                                        <p:tgtEl>
                                          <p:spTgt spid="243"/>
                                        </p:tgtEl>
                                        <p:attrNameLst>
                                          <p:attrName>ppt_w</p:attrName>
                                        </p:attrNameLst>
                                      </p:cBhvr>
                                      <p:tavLst>
                                        <p:tav tm="0">
                                          <p:val>
                                            <p:fltVal val="0"/>
                                          </p:val>
                                        </p:tav>
                                        <p:tav tm="100000">
                                          <p:val>
                                            <p:strVal val="#ppt_w"/>
                                          </p:val>
                                        </p:tav>
                                      </p:tavLst>
                                    </p:anim>
                                    <p:anim calcmode="lin" valueType="num">
                                      <p:cBhvr>
                                        <p:cTn id="40" dur="500" fill="hold"/>
                                        <p:tgtEl>
                                          <p:spTgt spid="243"/>
                                        </p:tgtEl>
                                        <p:attrNameLst>
                                          <p:attrName>ppt_h</p:attrName>
                                        </p:attrNameLst>
                                      </p:cBhvr>
                                      <p:tavLst>
                                        <p:tav tm="0">
                                          <p:val>
                                            <p:fltVal val="0"/>
                                          </p:val>
                                        </p:tav>
                                        <p:tav tm="100000">
                                          <p:val>
                                            <p:strVal val="#ppt_h"/>
                                          </p:val>
                                        </p:tav>
                                      </p:tavLst>
                                    </p:anim>
                                    <p:animEffect transition="in" filter="fade">
                                      <p:cBhvr>
                                        <p:cTn id="41"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43"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3"/>
          <p:cNvPicPr preferRelativeResize="0"/>
          <p:nvPr/>
        </p:nvPicPr>
        <p:blipFill rotWithShape="1">
          <a:blip r:embed="rId3">
            <a:alphaModFix/>
          </a:blip>
          <a:srcRect/>
          <a:stretch/>
        </p:blipFill>
        <p:spPr>
          <a:xfrm>
            <a:off x="5841160" y="1637537"/>
            <a:ext cx="4333321" cy="5292181"/>
          </a:xfrm>
          <a:prstGeom prst="rect">
            <a:avLst/>
          </a:prstGeom>
          <a:noFill/>
          <a:ln>
            <a:noFill/>
          </a:ln>
          <a:effectLst>
            <a:outerShdw blurRad="50800" dist="38100" dir="2700000" algn="tl" rotWithShape="0">
              <a:srgbClr val="000000">
                <a:alpha val="40000"/>
              </a:srgbClr>
            </a:outerShdw>
          </a:effectLst>
        </p:spPr>
      </p:pic>
      <p:pic>
        <p:nvPicPr>
          <p:cNvPr id="250" name="Google Shape;250;p13" descr="D:\01.프로젝트-SUM\[프로젝트]취업지원센터\18.표준교안ppt제작\png저장\2-1_1차시\12-1.png"/>
          <p:cNvPicPr preferRelativeResize="0"/>
          <p:nvPr/>
        </p:nvPicPr>
        <p:blipFill rotWithShape="1">
          <a:blip r:embed="rId4">
            <a:alphaModFix/>
          </a:blip>
          <a:srcRect/>
          <a:stretch/>
        </p:blipFill>
        <p:spPr>
          <a:xfrm>
            <a:off x="721191" y="1999129"/>
            <a:ext cx="3447343" cy="4930589"/>
          </a:xfrm>
          <a:prstGeom prst="rect">
            <a:avLst/>
          </a:prstGeom>
          <a:noFill/>
          <a:ln>
            <a:noFill/>
          </a:ln>
        </p:spPr>
      </p:pic>
      <p:sp>
        <p:nvSpPr>
          <p:cNvPr id="251" name="Google Shape;251;p13"/>
          <p:cNvSpPr txBox="1"/>
          <p:nvPr/>
        </p:nvSpPr>
        <p:spPr>
          <a:xfrm>
            <a:off x="830701" y="3413465"/>
            <a:ext cx="3261123" cy="6232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1600" b="1" dirty="0">
                <a:solidFill>
                  <a:schemeClr val="dk1"/>
                </a:solidFill>
                <a:latin typeface="Arial"/>
                <a:ea typeface="Arial"/>
                <a:cs typeface="Arial"/>
                <a:sym typeface="Arial"/>
              </a:rPr>
              <a:t>근로기준법을</a:t>
            </a:r>
            <a:endParaRPr sz="1050" b="1" dirty="0"/>
          </a:p>
          <a:p>
            <a:pPr marL="0" marR="0" lvl="0" indent="0" algn="ctr" rtl="0">
              <a:spcBef>
                <a:spcPts val="300"/>
              </a:spcBef>
              <a:spcAft>
                <a:spcPts val="0"/>
              </a:spcAft>
              <a:buNone/>
            </a:pPr>
            <a:r>
              <a:rPr lang="ko-KR" sz="1600" b="1" dirty="0">
                <a:solidFill>
                  <a:schemeClr val="dk1"/>
                </a:solidFill>
                <a:latin typeface="Arial"/>
                <a:ea typeface="Arial"/>
                <a:cs typeface="Arial"/>
                <a:sym typeface="Arial"/>
              </a:rPr>
              <a:t>성실히 준수할 것을 서약합니다.</a:t>
            </a:r>
            <a:endParaRPr sz="1050" b="1" dirty="0"/>
          </a:p>
        </p:txBody>
      </p:sp>
      <p:sp>
        <p:nvSpPr>
          <p:cNvPr id="252" name="Google Shape;252;p13"/>
          <p:cNvSpPr txBox="1"/>
          <p:nvPr/>
        </p:nvSpPr>
        <p:spPr>
          <a:xfrm>
            <a:off x="1446038" y="2528460"/>
            <a:ext cx="218248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800" b="1" dirty="0">
                <a:solidFill>
                  <a:schemeClr val="dk1"/>
                </a:solidFill>
                <a:latin typeface="Arial"/>
                <a:ea typeface="Arial"/>
                <a:cs typeface="Arial"/>
                <a:sym typeface="Arial"/>
              </a:rPr>
              <a:t>근로계약서</a:t>
            </a:r>
            <a:endParaRPr sz="2800" b="1" dirty="0">
              <a:solidFill>
                <a:schemeClr val="dk1"/>
              </a:solidFill>
              <a:latin typeface="Arial"/>
              <a:ea typeface="Arial"/>
              <a:cs typeface="Arial"/>
              <a:sym typeface="Arial"/>
            </a:endParaRPr>
          </a:p>
        </p:txBody>
      </p:sp>
      <p:sp>
        <p:nvSpPr>
          <p:cNvPr id="253" name="Google Shape;253;p13"/>
          <p:cNvSpPr txBox="1"/>
          <p:nvPr/>
        </p:nvSpPr>
        <p:spPr>
          <a:xfrm>
            <a:off x="928381" y="4383136"/>
            <a:ext cx="2939142"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b="1" i="0" dirty="0">
                <a:solidFill>
                  <a:srgbClr val="212121"/>
                </a:solidFill>
                <a:latin typeface="Arial"/>
                <a:ea typeface="Arial"/>
                <a:cs typeface="Arial"/>
                <a:sym typeface="Arial"/>
              </a:rPr>
              <a:t>1. 임금</a:t>
            </a:r>
            <a:r>
              <a:rPr lang="ko-KR" sz="1200" b="1" i="0" dirty="0">
                <a:solidFill>
                  <a:srgbClr val="212121"/>
                </a:solidFill>
                <a:latin typeface="Arial"/>
                <a:ea typeface="Arial"/>
                <a:cs typeface="Arial"/>
                <a:sym typeface="Arial"/>
              </a:rPr>
              <a:t>(구성항목, 계산방법, 지급방법)</a:t>
            </a:r>
            <a:br>
              <a:rPr lang="ko-KR" b="1" dirty="0">
                <a:solidFill>
                  <a:schemeClr val="dk1"/>
                </a:solidFill>
                <a:latin typeface="Malgun Gothic"/>
                <a:ea typeface="Malgun Gothic"/>
                <a:cs typeface="Malgun Gothic"/>
                <a:sym typeface="Malgun Gothic"/>
              </a:rPr>
            </a:br>
            <a:r>
              <a:rPr lang="ko-KR" b="1" i="0" dirty="0">
                <a:solidFill>
                  <a:srgbClr val="212121"/>
                </a:solidFill>
                <a:latin typeface="Arial"/>
                <a:ea typeface="Arial"/>
                <a:cs typeface="Arial"/>
                <a:sym typeface="Arial"/>
              </a:rPr>
              <a:t>2. 소정근로시간</a:t>
            </a:r>
            <a:br>
              <a:rPr lang="ko-KR" b="1" dirty="0">
                <a:solidFill>
                  <a:schemeClr val="dk1"/>
                </a:solidFill>
                <a:latin typeface="Malgun Gothic"/>
                <a:ea typeface="Malgun Gothic"/>
                <a:cs typeface="Malgun Gothic"/>
                <a:sym typeface="Malgun Gothic"/>
              </a:rPr>
            </a:br>
            <a:r>
              <a:rPr lang="ko-KR" b="1" i="0" dirty="0">
                <a:solidFill>
                  <a:srgbClr val="212121"/>
                </a:solidFill>
                <a:latin typeface="Arial"/>
                <a:ea typeface="Arial"/>
                <a:cs typeface="Arial"/>
                <a:sym typeface="Arial"/>
              </a:rPr>
              <a:t>3. 휴일</a:t>
            </a:r>
            <a:br>
              <a:rPr lang="ko-KR" b="1" dirty="0">
                <a:solidFill>
                  <a:schemeClr val="dk1"/>
                </a:solidFill>
                <a:latin typeface="Malgun Gothic"/>
                <a:ea typeface="Malgun Gothic"/>
                <a:cs typeface="Malgun Gothic"/>
                <a:sym typeface="Malgun Gothic"/>
              </a:rPr>
            </a:br>
            <a:r>
              <a:rPr lang="ko-KR" b="1" i="0" dirty="0">
                <a:solidFill>
                  <a:srgbClr val="212121"/>
                </a:solidFill>
                <a:latin typeface="Arial"/>
                <a:ea typeface="Arial"/>
                <a:cs typeface="Arial"/>
                <a:sym typeface="Arial"/>
              </a:rPr>
              <a:t>4. 연차 유급휴가</a:t>
            </a:r>
            <a:br>
              <a:rPr lang="ko-KR" b="1" dirty="0">
                <a:solidFill>
                  <a:schemeClr val="dk1"/>
                </a:solidFill>
                <a:latin typeface="Malgun Gothic"/>
                <a:ea typeface="Malgun Gothic"/>
                <a:cs typeface="Malgun Gothic"/>
                <a:sym typeface="Malgun Gothic"/>
              </a:rPr>
            </a:br>
            <a:r>
              <a:rPr lang="ko-KR" b="1" i="0" dirty="0">
                <a:solidFill>
                  <a:srgbClr val="212121"/>
                </a:solidFill>
                <a:latin typeface="Arial"/>
                <a:ea typeface="Arial"/>
                <a:cs typeface="Arial"/>
                <a:sym typeface="Arial"/>
              </a:rPr>
              <a:t>5. 그 밖에 대통령령으로</a:t>
            </a:r>
            <a:endParaRPr lang="en-US" altLang="ko-KR" b="1" i="0" dirty="0">
              <a:solidFill>
                <a:srgbClr val="212121"/>
              </a:solidFill>
              <a:latin typeface="Arial"/>
              <a:ea typeface="Arial"/>
              <a:cs typeface="Arial"/>
              <a:sym typeface="Arial"/>
            </a:endParaRPr>
          </a:p>
          <a:p>
            <a:pPr marL="0" marR="0" lvl="0" indent="0" algn="l" rtl="0">
              <a:lnSpc>
                <a:spcPct val="150000"/>
              </a:lnSpc>
              <a:spcBef>
                <a:spcPts val="0"/>
              </a:spcBef>
              <a:spcAft>
                <a:spcPts val="0"/>
              </a:spcAft>
              <a:buNone/>
            </a:pPr>
            <a:r>
              <a:rPr lang="ko-KR" b="1" i="0" dirty="0">
                <a:solidFill>
                  <a:srgbClr val="212121"/>
                </a:solidFill>
                <a:latin typeface="Arial"/>
                <a:ea typeface="Arial"/>
                <a:cs typeface="Arial"/>
                <a:sym typeface="Arial"/>
              </a:rPr>
              <a:t> 정하는 근로조건</a:t>
            </a:r>
            <a:endParaRPr b="1" dirty="0">
              <a:solidFill>
                <a:schemeClr val="dk1"/>
              </a:solidFill>
              <a:latin typeface="Arial"/>
              <a:ea typeface="Arial"/>
              <a:cs typeface="Arial"/>
              <a:sym typeface="Arial"/>
            </a:endParaRPr>
          </a:p>
        </p:txBody>
      </p:sp>
      <p:sp>
        <p:nvSpPr>
          <p:cNvPr id="254" name="Google Shape;254;p13"/>
          <p:cNvSpPr/>
          <p:nvPr/>
        </p:nvSpPr>
        <p:spPr>
          <a:xfrm>
            <a:off x="316054" y="487998"/>
            <a:ext cx="6416440" cy="120851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3600" b="1" dirty="0">
                <a:solidFill>
                  <a:srgbClr val="E84246"/>
                </a:solidFill>
                <a:latin typeface="HY헤드라인M" panose="02030600000101010101" pitchFamily="18" charset="-127"/>
                <a:ea typeface="HY헤드라인M" panose="02030600000101010101" pitchFamily="18" charset="-127"/>
                <a:sym typeface="Arial"/>
              </a:rPr>
              <a:t>‘ 서면</a:t>
            </a:r>
            <a:r>
              <a:rPr lang="en-US" altLang="ko-KR" sz="3600" b="1" dirty="0">
                <a:solidFill>
                  <a:srgbClr val="E84246"/>
                </a:solidFill>
                <a:latin typeface="HY헤드라인M" panose="02030600000101010101" pitchFamily="18" charset="-127"/>
                <a:ea typeface="HY헤드라인M" panose="02030600000101010101" pitchFamily="18" charset="-127"/>
                <a:sym typeface="Arial"/>
              </a:rPr>
              <a:t> </a:t>
            </a:r>
            <a:r>
              <a:rPr lang="ko-KR" sz="3600" b="1" dirty="0">
                <a:solidFill>
                  <a:srgbClr val="E84246"/>
                </a:solidFill>
                <a:latin typeface="HY헤드라인M" panose="02030600000101010101" pitchFamily="18" charset="-127"/>
                <a:ea typeface="HY헤드라인M" panose="02030600000101010101" pitchFamily="18" charset="-127"/>
                <a:sym typeface="Arial"/>
              </a:rPr>
              <a:t>근로계약서 ’는 </a:t>
            </a:r>
            <a:endParaRPr lang="en-US" altLang="ko-KR" sz="3600" b="1" dirty="0">
              <a:solidFill>
                <a:srgbClr val="E84246"/>
              </a:solidFill>
              <a:latin typeface="HY헤드라인M" panose="02030600000101010101" pitchFamily="18" charset="-127"/>
              <a:ea typeface="HY헤드라인M" panose="02030600000101010101" pitchFamily="18" charset="-127"/>
              <a:sym typeface="Arial"/>
            </a:endParaRPr>
          </a:p>
          <a:p>
            <a:pPr marL="0" marR="0" lvl="0" indent="0" algn="l" rtl="0">
              <a:spcBef>
                <a:spcPts val="0"/>
              </a:spcBef>
              <a:spcAft>
                <a:spcPts val="0"/>
              </a:spcAft>
              <a:buNone/>
            </a:pPr>
            <a:r>
              <a:rPr lang="ko-KR" sz="3600" b="1" dirty="0">
                <a:solidFill>
                  <a:srgbClr val="E84246"/>
                </a:solidFill>
                <a:latin typeface="HY헤드라인M" panose="02030600000101010101" pitchFamily="18" charset="-127"/>
                <a:ea typeface="HY헤드라인M" panose="02030600000101010101" pitchFamily="18" charset="-127"/>
                <a:sym typeface="Arial"/>
              </a:rPr>
              <a:t>노동자의 권리</a:t>
            </a:r>
            <a:r>
              <a:rPr lang="en-US" altLang="ko-KR" sz="3600" b="1" dirty="0">
                <a:solidFill>
                  <a:srgbClr val="E84246"/>
                </a:solidFill>
                <a:latin typeface="HY헤드라인M" panose="02030600000101010101" pitchFamily="18" charset="-127"/>
                <a:ea typeface="HY헤드라인M" panose="02030600000101010101" pitchFamily="18" charset="-127"/>
                <a:sym typeface="Arial"/>
              </a:rPr>
              <a:t>, </a:t>
            </a:r>
            <a:r>
              <a:rPr lang="ko-KR" sz="3600" b="1" dirty="0">
                <a:solidFill>
                  <a:srgbClr val="E84246"/>
                </a:solidFill>
                <a:latin typeface="HY헤드라인M" panose="02030600000101010101" pitchFamily="18" charset="-127"/>
                <a:ea typeface="HY헤드라인M" panose="02030600000101010101" pitchFamily="18" charset="-127"/>
                <a:sym typeface="Arial"/>
              </a:rPr>
              <a:t>분쟁 예방</a:t>
            </a:r>
            <a:r>
              <a:rPr lang="en-US" altLang="ko-KR" sz="3600" b="1" dirty="0">
                <a:solidFill>
                  <a:srgbClr val="E84246"/>
                </a:solidFill>
                <a:latin typeface="HY헤드라인M" panose="02030600000101010101" pitchFamily="18" charset="-127"/>
                <a:ea typeface="HY헤드라인M" panose="02030600000101010101" pitchFamily="18" charset="-127"/>
                <a:sym typeface="Arial"/>
              </a:rPr>
              <a:t>+</a:t>
            </a:r>
            <a:r>
              <a:rPr lang="ko-KR" altLang="en-US" sz="3600" b="1" dirty="0">
                <a:solidFill>
                  <a:srgbClr val="E84246"/>
                </a:solidFill>
                <a:latin typeface="HY헤드라인M" panose="02030600000101010101" pitchFamily="18" charset="-127"/>
                <a:ea typeface="HY헤드라인M" panose="02030600000101010101" pitchFamily="18" charset="-127"/>
                <a:sym typeface="Arial"/>
              </a:rPr>
              <a:t>해결</a:t>
            </a:r>
            <a:endParaRPr sz="3600" b="1" dirty="0">
              <a:latin typeface="HY헤드라인M" panose="02030600000101010101" pitchFamily="18" charset="-127"/>
              <a:ea typeface="HY헤드라인M" panose="02030600000101010101" pitchFamily="18" charset="-127"/>
            </a:endParaRPr>
          </a:p>
        </p:txBody>
      </p:sp>
      <p:sp>
        <p:nvSpPr>
          <p:cNvPr id="255" name="Google Shape;255;p13"/>
          <p:cNvSpPr/>
          <p:nvPr/>
        </p:nvSpPr>
        <p:spPr>
          <a:xfrm>
            <a:off x="8007821" y="242617"/>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b="1">
                <a:solidFill>
                  <a:srgbClr val="FFED00"/>
                </a:solidFill>
                <a:latin typeface="Arial"/>
                <a:ea typeface="Arial"/>
                <a:cs typeface="Arial"/>
                <a:sym typeface="Arial"/>
              </a:rPr>
              <a:t>근로계약서 </a:t>
            </a:r>
            <a:endParaRPr b="1"/>
          </a:p>
        </p:txBody>
      </p:sp>
      <p:pic>
        <p:nvPicPr>
          <p:cNvPr id="9" name="Google Shape;263;p14">
            <a:extLst>
              <a:ext uri="{FF2B5EF4-FFF2-40B4-BE49-F238E27FC236}">
                <a16:creationId xmlns:a16="http://schemas.microsoft.com/office/drawing/2014/main" id="{E7551908-B30A-4DA8-BE03-A6B432686CA9}"/>
              </a:ext>
            </a:extLst>
          </p:cNvPr>
          <p:cNvPicPr preferRelativeResize="0"/>
          <p:nvPr/>
        </p:nvPicPr>
        <p:blipFill rotWithShape="1">
          <a:blip r:embed="rId5">
            <a:alphaModFix/>
          </a:blip>
          <a:srcRect l="23582" t="7107" r="1487" b="78944"/>
          <a:stretch/>
        </p:blipFill>
        <p:spPr>
          <a:xfrm>
            <a:off x="3270892" y="5324922"/>
            <a:ext cx="2676433" cy="842681"/>
          </a:xfrm>
          <a:prstGeom prst="rect">
            <a:avLst/>
          </a:prstGeom>
          <a:noFill/>
          <a:ln>
            <a:noFill/>
          </a:ln>
        </p:spPr>
      </p:pic>
      <p:pic>
        <p:nvPicPr>
          <p:cNvPr id="2050" name="Picture 2" descr="표준근로계약서 양식입니다. 전자계약업무 시작합니다. : 자료실">
            <a:extLst>
              <a:ext uri="{FF2B5EF4-FFF2-40B4-BE49-F238E27FC236}">
                <a16:creationId xmlns:a16="http://schemas.microsoft.com/office/drawing/2014/main" id="{7299BE68-17A8-406F-B201-80110848D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603" y="2565634"/>
            <a:ext cx="1876425" cy="28331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p:nvPr/>
        </p:nvSpPr>
        <p:spPr>
          <a:xfrm>
            <a:off x="290800" y="272430"/>
            <a:ext cx="7136695"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근로계약서</a:t>
            </a:r>
            <a:r>
              <a:rPr lang="en-US" altLang="ko-KR" sz="4600" dirty="0">
                <a:solidFill>
                  <a:schemeClr val="dk1"/>
                </a:solidFill>
                <a:latin typeface="HY헤드라인M" panose="02030600000101010101" pitchFamily="18" charset="-127"/>
                <a:ea typeface="HY헤드라인M" panose="02030600000101010101" pitchFamily="18" charset="-127"/>
                <a:sym typeface="Arial"/>
              </a:rPr>
              <a:t> </a:t>
            </a:r>
            <a:r>
              <a:rPr lang="ko-KR" altLang="en-US" sz="4600" dirty="0">
                <a:solidFill>
                  <a:schemeClr val="dk1"/>
                </a:solidFill>
                <a:latin typeface="HY헤드라인M" panose="02030600000101010101" pitchFamily="18" charset="-127"/>
                <a:ea typeface="HY헤드라인M" panose="02030600000101010101" pitchFamily="18" charset="-127"/>
                <a:sym typeface="Arial"/>
              </a:rPr>
              <a:t>관련 질문</a:t>
            </a:r>
            <a:endParaRPr dirty="0">
              <a:latin typeface="HY헤드라인M" panose="02030600000101010101" pitchFamily="18" charset="-127"/>
              <a:ea typeface="HY헤드라인M" panose="02030600000101010101" pitchFamily="18" charset="-127"/>
            </a:endParaRPr>
          </a:p>
        </p:txBody>
      </p:sp>
      <p:sp>
        <p:nvSpPr>
          <p:cNvPr id="262" name="Google Shape;262;p14"/>
          <p:cNvSpPr/>
          <p:nvPr/>
        </p:nvSpPr>
        <p:spPr>
          <a:xfrm>
            <a:off x="8010996" y="507504"/>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dirty="0">
                <a:solidFill>
                  <a:srgbClr val="FFED00"/>
                </a:solidFill>
                <a:latin typeface="HY헤드라인M" panose="02030600000101010101" pitchFamily="18" charset="-127"/>
                <a:ea typeface="HY헤드라인M" panose="02030600000101010101" pitchFamily="18" charset="-127"/>
                <a:sym typeface="Arial"/>
              </a:rPr>
              <a:t>근로계약서 </a:t>
            </a:r>
            <a:endParaRPr dirty="0">
              <a:latin typeface="HY헤드라인M" panose="02030600000101010101" pitchFamily="18" charset="-127"/>
              <a:ea typeface="HY헤드라인M" panose="02030600000101010101" pitchFamily="18" charset="-127"/>
            </a:endParaRPr>
          </a:p>
        </p:txBody>
      </p:sp>
      <p:graphicFrame>
        <p:nvGraphicFramePr>
          <p:cNvPr id="7" name="다이어그램 6">
            <a:extLst>
              <a:ext uri="{FF2B5EF4-FFF2-40B4-BE49-F238E27FC236}">
                <a16:creationId xmlns:a16="http://schemas.microsoft.com/office/drawing/2014/main" id="{79CAF5C7-0BFF-427F-ABC2-742C8F672CF1}"/>
              </a:ext>
            </a:extLst>
          </p:cNvPr>
          <p:cNvGraphicFramePr/>
          <p:nvPr>
            <p:extLst>
              <p:ext uri="{D42A27DB-BD31-4B8C-83A1-F6EECF244321}">
                <p14:modId xmlns:p14="http://schemas.microsoft.com/office/powerpoint/2010/main" val="1813709372"/>
              </p:ext>
            </p:extLst>
          </p:nvPr>
        </p:nvGraphicFramePr>
        <p:xfrm>
          <a:off x="593841" y="1285619"/>
          <a:ext cx="9611701" cy="171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다이어그램 24">
            <a:extLst>
              <a:ext uri="{FF2B5EF4-FFF2-40B4-BE49-F238E27FC236}">
                <a16:creationId xmlns:a16="http://schemas.microsoft.com/office/drawing/2014/main" id="{A2C1A4F4-4D65-4A5A-8CE8-27E9FED9B723}"/>
              </a:ext>
            </a:extLst>
          </p:cNvPr>
          <p:cNvGraphicFramePr/>
          <p:nvPr>
            <p:extLst>
              <p:ext uri="{D42A27DB-BD31-4B8C-83A1-F6EECF244321}">
                <p14:modId xmlns:p14="http://schemas.microsoft.com/office/powerpoint/2010/main" val="2912997308"/>
              </p:ext>
            </p:extLst>
          </p:nvPr>
        </p:nvGraphicFramePr>
        <p:xfrm>
          <a:off x="665866" y="3398817"/>
          <a:ext cx="9611701" cy="16461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005DAD59-A3C1-4488-ADCD-075FC0241FA4}"/>
              </a:ext>
            </a:extLst>
          </p:cNvPr>
          <p:cNvSpPr txBox="1"/>
          <p:nvPr/>
        </p:nvSpPr>
        <p:spPr>
          <a:xfrm>
            <a:off x="593841" y="2620636"/>
            <a:ext cx="9683726"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ko-KR" altLang="en-US" sz="1600" u="sng" dirty="0">
                <a:solidFill>
                  <a:schemeClr val="tx1"/>
                </a:solidFill>
                <a:latin typeface="HY헤드라인M" panose="02030600000101010101" pitchFamily="18" charset="-127"/>
                <a:ea typeface="HY헤드라인M" panose="02030600000101010101" pitchFamily="18" charset="-127"/>
                <a:hlinkClick r:id="rId13">
                  <a:extLst>
                    <a:ext uri="{A12FA001-AC4F-418D-AE19-62706E023703}">
                      <ahyp:hlinkClr xmlns:ahyp="http://schemas.microsoft.com/office/drawing/2018/hyperlinkcolor" val="tx"/>
                    </a:ext>
                  </a:extLst>
                </a:hlinkClick>
              </a:rPr>
              <a:t>근로계약서는 </a:t>
            </a:r>
            <a:r>
              <a:rPr lang="ko-KR" altLang="en-US" sz="1600" dirty="0">
                <a:solidFill>
                  <a:schemeClr val="tx1"/>
                </a:solidFill>
                <a:latin typeface="HY헤드라인M" panose="02030600000101010101" pitchFamily="18" charset="-127"/>
                <a:ea typeface="HY헤드라인M" panose="02030600000101010101" pitchFamily="18" charset="-127"/>
              </a:rPr>
              <a:t>업무를 시작하기 전 미리 작성해서 사업주와 근로자가 한 </a:t>
            </a:r>
            <a:r>
              <a:rPr lang="ko-KR" altLang="en-US" sz="1600" dirty="0" err="1">
                <a:solidFill>
                  <a:schemeClr val="tx1"/>
                </a:solidFill>
                <a:latin typeface="HY헤드라인M" panose="02030600000101010101" pitchFamily="18" charset="-127"/>
                <a:ea typeface="HY헤드라인M" panose="02030600000101010101" pitchFamily="18" charset="-127"/>
              </a:rPr>
              <a:t>부씩</a:t>
            </a:r>
            <a:r>
              <a:rPr lang="ko-KR" altLang="en-US" sz="1600" dirty="0">
                <a:solidFill>
                  <a:schemeClr val="tx1"/>
                </a:solidFill>
                <a:latin typeface="HY헤드라인M" panose="02030600000101010101" pitchFamily="18" charset="-127"/>
                <a:ea typeface="HY헤드라인M" panose="02030600000101010101" pitchFamily="18" charset="-127"/>
              </a:rPr>
              <a:t> 나눠 가져야 합니다</a:t>
            </a:r>
            <a:r>
              <a:rPr lang="en-US" altLang="ko-KR" sz="1600" dirty="0">
                <a:solidFill>
                  <a:schemeClr val="tx1"/>
                </a:solidFill>
                <a:latin typeface="HY헤드라인M" panose="02030600000101010101" pitchFamily="18" charset="-127"/>
                <a:ea typeface="HY헤드라인M" panose="02030600000101010101" pitchFamily="18" charset="-127"/>
              </a:rPr>
              <a:t>. </a:t>
            </a:r>
            <a:endParaRPr lang="ko-KR" altLang="en-US" sz="1600" dirty="0">
              <a:solidFill>
                <a:schemeClr val="tx1"/>
              </a:solidFill>
              <a:latin typeface="HY헤드라인M" panose="02030600000101010101" pitchFamily="18" charset="-127"/>
              <a:ea typeface="HY헤드라인M" panose="02030600000101010101" pitchFamily="18" charset="-127"/>
            </a:endParaRPr>
          </a:p>
        </p:txBody>
      </p:sp>
      <p:pic>
        <p:nvPicPr>
          <p:cNvPr id="4" name="그래픽 3" descr="우는 얼굴(윤곽선) 단색으로 채워진">
            <a:extLst>
              <a:ext uri="{FF2B5EF4-FFF2-40B4-BE49-F238E27FC236}">
                <a16:creationId xmlns:a16="http://schemas.microsoft.com/office/drawing/2014/main" id="{F2BB67A0-51E0-4A58-B2F1-6E384BAF1C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63668" y="1817917"/>
            <a:ext cx="802670" cy="802670"/>
          </a:xfrm>
          <a:prstGeom prst="rect">
            <a:avLst/>
          </a:prstGeom>
        </p:spPr>
      </p:pic>
      <p:pic>
        <p:nvPicPr>
          <p:cNvPr id="6" name="그래픽 5" descr="천사 같은 얼굴(윤곽선) 단색으로 채워진">
            <a:extLst>
              <a:ext uri="{FF2B5EF4-FFF2-40B4-BE49-F238E27FC236}">
                <a16:creationId xmlns:a16="http://schemas.microsoft.com/office/drawing/2014/main" id="{AFC78D1C-E846-4C4A-A2B7-0EA68AF01D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30193" y="1861220"/>
            <a:ext cx="759366" cy="759366"/>
          </a:xfrm>
          <a:prstGeom prst="rect">
            <a:avLst/>
          </a:prstGeom>
        </p:spPr>
      </p:pic>
      <p:pic>
        <p:nvPicPr>
          <p:cNvPr id="10" name="그래픽 9" descr="단색으로 채워진 우는 얼굴 단색으로 채워진">
            <a:extLst>
              <a:ext uri="{FF2B5EF4-FFF2-40B4-BE49-F238E27FC236}">
                <a16:creationId xmlns:a16="http://schemas.microsoft.com/office/drawing/2014/main" id="{E9864ED1-B0EC-452E-8401-7E795F45801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51894" y="3885515"/>
            <a:ext cx="828827" cy="828827"/>
          </a:xfrm>
          <a:prstGeom prst="rect">
            <a:avLst/>
          </a:prstGeom>
        </p:spPr>
      </p:pic>
      <p:pic>
        <p:nvPicPr>
          <p:cNvPr id="14" name="그래픽 13" descr="단색으로 채워진 우는 얼굴 단색으로 채워진">
            <a:extLst>
              <a:ext uri="{FF2B5EF4-FFF2-40B4-BE49-F238E27FC236}">
                <a16:creationId xmlns:a16="http://schemas.microsoft.com/office/drawing/2014/main" id="{7C8C2BAD-676B-4252-95A1-2495B3FC62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404210" y="3885517"/>
            <a:ext cx="754834" cy="754834"/>
          </a:xfrm>
          <a:prstGeom prst="rect">
            <a:avLst/>
          </a:prstGeom>
        </p:spPr>
      </p:pic>
      <p:sp>
        <p:nvSpPr>
          <p:cNvPr id="16" name="TextBox 15">
            <a:extLst>
              <a:ext uri="{FF2B5EF4-FFF2-40B4-BE49-F238E27FC236}">
                <a16:creationId xmlns:a16="http://schemas.microsoft.com/office/drawing/2014/main" id="{07513482-46DD-4364-A9F7-013CD92C4151}"/>
              </a:ext>
            </a:extLst>
          </p:cNvPr>
          <p:cNvSpPr txBox="1"/>
          <p:nvPr/>
        </p:nvSpPr>
        <p:spPr>
          <a:xfrm>
            <a:off x="684255" y="4654770"/>
            <a:ext cx="9720986" cy="338554"/>
          </a:xfrm>
          <a:prstGeom prst="rect">
            <a:avLst/>
          </a:prstGeom>
          <a:solidFill>
            <a:schemeClr val="bg1"/>
          </a:solidFill>
        </p:spPr>
        <p:txBody>
          <a:bodyPr wrap="square">
            <a:spAutoFit/>
          </a:bodyPr>
          <a:lstStyle/>
          <a:p>
            <a:r>
              <a:rPr lang="ko-KR" altLang="en-US" sz="1600" kern="0" spc="0" dirty="0">
                <a:solidFill>
                  <a:srgbClr val="000000"/>
                </a:solidFill>
                <a:effectLst/>
                <a:latin typeface="HY헤드라인M" panose="02030600000101010101" pitchFamily="18" charset="-127"/>
                <a:ea typeface="HY헤드라인M" panose="02030600000101010101" pitchFamily="18" charset="-127"/>
              </a:rPr>
              <a:t>근로계약서는 일하려는 청소년 자신과 사용자가 직접 작성해야 합니다</a:t>
            </a:r>
            <a:r>
              <a:rPr lang="en-US" altLang="ko-KR" sz="1600" kern="0" spc="0" dirty="0">
                <a:solidFill>
                  <a:srgbClr val="000000"/>
                </a:solidFill>
                <a:effectLst/>
                <a:latin typeface="HY헤드라인M" panose="02030600000101010101" pitchFamily="18" charset="-127"/>
                <a:ea typeface="HY헤드라인M" panose="02030600000101010101" pitchFamily="18" charset="-127"/>
              </a:rPr>
              <a:t>. </a:t>
            </a:r>
            <a:endParaRPr lang="ko-KR" altLang="en-US" sz="1600" dirty="0">
              <a:latin typeface="HY헤드라인M" panose="02030600000101010101" pitchFamily="18" charset="-127"/>
              <a:ea typeface="HY헤드라인M" panose="02030600000101010101" pitchFamily="18" charset="-127"/>
            </a:endParaRPr>
          </a:p>
        </p:txBody>
      </p:sp>
      <p:pic>
        <p:nvPicPr>
          <p:cNvPr id="17" name="그래픽 16" descr="단색으로 채워진 우는 얼굴 단색으로 채워진">
            <a:extLst>
              <a:ext uri="{FF2B5EF4-FFF2-40B4-BE49-F238E27FC236}">
                <a16:creationId xmlns:a16="http://schemas.microsoft.com/office/drawing/2014/main" id="{BFE16DFB-4536-4A6B-BA10-700FBE3A1E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30193" y="3885515"/>
            <a:ext cx="828827" cy="828827"/>
          </a:xfrm>
          <a:prstGeom prst="rect">
            <a:avLst/>
          </a:prstGeom>
        </p:spPr>
      </p:pic>
      <p:graphicFrame>
        <p:nvGraphicFramePr>
          <p:cNvPr id="18" name="다이어그램 17">
            <a:extLst>
              <a:ext uri="{FF2B5EF4-FFF2-40B4-BE49-F238E27FC236}">
                <a16:creationId xmlns:a16="http://schemas.microsoft.com/office/drawing/2014/main" id="{A7903E08-7742-4D7E-BC5F-2325A7885569}"/>
              </a:ext>
            </a:extLst>
          </p:cNvPr>
          <p:cNvGraphicFramePr/>
          <p:nvPr>
            <p:extLst>
              <p:ext uri="{D42A27DB-BD31-4B8C-83A1-F6EECF244321}">
                <p14:modId xmlns:p14="http://schemas.microsoft.com/office/powerpoint/2010/main" val="831570754"/>
              </p:ext>
            </p:extLst>
          </p:nvPr>
        </p:nvGraphicFramePr>
        <p:xfrm>
          <a:off x="707904" y="5277544"/>
          <a:ext cx="9611701" cy="1646141"/>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1" name="TextBox 20">
            <a:extLst>
              <a:ext uri="{FF2B5EF4-FFF2-40B4-BE49-F238E27FC236}">
                <a16:creationId xmlns:a16="http://schemas.microsoft.com/office/drawing/2014/main" id="{C4ED8692-E7E3-4BDC-840D-B3D4804C9B52}"/>
              </a:ext>
            </a:extLst>
          </p:cNvPr>
          <p:cNvSpPr txBox="1"/>
          <p:nvPr/>
        </p:nvSpPr>
        <p:spPr>
          <a:xfrm>
            <a:off x="707904" y="6533497"/>
            <a:ext cx="9611701" cy="338554"/>
          </a:xfrm>
          <a:prstGeom prst="rect">
            <a:avLst/>
          </a:prstGeom>
          <a:solidFill>
            <a:schemeClr val="bg1"/>
          </a:solidFill>
        </p:spPr>
        <p:txBody>
          <a:bodyPr wrap="square">
            <a:spAutoFit/>
          </a:bodyPr>
          <a:lstStyle/>
          <a:p>
            <a:pPr algn="ctr"/>
            <a:r>
              <a:rPr lang="ko-KR" altLang="en-US" sz="1600" dirty="0">
                <a:latin typeface="HY헤드라인M" panose="02030600000101010101" pitchFamily="18" charset="-127"/>
                <a:ea typeface="HY헤드라인M" panose="02030600000101010101" pitchFamily="18" charset="-127"/>
              </a:rPr>
              <a:t>법정대리인</a:t>
            </a:r>
            <a:r>
              <a:rPr lang="en-US" altLang="ko-KR" sz="1600" dirty="0">
                <a:latin typeface="HY헤드라인M" panose="02030600000101010101" pitchFamily="18" charset="-127"/>
                <a:ea typeface="HY헤드라인M" panose="02030600000101010101" pitchFamily="18" charset="-127"/>
              </a:rPr>
              <a:t>, </a:t>
            </a:r>
            <a:r>
              <a:rPr lang="ko-KR" altLang="en-US" sz="1600" dirty="0">
                <a:latin typeface="HY헤드라인M" panose="02030600000101010101" pitchFamily="18" charset="-127"/>
                <a:ea typeface="HY헤드라인M" panose="02030600000101010101" pitchFamily="18" charset="-127"/>
              </a:rPr>
              <a:t>지방고용노동관서의 장에게 강제로 </a:t>
            </a:r>
            <a:r>
              <a:rPr lang="ko-KR" altLang="en-US" sz="1600" dirty="0" err="1">
                <a:latin typeface="HY헤드라인M" panose="02030600000101010101" pitchFamily="18" charset="-127"/>
                <a:ea typeface="HY헤드라인M" panose="02030600000101010101" pitchFamily="18" charset="-127"/>
              </a:rPr>
              <a:t>종료시킬</a:t>
            </a:r>
            <a:r>
              <a:rPr lang="ko-KR" altLang="en-US" sz="1600" dirty="0">
                <a:latin typeface="HY헤드라인M" panose="02030600000101010101" pitchFamily="18" charset="-127"/>
                <a:ea typeface="HY헤드라인M" panose="02030600000101010101" pitchFamily="18" charset="-127"/>
              </a:rPr>
              <a:t> 수 있는 권한이 있습니다</a:t>
            </a:r>
          </a:p>
        </p:txBody>
      </p:sp>
      <p:pic>
        <p:nvPicPr>
          <p:cNvPr id="13" name="그래픽 12" descr="사랑에 빠진 얼굴(윤곽선) 단색으로 채워진">
            <a:extLst>
              <a:ext uri="{FF2B5EF4-FFF2-40B4-BE49-F238E27FC236}">
                <a16:creationId xmlns:a16="http://schemas.microsoft.com/office/drawing/2014/main" id="{94BB9A92-3982-4D20-89DD-EEA2D20890F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94775" y="5821670"/>
            <a:ext cx="666021" cy="666021"/>
          </a:xfrm>
          <a:prstGeom prst="rect">
            <a:avLst/>
          </a:prstGeom>
        </p:spPr>
      </p:pic>
      <p:pic>
        <p:nvPicPr>
          <p:cNvPr id="26" name="그래픽 25" descr="사랑에 빠진 얼굴(윤곽선) 단색으로 채워진">
            <a:extLst>
              <a:ext uri="{FF2B5EF4-FFF2-40B4-BE49-F238E27FC236}">
                <a16:creationId xmlns:a16="http://schemas.microsoft.com/office/drawing/2014/main" id="{F54F0E8F-8A17-4832-BE45-FA37DC9463A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694241" y="5859422"/>
            <a:ext cx="666021" cy="666021"/>
          </a:xfrm>
          <a:prstGeom prst="rect">
            <a:avLst/>
          </a:prstGeom>
        </p:spPr>
      </p:pic>
      <p:pic>
        <p:nvPicPr>
          <p:cNvPr id="27" name="그래픽 26" descr="사랑에 빠진 얼굴(윤곽선) 단색으로 채워진">
            <a:extLst>
              <a:ext uri="{FF2B5EF4-FFF2-40B4-BE49-F238E27FC236}">
                <a16:creationId xmlns:a16="http://schemas.microsoft.com/office/drawing/2014/main" id="{92C2C3D6-13A3-48BB-9A9E-062542521D5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476865" y="5828166"/>
            <a:ext cx="666021" cy="666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par>
                                <p:cTn id="55" presetID="2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8" grpId="0"/>
      <p:bldP spid="16" grpId="0"/>
      <p:bldGraphic spid="18" grpId="0">
        <p:bldAsOne/>
      </p:bldGraphic>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p:nvPr/>
        </p:nvSpPr>
        <p:spPr>
          <a:xfrm>
            <a:off x="290800" y="272430"/>
            <a:ext cx="7136695"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근로계약서</a:t>
            </a:r>
            <a:r>
              <a:rPr lang="en-US" altLang="ko-KR" sz="4600" dirty="0">
                <a:solidFill>
                  <a:schemeClr val="dk1"/>
                </a:solidFill>
                <a:latin typeface="HY헤드라인M" panose="02030600000101010101" pitchFamily="18" charset="-127"/>
                <a:ea typeface="HY헤드라인M" panose="02030600000101010101" pitchFamily="18" charset="-127"/>
                <a:sym typeface="Arial"/>
              </a:rPr>
              <a:t> </a:t>
            </a:r>
            <a:r>
              <a:rPr lang="ko-KR" altLang="en-US" sz="4600" dirty="0">
                <a:solidFill>
                  <a:schemeClr val="dk1"/>
                </a:solidFill>
                <a:latin typeface="HY헤드라인M" panose="02030600000101010101" pitchFamily="18" charset="-127"/>
                <a:ea typeface="HY헤드라인M" panose="02030600000101010101" pitchFamily="18" charset="-127"/>
                <a:sym typeface="Arial"/>
              </a:rPr>
              <a:t>관련 질문</a:t>
            </a:r>
            <a:endParaRPr dirty="0">
              <a:latin typeface="HY헤드라인M" panose="02030600000101010101" pitchFamily="18" charset="-127"/>
              <a:ea typeface="HY헤드라인M" panose="02030600000101010101" pitchFamily="18" charset="-127"/>
            </a:endParaRPr>
          </a:p>
        </p:txBody>
      </p:sp>
      <p:sp>
        <p:nvSpPr>
          <p:cNvPr id="262" name="Google Shape;262;p14"/>
          <p:cNvSpPr/>
          <p:nvPr/>
        </p:nvSpPr>
        <p:spPr>
          <a:xfrm>
            <a:off x="8010996" y="507504"/>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dirty="0">
                <a:solidFill>
                  <a:srgbClr val="FFED00"/>
                </a:solidFill>
                <a:latin typeface="HY헤드라인M" panose="02030600000101010101" pitchFamily="18" charset="-127"/>
                <a:ea typeface="HY헤드라인M" panose="02030600000101010101" pitchFamily="18" charset="-127"/>
                <a:sym typeface="Arial"/>
              </a:rPr>
              <a:t>근로계약서 </a:t>
            </a:r>
            <a:endParaRPr dirty="0">
              <a:latin typeface="HY헤드라인M" panose="02030600000101010101" pitchFamily="18" charset="-127"/>
              <a:ea typeface="HY헤드라인M" panose="02030600000101010101" pitchFamily="18" charset="-127"/>
            </a:endParaRPr>
          </a:p>
        </p:txBody>
      </p:sp>
      <p:graphicFrame>
        <p:nvGraphicFramePr>
          <p:cNvPr id="2" name="다이어그램 1">
            <a:extLst>
              <a:ext uri="{FF2B5EF4-FFF2-40B4-BE49-F238E27FC236}">
                <a16:creationId xmlns:a16="http://schemas.microsoft.com/office/drawing/2014/main" id="{35E39BDA-445E-4972-AA8C-9F9F5C97EB28}"/>
              </a:ext>
            </a:extLst>
          </p:cNvPr>
          <p:cNvGraphicFramePr/>
          <p:nvPr>
            <p:extLst>
              <p:ext uri="{D42A27DB-BD31-4B8C-83A1-F6EECF244321}">
                <p14:modId xmlns:p14="http://schemas.microsoft.com/office/powerpoint/2010/main" val="3470277075"/>
              </p:ext>
            </p:extLst>
          </p:nvPr>
        </p:nvGraphicFramePr>
        <p:xfrm>
          <a:off x="1560789" y="1689366"/>
          <a:ext cx="8809550" cy="5018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그래픽 14" descr="과녁 단색으로 채워진">
            <a:extLst>
              <a:ext uri="{FF2B5EF4-FFF2-40B4-BE49-F238E27FC236}">
                <a16:creationId xmlns:a16="http://schemas.microsoft.com/office/drawing/2014/main" id="{3BB40280-88FE-4DEF-8BA0-B678F0A3E3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061" y="1728934"/>
            <a:ext cx="1247409" cy="1214443"/>
          </a:xfrm>
          <a:prstGeom prst="rect">
            <a:avLst/>
          </a:prstGeom>
        </p:spPr>
      </p:pic>
      <p:pic>
        <p:nvPicPr>
          <p:cNvPr id="23" name="그래픽 22" descr="스피커폰 단색으로 채워진">
            <a:extLst>
              <a:ext uri="{FF2B5EF4-FFF2-40B4-BE49-F238E27FC236}">
                <a16:creationId xmlns:a16="http://schemas.microsoft.com/office/drawing/2014/main" id="{DAB0A70D-C73B-4B0A-9EA8-C21CF43D21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38058">
            <a:off x="6453737" y="3240646"/>
            <a:ext cx="1127708" cy="1127708"/>
          </a:xfrm>
          <a:prstGeom prst="rect">
            <a:avLst/>
          </a:prstGeom>
        </p:spPr>
      </p:pic>
      <p:pic>
        <p:nvPicPr>
          <p:cNvPr id="32" name="그래픽 31" descr="마케팅 단색으로 채워진">
            <a:extLst>
              <a:ext uri="{FF2B5EF4-FFF2-40B4-BE49-F238E27FC236}">
                <a16:creationId xmlns:a16="http://schemas.microsoft.com/office/drawing/2014/main" id="{B6A8AF96-4D59-4AEA-B05E-892B9FAB26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5685">
            <a:off x="395809" y="4737043"/>
            <a:ext cx="1187560" cy="1187560"/>
          </a:xfrm>
          <a:prstGeom prst="rect">
            <a:avLst/>
          </a:prstGeom>
        </p:spPr>
      </p:pic>
      <p:pic>
        <p:nvPicPr>
          <p:cNvPr id="34" name="그래픽 33" descr="물음표 단색으로 채워진">
            <a:extLst>
              <a:ext uri="{FF2B5EF4-FFF2-40B4-BE49-F238E27FC236}">
                <a16:creationId xmlns:a16="http://schemas.microsoft.com/office/drawing/2014/main" id="{2F0E943A-CBFC-4812-84F5-2E374C937E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40612" y="298815"/>
            <a:ext cx="914400" cy="914400"/>
          </a:xfrm>
          <a:prstGeom prst="rect">
            <a:avLst/>
          </a:prstGeom>
        </p:spPr>
      </p:pic>
      <p:pic>
        <p:nvPicPr>
          <p:cNvPr id="36" name="그래픽 35" descr="질문 단색으로 채워진">
            <a:extLst>
              <a:ext uri="{FF2B5EF4-FFF2-40B4-BE49-F238E27FC236}">
                <a16:creationId xmlns:a16="http://schemas.microsoft.com/office/drawing/2014/main" id="{B2830A82-7686-4E76-8E67-6DB0E109070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17216" y="4581987"/>
            <a:ext cx="1187559" cy="1228369"/>
          </a:xfrm>
          <a:prstGeom prst="rect">
            <a:avLst/>
          </a:prstGeom>
        </p:spPr>
      </p:pic>
      <p:pic>
        <p:nvPicPr>
          <p:cNvPr id="41" name="그래픽 40" descr="전자 메일 단색으로 채워진">
            <a:extLst>
              <a:ext uri="{FF2B5EF4-FFF2-40B4-BE49-F238E27FC236}">
                <a16:creationId xmlns:a16="http://schemas.microsoft.com/office/drawing/2014/main" id="{3028CA72-6190-47D2-9CCB-A13097F732D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4099" y="3531007"/>
            <a:ext cx="1050980" cy="1050980"/>
          </a:xfrm>
          <a:prstGeom prst="rect">
            <a:avLst/>
          </a:prstGeom>
        </p:spPr>
      </p:pic>
    </p:spTree>
    <p:extLst>
      <p:ext uri="{BB962C8B-B14F-4D97-AF65-F5344CB8AC3E}">
        <p14:creationId xmlns:p14="http://schemas.microsoft.com/office/powerpoint/2010/main" val="81405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5"/>
          <p:cNvSpPr/>
          <p:nvPr/>
        </p:nvSpPr>
        <p:spPr>
          <a:xfrm>
            <a:off x="7055842" y="507504"/>
            <a:ext cx="3640733"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dirty="0">
                <a:solidFill>
                  <a:srgbClr val="FFED00"/>
                </a:solidFill>
                <a:latin typeface="HY헤드라인M" panose="02030600000101010101" pitchFamily="18" charset="-127"/>
                <a:ea typeface="HY헤드라인M" panose="02030600000101010101" pitchFamily="18" charset="-127"/>
                <a:sym typeface="Arial"/>
              </a:rPr>
              <a:t>근로계약서 작성</a:t>
            </a:r>
            <a:endParaRPr dirty="0">
              <a:latin typeface="HY헤드라인M" panose="02030600000101010101" pitchFamily="18" charset="-127"/>
              <a:ea typeface="HY헤드라인M" panose="02030600000101010101" pitchFamily="18" charset="-127"/>
            </a:endParaRPr>
          </a:p>
        </p:txBody>
      </p:sp>
      <p:sp>
        <p:nvSpPr>
          <p:cNvPr id="274" name="Google Shape;274;p15"/>
          <p:cNvSpPr/>
          <p:nvPr/>
        </p:nvSpPr>
        <p:spPr>
          <a:xfrm>
            <a:off x="1115888" y="1548383"/>
            <a:ext cx="9127356" cy="2376264"/>
          </a:xfrm>
          <a:prstGeom prst="rect">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275" name="Google Shape;275;p15"/>
          <p:cNvSpPr/>
          <p:nvPr/>
        </p:nvSpPr>
        <p:spPr>
          <a:xfrm>
            <a:off x="1" y="1692399"/>
            <a:ext cx="450155" cy="1368152"/>
          </a:xfrm>
          <a:prstGeom prst="rect">
            <a:avLst/>
          </a:prstGeom>
          <a:solidFill>
            <a:srgbClr val="74B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276" name="Google Shape;276;p15"/>
          <p:cNvSpPr/>
          <p:nvPr/>
        </p:nvSpPr>
        <p:spPr>
          <a:xfrm>
            <a:off x="3066376" y="4273599"/>
            <a:ext cx="7266314" cy="93610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근로계약서에 사용자가 누구인지 노동자가 누구인지를 기재함</a:t>
            </a:r>
            <a:endParaRPr sz="1200" dirty="0">
              <a:latin typeface="HY헤드라인M" panose="02030600000101010101" pitchFamily="18" charset="-127"/>
              <a:ea typeface="HY헤드라인M" panose="02030600000101010101" pitchFamily="18" charset="-127"/>
            </a:endParaRPr>
          </a:p>
          <a:p>
            <a:pPr marL="252000" marR="0" lvl="0" indent="-216000" algn="l" rtl="0">
              <a:spcBef>
                <a:spcPts val="500"/>
              </a:spcBef>
              <a:spcAft>
                <a:spcPts val="0"/>
              </a:spcAft>
              <a:buClr>
                <a:srgbClr val="E84246"/>
              </a:buClr>
              <a:buSzPts val="2000"/>
              <a:buFont typeface="Noto Sans Symbols"/>
              <a:buChar char="●"/>
            </a:pPr>
            <a:r>
              <a:rPr lang="ko-KR" sz="1800" dirty="0">
                <a:solidFill>
                  <a:srgbClr val="E84246"/>
                </a:solidFill>
                <a:latin typeface="HY헤드라인M" panose="02030600000101010101" pitchFamily="18" charset="-127"/>
                <a:ea typeface="HY헤드라인M" panose="02030600000101010101" pitchFamily="18" charset="-127"/>
                <a:sym typeface="Arial"/>
              </a:rPr>
              <a:t>법 형식상으로는 대등한 관계</a:t>
            </a:r>
            <a:endParaRPr sz="1200" dirty="0">
              <a:latin typeface="HY헤드라인M" panose="02030600000101010101" pitchFamily="18" charset="-127"/>
              <a:ea typeface="HY헤드라인M" panose="02030600000101010101" pitchFamily="18" charset="-127"/>
            </a:endParaRPr>
          </a:p>
        </p:txBody>
      </p:sp>
      <p:sp>
        <p:nvSpPr>
          <p:cNvPr id="277" name="Google Shape;277;p15"/>
          <p:cNvSpPr/>
          <p:nvPr/>
        </p:nvSpPr>
        <p:spPr>
          <a:xfrm>
            <a:off x="3066376" y="5317181"/>
            <a:ext cx="7176868" cy="1199753"/>
          </a:xfrm>
          <a:prstGeom prst="roundRect">
            <a:avLst>
              <a:gd name="adj" fmla="val 12228"/>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근로계약 기간을 기재함</a:t>
            </a:r>
            <a:endParaRPr dirty="0">
              <a:latin typeface="HY헤드라인M" panose="02030600000101010101" pitchFamily="18" charset="-127"/>
              <a:ea typeface="HY헤드라인M" panose="02030600000101010101" pitchFamily="18" charset="-127"/>
            </a:endParaRPr>
          </a:p>
          <a:p>
            <a:pPr marL="252000" marR="0" lvl="0" indent="-216000" algn="l" rtl="0">
              <a:spcBef>
                <a:spcPts val="50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일반적으로 계약기간을 정하면 기간제 노동자라고 하고, </a:t>
            </a:r>
            <a:br>
              <a:rPr lang="ko-KR" sz="2000" dirty="0">
                <a:solidFill>
                  <a:schemeClr val="dk1"/>
                </a:solidFill>
                <a:latin typeface="HY헤드라인M" panose="02030600000101010101" pitchFamily="18" charset="-127"/>
                <a:ea typeface="HY헤드라인M" panose="02030600000101010101" pitchFamily="18" charset="-127"/>
                <a:sym typeface="Arial"/>
              </a:rPr>
            </a:br>
            <a:r>
              <a:rPr lang="ko-KR" sz="2000" dirty="0">
                <a:solidFill>
                  <a:schemeClr val="dk1"/>
                </a:solidFill>
                <a:latin typeface="HY헤드라인M" panose="02030600000101010101" pitchFamily="18" charset="-127"/>
                <a:ea typeface="HY헤드라인M" panose="02030600000101010101" pitchFamily="18" charset="-127"/>
                <a:sym typeface="Arial"/>
              </a:rPr>
              <a:t>계약기간에 정함이 없으면 정규직 노동자라고 함</a:t>
            </a:r>
            <a:endParaRPr sz="20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78" name="Google Shape;278;p15"/>
          <p:cNvSpPr/>
          <p:nvPr/>
        </p:nvSpPr>
        <p:spPr>
          <a:xfrm>
            <a:off x="1026442" y="4273599"/>
            <a:ext cx="1897733" cy="93610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사용자와</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노동자 명시</a:t>
            </a:r>
            <a:endParaRPr>
              <a:latin typeface="HY헤드라인M" panose="02030600000101010101" pitchFamily="18" charset="-127"/>
              <a:ea typeface="HY헤드라인M" panose="02030600000101010101" pitchFamily="18" charset="-127"/>
            </a:endParaRPr>
          </a:p>
        </p:txBody>
      </p:sp>
      <p:sp>
        <p:nvSpPr>
          <p:cNvPr id="279" name="Google Shape;279;p15"/>
          <p:cNvSpPr/>
          <p:nvPr/>
        </p:nvSpPr>
        <p:spPr>
          <a:xfrm>
            <a:off x="1026442" y="5317181"/>
            <a:ext cx="1897733" cy="1199753"/>
          </a:xfrm>
          <a:prstGeom prst="roundRect">
            <a:avLst>
              <a:gd name="adj" fmla="val 9052"/>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근로</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계약기간</a:t>
            </a:r>
            <a:endParaRPr>
              <a:latin typeface="HY헤드라인M" panose="02030600000101010101" pitchFamily="18" charset="-127"/>
              <a:ea typeface="HY헤드라인M" panose="02030600000101010101" pitchFamily="18" charset="-127"/>
            </a:endParaRPr>
          </a:p>
        </p:txBody>
      </p:sp>
      <p:pic>
        <p:nvPicPr>
          <p:cNvPr id="280" name="Google Shape;280;p15" descr="D:\01.프로젝트-SUM\[프로젝트]취업지원센터\18.표준교안ppt제작\png저장\2-1_1차시\14-1.png"/>
          <p:cNvPicPr preferRelativeResize="0"/>
          <p:nvPr/>
        </p:nvPicPr>
        <p:blipFill rotWithShape="1">
          <a:blip r:embed="rId3">
            <a:alphaModFix/>
          </a:blip>
          <a:srcRect/>
          <a:stretch/>
        </p:blipFill>
        <p:spPr>
          <a:xfrm>
            <a:off x="1026442" y="1749848"/>
            <a:ext cx="8956901" cy="2365248"/>
          </a:xfrm>
          <a:prstGeom prst="rect">
            <a:avLst/>
          </a:prstGeom>
          <a:noFill/>
          <a:ln>
            <a:noFill/>
          </a:ln>
        </p:spPr>
      </p:pic>
      <p:sp>
        <p:nvSpPr>
          <p:cNvPr id="281" name="Google Shape;281;p15"/>
          <p:cNvSpPr txBox="1"/>
          <p:nvPr/>
        </p:nvSpPr>
        <p:spPr>
          <a:xfrm>
            <a:off x="1202607" y="1951348"/>
            <a:ext cx="8581797"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(이하 “</a:t>
            </a:r>
            <a:r>
              <a:rPr lang="ko-KR" sz="1800" dirty="0" err="1">
                <a:solidFill>
                  <a:schemeClr val="dk1"/>
                </a:solidFill>
                <a:latin typeface="HY헤드라인M" panose="02030600000101010101" pitchFamily="18" charset="-127"/>
                <a:ea typeface="HY헤드라인M" panose="02030600000101010101" pitchFamily="18" charset="-127"/>
                <a:sym typeface="Arial"/>
              </a:rPr>
              <a:t>사업주”라</a:t>
            </a:r>
            <a:r>
              <a:rPr lang="ko-KR" sz="1800" dirty="0">
                <a:solidFill>
                  <a:schemeClr val="dk1"/>
                </a:solidFill>
                <a:latin typeface="HY헤드라인M" panose="02030600000101010101" pitchFamily="18" charset="-127"/>
                <a:ea typeface="HY헤드라인M" panose="02030600000101010101" pitchFamily="18" charset="-127"/>
                <a:sym typeface="Arial"/>
              </a:rPr>
              <a:t> 함)과</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(와)              (이하 “</a:t>
            </a:r>
            <a:r>
              <a:rPr lang="ko-KR" sz="1800" dirty="0" err="1">
                <a:solidFill>
                  <a:schemeClr val="dk1"/>
                </a:solidFill>
                <a:latin typeface="HY헤드라인M" panose="02030600000101010101" pitchFamily="18" charset="-127"/>
                <a:ea typeface="HY헤드라인M" panose="02030600000101010101" pitchFamily="18" charset="-127"/>
                <a:sym typeface="Arial"/>
              </a:rPr>
              <a:t>근로자”라</a:t>
            </a:r>
            <a:r>
              <a:rPr lang="ko-KR" sz="1800" dirty="0">
                <a:solidFill>
                  <a:schemeClr val="dk1"/>
                </a:solidFill>
                <a:latin typeface="HY헤드라인M" panose="02030600000101010101" pitchFamily="18" charset="-127"/>
                <a:ea typeface="HY헤드라인M" panose="02030600000101010101" pitchFamily="18" charset="-127"/>
                <a:sym typeface="Arial"/>
              </a:rPr>
              <a:t> 함)은 </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다음과 같이 근로계약을 체결한다.</a:t>
            </a:r>
            <a:endParaRPr dirty="0">
              <a:latin typeface="HY헤드라인M" panose="02030600000101010101" pitchFamily="18" charset="-127"/>
              <a:ea typeface="HY헤드라인M" panose="02030600000101010101" pitchFamily="18" charset="-127"/>
            </a:endParaRPr>
          </a:p>
        </p:txBody>
      </p:sp>
      <p:sp>
        <p:nvSpPr>
          <p:cNvPr id="282" name="Google Shape;282;p15"/>
          <p:cNvSpPr txBox="1"/>
          <p:nvPr/>
        </p:nvSpPr>
        <p:spPr>
          <a:xfrm>
            <a:off x="1333302" y="3249303"/>
            <a:ext cx="858179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1. 근로계약기간              년     월     일부터                년        월        일까지</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283" name="Google Shape;283;p15"/>
          <p:cNvSpPr txBox="1"/>
          <p:nvPr/>
        </p:nvSpPr>
        <p:spPr>
          <a:xfrm>
            <a:off x="1401267" y="1996861"/>
            <a:ext cx="8089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 00 </a:t>
            </a:r>
            <a:r>
              <a:rPr lang="ko-KR" altLang="en-US" sz="1800" dirty="0">
                <a:solidFill>
                  <a:srgbClr val="E84246"/>
                </a:solidFill>
                <a:latin typeface="HY헤드라인M" panose="02030600000101010101" pitchFamily="18" charset="-127"/>
                <a:ea typeface="HY헤드라인M" panose="02030600000101010101" pitchFamily="18" charset="-127"/>
                <a:sym typeface="Arial"/>
              </a:rPr>
              <a:t>음식</a:t>
            </a:r>
            <a:r>
              <a:rPr lang="ko-KR" sz="1800" dirty="0">
                <a:solidFill>
                  <a:srgbClr val="E84246"/>
                </a:solidFill>
                <a:latin typeface="HY헤드라인M" panose="02030600000101010101" pitchFamily="18" charset="-127"/>
                <a:ea typeface="HY헤드라인M" panose="02030600000101010101" pitchFamily="18" charset="-127"/>
                <a:sym typeface="Arial"/>
              </a:rPr>
              <a:t>점 000                                        </a:t>
            </a:r>
            <a:r>
              <a:rPr lang="en-US" altLang="ko-KR" sz="1800" dirty="0">
                <a:solidFill>
                  <a:srgbClr val="E84246"/>
                </a:solidFill>
                <a:latin typeface="HY헤드라인M" panose="02030600000101010101" pitchFamily="18" charset="-127"/>
                <a:ea typeface="HY헤드라인M" panose="02030600000101010101" pitchFamily="18" charset="-127"/>
                <a:sym typeface="Arial"/>
              </a:rPr>
              <a:t>       </a:t>
            </a:r>
            <a:r>
              <a:rPr lang="ko-KR" sz="1800" dirty="0">
                <a:solidFill>
                  <a:srgbClr val="E84246"/>
                </a:solidFill>
                <a:latin typeface="HY헤드라인M" panose="02030600000101010101" pitchFamily="18" charset="-127"/>
                <a:ea typeface="HY헤드라인M" panose="02030600000101010101" pitchFamily="18" charset="-127"/>
                <a:sym typeface="Arial"/>
              </a:rPr>
              <a:t>노동자 </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284" name="Google Shape;284;p15"/>
          <p:cNvSpPr txBox="1"/>
          <p:nvPr/>
        </p:nvSpPr>
        <p:spPr>
          <a:xfrm>
            <a:off x="3381174" y="3249303"/>
            <a:ext cx="695151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202</a:t>
            </a:r>
            <a:r>
              <a:rPr lang="en-US" altLang="ko-KR" sz="1800" dirty="0">
                <a:solidFill>
                  <a:srgbClr val="E84246"/>
                </a:solidFill>
                <a:latin typeface="HY헤드라인M" panose="02030600000101010101" pitchFamily="18" charset="-127"/>
                <a:ea typeface="HY헤드라인M" panose="02030600000101010101" pitchFamily="18" charset="-127"/>
                <a:sym typeface="Arial"/>
              </a:rPr>
              <a:t>6</a:t>
            </a:r>
            <a:r>
              <a:rPr lang="ko-KR" sz="1800" dirty="0">
                <a:solidFill>
                  <a:srgbClr val="E84246"/>
                </a:solidFill>
                <a:latin typeface="HY헤드라인M" panose="02030600000101010101" pitchFamily="18" charset="-127"/>
                <a:ea typeface="HY헤드라인M" panose="02030600000101010101" pitchFamily="18" charset="-127"/>
                <a:sym typeface="Arial"/>
              </a:rPr>
              <a:t>      1       1                202</a:t>
            </a:r>
            <a:r>
              <a:rPr lang="en-US" altLang="ko-KR" sz="1800" dirty="0">
                <a:solidFill>
                  <a:srgbClr val="E84246"/>
                </a:solidFill>
                <a:latin typeface="HY헤드라인M" panose="02030600000101010101" pitchFamily="18" charset="-127"/>
                <a:ea typeface="HY헤드라인M" panose="02030600000101010101" pitchFamily="18" charset="-127"/>
                <a:sym typeface="Arial"/>
              </a:rPr>
              <a:t>6</a:t>
            </a:r>
            <a:r>
              <a:rPr lang="ko-KR" sz="1800" dirty="0">
                <a:solidFill>
                  <a:srgbClr val="E84246"/>
                </a:solidFill>
                <a:latin typeface="HY헤드라인M" panose="02030600000101010101" pitchFamily="18" charset="-127"/>
                <a:ea typeface="HY헤드라인M" panose="02030600000101010101" pitchFamily="18" charset="-127"/>
                <a:sym typeface="Arial"/>
              </a:rPr>
              <a:t>        12        31</a:t>
            </a:r>
            <a:endParaRPr dirty="0">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par>
                                <p:cTn id="8" presetID="10" presetClass="entr" presetSubtype="0"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fade">
                                      <p:cBhvr>
                                        <p:cTn id="10"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p:cNvSpPr/>
          <p:nvPr/>
        </p:nvSpPr>
        <p:spPr>
          <a:xfrm>
            <a:off x="7794972" y="507504"/>
            <a:ext cx="2901603"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293" name="Google Shape;293;p16"/>
          <p:cNvSpPr/>
          <p:nvPr/>
        </p:nvSpPr>
        <p:spPr>
          <a:xfrm>
            <a:off x="1115888" y="1548383"/>
            <a:ext cx="8551292" cy="2128267"/>
          </a:xfrm>
          <a:prstGeom prst="rect">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294" name="Google Shape;294;p16"/>
          <p:cNvSpPr/>
          <p:nvPr/>
        </p:nvSpPr>
        <p:spPr>
          <a:xfrm>
            <a:off x="1" y="1692399"/>
            <a:ext cx="450155" cy="1368152"/>
          </a:xfrm>
          <a:prstGeom prst="rect">
            <a:avLst/>
          </a:prstGeom>
          <a:solidFill>
            <a:srgbClr val="74B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295" name="Google Shape;295;p16" descr="D:\01.프로젝트-SUM\[프로젝트]취업지원센터\18.표준교안ppt제작\png저장\2-1_1차시\14-1.png"/>
          <p:cNvPicPr preferRelativeResize="0"/>
          <p:nvPr/>
        </p:nvPicPr>
        <p:blipFill rotWithShape="1">
          <a:blip r:embed="rId3">
            <a:alphaModFix/>
          </a:blip>
          <a:srcRect/>
          <a:stretch/>
        </p:blipFill>
        <p:spPr>
          <a:xfrm>
            <a:off x="1022762" y="1662297"/>
            <a:ext cx="8589264" cy="2119128"/>
          </a:xfrm>
          <a:prstGeom prst="rect">
            <a:avLst/>
          </a:prstGeom>
          <a:noFill/>
          <a:ln>
            <a:noFill/>
          </a:ln>
        </p:spPr>
      </p:pic>
      <p:sp>
        <p:nvSpPr>
          <p:cNvPr id="296" name="Google Shape;296;p16"/>
          <p:cNvSpPr/>
          <p:nvPr/>
        </p:nvSpPr>
        <p:spPr>
          <a:xfrm>
            <a:off x="90116" y="291480"/>
            <a:ext cx="7634158" cy="592965"/>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3200" dirty="0">
                <a:solidFill>
                  <a:schemeClr val="dk1"/>
                </a:solidFill>
                <a:latin typeface="HY헤드라인M" panose="02030600000101010101" pitchFamily="18" charset="-127"/>
                <a:ea typeface="HY헤드라인M" panose="02030600000101010101" pitchFamily="18" charset="-127"/>
                <a:sym typeface="Arial"/>
              </a:rPr>
              <a:t>근무장소 • 업무의 내용 • 소정근로시간</a:t>
            </a:r>
            <a:endParaRPr sz="1100" dirty="0">
              <a:latin typeface="HY헤드라인M" panose="02030600000101010101" pitchFamily="18" charset="-127"/>
              <a:ea typeface="HY헤드라인M" panose="02030600000101010101" pitchFamily="18" charset="-127"/>
            </a:endParaRPr>
          </a:p>
        </p:txBody>
      </p:sp>
      <p:sp>
        <p:nvSpPr>
          <p:cNvPr id="297" name="Google Shape;297;p16"/>
          <p:cNvSpPr/>
          <p:nvPr/>
        </p:nvSpPr>
        <p:spPr>
          <a:xfrm>
            <a:off x="3066376" y="3939505"/>
            <a:ext cx="6670547"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2000">
                <a:solidFill>
                  <a:schemeClr val="dk1"/>
                </a:solidFill>
                <a:latin typeface="HY헤드라인M" panose="02030600000101010101" pitchFamily="18" charset="-127"/>
                <a:ea typeface="HY헤드라인M" panose="02030600000101010101" pitchFamily="18" charset="-127"/>
                <a:sym typeface="Arial"/>
              </a:rPr>
              <a:t>어디에서 일을 할지 장소를 구체적으로 작성</a:t>
            </a:r>
            <a:endParaRPr sz="2000">
              <a:solidFill>
                <a:srgbClr val="E84246"/>
              </a:solidFill>
              <a:latin typeface="HY헤드라인M" panose="02030600000101010101" pitchFamily="18" charset="-127"/>
              <a:ea typeface="HY헤드라인M" panose="02030600000101010101" pitchFamily="18" charset="-127"/>
              <a:sym typeface="Arial"/>
            </a:endParaRPr>
          </a:p>
        </p:txBody>
      </p:sp>
      <p:sp>
        <p:nvSpPr>
          <p:cNvPr id="298" name="Google Shape;298;p16"/>
          <p:cNvSpPr/>
          <p:nvPr/>
        </p:nvSpPr>
        <p:spPr>
          <a:xfrm>
            <a:off x="1026442" y="3939505"/>
            <a:ext cx="1897733"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일할 장소</a:t>
            </a:r>
            <a:endParaRPr>
              <a:latin typeface="HY헤드라인M" panose="02030600000101010101" pitchFamily="18" charset="-127"/>
              <a:ea typeface="HY헤드라인M" panose="02030600000101010101" pitchFamily="18" charset="-127"/>
            </a:endParaRPr>
          </a:p>
        </p:txBody>
      </p:sp>
      <p:sp>
        <p:nvSpPr>
          <p:cNvPr id="299" name="Google Shape;299;p16"/>
          <p:cNvSpPr txBox="1"/>
          <p:nvPr/>
        </p:nvSpPr>
        <p:spPr>
          <a:xfrm>
            <a:off x="1333302" y="1841264"/>
            <a:ext cx="7708340" cy="17388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2. 근 무 장 소 </a:t>
            </a:r>
            <a:endParaRPr dirty="0">
              <a:latin typeface="HY헤드라인M" panose="02030600000101010101" pitchFamily="18" charset="-127"/>
              <a:ea typeface="HY헤드라인M" panose="02030600000101010101" pitchFamily="18" charset="-127"/>
            </a:endParaRPr>
          </a:p>
          <a:p>
            <a:pPr marL="0" marR="0" lvl="0" indent="0" algn="l" rtl="0">
              <a:spcBef>
                <a:spcPts val="14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3. 업무의 내용</a:t>
            </a:r>
            <a:endParaRPr dirty="0">
              <a:latin typeface="HY헤드라인M" panose="02030600000101010101" pitchFamily="18" charset="-127"/>
              <a:ea typeface="HY헤드라인M" panose="02030600000101010101" pitchFamily="18" charset="-127"/>
            </a:endParaRPr>
          </a:p>
          <a:p>
            <a:pPr marL="0" marR="0" lvl="0" indent="0" algn="l" rtl="0">
              <a:spcBef>
                <a:spcPts val="14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4. 소정근로시간           시 </a:t>
            </a:r>
            <a:r>
              <a:rPr lang="ko-KR" sz="1800" dirty="0" err="1">
                <a:solidFill>
                  <a:schemeClr val="dk1"/>
                </a:solidFill>
                <a:latin typeface="HY헤드라인M" panose="02030600000101010101" pitchFamily="18" charset="-127"/>
                <a:ea typeface="HY헤드라인M" panose="02030600000101010101" pitchFamily="18" charset="-127"/>
                <a:sym typeface="Arial"/>
              </a:rPr>
              <a:t>부터</a:t>
            </a:r>
            <a:r>
              <a:rPr lang="ko-KR" sz="1800" dirty="0">
                <a:solidFill>
                  <a:schemeClr val="dk1"/>
                </a:solidFill>
                <a:latin typeface="HY헤드라인M" panose="02030600000101010101" pitchFamily="18" charset="-127"/>
                <a:ea typeface="HY헤드라인M" panose="02030600000101010101" pitchFamily="18" charset="-127"/>
                <a:sym typeface="Arial"/>
              </a:rPr>
              <a:t>           시까지</a:t>
            </a:r>
            <a:endParaRPr dirty="0">
              <a:latin typeface="HY헤드라인M" panose="02030600000101010101" pitchFamily="18" charset="-127"/>
              <a:ea typeface="HY헤드라인M" panose="02030600000101010101" pitchFamily="18" charset="-127"/>
            </a:endParaRPr>
          </a:p>
          <a:p>
            <a:pPr marL="0" marR="0" lvl="0" indent="0" algn="l" rtl="0">
              <a:spcBef>
                <a:spcPts val="14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      ( 휴게시간        시        분  ~         시         분 ) </a:t>
            </a:r>
            <a:endParaRPr dirty="0">
              <a:latin typeface="HY헤드라인M" panose="02030600000101010101" pitchFamily="18" charset="-127"/>
              <a:ea typeface="HY헤드라인M" panose="02030600000101010101" pitchFamily="18" charset="-127"/>
            </a:endParaRPr>
          </a:p>
        </p:txBody>
      </p:sp>
      <p:sp>
        <p:nvSpPr>
          <p:cNvPr id="300" name="Google Shape;300;p16"/>
          <p:cNvSpPr txBox="1"/>
          <p:nvPr/>
        </p:nvSpPr>
        <p:spPr>
          <a:xfrm>
            <a:off x="3212606" y="1807293"/>
            <a:ext cx="6765114" cy="17388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OO 편의점 매장 내</a:t>
            </a:r>
            <a:endParaRPr dirty="0">
              <a:latin typeface="HY헤드라인M" panose="02030600000101010101" pitchFamily="18" charset="-127"/>
              <a:ea typeface="HY헤드라인M" panose="02030600000101010101" pitchFamily="18" charset="-127"/>
            </a:endParaRPr>
          </a:p>
          <a:p>
            <a:pPr marL="0" marR="0" lvl="0" indent="0" algn="l" rtl="0">
              <a:spcBef>
                <a:spcPts val="140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매장 정리, 계산, 손님 응대</a:t>
            </a:r>
            <a:endParaRPr sz="1800" dirty="0">
              <a:solidFill>
                <a:srgbClr val="E84246"/>
              </a:solidFill>
              <a:latin typeface="HY헤드라인M" panose="02030600000101010101" pitchFamily="18" charset="-127"/>
              <a:ea typeface="HY헤드라인M" panose="02030600000101010101" pitchFamily="18" charset="-127"/>
              <a:sym typeface="Arial"/>
            </a:endParaRPr>
          </a:p>
          <a:p>
            <a:pPr marL="0" marR="0" lvl="0" indent="0" algn="l" rtl="0">
              <a:spcBef>
                <a:spcPts val="140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17                    22               </a:t>
            </a:r>
            <a:endParaRPr dirty="0">
              <a:latin typeface="HY헤드라인M" panose="02030600000101010101" pitchFamily="18" charset="-127"/>
              <a:ea typeface="HY헤드라인M" panose="02030600000101010101" pitchFamily="18" charset="-127"/>
            </a:endParaRPr>
          </a:p>
          <a:p>
            <a:pPr marL="0" marR="0" lvl="0" indent="0" algn="l" rtl="0">
              <a:spcBef>
                <a:spcPts val="140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                        21       00             21         30 </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cxnSp>
        <p:nvCxnSpPr>
          <p:cNvPr id="301" name="Google Shape;301;p16"/>
          <p:cNvCxnSpPr/>
          <p:nvPr/>
        </p:nvCxnSpPr>
        <p:spPr>
          <a:xfrm>
            <a:off x="3301901" y="3123034"/>
            <a:ext cx="307082" cy="0"/>
          </a:xfrm>
          <a:prstGeom prst="straightConnector1">
            <a:avLst/>
          </a:prstGeom>
          <a:noFill/>
          <a:ln w="19050" cap="flat" cmpd="sng">
            <a:solidFill>
              <a:srgbClr val="595959"/>
            </a:solidFill>
            <a:prstDash val="solid"/>
            <a:round/>
            <a:headEnd type="none" w="sm" len="sm"/>
            <a:tailEnd type="none" w="sm" len="sm"/>
          </a:ln>
        </p:spPr>
      </p:cxnSp>
      <p:cxnSp>
        <p:nvCxnSpPr>
          <p:cNvPr id="302" name="Google Shape;302;p16"/>
          <p:cNvCxnSpPr/>
          <p:nvPr/>
        </p:nvCxnSpPr>
        <p:spPr>
          <a:xfrm>
            <a:off x="4805710" y="3123034"/>
            <a:ext cx="307082" cy="0"/>
          </a:xfrm>
          <a:prstGeom prst="straightConnector1">
            <a:avLst/>
          </a:prstGeom>
          <a:noFill/>
          <a:ln w="19050" cap="flat" cmpd="sng">
            <a:solidFill>
              <a:srgbClr val="595959"/>
            </a:solidFill>
            <a:prstDash val="solid"/>
            <a:round/>
            <a:headEnd type="none" w="sm" len="sm"/>
            <a:tailEnd type="none" w="sm" len="sm"/>
          </a:ln>
        </p:spPr>
      </p:cxnSp>
      <p:cxnSp>
        <p:nvCxnSpPr>
          <p:cNvPr id="303" name="Google Shape;303;p16"/>
          <p:cNvCxnSpPr/>
          <p:nvPr/>
        </p:nvCxnSpPr>
        <p:spPr>
          <a:xfrm>
            <a:off x="3978548" y="3551659"/>
            <a:ext cx="307082" cy="0"/>
          </a:xfrm>
          <a:prstGeom prst="straightConnector1">
            <a:avLst/>
          </a:prstGeom>
          <a:noFill/>
          <a:ln w="19050" cap="flat" cmpd="sng">
            <a:solidFill>
              <a:srgbClr val="595959"/>
            </a:solidFill>
            <a:prstDash val="solid"/>
            <a:round/>
            <a:headEnd type="none" w="sm" len="sm"/>
            <a:tailEnd type="none" w="sm" len="sm"/>
          </a:ln>
        </p:spPr>
      </p:cxnSp>
      <p:cxnSp>
        <p:nvCxnSpPr>
          <p:cNvPr id="304" name="Google Shape;304;p16"/>
          <p:cNvCxnSpPr/>
          <p:nvPr/>
        </p:nvCxnSpPr>
        <p:spPr>
          <a:xfrm>
            <a:off x="4554612" y="3551659"/>
            <a:ext cx="307082" cy="0"/>
          </a:xfrm>
          <a:prstGeom prst="straightConnector1">
            <a:avLst/>
          </a:prstGeom>
          <a:noFill/>
          <a:ln w="19050" cap="flat" cmpd="sng">
            <a:solidFill>
              <a:srgbClr val="595959"/>
            </a:solidFill>
            <a:prstDash val="solid"/>
            <a:round/>
            <a:headEnd type="none" w="sm" len="sm"/>
            <a:tailEnd type="none" w="sm" len="sm"/>
          </a:ln>
        </p:spPr>
      </p:cxnSp>
      <p:cxnSp>
        <p:nvCxnSpPr>
          <p:cNvPr id="305" name="Google Shape;305;p16"/>
          <p:cNvCxnSpPr/>
          <p:nvPr/>
        </p:nvCxnSpPr>
        <p:spPr>
          <a:xfrm>
            <a:off x="5346700" y="3551659"/>
            <a:ext cx="307082" cy="0"/>
          </a:xfrm>
          <a:prstGeom prst="straightConnector1">
            <a:avLst/>
          </a:prstGeom>
          <a:noFill/>
          <a:ln w="19050" cap="flat" cmpd="sng">
            <a:solidFill>
              <a:srgbClr val="595959"/>
            </a:solidFill>
            <a:prstDash val="solid"/>
            <a:round/>
            <a:headEnd type="none" w="sm" len="sm"/>
            <a:tailEnd type="none" w="sm" len="sm"/>
          </a:ln>
        </p:spPr>
      </p:cxnSp>
      <p:cxnSp>
        <p:nvCxnSpPr>
          <p:cNvPr id="306" name="Google Shape;306;p16"/>
          <p:cNvCxnSpPr/>
          <p:nvPr/>
        </p:nvCxnSpPr>
        <p:spPr>
          <a:xfrm>
            <a:off x="5994772" y="3551659"/>
            <a:ext cx="307082" cy="0"/>
          </a:xfrm>
          <a:prstGeom prst="straightConnector1">
            <a:avLst/>
          </a:prstGeom>
          <a:noFill/>
          <a:ln w="19050" cap="flat" cmpd="sng">
            <a:solidFill>
              <a:srgbClr val="595959"/>
            </a:solidFill>
            <a:prstDash val="solid"/>
            <a:round/>
            <a:headEnd type="none" w="sm" len="sm"/>
            <a:tailEnd type="none" w="sm" len="sm"/>
          </a:ln>
        </p:spPr>
      </p:cxnSp>
      <p:sp>
        <p:nvSpPr>
          <p:cNvPr id="307" name="Google Shape;307;p16"/>
          <p:cNvSpPr/>
          <p:nvPr/>
        </p:nvSpPr>
        <p:spPr>
          <a:xfrm>
            <a:off x="3066376" y="4644727"/>
            <a:ext cx="6670547"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2000">
                <a:solidFill>
                  <a:schemeClr val="dk1"/>
                </a:solidFill>
                <a:latin typeface="HY헤드라인M" panose="02030600000101010101" pitchFamily="18" charset="-127"/>
                <a:ea typeface="HY헤드라인M" panose="02030600000101010101" pitchFamily="18" charset="-127"/>
                <a:sym typeface="Arial"/>
              </a:rPr>
              <a:t>어떠한 업무를 하는지 구체적으로 작성</a:t>
            </a:r>
            <a:endParaRPr sz="2000">
              <a:solidFill>
                <a:srgbClr val="E84246"/>
              </a:solidFill>
              <a:latin typeface="HY헤드라인M" panose="02030600000101010101" pitchFamily="18" charset="-127"/>
              <a:ea typeface="HY헤드라인M" panose="02030600000101010101" pitchFamily="18" charset="-127"/>
              <a:sym typeface="Arial"/>
            </a:endParaRPr>
          </a:p>
        </p:txBody>
      </p:sp>
      <p:sp>
        <p:nvSpPr>
          <p:cNvPr id="308" name="Google Shape;308;p16"/>
          <p:cNvSpPr/>
          <p:nvPr/>
        </p:nvSpPr>
        <p:spPr>
          <a:xfrm>
            <a:off x="1026442" y="4644727"/>
            <a:ext cx="1897733"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업무의 내용</a:t>
            </a:r>
            <a:endParaRPr>
              <a:latin typeface="HY헤드라인M" panose="02030600000101010101" pitchFamily="18" charset="-127"/>
              <a:ea typeface="HY헤드라인M" panose="02030600000101010101" pitchFamily="18" charset="-127"/>
            </a:endParaRPr>
          </a:p>
        </p:txBody>
      </p:sp>
      <p:sp>
        <p:nvSpPr>
          <p:cNvPr id="309" name="Google Shape;309;p16"/>
          <p:cNvSpPr/>
          <p:nvPr/>
        </p:nvSpPr>
        <p:spPr>
          <a:xfrm>
            <a:off x="3066376" y="5364807"/>
            <a:ext cx="6670547"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1900" dirty="0">
                <a:solidFill>
                  <a:schemeClr val="dk1"/>
                </a:solidFill>
                <a:latin typeface="HY헤드라인M" panose="02030600000101010101" pitchFamily="18" charset="-127"/>
                <a:ea typeface="HY헤드라인M" panose="02030600000101010101" pitchFamily="18" charset="-127"/>
                <a:sym typeface="Arial"/>
              </a:rPr>
              <a:t>실제 일하기로 한 시간(시작 시간, 끝나는 시간)을 기재함</a:t>
            </a:r>
            <a:endParaRPr sz="19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310" name="Google Shape;310;p16"/>
          <p:cNvSpPr/>
          <p:nvPr/>
        </p:nvSpPr>
        <p:spPr>
          <a:xfrm>
            <a:off x="1026442" y="5364807"/>
            <a:ext cx="1897733"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근로 시간</a:t>
            </a:r>
            <a:endParaRPr>
              <a:latin typeface="HY헤드라인M" panose="02030600000101010101" pitchFamily="18" charset="-127"/>
              <a:ea typeface="HY헤드라인M" panose="02030600000101010101" pitchFamily="18" charset="-127"/>
            </a:endParaRPr>
          </a:p>
        </p:txBody>
      </p:sp>
      <p:sp>
        <p:nvSpPr>
          <p:cNvPr id="311" name="Google Shape;311;p16"/>
          <p:cNvSpPr/>
          <p:nvPr/>
        </p:nvSpPr>
        <p:spPr>
          <a:xfrm>
            <a:off x="3066376" y="6084887"/>
            <a:ext cx="6670547"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2000"/>
              <a:buFont typeface="Noto Sans Symbols"/>
              <a:buChar char="●"/>
            </a:pPr>
            <a:r>
              <a:rPr lang="ko-KR" sz="2000">
                <a:solidFill>
                  <a:schemeClr val="dk1"/>
                </a:solidFill>
                <a:latin typeface="HY헤드라인M" panose="02030600000101010101" pitchFamily="18" charset="-127"/>
                <a:ea typeface="HY헤드라인M" panose="02030600000101010101" pitchFamily="18" charset="-127"/>
                <a:sym typeface="Arial"/>
              </a:rPr>
              <a:t>휴게시간(시작 시간, 끝나는 시간)을 기재함</a:t>
            </a:r>
            <a:endParaRPr sz="2000">
              <a:solidFill>
                <a:srgbClr val="E84246"/>
              </a:solidFill>
              <a:latin typeface="HY헤드라인M" panose="02030600000101010101" pitchFamily="18" charset="-127"/>
              <a:ea typeface="HY헤드라인M" panose="02030600000101010101" pitchFamily="18" charset="-127"/>
              <a:sym typeface="Arial"/>
            </a:endParaRPr>
          </a:p>
        </p:txBody>
      </p:sp>
      <p:sp>
        <p:nvSpPr>
          <p:cNvPr id="312" name="Google Shape;312;p16"/>
          <p:cNvSpPr/>
          <p:nvPr/>
        </p:nvSpPr>
        <p:spPr>
          <a:xfrm>
            <a:off x="1026442" y="6084887"/>
            <a:ext cx="1897733"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휴게 시간</a:t>
            </a:r>
            <a:endParaRPr>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p:nvPr/>
        </p:nvSpPr>
        <p:spPr>
          <a:xfrm>
            <a:off x="7055842" y="507504"/>
            <a:ext cx="3640733"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318" name="Google Shape;318;p17"/>
          <p:cNvSpPr/>
          <p:nvPr/>
        </p:nvSpPr>
        <p:spPr>
          <a:xfrm>
            <a:off x="1115888" y="1548383"/>
            <a:ext cx="9304178" cy="2895178"/>
          </a:xfrm>
          <a:prstGeom prst="rect">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319" name="Google Shape;319;p17" descr="D:\01.프로젝트-SUM\[프로젝트]취업지원센터\18.표준교안ppt제작\png저장\2-1_1차시\14-1.png"/>
          <p:cNvPicPr preferRelativeResize="0"/>
          <p:nvPr/>
        </p:nvPicPr>
        <p:blipFill rotWithShape="1">
          <a:blip r:embed="rId3">
            <a:alphaModFix/>
          </a:blip>
          <a:srcRect/>
          <a:stretch/>
        </p:blipFill>
        <p:spPr>
          <a:xfrm>
            <a:off x="1022761" y="1662297"/>
            <a:ext cx="9304177" cy="2781264"/>
          </a:xfrm>
          <a:prstGeom prst="rect">
            <a:avLst/>
          </a:prstGeom>
          <a:noFill/>
          <a:ln>
            <a:noFill/>
          </a:ln>
        </p:spPr>
      </p:pic>
      <p:sp>
        <p:nvSpPr>
          <p:cNvPr id="320" name="Google Shape;320;p17"/>
          <p:cNvSpPr txBox="1"/>
          <p:nvPr/>
        </p:nvSpPr>
        <p:spPr>
          <a:xfrm>
            <a:off x="1022762" y="1826063"/>
            <a:ext cx="9546914" cy="237907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5. 근무일/휴일    매주          월 ~ 금   주휴일   매주      요일</a:t>
            </a:r>
            <a:endParaRPr dirty="0">
              <a:latin typeface="HY헤드라인M" panose="02030600000101010101" pitchFamily="18" charset="-127"/>
              <a:ea typeface="HY헤드라인M" panose="02030600000101010101" pitchFamily="18" charset="-127"/>
            </a:endParaRPr>
          </a:p>
          <a:p>
            <a:pPr marL="0" marR="0" lvl="0" indent="0" algn="l" rtl="0">
              <a:lnSpc>
                <a:spcPct val="110000"/>
              </a:lnSpc>
              <a:spcBef>
                <a:spcPts val="12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6. 임 금  - 월 ( 일, </a:t>
            </a:r>
            <a:r>
              <a:rPr lang="ko-KR" sz="1800" u="sng" dirty="0">
                <a:solidFill>
                  <a:schemeClr val="dk1"/>
                </a:solidFill>
                <a:latin typeface="HY헤드라인M" panose="02030600000101010101" pitchFamily="18" charset="-127"/>
                <a:ea typeface="HY헤드라인M" panose="02030600000101010101" pitchFamily="18" charset="-127"/>
                <a:sym typeface="Arial"/>
              </a:rPr>
              <a:t>시간</a:t>
            </a:r>
            <a:r>
              <a:rPr lang="ko-KR" sz="1800" dirty="0">
                <a:solidFill>
                  <a:schemeClr val="dk1"/>
                </a:solidFill>
                <a:latin typeface="HY헤드라인M" panose="02030600000101010101" pitchFamily="18" charset="-127"/>
                <a:ea typeface="HY헤드라인M" panose="02030600000101010101" pitchFamily="18" charset="-127"/>
                <a:sym typeface="Arial"/>
              </a:rPr>
              <a:t> ) 급 :            원</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상여금 : 있음 (             )                            원,  없음 (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기타급여 ( 제수당 등 ) : 있음 (             ), 없음 (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원,                       원</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임금지급일 : 매월 ( 매주 또는 매일 )        일( 휴일의 경우는 전일 </a:t>
            </a:r>
            <a:r>
              <a:rPr lang="ko-KR" altLang="en-US" sz="1800" dirty="0">
                <a:solidFill>
                  <a:schemeClr val="dk1"/>
                </a:solidFill>
                <a:latin typeface="HY헤드라인M" panose="02030600000101010101" pitchFamily="18" charset="-127"/>
                <a:ea typeface="HY헤드라인M" panose="02030600000101010101" pitchFamily="18" charset="-127"/>
                <a:sym typeface="Arial"/>
              </a:rPr>
              <a:t>지</a:t>
            </a:r>
            <a:r>
              <a:rPr lang="ko-KR" sz="1800" dirty="0">
                <a:solidFill>
                  <a:schemeClr val="dk1"/>
                </a:solidFill>
                <a:latin typeface="HY헤드라인M" panose="02030600000101010101" pitchFamily="18" charset="-127"/>
                <a:ea typeface="HY헤드라인M" panose="02030600000101010101" pitchFamily="18" charset="-127"/>
                <a:sym typeface="Arial"/>
              </a:rPr>
              <a:t>급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지급방법 : 근로자에게 직접지급 (     ), 근로자 명의 예금통장에 입금 (</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altLang="en-US" sz="1800" b="1" dirty="0" err="1">
                <a:solidFill>
                  <a:srgbClr val="E84246"/>
                </a:solidFill>
                <a:latin typeface="맑은 고딕" panose="020B0503020000020004" pitchFamily="50" charset="-127"/>
                <a:ea typeface="맑은 고딕" panose="020B0503020000020004" pitchFamily="50" charset="-127"/>
              </a:rPr>
              <a:t>ｖ</a:t>
            </a:r>
            <a:r>
              <a:rPr lang="ko-KR" sz="1800" dirty="0">
                <a:solidFill>
                  <a:schemeClr val="dk1"/>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p:txBody>
      </p:sp>
      <p:sp>
        <p:nvSpPr>
          <p:cNvPr id="321" name="Google Shape;321;p17"/>
          <p:cNvSpPr txBox="1"/>
          <p:nvPr/>
        </p:nvSpPr>
        <p:spPr>
          <a:xfrm>
            <a:off x="3269061" y="1819872"/>
            <a:ext cx="6898521" cy="146497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altLang="ko-KR" sz="1800" dirty="0">
                <a:solidFill>
                  <a:srgbClr val="E84246"/>
                </a:solidFill>
                <a:latin typeface="HY헤드라인M" panose="02030600000101010101" pitchFamily="18" charset="-127"/>
                <a:ea typeface="HY헤드라인M" panose="02030600000101010101" pitchFamily="18" charset="-127"/>
                <a:sym typeface="Arial"/>
              </a:rPr>
              <a:t> </a:t>
            </a:r>
            <a:r>
              <a:rPr lang="ko-KR" sz="1800" dirty="0">
                <a:solidFill>
                  <a:srgbClr val="E84246"/>
                </a:solidFill>
                <a:latin typeface="HY헤드라인M" panose="02030600000101010101" pitchFamily="18" charset="-127"/>
                <a:ea typeface="HY헤드라인M" panose="02030600000101010101" pitchFamily="18" charset="-127"/>
                <a:sym typeface="Arial"/>
              </a:rPr>
              <a:t>5 일                                    일</a:t>
            </a:r>
            <a:endParaRPr sz="1800" dirty="0">
              <a:solidFill>
                <a:srgbClr val="E84246"/>
              </a:solidFill>
              <a:latin typeface="HY헤드라인M" panose="02030600000101010101" pitchFamily="18" charset="-127"/>
              <a:ea typeface="HY헤드라인M" panose="02030600000101010101" pitchFamily="18" charset="-127"/>
              <a:sym typeface="Arial"/>
            </a:endParaRPr>
          </a:p>
          <a:p>
            <a:pPr lvl="0">
              <a:lnSpc>
                <a:spcPct val="110000"/>
              </a:lnSpc>
              <a:spcBef>
                <a:spcPts val="1200"/>
              </a:spcBef>
            </a:pPr>
            <a:r>
              <a:rPr lang="ko-KR" sz="1800" dirty="0">
                <a:solidFill>
                  <a:srgbClr val="E84246"/>
                </a:solidFill>
                <a:latin typeface="HY헤드라인M" panose="02030600000101010101" pitchFamily="18" charset="-127"/>
                <a:ea typeface="HY헤드라인M" panose="02030600000101010101" pitchFamily="18" charset="-127"/>
                <a:sym typeface="Arial"/>
              </a:rPr>
              <a:t>           </a:t>
            </a:r>
            <a:r>
              <a:rPr lang="en-US" altLang="ko-KR" sz="1800" dirty="0">
                <a:solidFill>
                  <a:srgbClr val="E84246"/>
                </a:solidFill>
                <a:latin typeface="HY헤드라인M" panose="02030600000101010101" pitchFamily="18" charset="-127"/>
                <a:ea typeface="HY헤드라인M" panose="02030600000101010101" pitchFamily="18" charset="-127"/>
                <a:sym typeface="Arial"/>
              </a:rPr>
              <a:t>15,000</a:t>
            </a:r>
            <a:br>
              <a:rPr lang="ko-KR" sz="1800" dirty="0">
                <a:solidFill>
                  <a:srgbClr val="E84246"/>
                </a:solidFill>
                <a:latin typeface="HY헤드라인M" panose="02030600000101010101" pitchFamily="18" charset="-127"/>
                <a:ea typeface="HY헤드라인M" panose="02030600000101010101" pitchFamily="18" charset="-127"/>
                <a:sym typeface="Arial"/>
              </a:rPr>
            </a:br>
            <a:r>
              <a:rPr lang="ko-KR" sz="1800" dirty="0">
                <a:solidFill>
                  <a:srgbClr val="E84246"/>
                </a:solidFill>
                <a:latin typeface="HY헤드라인M" panose="02030600000101010101" pitchFamily="18" charset="-127"/>
                <a:ea typeface="HY헤드라인M" panose="02030600000101010101" pitchFamily="18" charset="-127"/>
                <a:sym typeface="Arial"/>
              </a:rPr>
              <a:t>                                                     </a:t>
            </a:r>
            <a:r>
              <a:rPr lang="en-US" altLang="ko-KR" sz="1800" dirty="0">
                <a:solidFill>
                  <a:srgbClr val="E84246"/>
                </a:solidFill>
                <a:latin typeface="HY헤드라인M" panose="02030600000101010101" pitchFamily="18" charset="-127"/>
                <a:ea typeface="HY헤드라인M" panose="02030600000101010101" pitchFamily="18" charset="-127"/>
                <a:sym typeface="Arial"/>
              </a:rPr>
              <a:t>      </a:t>
            </a:r>
            <a:r>
              <a:rPr lang="ko-KR" sz="1800" dirty="0">
                <a:solidFill>
                  <a:srgbClr val="E84246"/>
                </a:solidFill>
                <a:latin typeface="HY헤드라인M" panose="02030600000101010101" pitchFamily="18" charset="-127"/>
                <a:ea typeface="HY헤드라인M" panose="02030600000101010101" pitchFamily="18" charset="-127"/>
                <a:sym typeface="Arial"/>
              </a:rPr>
              <a:t>    </a:t>
            </a:r>
            <a:r>
              <a:rPr lang="ko-KR" altLang="en-US" sz="1800" b="1" dirty="0" err="1">
                <a:solidFill>
                  <a:srgbClr val="E84246"/>
                </a:solidFill>
                <a:latin typeface="맑은 고딕" panose="020B0503020000020004" pitchFamily="50" charset="-127"/>
                <a:ea typeface="맑은 고딕" panose="020B0503020000020004" pitchFamily="50" charset="-127"/>
              </a:rPr>
              <a:t>ｖ</a:t>
            </a:r>
            <a:br>
              <a:rPr lang="ko-KR" sz="1800" dirty="0">
                <a:solidFill>
                  <a:srgbClr val="E84246"/>
                </a:solidFill>
                <a:latin typeface="HY헤드라인M" panose="02030600000101010101" pitchFamily="18" charset="-127"/>
                <a:ea typeface="HY헤드라인M" panose="02030600000101010101" pitchFamily="18" charset="-127"/>
                <a:sym typeface="Arial"/>
              </a:rPr>
            </a:br>
            <a:r>
              <a:rPr lang="en-US" altLang="ko-KR" sz="1800" dirty="0">
                <a:solidFill>
                  <a:srgbClr val="E84246"/>
                </a:solidFill>
                <a:latin typeface="HY헤드라인M" panose="02030600000101010101" pitchFamily="18" charset="-127"/>
                <a:ea typeface="HY헤드라인M" panose="02030600000101010101" pitchFamily="18" charset="-127"/>
                <a:sym typeface="Arial"/>
              </a:rPr>
              <a:t>                                                      </a:t>
            </a:r>
            <a:r>
              <a:rPr lang="ko-KR" altLang="en-US" sz="1800" b="1" dirty="0" err="1">
                <a:solidFill>
                  <a:srgbClr val="E84246"/>
                </a:solidFill>
                <a:latin typeface="맑은 고딕" panose="020B0503020000020004" pitchFamily="50" charset="-127"/>
                <a:ea typeface="맑은 고딕" panose="020B0503020000020004" pitchFamily="50" charset="-127"/>
              </a:rPr>
              <a:t>ｖ</a:t>
            </a:r>
            <a:r>
              <a:rPr lang="ko-KR" sz="1800" dirty="0">
                <a:solidFill>
                  <a:srgbClr val="E84246"/>
                </a:solidFill>
                <a:latin typeface="HY헤드라인M" panose="02030600000101010101" pitchFamily="18" charset="-127"/>
                <a:ea typeface="HY헤드라인M" panose="02030600000101010101" pitchFamily="18" charset="-127"/>
                <a:sym typeface="Arial"/>
              </a:rPr>
              <a:t>                                                                                                                         </a:t>
            </a:r>
            <a:r>
              <a:rPr lang="en-US" altLang="ko-KR" sz="1800" dirty="0">
                <a:solidFill>
                  <a:srgbClr val="E84246"/>
                </a:solidFill>
                <a:latin typeface="HY헤드라인M" panose="02030600000101010101" pitchFamily="18" charset="-127"/>
                <a:ea typeface="HY헤드라인M" panose="02030600000101010101" pitchFamily="18" charset="-127"/>
                <a:sym typeface="Arial"/>
              </a:rPr>
              <a:t>        </a:t>
            </a:r>
            <a:r>
              <a:rPr lang="ko-KR" sz="1800" dirty="0">
                <a:solidFill>
                  <a:srgbClr val="E84246"/>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p:txBody>
      </p:sp>
      <p:sp>
        <p:nvSpPr>
          <p:cNvPr id="322" name="Google Shape;322;p17"/>
          <p:cNvSpPr/>
          <p:nvPr/>
        </p:nvSpPr>
        <p:spPr>
          <a:xfrm>
            <a:off x="1" y="1692399"/>
            <a:ext cx="450155" cy="1368152"/>
          </a:xfrm>
          <a:prstGeom prst="rect">
            <a:avLst/>
          </a:prstGeom>
          <a:solidFill>
            <a:srgbClr val="74B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323" name="Google Shape;323;p17"/>
          <p:cNvSpPr/>
          <p:nvPr/>
        </p:nvSpPr>
        <p:spPr>
          <a:xfrm>
            <a:off x="2064773" y="5868863"/>
            <a:ext cx="8504903" cy="93610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회사(사용자)와 시급, 주급, 월급 등 서로 협의한 금액을 기재함</a:t>
            </a:r>
            <a:endParaRPr dirty="0">
              <a:latin typeface="HY헤드라인M" panose="02030600000101010101" pitchFamily="18" charset="-127"/>
              <a:ea typeface="HY헤드라인M" panose="02030600000101010101" pitchFamily="18" charset="-127"/>
            </a:endParaRPr>
          </a:p>
          <a:p>
            <a:pPr marL="252000" marR="0" lvl="0" indent="-216000" algn="l" rtl="0">
              <a:spcBef>
                <a:spcPts val="50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입금일, 지급방법  등 함께 기재함. 최저임금 </a:t>
            </a:r>
            <a:r>
              <a:rPr lang="ko-KR" sz="1800" dirty="0">
                <a:solidFill>
                  <a:srgbClr val="E84246"/>
                </a:solidFill>
                <a:latin typeface="HY헤드라인M" panose="02030600000101010101" pitchFamily="18" charset="-127"/>
                <a:ea typeface="HY헤드라인M" panose="02030600000101010101" pitchFamily="18" charset="-127"/>
                <a:sym typeface="Arial"/>
              </a:rPr>
              <a:t>시급 </a:t>
            </a:r>
            <a:r>
              <a:rPr lang="en-US" altLang="ko-KR" sz="1800" dirty="0">
                <a:solidFill>
                  <a:srgbClr val="E84246"/>
                </a:solidFill>
                <a:latin typeface="HY헤드라인M" panose="02030600000101010101" pitchFamily="18" charset="-127"/>
                <a:ea typeface="HY헤드라인M" panose="02030600000101010101" pitchFamily="18" charset="-127"/>
                <a:sym typeface="Arial"/>
              </a:rPr>
              <a:t>10,320</a:t>
            </a:r>
            <a:r>
              <a:rPr lang="ko-KR" sz="1800" dirty="0">
                <a:solidFill>
                  <a:srgbClr val="E84246"/>
                </a:solidFill>
                <a:latin typeface="HY헤드라인M" panose="02030600000101010101" pitchFamily="18" charset="-127"/>
                <a:ea typeface="HY헤드라인M" panose="02030600000101010101" pitchFamily="18" charset="-127"/>
                <a:sym typeface="Arial"/>
              </a:rPr>
              <a:t>원(202</a:t>
            </a:r>
            <a:r>
              <a:rPr lang="en-US" altLang="ko-KR" sz="1800" dirty="0">
                <a:solidFill>
                  <a:srgbClr val="E84246"/>
                </a:solidFill>
                <a:latin typeface="HY헤드라인M" panose="02030600000101010101" pitchFamily="18" charset="-127"/>
                <a:ea typeface="HY헤드라인M" panose="02030600000101010101" pitchFamily="18" charset="-127"/>
                <a:sym typeface="Arial"/>
              </a:rPr>
              <a:t>6</a:t>
            </a:r>
            <a:r>
              <a:rPr lang="ko-KR" sz="1800" dirty="0">
                <a:solidFill>
                  <a:srgbClr val="E84246"/>
                </a:solidFill>
                <a:latin typeface="HY헤드라인M" panose="02030600000101010101" pitchFamily="18" charset="-127"/>
                <a:ea typeface="HY헤드라인M" panose="02030600000101010101" pitchFamily="18" charset="-127"/>
                <a:sym typeface="Arial"/>
              </a:rPr>
              <a:t>년)</a:t>
            </a:r>
            <a:r>
              <a:rPr lang="ko-KR" sz="1800" dirty="0">
                <a:solidFill>
                  <a:schemeClr val="dk1"/>
                </a:solidFill>
                <a:latin typeface="HY헤드라인M" panose="02030600000101010101" pitchFamily="18" charset="-127"/>
                <a:ea typeface="HY헤드라인M" panose="02030600000101010101" pitchFamily="18" charset="-127"/>
                <a:sym typeface="Arial"/>
              </a:rPr>
              <a:t>이상</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지급</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324" name="Google Shape;324;p17"/>
          <p:cNvSpPr/>
          <p:nvPr/>
        </p:nvSpPr>
        <p:spPr>
          <a:xfrm>
            <a:off x="1026442" y="5868863"/>
            <a:ext cx="1116991" cy="93610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임     금</a:t>
            </a:r>
            <a:endParaRPr>
              <a:latin typeface="HY헤드라인M" panose="02030600000101010101" pitchFamily="18" charset="-127"/>
              <a:ea typeface="HY헤드라인M" panose="02030600000101010101" pitchFamily="18" charset="-127"/>
            </a:endParaRPr>
          </a:p>
        </p:txBody>
      </p:sp>
      <p:sp>
        <p:nvSpPr>
          <p:cNvPr id="325" name="Google Shape;325;p17"/>
          <p:cNvSpPr/>
          <p:nvPr/>
        </p:nvSpPr>
        <p:spPr>
          <a:xfrm>
            <a:off x="290800" y="291480"/>
            <a:ext cx="4153381"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err="1">
                <a:solidFill>
                  <a:schemeClr val="dk1"/>
                </a:solidFill>
                <a:latin typeface="HY헤드라인M" panose="02030600000101010101" pitchFamily="18" charset="-127"/>
                <a:ea typeface="HY헤드라인M" panose="02030600000101010101" pitchFamily="18" charset="-127"/>
                <a:sym typeface="Arial"/>
              </a:rPr>
              <a:t>근무일•임금</a:t>
            </a:r>
            <a:endParaRPr dirty="0">
              <a:latin typeface="HY헤드라인M" panose="02030600000101010101" pitchFamily="18" charset="-127"/>
              <a:ea typeface="HY헤드라인M" panose="02030600000101010101" pitchFamily="18" charset="-127"/>
            </a:endParaRPr>
          </a:p>
        </p:txBody>
      </p:sp>
      <p:sp>
        <p:nvSpPr>
          <p:cNvPr id="326" name="Google Shape;326;p17"/>
          <p:cNvSpPr/>
          <p:nvPr/>
        </p:nvSpPr>
        <p:spPr>
          <a:xfrm>
            <a:off x="2143433" y="4443561"/>
            <a:ext cx="8426243"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1800"/>
              <a:buFont typeface="Noto Sans Symbols"/>
              <a:buChar char="●"/>
            </a:pPr>
            <a:r>
              <a:rPr lang="ko-KR" sz="1800">
                <a:solidFill>
                  <a:schemeClr val="dk1"/>
                </a:solidFill>
                <a:latin typeface="HY헤드라인M" panose="02030600000101010101" pitchFamily="18" charset="-127"/>
                <a:ea typeface="HY헤드라인M" panose="02030600000101010101" pitchFamily="18" charset="-127"/>
                <a:sym typeface="Arial"/>
              </a:rPr>
              <a:t>언제 출근하는지 출근 요일을 구체적으로 기재함</a:t>
            </a:r>
            <a:endParaRPr sz="1800">
              <a:solidFill>
                <a:srgbClr val="E84246"/>
              </a:solidFill>
              <a:latin typeface="HY헤드라인M" panose="02030600000101010101" pitchFamily="18" charset="-127"/>
              <a:ea typeface="HY헤드라인M" panose="02030600000101010101" pitchFamily="18" charset="-127"/>
              <a:sym typeface="Arial"/>
            </a:endParaRPr>
          </a:p>
        </p:txBody>
      </p:sp>
      <p:sp>
        <p:nvSpPr>
          <p:cNvPr id="327" name="Google Shape;327;p17"/>
          <p:cNvSpPr/>
          <p:nvPr/>
        </p:nvSpPr>
        <p:spPr>
          <a:xfrm>
            <a:off x="1026443" y="4443561"/>
            <a:ext cx="1116990"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dirty="0">
                <a:solidFill>
                  <a:srgbClr val="3E2E27"/>
                </a:solidFill>
                <a:latin typeface="HY헤드라인M" panose="02030600000101010101" pitchFamily="18" charset="-127"/>
                <a:ea typeface="HY헤드라인M" panose="02030600000101010101" pitchFamily="18" charset="-127"/>
                <a:sym typeface="Arial"/>
              </a:rPr>
              <a:t>근무일</a:t>
            </a:r>
            <a:endParaRPr dirty="0">
              <a:latin typeface="HY헤드라인M" panose="02030600000101010101" pitchFamily="18" charset="-127"/>
              <a:ea typeface="HY헤드라인M" panose="02030600000101010101" pitchFamily="18" charset="-127"/>
            </a:endParaRPr>
          </a:p>
        </p:txBody>
      </p:sp>
      <p:sp>
        <p:nvSpPr>
          <p:cNvPr id="328" name="Google Shape;328;p17"/>
          <p:cNvSpPr/>
          <p:nvPr/>
        </p:nvSpPr>
        <p:spPr>
          <a:xfrm>
            <a:off x="2143433" y="5157270"/>
            <a:ext cx="8426243" cy="63321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주휴일을 언제로 할지 정해서 기재함 (1주 15시간 이상 노동하면 </a:t>
            </a:r>
            <a:r>
              <a:rPr lang="ko-KR" sz="1800" dirty="0">
                <a:solidFill>
                  <a:srgbClr val="E84246"/>
                </a:solidFill>
                <a:latin typeface="HY헤드라인M" panose="02030600000101010101" pitchFamily="18" charset="-127"/>
                <a:ea typeface="HY헤드라인M" panose="02030600000101010101" pitchFamily="18" charset="-127"/>
                <a:sym typeface="Arial"/>
              </a:rPr>
              <a:t>주휴일</a:t>
            </a:r>
            <a:r>
              <a:rPr lang="ko-KR" sz="1800" dirty="0">
                <a:solidFill>
                  <a:schemeClr val="dk1"/>
                </a:solidFill>
                <a:latin typeface="HY헤드라인M" panose="02030600000101010101" pitchFamily="18" charset="-127"/>
                <a:ea typeface="HY헤드라인M" panose="02030600000101010101" pitchFamily="18" charset="-127"/>
                <a:sym typeface="Arial"/>
              </a:rPr>
              <a:t> 발생)</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329" name="Google Shape;329;p17"/>
          <p:cNvSpPr/>
          <p:nvPr/>
        </p:nvSpPr>
        <p:spPr>
          <a:xfrm>
            <a:off x="1026442" y="5148783"/>
            <a:ext cx="1116991" cy="63321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dirty="0">
                <a:solidFill>
                  <a:srgbClr val="3E2E27"/>
                </a:solidFill>
                <a:latin typeface="HY헤드라인M" panose="02030600000101010101" pitchFamily="18" charset="-127"/>
                <a:ea typeface="HY헤드라인M" panose="02030600000101010101" pitchFamily="18" charset="-127"/>
                <a:sym typeface="Arial"/>
              </a:rPr>
              <a:t>주휴일</a:t>
            </a:r>
            <a:endParaRPr dirty="0">
              <a:latin typeface="HY헤드라인M" panose="02030600000101010101" pitchFamily="18" charset="-127"/>
              <a:ea typeface="HY헤드라인M" panose="02030600000101010101" pitchFamily="18" charset="-127"/>
            </a:endParaRPr>
          </a:p>
        </p:txBody>
      </p:sp>
      <p:cxnSp>
        <p:nvCxnSpPr>
          <p:cNvPr id="330" name="Google Shape;330;p17"/>
          <p:cNvCxnSpPr/>
          <p:nvPr/>
        </p:nvCxnSpPr>
        <p:spPr>
          <a:xfrm>
            <a:off x="3944279" y="2628503"/>
            <a:ext cx="1115085" cy="0"/>
          </a:xfrm>
          <a:prstGeom prst="straightConnector1">
            <a:avLst/>
          </a:prstGeom>
          <a:noFill/>
          <a:ln w="19050" cap="flat" cmpd="sng">
            <a:solidFill>
              <a:srgbClr val="595959"/>
            </a:solidFill>
            <a:prstDash val="solid"/>
            <a:round/>
            <a:headEnd type="none" w="sm" len="sm"/>
            <a:tailEnd type="none" w="sm" len="sm"/>
          </a:ln>
        </p:spPr>
      </p:cxnSp>
      <p:cxnSp>
        <p:nvCxnSpPr>
          <p:cNvPr id="331" name="Google Shape;331;p17"/>
          <p:cNvCxnSpPr/>
          <p:nvPr/>
        </p:nvCxnSpPr>
        <p:spPr>
          <a:xfrm>
            <a:off x="3330476" y="2157958"/>
            <a:ext cx="307082" cy="0"/>
          </a:xfrm>
          <a:prstGeom prst="straightConnector1">
            <a:avLst/>
          </a:prstGeom>
          <a:noFill/>
          <a:ln w="19050" cap="flat" cmpd="sng">
            <a:solidFill>
              <a:srgbClr val="595959"/>
            </a:solidFill>
            <a:prstDash val="solid"/>
            <a:round/>
            <a:headEnd type="none" w="sm" len="sm"/>
            <a:tailEnd type="none" w="sm" len="sm"/>
          </a:ln>
        </p:spPr>
      </p:cxnSp>
      <p:cxnSp>
        <p:nvCxnSpPr>
          <p:cNvPr id="332" name="Google Shape;332;p17"/>
          <p:cNvCxnSpPr/>
          <p:nvPr/>
        </p:nvCxnSpPr>
        <p:spPr>
          <a:xfrm>
            <a:off x="5708436" y="2157958"/>
            <a:ext cx="307082" cy="0"/>
          </a:xfrm>
          <a:prstGeom prst="straightConnector1">
            <a:avLst/>
          </a:prstGeom>
          <a:noFill/>
          <a:ln w="19050" cap="flat" cmpd="sng">
            <a:solidFill>
              <a:srgbClr val="595959"/>
            </a:solidFill>
            <a:prstDash val="solid"/>
            <a:round/>
            <a:headEnd type="none" w="sm" len="sm"/>
            <a:tailEnd type="none" w="sm" len="sm"/>
          </a:ln>
        </p:spPr>
      </p:cxnSp>
      <p:cxnSp>
        <p:nvCxnSpPr>
          <p:cNvPr id="333" name="Google Shape;333;p17"/>
          <p:cNvCxnSpPr/>
          <p:nvPr/>
        </p:nvCxnSpPr>
        <p:spPr>
          <a:xfrm>
            <a:off x="5543674" y="3798887"/>
            <a:ext cx="307082" cy="0"/>
          </a:xfrm>
          <a:prstGeom prst="straightConnector1">
            <a:avLst/>
          </a:prstGeom>
          <a:noFill/>
          <a:ln w="19050" cap="flat" cmpd="sng">
            <a:solidFill>
              <a:srgbClr val="595959"/>
            </a:solidFill>
            <a:prstDash val="solid"/>
            <a:round/>
            <a:headEnd type="none" w="sm" len="sm"/>
            <a:tailEnd type="none" w="sm" len="sm"/>
          </a:ln>
        </p:spPr>
      </p:cxnSp>
      <p:cxnSp>
        <p:nvCxnSpPr>
          <p:cNvPr id="334" name="Google Shape;334;p17"/>
          <p:cNvCxnSpPr/>
          <p:nvPr/>
        </p:nvCxnSpPr>
        <p:spPr>
          <a:xfrm>
            <a:off x="5022570" y="2902292"/>
            <a:ext cx="1645342" cy="0"/>
          </a:xfrm>
          <a:prstGeom prst="straightConnector1">
            <a:avLst/>
          </a:prstGeom>
          <a:noFill/>
          <a:ln w="19050" cap="flat" cmpd="sng">
            <a:solidFill>
              <a:srgbClr val="595959"/>
            </a:solidFill>
            <a:prstDash val="solid"/>
            <a:round/>
            <a:headEnd type="none" w="sm" len="sm"/>
            <a:tailEnd type="none" w="sm" len="sm"/>
          </a:ln>
        </p:spPr>
      </p:cxnSp>
      <p:cxnSp>
        <p:nvCxnSpPr>
          <p:cNvPr id="335" name="Google Shape;335;p17"/>
          <p:cNvCxnSpPr/>
          <p:nvPr/>
        </p:nvCxnSpPr>
        <p:spPr>
          <a:xfrm>
            <a:off x="2784299" y="3511649"/>
            <a:ext cx="1882096" cy="0"/>
          </a:xfrm>
          <a:prstGeom prst="straightConnector1">
            <a:avLst/>
          </a:prstGeom>
          <a:noFill/>
          <a:ln w="19050" cap="flat" cmpd="sng">
            <a:solidFill>
              <a:srgbClr val="595959"/>
            </a:solidFill>
            <a:prstDash val="solid"/>
            <a:round/>
            <a:headEnd type="none" w="sm" len="sm"/>
            <a:tailEnd type="none" w="sm" len="sm"/>
          </a:ln>
        </p:spPr>
      </p:cxnSp>
      <p:cxnSp>
        <p:nvCxnSpPr>
          <p:cNvPr id="336" name="Google Shape;336;p17"/>
          <p:cNvCxnSpPr/>
          <p:nvPr/>
        </p:nvCxnSpPr>
        <p:spPr>
          <a:xfrm>
            <a:off x="4767388" y="3511649"/>
            <a:ext cx="1882096" cy="0"/>
          </a:xfrm>
          <a:prstGeom prst="straightConnector1">
            <a:avLst/>
          </a:prstGeom>
          <a:noFill/>
          <a:ln w="19050" cap="flat" cmpd="sng">
            <a:solidFill>
              <a:srgbClr val="595959"/>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p:nvPr/>
        </p:nvSpPr>
        <p:spPr>
          <a:xfrm>
            <a:off x="8010996" y="507504"/>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342" name="Google Shape;342;p18"/>
          <p:cNvSpPr/>
          <p:nvPr/>
        </p:nvSpPr>
        <p:spPr>
          <a:xfrm>
            <a:off x="1115888" y="1548383"/>
            <a:ext cx="8551292" cy="2808312"/>
          </a:xfrm>
          <a:prstGeom prst="rect">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343" name="Google Shape;343;p18" descr="D:\01.프로젝트-SUM\[프로젝트]취업지원센터\18.표준교안ppt제작\png저장\2-1_1차시\14-1.png"/>
          <p:cNvPicPr preferRelativeResize="0"/>
          <p:nvPr/>
        </p:nvPicPr>
        <p:blipFill rotWithShape="1">
          <a:blip r:embed="rId3">
            <a:alphaModFix/>
          </a:blip>
          <a:srcRect/>
          <a:stretch/>
        </p:blipFill>
        <p:spPr>
          <a:xfrm>
            <a:off x="1022762" y="1662297"/>
            <a:ext cx="8589264" cy="2766406"/>
          </a:xfrm>
          <a:prstGeom prst="rect">
            <a:avLst/>
          </a:prstGeom>
          <a:noFill/>
          <a:ln>
            <a:noFill/>
          </a:ln>
        </p:spPr>
      </p:pic>
      <p:sp>
        <p:nvSpPr>
          <p:cNvPr id="344" name="Google Shape;344;p18"/>
          <p:cNvSpPr/>
          <p:nvPr/>
        </p:nvSpPr>
        <p:spPr>
          <a:xfrm>
            <a:off x="1" y="1692399"/>
            <a:ext cx="450155" cy="1368152"/>
          </a:xfrm>
          <a:prstGeom prst="rect">
            <a:avLst/>
          </a:prstGeom>
          <a:solidFill>
            <a:srgbClr val="74B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345" name="Google Shape;345;p18"/>
          <p:cNvSpPr/>
          <p:nvPr/>
        </p:nvSpPr>
        <p:spPr>
          <a:xfrm>
            <a:off x="290800" y="291480"/>
            <a:ext cx="7720196" cy="716075"/>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000" dirty="0" err="1">
                <a:solidFill>
                  <a:schemeClr val="dk1"/>
                </a:solidFill>
                <a:latin typeface="HY헤드라인M" panose="02030600000101010101" pitchFamily="18" charset="-127"/>
                <a:ea typeface="HY헤드라인M" panose="02030600000101010101" pitchFamily="18" charset="-127"/>
                <a:sym typeface="Arial"/>
              </a:rPr>
              <a:t>연차유급휴가•근로계약서</a:t>
            </a:r>
            <a:r>
              <a:rPr lang="ko-KR" sz="4000" dirty="0">
                <a:solidFill>
                  <a:schemeClr val="dk1"/>
                </a:solidFill>
                <a:latin typeface="HY헤드라인M" panose="02030600000101010101" pitchFamily="18" charset="-127"/>
                <a:ea typeface="HY헤드라인M" panose="02030600000101010101" pitchFamily="18" charset="-127"/>
                <a:sym typeface="Arial"/>
              </a:rPr>
              <a:t> 교부</a:t>
            </a:r>
            <a:endParaRPr sz="1100" dirty="0">
              <a:latin typeface="HY헤드라인M" panose="02030600000101010101" pitchFamily="18" charset="-127"/>
              <a:ea typeface="HY헤드라인M" panose="02030600000101010101" pitchFamily="18" charset="-127"/>
            </a:endParaRPr>
          </a:p>
        </p:txBody>
      </p:sp>
      <p:sp>
        <p:nvSpPr>
          <p:cNvPr id="346" name="Google Shape;346;p18"/>
          <p:cNvSpPr/>
          <p:nvPr/>
        </p:nvSpPr>
        <p:spPr>
          <a:xfrm>
            <a:off x="3066376" y="4572719"/>
            <a:ext cx="6670547" cy="93610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1주에 15시간 이상, 상시 노동자수 5인 이상인 경우 연차유급휴가를</a:t>
            </a: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부여 받음  </a:t>
            </a:r>
            <a:endParaRPr lang="en-US" altLang="ko-KR" sz="1800" dirty="0">
              <a:solidFill>
                <a:schemeClr val="dk1"/>
              </a:solidFill>
              <a:latin typeface="HY헤드라인M" panose="02030600000101010101" pitchFamily="18" charset="-127"/>
              <a:ea typeface="HY헤드라인M" panose="02030600000101010101" pitchFamily="18" charset="-127"/>
              <a:sym typeface="Arial"/>
            </a:endParaRPr>
          </a:p>
          <a:p>
            <a:pPr marL="36000" marR="0" lvl="0" algn="l" rtl="0">
              <a:spcBef>
                <a:spcPts val="0"/>
              </a:spcBef>
              <a:spcAft>
                <a:spcPts val="0"/>
              </a:spcAft>
              <a:buClr>
                <a:schemeClr val="dk1"/>
              </a:buClr>
              <a:buSzPts val="1800"/>
            </a:pPr>
            <a:r>
              <a:rPr lang="en-US" altLang="ko-KR" sz="1800" dirty="0">
                <a:solidFill>
                  <a:schemeClr val="dk1"/>
                </a:solidFill>
                <a:latin typeface="HY헤드라인M" panose="02030600000101010101" pitchFamily="18" charset="-127"/>
                <a:ea typeface="HY헤드라인M" panose="02030600000101010101" pitchFamily="18" charset="-127"/>
              </a:rPr>
              <a:t>   </a:t>
            </a:r>
            <a:r>
              <a:rPr lang="ko-KR" sz="1800" dirty="0">
                <a:solidFill>
                  <a:schemeClr val="dk1"/>
                </a:solidFill>
                <a:latin typeface="HY헤드라인M" panose="02030600000101010101" pitchFamily="18" charset="-127"/>
                <a:ea typeface="HY헤드라인M" panose="02030600000101010101" pitchFamily="18" charset="-127"/>
                <a:sym typeface="Arial"/>
              </a:rPr>
              <a:t>( 1년 </a:t>
            </a:r>
            <a:r>
              <a:rPr lang="ko-KR" sz="1800" dirty="0" err="1">
                <a:solidFill>
                  <a:schemeClr val="dk1"/>
                </a:solidFill>
                <a:latin typeface="HY헤드라인M" panose="02030600000101010101" pitchFamily="18" charset="-127"/>
                <a:ea typeface="HY헤드라인M" panose="02030600000101010101" pitchFamily="18" charset="-127"/>
                <a:sym typeface="Arial"/>
              </a:rPr>
              <a:t>미만자</a:t>
            </a:r>
            <a:r>
              <a:rPr lang="ko-KR" sz="1800" dirty="0">
                <a:solidFill>
                  <a:schemeClr val="dk1"/>
                </a:solidFill>
                <a:latin typeface="HY헤드라인M" panose="02030600000101010101" pitchFamily="18" charset="-127"/>
                <a:ea typeface="HY헤드라인M" panose="02030600000101010101" pitchFamily="18" charset="-127"/>
                <a:sym typeface="Arial"/>
              </a:rPr>
              <a:t> 1월 개근 시 1일, 1년 근무 시 15일 )</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347" name="Google Shape;347;p18"/>
          <p:cNvSpPr/>
          <p:nvPr/>
        </p:nvSpPr>
        <p:spPr>
          <a:xfrm>
            <a:off x="1026442" y="4572719"/>
            <a:ext cx="1897733" cy="93610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연차</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유급휴가</a:t>
            </a:r>
            <a:endParaRPr>
              <a:latin typeface="HY헤드라인M" panose="02030600000101010101" pitchFamily="18" charset="-127"/>
              <a:ea typeface="HY헤드라인M" panose="02030600000101010101" pitchFamily="18" charset="-127"/>
            </a:endParaRPr>
          </a:p>
        </p:txBody>
      </p:sp>
      <p:sp>
        <p:nvSpPr>
          <p:cNvPr id="348" name="Google Shape;348;p18"/>
          <p:cNvSpPr/>
          <p:nvPr/>
        </p:nvSpPr>
        <p:spPr>
          <a:xfrm>
            <a:off x="3066376" y="5580831"/>
            <a:ext cx="6670547" cy="936104"/>
          </a:xfrm>
          <a:prstGeom prst="roundRect">
            <a:avLst>
              <a:gd name="adj" fmla="val 15404"/>
            </a:avLst>
          </a:prstGeom>
          <a:solidFill>
            <a:srgbClr val="FFF2BF"/>
          </a:solidFill>
          <a:ln>
            <a:noFill/>
          </a:ln>
        </p:spPr>
        <p:txBody>
          <a:bodyPr spcFirstLastPara="1" wrap="square" lIns="108000" tIns="54000" rIns="0" bIns="0" anchor="ctr" anchorCtr="0">
            <a:noAutofit/>
          </a:bodyPr>
          <a:lstStyle/>
          <a:p>
            <a:pPr marL="252000" marR="0" lvl="0" indent="-216000" algn="l" rtl="0">
              <a:spcBef>
                <a:spcPts val="0"/>
              </a:spcBef>
              <a:spcAft>
                <a:spcPts val="0"/>
              </a:spcAft>
              <a:buClr>
                <a:schemeClr val="dk1"/>
              </a:buClr>
              <a:buSzPts val="1800"/>
              <a:buFont typeface="Noto Sans Symbols"/>
              <a:buChar char="●"/>
            </a:pPr>
            <a:r>
              <a:rPr lang="ko-KR" sz="1800">
                <a:solidFill>
                  <a:schemeClr val="dk1"/>
                </a:solidFill>
                <a:latin typeface="HY헤드라인M" panose="02030600000101010101" pitchFamily="18" charset="-127"/>
                <a:ea typeface="HY헤드라인M" panose="02030600000101010101" pitchFamily="18" charset="-127"/>
                <a:sym typeface="Arial"/>
              </a:rPr>
              <a:t>근로계약서 작성한 후 회사(사용자)는 근로계약서 1부를 </a:t>
            </a:r>
            <a:br>
              <a:rPr lang="ko-KR" sz="1800">
                <a:solidFill>
                  <a:schemeClr val="dk1"/>
                </a:solidFill>
                <a:latin typeface="HY헤드라인M" panose="02030600000101010101" pitchFamily="18" charset="-127"/>
                <a:ea typeface="HY헤드라인M" panose="02030600000101010101" pitchFamily="18" charset="-127"/>
                <a:sym typeface="Arial"/>
              </a:rPr>
            </a:br>
            <a:r>
              <a:rPr lang="ko-KR" sz="1800">
                <a:solidFill>
                  <a:schemeClr val="dk1"/>
                </a:solidFill>
                <a:latin typeface="HY헤드라인M" panose="02030600000101010101" pitchFamily="18" charset="-127"/>
                <a:ea typeface="HY헤드라인M" panose="02030600000101010101" pitchFamily="18" charset="-127"/>
                <a:sym typeface="Arial"/>
              </a:rPr>
              <a:t>노동자에게 교부해야 함</a:t>
            </a:r>
            <a:endParaRPr sz="1800">
              <a:solidFill>
                <a:srgbClr val="E84246"/>
              </a:solidFill>
              <a:latin typeface="HY헤드라인M" panose="02030600000101010101" pitchFamily="18" charset="-127"/>
              <a:ea typeface="HY헤드라인M" panose="02030600000101010101" pitchFamily="18" charset="-127"/>
              <a:sym typeface="Arial"/>
            </a:endParaRPr>
          </a:p>
        </p:txBody>
      </p:sp>
      <p:sp>
        <p:nvSpPr>
          <p:cNvPr id="349" name="Google Shape;349;p18"/>
          <p:cNvSpPr/>
          <p:nvPr/>
        </p:nvSpPr>
        <p:spPr>
          <a:xfrm>
            <a:off x="1026442" y="5580831"/>
            <a:ext cx="1897733" cy="936104"/>
          </a:xfrm>
          <a:prstGeom prst="roundRect">
            <a:avLst>
              <a:gd name="adj" fmla="val 11334"/>
            </a:avLst>
          </a:prstGeom>
          <a:solidFill>
            <a:srgbClr val="FBBC00"/>
          </a:solidFill>
          <a:ln w="25400" cap="flat" cmpd="sng">
            <a:solidFill>
              <a:srgbClr val="3E2E2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근로계약서</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000">
                <a:solidFill>
                  <a:srgbClr val="3E2E27"/>
                </a:solidFill>
                <a:latin typeface="HY헤드라인M" panose="02030600000101010101" pitchFamily="18" charset="-127"/>
                <a:ea typeface="HY헤드라인M" panose="02030600000101010101" pitchFamily="18" charset="-127"/>
                <a:sym typeface="Arial"/>
              </a:rPr>
              <a:t>교부</a:t>
            </a:r>
            <a:endParaRPr>
              <a:latin typeface="HY헤드라인M" panose="02030600000101010101" pitchFamily="18" charset="-127"/>
              <a:ea typeface="HY헤드라인M" panose="02030600000101010101" pitchFamily="18" charset="-127"/>
            </a:endParaRPr>
          </a:p>
        </p:txBody>
      </p:sp>
      <p:sp>
        <p:nvSpPr>
          <p:cNvPr id="350" name="Google Shape;350;p18"/>
          <p:cNvSpPr txBox="1"/>
          <p:nvPr/>
        </p:nvSpPr>
        <p:spPr>
          <a:xfrm>
            <a:off x="1333302" y="1831739"/>
            <a:ext cx="8027008" cy="2471405"/>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7. 연차유급휴가</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연차유급휴가는 근로기준법에서 정하는 바에 따라 부여함</a:t>
            </a:r>
            <a:endParaRPr dirty="0">
              <a:latin typeface="HY헤드라인M" panose="02030600000101010101" pitchFamily="18" charset="-127"/>
              <a:ea typeface="HY헤드라인M" panose="02030600000101010101" pitchFamily="18" charset="-127"/>
            </a:endParaRPr>
          </a:p>
          <a:p>
            <a:pPr marL="0" marR="0" lvl="0" indent="0" algn="l" rtl="0">
              <a:spcBef>
                <a:spcPts val="10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8. 근로계약서 교부</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사업주는 근로계약을 체결함과 동시에 본 계약서를 사본하여 </a:t>
            </a:r>
            <a:r>
              <a:rPr lang="ko-KR" sz="1800" dirty="0">
                <a:solidFill>
                  <a:schemeClr val="dk1"/>
                </a:solidFill>
                <a:highlight>
                  <a:srgbClr val="FFFF00"/>
                </a:highlight>
                <a:latin typeface="HY헤드라인M" panose="02030600000101010101" pitchFamily="18" charset="-127"/>
                <a:ea typeface="HY헤드라인M" panose="02030600000101010101" pitchFamily="18" charset="-127"/>
                <a:sym typeface="Arial"/>
              </a:rPr>
              <a:t>근로자의 </a:t>
            </a:r>
            <a:endParaRPr sz="1800" dirty="0">
              <a:solidFill>
                <a:schemeClr val="dk1"/>
              </a:solidFill>
              <a:highlight>
                <a:srgbClr val="FFFF00"/>
              </a:highlight>
              <a:latin typeface="HY헤드라인M" panose="02030600000101010101" pitchFamily="18" charset="-127"/>
              <a:ea typeface="HY헤드라인M" panose="02030600000101010101" pitchFamily="18" charset="-127"/>
              <a:sym typeface="Arial"/>
            </a:endParaRPr>
          </a:p>
          <a:p>
            <a:pPr marL="0" marR="0" lvl="0" indent="0" algn="l" rtl="0">
              <a:lnSpc>
                <a:spcPct val="80000"/>
              </a:lnSpc>
              <a:spcBef>
                <a:spcPts val="1000"/>
              </a:spcBef>
              <a:spcAft>
                <a:spcPts val="0"/>
              </a:spcAft>
              <a:buNone/>
            </a:pPr>
            <a:r>
              <a:rPr lang="ko-KR" sz="1800" dirty="0">
                <a:solidFill>
                  <a:schemeClr val="dk1"/>
                </a:solidFill>
                <a:highlight>
                  <a:srgbClr val="FFFF00"/>
                </a:highlight>
                <a:latin typeface="HY헤드라인M" panose="02030600000101010101" pitchFamily="18" charset="-127"/>
                <a:ea typeface="HY헤드라인M" panose="02030600000101010101" pitchFamily="18" charset="-127"/>
                <a:sym typeface="Arial"/>
              </a:rPr>
              <a:t>       교부요구와 관계없이</a:t>
            </a:r>
            <a:r>
              <a:rPr lang="ko-KR" sz="1800" dirty="0">
                <a:solidFill>
                  <a:schemeClr val="dk1"/>
                </a:solidFill>
                <a:latin typeface="HY헤드라인M" panose="02030600000101010101" pitchFamily="18" charset="-127"/>
                <a:ea typeface="HY헤드라인M" panose="02030600000101010101" pitchFamily="18" charset="-127"/>
                <a:sym typeface="Arial"/>
              </a:rPr>
              <a:t> 근로자에게 교부함 (근로기준법 제17조 이행)</a:t>
            </a:r>
            <a:endParaRPr dirty="0">
              <a:latin typeface="HY헤드라인M" panose="02030600000101010101" pitchFamily="18" charset="-127"/>
              <a:ea typeface="HY헤드라인M" panose="02030600000101010101" pitchFamily="18" charset="-127"/>
            </a:endParaRPr>
          </a:p>
          <a:p>
            <a:pPr marL="0" marR="0" lvl="0" indent="0" algn="l" rtl="0">
              <a:lnSpc>
                <a:spcPct val="110000"/>
              </a:lnSpc>
              <a:spcBef>
                <a:spcPts val="10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9. 기 타</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이 계약에 정함이 없는 사항은 근로기준법령에 의함</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9"/>
          <p:cNvSpPr txBox="1">
            <a:spLocks noGrp="1"/>
          </p:cNvSpPr>
          <p:nvPr>
            <p:ph type="dt" idx="10"/>
          </p:nvPr>
        </p:nvSpPr>
        <p:spPr>
          <a:xfrm>
            <a:off x="534671" y="7008174"/>
            <a:ext cx="2495127" cy="402567"/>
          </a:xfrm>
          <a:prstGeom prst="rect">
            <a:avLst/>
          </a:prstGeom>
          <a:noFill/>
          <a:ln>
            <a:noFill/>
          </a:ln>
        </p:spPr>
        <p:txBody>
          <a:bodyPr spcFirstLastPara="1" wrap="square" lIns="99550" tIns="49775" rIns="99550" bIns="49775" anchor="ctr" anchorCtr="0">
            <a:noAutofit/>
          </a:bodyPr>
          <a:lstStyle/>
          <a:p>
            <a:pPr marL="0" lvl="0" indent="0" algn="l" rtl="0">
              <a:spcBef>
                <a:spcPts val="0"/>
              </a:spcBef>
              <a:spcAft>
                <a:spcPts val="0"/>
              </a:spcAft>
              <a:buNone/>
            </a:pPr>
            <a:r>
              <a:rPr lang="ko-KR"/>
              <a:t>2024-03-26</a:t>
            </a:r>
            <a:endParaRPr/>
          </a:p>
        </p:txBody>
      </p:sp>
      <p:pic>
        <p:nvPicPr>
          <p:cNvPr id="357" name="Google Shape;357;p19"/>
          <p:cNvPicPr preferRelativeResize="0"/>
          <p:nvPr/>
        </p:nvPicPr>
        <p:blipFill rotWithShape="1">
          <a:blip r:embed="rId3">
            <a:alphaModFix/>
          </a:blip>
          <a:srcRect/>
          <a:stretch/>
        </p:blipFill>
        <p:spPr>
          <a:xfrm>
            <a:off x="0" y="1"/>
            <a:ext cx="10693400" cy="7561262"/>
          </a:xfrm>
          <a:prstGeom prst="rect">
            <a:avLst/>
          </a:prstGeom>
          <a:noFill/>
          <a:ln>
            <a:noFill/>
          </a:ln>
        </p:spPr>
      </p:pic>
      <p:pic>
        <p:nvPicPr>
          <p:cNvPr id="4" name="그림 3">
            <a:extLst>
              <a:ext uri="{FF2B5EF4-FFF2-40B4-BE49-F238E27FC236}">
                <a16:creationId xmlns:a16="http://schemas.microsoft.com/office/drawing/2014/main" id="{0EF04096-2C44-4DC0-BA4A-BE7F4A99F5A3}"/>
              </a:ext>
            </a:extLst>
          </p:cNvPr>
          <p:cNvPicPr>
            <a:picLocks noChangeAspect="1"/>
          </p:cNvPicPr>
          <p:nvPr/>
        </p:nvPicPr>
        <p:blipFill>
          <a:blip r:embed="rId4"/>
          <a:stretch>
            <a:fillRect/>
          </a:stretch>
        </p:blipFill>
        <p:spPr>
          <a:xfrm flipH="1">
            <a:off x="9160604" y="4094328"/>
            <a:ext cx="1150280" cy="11030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306140" y="1907839"/>
            <a:ext cx="9563052" cy="1054630"/>
          </a:xfrm>
          <a:prstGeom prst="rect">
            <a:avLst/>
          </a:prstGeom>
          <a:noFill/>
          <a:ln>
            <a:noFill/>
          </a:ln>
        </p:spPr>
        <p:txBody>
          <a:bodyPr spcFirstLastPara="1" wrap="square" lIns="99550" tIns="49775" rIns="99550" bIns="49775" anchor="t" anchorCtr="0">
            <a:spAutoFit/>
          </a:bodyPr>
          <a:lstStyle/>
          <a:p>
            <a:pPr marL="0" marR="0" lvl="0" indent="0" algn="ctr" rtl="0">
              <a:spcBef>
                <a:spcPts val="0"/>
              </a:spcBef>
              <a:spcAft>
                <a:spcPts val="0"/>
              </a:spcAft>
              <a:buNone/>
            </a:pPr>
            <a:r>
              <a:rPr lang="ko-KR" sz="6200" b="0" i="0" u="none" strike="noStrike" cap="none" dirty="0">
                <a:solidFill>
                  <a:srgbClr val="3B2413"/>
                </a:solidFill>
                <a:latin typeface="HY헤드라인M" panose="02030600000101010101" pitchFamily="18" charset="-127"/>
                <a:ea typeface="HY헤드라인M" panose="02030600000101010101" pitchFamily="18" charset="-127"/>
                <a:sym typeface="Arial"/>
              </a:rPr>
              <a:t>노동의 권리 </a:t>
            </a:r>
            <a:r>
              <a:rPr lang="ko-KR" sz="4400" b="0" i="0" u="none" strike="noStrike" cap="none" dirty="0">
                <a:solidFill>
                  <a:srgbClr val="3B2413"/>
                </a:solidFill>
                <a:latin typeface="HY헤드라인M" panose="02030600000101010101" pitchFamily="18" charset="-127"/>
                <a:ea typeface="HY헤드라인M" panose="02030600000101010101" pitchFamily="18" charset="-127"/>
                <a:sym typeface="Arial"/>
              </a:rPr>
              <a:t>- 노동조건의 이해</a:t>
            </a:r>
            <a:endParaRPr sz="3600" b="0" i="0" u="none" strike="noStrike" cap="none" dirty="0">
              <a:solidFill>
                <a:srgbClr val="3B2413"/>
              </a:solidFill>
              <a:latin typeface="HY헤드라인M" panose="02030600000101010101" pitchFamily="18" charset="-127"/>
              <a:ea typeface="HY헤드라인M" panose="02030600000101010101" pitchFamily="18" charset="-127"/>
              <a:sym typeface="Arial"/>
            </a:endParaRPr>
          </a:p>
        </p:txBody>
      </p:sp>
      <p:pic>
        <p:nvPicPr>
          <p:cNvPr id="85" name="Google Shape;85;p1" descr="D:\01.프로젝트-SUM\[프로젝트]취업지원센터\18.표준교안ppt제작\png저장\01-1.png"/>
          <p:cNvPicPr preferRelativeResize="0"/>
          <p:nvPr/>
        </p:nvPicPr>
        <p:blipFill rotWithShape="1">
          <a:blip r:embed="rId3">
            <a:alphaModFix/>
          </a:blip>
          <a:srcRect/>
          <a:stretch/>
        </p:blipFill>
        <p:spPr>
          <a:xfrm>
            <a:off x="306140" y="180231"/>
            <a:ext cx="2590800" cy="640080"/>
          </a:xfrm>
          <a:prstGeom prst="rect">
            <a:avLst/>
          </a:prstGeom>
          <a:noFill/>
          <a:ln>
            <a:noFill/>
          </a:ln>
        </p:spPr>
      </p:pic>
      <p:sp>
        <p:nvSpPr>
          <p:cNvPr id="86" name="Google Shape;86;p1"/>
          <p:cNvSpPr/>
          <p:nvPr/>
        </p:nvSpPr>
        <p:spPr>
          <a:xfrm>
            <a:off x="9952017" y="2226536"/>
            <a:ext cx="612000" cy="576000"/>
          </a:xfrm>
          <a:prstGeom prst="ellipse">
            <a:avLst/>
          </a:prstGeom>
          <a:solidFill>
            <a:srgbClr val="36A9E1"/>
          </a:solidFill>
          <a:ln>
            <a:noFill/>
          </a:ln>
        </p:spPr>
        <p:txBody>
          <a:bodyPr spcFirstLastPara="1" wrap="square" lIns="0" tIns="72000" rIns="0" bIns="0" anchor="ctr" anchorCtr="0">
            <a:noAutofit/>
          </a:bodyPr>
          <a:lstStyle/>
          <a:p>
            <a:pPr marL="0" marR="0" lvl="0" indent="0" algn="ctr" rtl="0">
              <a:spcBef>
                <a:spcPts val="0"/>
              </a:spcBef>
              <a:spcAft>
                <a:spcPts val="0"/>
              </a:spcAft>
              <a:buNone/>
            </a:pPr>
            <a:r>
              <a:rPr lang="ko-KR" sz="3600" b="0" i="0" u="none" strike="noStrike" cap="none">
                <a:solidFill>
                  <a:schemeClr val="lt1"/>
                </a:solidFill>
                <a:latin typeface="HY헤드라인M" panose="02030600000101010101" pitchFamily="18" charset="-127"/>
                <a:ea typeface="HY헤드라인M" panose="02030600000101010101" pitchFamily="18" charset="-127"/>
                <a:sym typeface="Arial"/>
              </a:rPr>
              <a:t>1</a:t>
            </a:r>
            <a:endParaRPr sz="3600" b="0" i="0" u="none" strike="noStrike" cap="none">
              <a:solidFill>
                <a:schemeClr val="lt1"/>
              </a:solidFill>
              <a:latin typeface="HY헤드라인M" panose="02030600000101010101" pitchFamily="18" charset="-127"/>
              <a:ea typeface="HY헤드라인M" panose="02030600000101010101" pitchFamily="18" charset="-127"/>
              <a:sym typeface="Arial"/>
            </a:endParaRPr>
          </a:p>
        </p:txBody>
      </p:sp>
      <p:sp>
        <p:nvSpPr>
          <p:cNvPr id="87" name="Google Shape;87;p1"/>
          <p:cNvSpPr/>
          <p:nvPr/>
        </p:nvSpPr>
        <p:spPr>
          <a:xfrm>
            <a:off x="2297090" y="6876975"/>
            <a:ext cx="6884002" cy="439097"/>
          </a:xfrm>
          <a:prstGeom prst="rect">
            <a:avLst/>
          </a:prstGeom>
          <a:noFill/>
          <a:ln>
            <a:noFill/>
          </a:ln>
        </p:spPr>
        <p:txBody>
          <a:bodyPr spcFirstLastPara="1" wrap="square" lIns="99550" tIns="49775" rIns="99550" bIns="49775" anchor="t" anchorCtr="0">
            <a:spAutoFit/>
          </a:bodyPr>
          <a:lstStyle/>
          <a:p>
            <a:pPr marL="0" marR="0" lvl="0" indent="0" algn="r" rtl="0">
              <a:spcBef>
                <a:spcPts val="0"/>
              </a:spcBef>
              <a:spcAft>
                <a:spcPts val="0"/>
              </a:spcAft>
              <a:buNone/>
            </a:pPr>
            <a:r>
              <a:rPr 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교안 수정 작업: </a:t>
            </a:r>
            <a:r>
              <a:rPr lang="ko-KR" altLang="en-US" sz="2200" b="0" i="0" u="none" strike="noStrike" cap="none" dirty="0">
                <a:solidFill>
                  <a:schemeClr val="dk1"/>
                </a:solidFill>
                <a:latin typeface="HY헤드라인M" panose="02030600000101010101" pitchFamily="18" charset="-127"/>
                <a:ea typeface="HY헤드라인M" panose="02030600000101010101" pitchFamily="18" charset="-127"/>
                <a:sym typeface="Arial"/>
              </a:rPr>
              <a:t>황태희</a:t>
            </a:r>
            <a:r>
              <a:rPr lang="en-US" alt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 </a:t>
            </a:r>
            <a:r>
              <a:rPr lang="ko-KR" altLang="en-US" sz="2200" b="0" i="0" u="none" strike="noStrike" cap="none" dirty="0" err="1">
                <a:solidFill>
                  <a:schemeClr val="dk1"/>
                </a:solidFill>
                <a:latin typeface="HY헤드라인M" panose="02030600000101010101" pitchFamily="18" charset="-127"/>
                <a:ea typeface="HY헤드라인M" panose="02030600000101010101" pitchFamily="18" charset="-127"/>
                <a:sym typeface="Arial"/>
              </a:rPr>
              <a:t>문배수</a:t>
            </a:r>
            <a:r>
              <a:rPr lang="en-US" alt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a:t>
            </a:r>
            <a:r>
              <a:rPr 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 </a:t>
            </a:r>
            <a:r>
              <a:rPr lang="ko-KR" altLang="en-US" sz="2200" b="0" i="0" u="none" strike="noStrike" cap="none" dirty="0" err="1">
                <a:solidFill>
                  <a:schemeClr val="dk1"/>
                </a:solidFill>
                <a:latin typeface="HY헤드라인M" panose="02030600000101010101" pitchFamily="18" charset="-127"/>
                <a:ea typeface="HY헤드라인M" panose="02030600000101010101" pitchFamily="18" charset="-127"/>
                <a:sym typeface="Arial"/>
              </a:rPr>
              <a:t>채덕봉</a:t>
            </a:r>
            <a:r>
              <a:rPr lang="en-US" alt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 </a:t>
            </a:r>
            <a:r>
              <a:rPr lang="ko-KR" sz="2200" b="0" i="0" u="none" strike="noStrike" cap="none" dirty="0">
                <a:solidFill>
                  <a:schemeClr val="dk1"/>
                </a:solidFill>
                <a:latin typeface="HY헤드라인M" panose="02030600000101010101" pitchFamily="18" charset="-127"/>
                <a:ea typeface="HY헤드라인M" panose="02030600000101010101" pitchFamily="18" charset="-127"/>
                <a:sym typeface="Arial"/>
              </a:rPr>
              <a:t>이보은</a:t>
            </a:r>
            <a:endParaRPr dirty="0">
              <a:latin typeface="HY헤드라인M" panose="02030600000101010101" pitchFamily="18" charset="-127"/>
              <a:ea typeface="HY헤드라인M" panose="02030600000101010101" pitchFamily="18" charset="-12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0" descr="D:\01.프로젝트-SUM\[프로젝트]취업지원센터\18.표준교안ppt제작\png저장\2-1_1차시\18-1.png"/>
          <p:cNvPicPr preferRelativeResize="0"/>
          <p:nvPr/>
        </p:nvPicPr>
        <p:blipFill rotWithShape="1">
          <a:blip r:embed="rId3">
            <a:alphaModFix/>
          </a:blip>
          <a:srcRect/>
          <a:stretch/>
        </p:blipFill>
        <p:spPr>
          <a:xfrm>
            <a:off x="694755" y="961019"/>
            <a:ext cx="786384" cy="762000"/>
          </a:xfrm>
          <a:prstGeom prst="rect">
            <a:avLst/>
          </a:prstGeom>
          <a:noFill/>
          <a:ln>
            <a:noFill/>
          </a:ln>
        </p:spPr>
      </p:pic>
      <p:sp>
        <p:nvSpPr>
          <p:cNvPr id="363" name="Google Shape;363;p20"/>
          <p:cNvSpPr/>
          <p:nvPr/>
        </p:nvSpPr>
        <p:spPr>
          <a:xfrm>
            <a:off x="1478888" y="1099995"/>
            <a:ext cx="8916395" cy="777631"/>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400" dirty="0">
                <a:solidFill>
                  <a:srgbClr val="E84246"/>
                </a:solidFill>
                <a:latin typeface="HY헤드라인M" panose="02030600000101010101" pitchFamily="18" charset="-127"/>
                <a:ea typeface="HY헤드라인M" panose="02030600000101010101" pitchFamily="18" charset="-127"/>
                <a:sym typeface="Arial"/>
              </a:rPr>
              <a:t>정리</a:t>
            </a:r>
            <a:r>
              <a:rPr lang="ko-KR" sz="4400" dirty="0">
                <a:solidFill>
                  <a:schemeClr val="dk1"/>
                </a:solidFill>
                <a:latin typeface="HY헤드라인M" panose="02030600000101010101" pitchFamily="18" charset="-127"/>
                <a:ea typeface="HY헤드라인M" panose="02030600000101010101" pitchFamily="18" charset="-127"/>
                <a:sym typeface="Arial"/>
              </a:rPr>
              <a:t>  근로계약서! 이것은 기억하자!</a:t>
            </a:r>
            <a:endParaRPr sz="4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364" name="Google Shape;364;p20"/>
          <p:cNvSpPr txBox="1"/>
          <p:nvPr/>
        </p:nvSpPr>
        <p:spPr>
          <a:xfrm>
            <a:off x="473245" y="2268463"/>
            <a:ext cx="10009808" cy="4458963"/>
          </a:xfrm>
          <a:prstGeom prst="rect">
            <a:avLst/>
          </a:prstGeom>
          <a:noFill/>
          <a:ln>
            <a:noFill/>
          </a:ln>
        </p:spPr>
        <p:txBody>
          <a:bodyPr spcFirstLastPara="1" wrap="square" lIns="108000" tIns="54000" rIns="108000" bIns="54000" anchor="t" anchorCtr="0">
            <a:spAutoFit/>
          </a:bodyPr>
          <a:lstStyle/>
          <a:p>
            <a:pPr marL="252000" marR="0" lvl="0" indent="-252000" algn="l" rtl="0">
              <a:spcBef>
                <a:spcPts val="0"/>
              </a:spcBef>
              <a:spcAft>
                <a:spcPts val="0"/>
              </a:spcAft>
              <a:buClr>
                <a:schemeClr val="dk1"/>
              </a:buClr>
              <a:buSzPts val="24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근로계약서는 </a:t>
            </a:r>
            <a:r>
              <a:rPr lang="ko-KR" sz="2400" u="sng" dirty="0">
                <a:solidFill>
                  <a:schemeClr val="accent1"/>
                </a:solidFill>
                <a:latin typeface="HY헤드라인M" panose="02030600000101010101" pitchFamily="18" charset="-127"/>
                <a:ea typeface="HY헤드라인M" panose="02030600000101010101" pitchFamily="18" charset="-127"/>
                <a:sym typeface="Arial"/>
              </a:rPr>
              <a:t>일하기 전에 </a:t>
            </a:r>
            <a:r>
              <a:rPr lang="ko-KR" sz="2400" dirty="0">
                <a:solidFill>
                  <a:srgbClr val="E84246"/>
                </a:solidFill>
                <a:latin typeface="HY헤드라인M" panose="02030600000101010101" pitchFamily="18" charset="-127"/>
                <a:ea typeface="HY헤드라인M" panose="02030600000101010101" pitchFamily="18" charset="-127"/>
                <a:sym typeface="Arial"/>
              </a:rPr>
              <a:t>반드시</a:t>
            </a:r>
            <a:r>
              <a:rPr lang="ko-KR" sz="2400" dirty="0">
                <a:solidFill>
                  <a:schemeClr val="dk1"/>
                </a:solidFill>
                <a:latin typeface="HY헤드라인M" panose="02030600000101010101" pitchFamily="18" charset="-127"/>
                <a:ea typeface="HY헤드라인M" panose="02030600000101010101" pitchFamily="18" charset="-127"/>
                <a:sym typeface="Arial"/>
              </a:rPr>
              <a:t> 작성해야 하며, </a:t>
            </a:r>
            <a:br>
              <a:rPr lang="ko-KR" sz="2400" dirty="0">
                <a:solidFill>
                  <a:schemeClr val="dk1"/>
                </a:solidFill>
                <a:latin typeface="HY헤드라인M" panose="02030600000101010101" pitchFamily="18" charset="-127"/>
                <a:ea typeface="HY헤드라인M" panose="02030600000101010101" pitchFamily="18" charset="-127"/>
                <a:sym typeface="Arial"/>
              </a:rPr>
            </a:br>
            <a:r>
              <a:rPr lang="ko-KR" sz="2400" dirty="0">
                <a:solidFill>
                  <a:schemeClr val="dk1"/>
                </a:solidFill>
                <a:latin typeface="HY헤드라인M" panose="02030600000101010101" pitchFamily="18" charset="-127"/>
                <a:ea typeface="HY헤드라인M" panose="02030600000101010101" pitchFamily="18" charset="-127"/>
                <a:sym typeface="Arial"/>
              </a:rPr>
              <a:t> 2부를 작성하여 사용자와 노동자가 </a:t>
            </a:r>
            <a:r>
              <a:rPr lang="ko-KR" sz="2400" dirty="0">
                <a:solidFill>
                  <a:srgbClr val="E84246"/>
                </a:solidFill>
                <a:latin typeface="HY헤드라인M" panose="02030600000101010101" pitchFamily="18" charset="-127"/>
                <a:ea typeface="HY헤드라인M" panose="02030600000101010101" pitchFamily="18" charset="-127"/>
                <a:sym typeface="Arial"/>
              </a:rPr>
              <a:t>각각 1부씩</a:t>
            </a:r>
            <a:r>
              <a:rPr lang="ko-KR" sz="2400" dirty="0">
                <a:solidFill>
                  <a:schemeClr val="dk1"/>
                </a:solidFill>
                <a:latin typeface="HY헤드라인M" panose="02030600000101010101" pitchFamily="18" charset="-127"/>
                <a:ea typeface="HY헤드라인M" panose="02030600000101010101" pitchFamily="18" charset="-127"/>
                <a:sym typeface="Arial"/>
              </a:rPr>
              <a:t> 나누어 가집니다.</a:t>
            </a:r>
            <a:endParaRPr dirty="0">
              <a:latin typeface="HY헤드라인M" panose="02030600000101010101" pitchFamily="18" charset="-127"/>
              <a:ea typeface="HY헤드라인M" panose="02030600000101010101" pitchFamily="18" charset="-127"/>
            </a:endParaRPr>
          </a:p>
          <a:p>
            <a:pPr marL="252000" marR="0" lvl="0" indent="-252000" algn="l" rtl="0">
              <a:spcBef>
                <a:spcPts val="2000"/>
              </a:spcBef>
              <a:spcAft>
                <a:spcPts val="0"/>
              </a:spcAft>
              <a:buClr>
                <a:schemeClr val="dk1"/>
              </a:buClr>
              <a:buSzPts val="24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노동시간, 임금 등 계약서의 내용을 </a:t>
            </a:r>
            <a:r>
              <a:rPr lang="ko-KR" sz="2400" dirty="0">
                <a:solidFill>
                  <a:srgbClr val="E84246"/>
                </a:solidFill>
                <a:latin typeface="HY헤드라인M" panose="02030600000101010101" pitchFamily="18" charset="-127"/>
                <a:ea typeface="HY헤드라인M" panose="02030600000101010101" pitchFamily="18" charset="-127"/>
                <a:sym typeface="Arial"/>
              </a:rPr>
              <a:t>꼼꼼히 확인 한 후 서명</a:t>
            </a:r>
            <a:r>
              <a:rPr lang="ko-KR" sz="2400" dirty="0">
                <a:solidFill>
                  <a:schemeClr val="dk1"/>
                </a:solidFill>
                <a:latin typeface="HY헤드라인M" panose="02030600000101010101" pitchFamily="18" charset="-127"/>
                <a:ea typeface="HY헤드라인M" panose="02030600000101010101" pitchFamily="18" charset="-127"/>
                <a:sym typeface="Arial"/>
              </a:rPr>
              <a:t>합니다.</a:t>
            </a:r>
            <a:endParaRPr dirty="0">
              <a:latin typeface="HY헤드라인M" panose="02030600000101010101" pitchFamily="18" charset="-127"/>
              <a:ea typeface="HY헤드라인M" panose="02030600000101010101" pitchFamily="18" charset="-127"/>
            </a:endParaRPr>
          </a:p>
          <a:p>
            <a:pPr marL="252000" marR="0" lvl="0" indent="-252000" algn="l" rtl="0">
              <a:spcBef>
                <a:spcPts val="2000"/>
              </a:spcBef>
              <a:spcAft>
                <a:spcPts val="0"/>
              </a:spcAft>
              <a:buClr>
                <a:schemeClr val="dk1"/>
              </a:buClr>
              <a:buSzPts val="24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근로계약서상 노동조건은 노동법 등에서 정한 </a:t>
            </a:r>
            <a:r>
              <a:rPr lang="ko-KR" sz="2400" dirty="0">
                <a:solidFill>
                  <a:srgbClr val="E84246"/>
                </a:solidFill>
                <a:latin typeface="HY헤드라인M" panose="02030600000101010101" pitchFamily="18" charset="-127"/>
                <a:ea typeface="HY헤드라인M" panose="02030600000101010101" pitchFamily="18" charset="-127"/>
                <a:sym typeface="Arial"/>
              </a:rPr>
              <a:t>최저기준 이상</a:t>
            </a:r>
            <a:r>
              <a:rPr lang="ko-KR" sz="2400" dirty="0">
                <a:solidFill>
                  <a:schemeClr val="dk1"/>
                </a:solidFill>
                <a:latin typeface="HY헤드라인M" panose="02030600000101010101" pitchFamily="18" charset="-127"/>
                <a:ea typeface="HY헤드라인M" panose="02030600000101010101" pitchFamily="18" charset="-127"/>
                <a:sym typeface="Arial"/>
              </a:rPr>
              <a:t>을 </a:t>
            </a:r>
            <a:br>
              <a:rPr lang="ko-KR" sz="2400" dirty="0">
                <a:solidFill>
                  <a:schemeClr val="dk1"/>
                </a:solidFill>
                <a:latin typeface="HY헤드라인M" panose="02030600000101010101" pitchFamily="18" charset="-127"/>
                <a:ea typeface="HY헤드라인M" panose="02030600000101010101" pitchFamily="18" charset="-127"/>
                <a:sym typeface="Arial"/>
              </a:rPr>
            </a:br>
            <a:r>
              <a:rPr lang="ko-KR" sz="2400" dirty="0">
                <a:solidFill>
                  <a:schemeClr val="dk1"/>
                </a:solidFill>
                <a:latin typeface="HY헤드라인M" panose="02030600000101010101" pitchFamily="18" charset="-127"/>
                <a:ea typeface="HY헤드라인M" panose="02030600000101010101" pitchFamily="18" charset="-127"/>
                <a:sym typeface="Arial"/>
              </a:rPr>
              <a:t> 보장해야 합니다.</a:t>
            </a:r>
            <a:endParaRPr dirty="0">
              <a:latin typeface="HY헤드라인M" panose="02030600000101010101" pitchFamily="18" charset="-127"/>
              <a:ea typeface="HY헤드라인M" panose="02030600000101010101" pitchFamily="18" charset="-127"/>
            </a:endParaRPr>
          </a:p>
          <a:p>
            <a:pPr marL="252000" marR="0" lvl="0" indent="-252000" algn="l" rtl="0">
              <a:spcBef>
                <a:spcPts val="2000"/>
              </a:spcBef>
              <a:spcAft>
                <a:spcPts val="0"/>
              </a:spcAft>
              <a:buClr>
                <a:schemeClr val="dk1"/>
              </a:buClr>
              <a:buSzPts val="24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근로계약서 작성이 어려운 여건일 때, 계약 및 </a:t>
            </a:r>
            <a:r>
              <a:rPr lang="ko-KR" sz="2400" dirty="0">
                <a:solidFill>
                  <a:srgbClr val="E84246"/>
                </a:solidFill>
                <a:latin typeface="HY헤드라인M" panose="02030600000101010101" pitchFamily="18" charset="-127"/>
                <a:ea typeface="HY헤드라인M" panose="02030600000101010101" pitchFamily="18" charset="-127"/>
                <a:sym typeface="Arial"/>
              </a:rPr>
              <a:t>근무 내용을 증명할 수 있는 자료</a:t>
            </a:r>
            <a:r>
              <a:rPr lang="ko-KR" sz="2400" dirty="0">
                <a:solidFill>
                  <a:schemeClr val="dk1"/>
                </a:solidFill>
                <a:latin typeface="HY헤드라인M" panose="02030600000101010101" pitchFamily="18" charset="-127"/>
                <a:ea typeface="HY헤드라인M" panose="02030600000101010101" pitchFamily="18" charset="-127"/>
                <a:sym typeface="Arial"/>
              </a:rPr>
              <a:t>들을 준비해야 합니다. </a:t>
            </a:r>
            <a:r>
              <a:rPr lang="ko-KR" sz="2400" dirty="0">
                <a:solidFill>
                  <a:srgbClr val="E84246"/>
                </a:solidFill>
                <a:latin typeface="HY헤드라인M" panose="02030600000101010101" pitchFamily="18" charset="-127"/>
                <a:ea typeface="HY헤드라인M" panose="02030600000101010101" pitchFamily="18" charset="-127"/>
                <a:sym typeface="Arial"/>
              </a:rPr>
              <a:t>( 달력이나 수첩에 꼭 표시해</a:t>
            </a:r>
            <a:r>
              <a:rPr lang="en-US" altLang="ko-KR" sz="2400" dirty="0">
                <a:solidFill>
                  <a:srgbClr val="E84246"/>
                </a:solidFill>
                <a:latin typeface="HY헤드라인M" panose="02030600000101010101" pitchFamily="18" charset="-127"/>
                <a:ea typeface="HY헤드라인M" panose="02030600000101010101" pitchFamily="18" charset="-127"/>
                <a:sym typeface="Arial"/>
              </a:rPr>
              <a:t> </a:t>
            </a:r>
            <a:r>
              <a:rPr lang="ko-KR" altLang="en-US" sz="2400" dirty="0">
                <a:solidFill>
                  <a:srgbClr val="E84246"/>
                </a:solidFill>
                <a:latin typeface="HY헤드라인M" panose="02030600000101010101" pitchFamily="18" charset="-127"/>
                <a:ea typeface="HY헤드라인M" panose="02030600000101010101" pitchFamily="18" charset="-127"/>
                <a:sym typeface="Arial"/>
              </a:rPr>
              <a:t>두</a:t>
            </a:r>
            <a:r>
              <a:rPr lang="ko-KR" sz="2400" dirty="0">
                <a:solidFill>
                  <a:srgbClr val="E84246"/>
                </a:solidFill>
                <a:latin typeface="HY헤드라인M" panose="02030600000101010101" pitchFamily="18" charset="-127"/>
                <a:ea typeface="HY헤드라인M" panose="02030600000101010101" pitchFamily="18" charset="-127"/>
                <a:sym typeface="Arial"/>
              </a:rPr>
              <a:t>세요. )</a:t>
            </a:r>
            <a:endParaRPr dirty="0">
              <a:latin typeface="HY헤드라인M" panose="02030600000101010101" pitchFamily="18" charset="-127"/>
              <a:ea typeface="HY헤드라인M" panose="02030600000101010101" pitchFamily="18" charset="-127"/>
            </a:endParaRPr>
          </a:p>
          <a:p>
            <a:pPr marL="252000" marR="0" lvl="0" indent="-252000" algn="l" rtl="0">
              <a:spcBef>
                <a:spcPts val="2000"/>
              </a:spcBef>
              <a:spcAft>
                <a:spcPts val="0"/>
              </a:spcAft>
              <a:buClr>
                <a:schemeClr val="dk1"/>
              </a:buClr>
              <a:buSzPts val="24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근로계약서를 작성하지 않거나 작성한 계약서를 주지 않는 경우 </a:t>
            </a:r>
            <a:br>
              <a:rPr lang="ko-KR" sz="2400" dirty="0">
                <a:solidFill>
                  <a:schemeClr val="dk1"/>
                </a:solidFill>
                <a:latin typeface="HY헤드라인M" panose="02030600000101010101" pitchFamily="18" charset="-127"/>
                <a:ea typeface="HY헤드라인M" panose="02030600000101010101" pitchFamily="18" charset="-127"/>
                <a:sym typeface="Arial"/>
              </a:rPr>
            </a:br>
            <a:r>
              <a:rPr lang="ko-KR" sz="2400" dirty="0">
                <a:solidFill>
                  <a:schemeClr val="dk1"/>
                </a:solidFill>
                <a:latin typeface="HY헤드라인M" panose="02030600000101010101" pitchFamily="18" charset="-127"/>
                <a:ea typeface="HY헤드라인M" panose="02030600000101010101" pitchFamily="18" charset="-127"/>
                <a:sym typeface="Arial"/>
              </a:rPr>
              <a:t> 고용노동부에 신고할 수 있습니다.</a:t>
            </a:r>
            <a:endParaRPr sz="2400" dirty="0">
              <a:solidFill>
                <a:srgbClr val="E84246"/>
              </a:solidFill>
              <a:latin typeface="HY헤드라인M" panose="02030600000101010101" pitchFamily="18" charset="-127"/>
              <a:ea typeface="HY헤드라인M" panose="02030600000101010101" pitchFamily="18" charset="-127"/>
              <a:sym typeface="Arial"/>
            </a:endParaRPr>
          </a:p>
        </p:txBody>
      </p:sp>
      <p:grpSp>
        <p:nvGrpSpPr>
          <p:cNvPr id="365" name="Google Shape;365;p20"/>
          <p:cNvGrpSpPr/>
          <p:nvPr/>
        </p:nvGrpSpPr>
        <p:grpSpPr>
          <a:xfrm>
            <a:off x="1596193" y="6885359"/>
            <a:ext cx="7501011" cy="369332"/>
            <a:chOff x="1596193" y="6885359"/>
            <a:chExt cx="7147724" cy="369332"/>
          </a:xfrm>
        </p:grpSpPr>
        <p:sp>
          <p:nvSpPr>
            <p:cNvPr id="366" name="Google Shape;366;p20"/>
            <p:cNvSpPr txBox="1"/>
            <p:nvPr/>
          </p:nvSpPr>
          <p:spPr>
            <a:xfrm>
              <a:off x="1596193" y="6885359"/>
              <a:ext cx="460818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a:solidFill>
                    <a:srgbClr val="007B68"/>
                  </a:solidFill>
                  <a:latin typeface="HY헤드라인M" panose="02030600000101010101" pitchFamily="18" charset="-127"/>
                  <a:ea typeface="HY헤드라인M" panose="02030600000101010101" pitchFamily="18" charset="-127"/>
                  <a:sym typeface="Arial"/>
                </a:rPr>
                <a:t>근로계약서를 작성하여 교부하지 않을 경우</a:t>
              </a:r>
              <a:endParaRPr sz="1800" dirty="0">
                <a:solidFill>
                  <a:srgbClr val="007B68"/>
                </a:solidFill>
                <a:latin typeface="HY헤드라인M" panose="02030600000101010101" pitchFamily="18" charset="-127"/>
                <a:ea typeface="HY헤드라인M" panose="02030600000101010101" pitchFamily="18" charset="-127"/>
                <a:sym typeface="Arial"/>
              </a:endParaRPr>
            </a:p>
          </p:txBody>
        </p:sp>
        <p:sp>
          <p:nvSpPr>
            <p:cNvPr id="367" name="Google Shape;367;p20"/>
            <p:cNvSpPr txBox="1"/>
            <p:nvPr/>
          </p:nvSpPr>
          <p:spPr>
            <a:xfrm>
              <a:off x="6430405" y="6885359"/>
              <a:ext cx="23135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500만원 이하 벌금</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368" name="Google Shape;368;p20"/>
            <p:cNvCxnSpPr/>
            <p:nvPr/>
          </p:nvCxnSpPr>
          <p:spPr>
            <a:xfrm>
              <a:off x="6310772" y="6958508"/>
              <a:ext cx="0" cy="228105"/>
            </a:xfrm>
            <a:prstGeom prst="straightConnector1">
              <a:avLst/>
            </a:prstGeom>
            <a:noFill/>
            <a:ln w="25400" cap="flat" cmpd="sng">
              <a:solidFill>
                <a:srgbClr val="6F6F6F"/>
              </a:solidFill>
              <a:prstDash val="solid"/>
              <a:round/>
              <a:headEnd type="none" w="sm" len="sm"/>
              <a:tailEnd type="none" w="sm" len="sm"/>
            </a:ln>
          </p:spPr>
        </p:cxnSp>
      </p:grpSp>
      <p:sp>
        <p:nvSpPr>
          <p:cNvPr id="369" name="Google Shape;369;p20"/>
          <p:cNvSpPr/>
          <p:nvPr/>
        </p:nvSpPr>
        <p:spPr>
          <a:xfrm>
            <a:off x="8010996" y="507504"/>
            <a:ext cx="2685579" cy="421754"/>
          </a:xfrm>
          <a:prstGeom prst="rect">
            <a:avLst/>
          </a:prstGeom>
          <a:solidFill>
            <a:srgbClr val="74B959"/>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a:t>
            </a:r>
            <a:endParaRPr>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E7521BD-0733-4413-A522-217DF3698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993" y="4535116"/>
            <a:ext cx="3431541" cy="26172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참여사회 2020년 1-2월 합본호 (통권 272호)">
            <a:extLst>
              <a:ext uri="{FF2B5EF4-FFF2-40B4-BE49-F238E27FC236}">
                <a16:creationId xmlns:a16="http://schemas.microsoft.com/office/drawing/2014/main" id="{9F1DC98C-5F21-4012-A1BB-DEDC8DC9F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07" t="16163" r="29746"/>
          <a:stretch/>
        </p:blipFill>
        <p:spPr bwMode="auto">
          <a:xfrm rot="186966" flipH="1">
            <a:off x="6255383" y="1249874"/>
            <a:ext cx="2750447" cy="3823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9AEC45-F997-4CB5-B2AC-06B3370E1E1B}"/>
              </a:ext>
            </a:extLst>
          </p:cNvPr>
          <p:cNvSpPr txBox="1"/>
          <p:nvPr/>
        </p:nvSpPr>
        <p:spPr>
          <a:xfrm>
            <a:off x="1014284" y="592636"/>
            <a:ext cx="9219831" cy="830997"/>
          </a:xfrm>
          <a:prstGeom prst="rect">
            <a:avLst/>
          </a:prstGeom>
          <a:noFill/>
        </p:spPr>
        <p:txBody>
          <a:bodyPr wrap="square">
            <a:spAutoFit/>
          </a:bodyPr>
          <a:lstStyle/>
          <a:p>
            <a:pPr algn="ctr"/>
            <a:r>
              <a:rPr lang="ko-KR" altLang="en-US" sz="1800" b="0" i="0" dirty="0">
                <a:solidFill>
                  <a:srgbClr val="555555"/>
                </a:solidFill>
                <a:effectLst/>
                <a:latin typeface="HY견고딕" panose="02030600000101010101" pitchFamily="18" charset="-127"/>
                <a:ea typeface="HY견고딕" panose="02030600000101010101" pitchFamily="18" charset="-127"/>
              </a:rPr>
              <a:t>근로기준법 제</a:t>
            </a:r>
            <a:r>
              <a:rPr lang="en-US" altLang="ko-KR" sz="1800" b="0" i="0" dirty="0">
                <a:solidFill>
                  <a:srgbClr val="555555"/>
                </a:solidFill>
                <a:effectLst/>
                <a:latin typeface="HY견고딕" panose="02030600000101010101" pitchFamily="18" charset="-127"/>
                <a:ea typeface="HY견고딕" panose="02030600000101010101" pitchFamily="18" charset="-127"/>
              </a:rPr>
              <a:t>17</a:t>
            </a:r>
            <a:r>
              <a:rPr lang="ko-KR" altLang="en-US" sz="1800" b="0" i="0" dirty="0">
                <a:solidFill>
                  <a:srgbClr val="555555"/>
                </a:solidFill>
                <a:effectLst/>
                <a:latin typeface="HY견고딕" panose="02030600000101010101" pitchFamily="18" charset="-127"/>
                <a:ea typeface="HY견고딕" panose="02030600000101010101" pitchFamily="18" charset="-127"/>
              </a:rPr>
              <a:t>조 </a:t>
            </a:r>
            <a:r>
              <a:rPr lang="ko-KR" altLang="en-US" sz="4800" b="1" i="0" dirty="0">
                <a:solidFill>
                  <a:srgbClr val="333333"/>
                </a:solidFill>
                <a:effectLst/>
                <a:latin typeface="HY견고딕" panose="02030600000101010101" pitchFamily="18" charset="-127"/>
                <a:ea typeface="HY견고딕" panose="02030600000101010101" pitchFamily="18" charset="-127"/>
              </a:rPr>
              <a:t>근로계약서 필수 기재사항</a:t>
            </a:r>
            <a:endParaRPr lang="ko-KR" altLang="en-US" sz="4000" dirty="0">
              <a:latin typeface="HY견고딕" panose="02030600000101010101" pitchFamily="18" charset="-127"/>
              <a:ea typeface="HY견고딕" panose="02030600000101010101" pitchFamily="18" charset="-127"/>
            </a:endParaRPr>
          </a:p>
        </p:txBody>
      </p:sp>
      <p:sp>
        <p:nvSpPr>
          <p:cNvPr id="5" name="TextBox 4">
            <a:extLst>
              <a:ext uri="{FF2B5EF4-FFF2-40B4-BE49-F238E27FC236}">
                <a16:creationId xmlns:a16="http://schemas.microsoft.com/office/drawing/2014/main" id="{5A94AFF8-A8AF-4A63-9E19-1C079052DC8F}"/>
              </a:ext>
            </a:extLst>
          </p:cNvPr>
          <p:cNvSpPr txBox="1"/>
          <p:nvPr/>
        </p:nvSpPr>
        <p:spPr>
          <a:xfrm rot="918214">
            <a:off x="6386244" y="2643740"/>
            <a:ext cx="3152557" cy="646331"/>
          </a:xfrm>
          <a:prstGeom prst="rect">
            <a:avLst/>
          </a:prstGeom>
          <a:noFill/>
        </p:spPr>
        <p:txBody>
          <a:bodyPr wrap="square" rtlCol="0">
            <a:spAutoFit/>
          </a:bodyPr>
          <a:lstStyle/>
          <a:p>
            <a:r>
              <a:rPr lang="ko-KR" altLang="en-US" sz="3600" dirty="0" err="1">
                <a:highlight>
                  <a:srgbClr val="00FF00"/>
                </a:highlight>
                <a:latin typeface="HY견고딕" panose="02030600000101010101" pitchFamily="18" charset="-127"/>
                <a:ea typeface="HY견고딕" panose="02030600000101010101" pitchFamily="18" charset="-127"/>
              </a:rPr>
              <a:t>소정근로</a:t>
            </a:r>
            <a:r>
              <a:rPr lang="ko-KR" altLang="en-US" sz="3600" dirty="0" err="1">
                <a:solidFill>
                  <a:srgbClr val="FF0000"/>
                </a:solidFill>
                <a:highlight>
                  <a:srgbClr val="00FF00"/>
                </a:highlight>
                <a:latin typeface="HY견고딕" panose="02030600000101010101" pitchFamily="18" charset="-127"/>
                <a:ea typeface="HY견고딕" panose="02030600000101010101" pitchFamily="18" charset="-127"/>
              </a:rPr>
              <a:t>ㅅㄱ</a:t>
            </a:r>
            <a:endParaRPr lang="ko-KR" altLang="en-US" sz="3600" dirty="0">
              <a:solidFill>
                <a:srgbClr val="FF0000"/>
              </a:solidFill>
              <a:highlight>
                <a:srgbClr val="00FF00"/>
              </a:highlight>
              <a:latin typeface="HY견고딕" panose="02030600000101010101" pitchFamily="18" charset="-127"/>
              <a:ea typeface="HY견고딕" panose="02030600000101010101" pitchFamily="18" charset="-127"/>
            </a:endParaRPr>
          </a:p>
        </p:txBody>
      </p:sp>
      <p:sp>
        <p:nvSpPr>
          <p:cNvPr id="6" name="TextBox 5">
            <a:extLst>
              <a:ext uri="{FF2B5EF4-FFF2-40B4-BE49-F238E27FC236}">
                <a16:creationId xmlns:a16="http://schemas.microsoft.com/office/drawing/2014/main" id="{9BE77052-D1D8-4F4D-97D1-71E5E2FC634D}"/>
              </a:ext>
            </a:extLst>
          </p:cNvPr>
          <p:cNvSpPr txBox="1"/>
          <p:nvPr/>
        </p:nvSpPr>
        <p:spPr>
          <a:xfrm>
            <a:off x="5346700" y="4207754"/>
            <a:ext cx="6416843" cy="646331"/>
          </a:xfrm>
          <a:prstGeom prst="rect">
            <a:avLst/>
          </a:prstGeom>
          <a:noFill/>
        </p:spPr>
        <p:txBody>
          <a:bodyPr wrap="square" rtlCol="0">
            <a:spAutoFit/>
          </a:bodyPr>
          <a:lstStyle/>
          <a:p>
            <a:r>
              <a:rPr lang="ko-KR" altLang="en-US" sz="3600" b="1" dirty="0" err="1">
                <a:solidFill>
                  <a:srgbClr val="FF0000"/>
                </a:solidFill>
                <a:highlight>
                  <a:srgbClr val="00FFFF"/>
                </a:highlight>
                <a:latin typeface="HY견고딕" panose="02030600000101010101" pitchFamily="18" charset="-127"/>
                <a:ea typeface="HY견고딕" panose="02030600000101010101" pitchFamily="18" charset="-127"/>
              </a:rPr>
              <a:t>ㅎㄱ</a:t>
            </a:r>
            <a:r>
              <a:rPr lang="ko-KR" altLang="en-US" sz="3600" dirty="0" err="1">
                <a:highlight>
                  <a:srgbClr val="00FFFF"/>
                </a:highlight>
                <a:latin typeface="HY견고딕" panose="02030600000101010101" pitchFamily="18" charset="-127"/>
                <a:ea typeface="HY견고딕" panose="02030600000101010101" pitchFamily="18" charset="-127"/>
              </a:rPr>
              <a:t>시간</a:t>
            </a:r>
            <a:r>
              <a:rPr lang="en-US" altLang="ko-KR" sz="3600" dirty="0">
                <a:highlight>
                  <a:srgbClr val="00FFFF"/>
                </a:highlight>
                <a:latin typeface="HY견고딕" panose="02030600000101010101" pitchFamily="18" charset="-127"/>
                <a:ea typeface="HY견고딕" panose="02030600000101010101" pitchFamily="18" charset="-127"/>
              </a:rPr>
              <a:t>, </a:t>
            </a:r>
            <a:r>
              <a:rPr lang="ko-KR" altLang="en-US" sz="3600" b="1" dirty="0" err="1">
                <a:solidFill>
                  <a:srgbClr val="FF0000"/>
                </a:solidFill>
                <a:highlight>
                  <a:srgbClr val="00FFFF"/>
                </a:highlight>
                <a:latin typeface="HY견고딕" panose="02030600000101010101" pitchFamily="18" charset="-127"/>
                <a:ea typeface="HY견고딕" panose="02030600000101010101" pitchFamily="18" charset="-127"/>
              </a:rPr>
              <a:t>ㅈ</a:t>
            </a:r>
            <a:r>
              <a:rPr lang="ko-KR" altLang="en-US" sz="3600" dirty="0" err="1">
                <a:highlight>
                  <a:srgbClr val="00FFFF"/>
                </a:highlight>
                <a:latin typeface="HY견고딕" panose="02030600000101010101" pitchFamily="18" charset="-127"/>
                <a:ea typeface="HY견고딕" panose="02030600000101010101" pitchFamily="18" charset="-127"/>
              </a:rPr>
              <a:t>휴일</a:t>
            </a:r>
            <a:r>
              <a:rPr lang="en-US" altLang="ko-KR" sz="3600" dirty="0">
                <a:highlight>
                  <a:srgbClr val="00FFFF"/>
                </a:highlight>
                <a:latin typeface="HY견고딕" panose="02030600000101010101" pitchFamily="18" charset="-127"/>
                <a:ea typeface="HY견고딕" panose="02030600000101010101" pitchFamily="18" charset="-127"/>
              </a:rPr>
              <a:t>, </a:t>
            </a:r>
            <a:r>
              <a:rPr lang="ko-KR" altLang="en-US" sz="3600" dirty="0">
                <a:highlight>
                  <a:srgbClr val="00FFFF"/>
                </a:highlight>
                <a:latin typeface="HY견고딕" panose="02030600000101010101" pitchFamily="18" charset="-127"/>
                <a:ea typeface="HY견고딕" panose="02030600000101010101" pitchFamily="18" charset="-127"/>
              </a:rPr>
              <a:t>휴일</a:t>
            </a:r>
            <a:r>
              <a:rPr lang="en-US" altLang="ko-KR" sz="3600" dirty="0">
                <a:highlight>
                  <a:srgbClr val="00FFFF"/>
                </a:highlight>
                <a:latin typeface="HY견고딕" panose="02030600000101010101" pitchFamily="18" charset="-127"/>
                <a:ea typeface="HY견고딕" panose="02030600000101010101" pitchFamily="18" charset="-127"/>
              </a:rPr>
              <a:t> </a:t>
            </a:r>
            <a:endParaRPr lang="ko-KR" altLang="en-US" sz="3600" dirty="0">
              <a:highlight>
                <a:srgbClr val="00FFFF"/>
              </a:highlight>
              <a:latin typeface="HY견고딕" panose="02030600000101010101" pitchFamily="18" charset="-127"/>
              <a:ea typeface="HY견고딕" panose="02030600000101010101" pitchFamily="18" charset="-127"/>
            </a:endParaRPr>
          </a:p>
        </p:txBody>
      </p:sp>
      <p:sp>
        <p:nvSpPr>
          <p:cNvPr id="8" name="TextBox 7">
            <a:extLst>
              <a:ext uri="{FF2B5EF4-FFF2-40B4-BE49-F238E27FC236}">
                <a16:creationId xmlns:a16="http://schemas.microsoft.com/office/drawing/2014/main" id="{3910FE42-AD54-40AD-A6BB-4A20F5DBD037}"/>
              </a:ext>
            </a:extLst>
          </p:cNvPr>
          <p:cNvSpPr txBox="1"/>
          <p:nvPr/>
        </p:nvSpPr>
        <p:spPr>
          <a:xfrm>
            <a:off x="4989207" y="5499655"/>
            <a:ext cx="2973315" cy="584775"/>
          </a:xfrm>
          <a:prstGeom prst="rect">
            <a:avLst/>
          </a:prstGeom>
          <a:noFill/>
        </p:spPr>
        <p:txBody>
          <a:bodyPr wrap="square" rtlCol="0">
            <a:spAutoFit/>
          </a:bodyPr>
          <a:lstStyle/>
          <a:p>
            <a:pPr algn="ctr"/>
            <a:r>
              <a:rPr lang="ko-KR" altLang="en-US" sz="3200" dirty="0">
                <a:latin typeface="HY견고딕" panose="02030600000101010101" pitchFamily="18" charset="-127"/>
                <a:ea typeface="HY견고딕" panose="02030600000101010101" pitchFamily="18" charset="-127"/>
              </a:rPr>
              <a:t>연차유급휴가</a:t>
            </a:r>
          </a:p>
        </p:txBody>
      </p:sp>
      <p:sp>
        <p:nvSpPr>
          <p:cNvPr id="2" name="TextBox 1">
            <a:extLst>
              <a:ext uri="{FF2B5EF4-FFF2-40B4-BE49-F238E27FC236}">
                <a16:creationId xmlns:a16="http://schemas.microsoft.com/office/drawing/2014/main" id="{9AEA7E7F-A5E0-4384-ABA9-4D62FCEB8410}"/>
              </a:ext>
            </a:extLst>
          </p:cNvPr>
          <p:cNvSpPr txBox="1"/>
          <p:nvPr/>
        </p:nvSpPr>
        <p:spPr>
          <a:xfrm>
            <a:off x="7639117" y="3495936"/>
            <a:ext cx="1450387" cy="261610"/>
          </a:xfrm>
          <a:prstGeom prst="rect">
            <a:avLst/>
          </a:prstGeom>
          <a:noFill/>
        </p:spPr>
        <p:txBody>
          <a:bodyPr wrap="square" rtlCol="0">
            <a:spAutoFit/>
          </a:bodyPr>
          <a:lstStyle/>
          <a:p>
            <a:r>
              <a:rPr lang="ko-KR" altLang="en-US" sz="1100" dirty="0" err="1">
                <a:highlight>
                  <a:srgbClr val="C0C0C0"/>
                </a:highlight>
              </a:rPr>
              <a:t>그림출처</a:t>
            </a:r>
            <a:r>
              <a:rPr lang="en-US" altLang="ko-KR" sz="1100" dirty="0">
                <a:highlight>
                  <a:srgbClr val="C0C0C0"/>
                </a:highlight>
              </a:rPr>
              <a:t>: </a:t>
            </a:r>
            <a:r>
              <a:rPr lang="ko-KR" altLang="en-US" sz="1100" dirty="0">
                <a:highlight>
                  <a:srgbClr val="C0C0C0"/>
                </a:highlight>
              </a:rPr>
              <a:t>참여연대</a:t>
            </a:r>
          </a:p>
        </p:txBody>
      </p:sp>
      <p:pic>
        <p:nvPicPr>
          <p:cNvPr id="9" name="그림 8">
            <a:extLst>
              <a:ext uri="{FF2B5EF4-FFF2-40B4-BE49-F238E27FC236}">
                <a16:creationId xmlns:a16="http://schemas.microsoft.com/office/drawing/2014/main" id="{77BFC40E-E23F-4A70-B58D-88E8AB5D5895}"/>
              </a:ext>
            </a:extLst>
          </p:cNvPr>
          <p:cNvPicPr>
            <a:picLocks noChangeAspect="1"/>
          </p:cNvPicPr>
          <p:nvPr/>
        </p:nvPicPr>
        <p:blipFill>
          <a:blip r:embed="rId4"/>
          <a:stretch>
            <a:fillRect/>
          </a:stretch>
        </p:blipFill>
        <p:spPr>
          <a:xfrm>
            <a:off x="459284" y="1993431"/>
            <a:ext cx="4187361" cy="2258189"/>
          </a:xfrm>
          <a:prstGeom prst="rect">
            <a:avLst/>
          </a:prstGeom>
        </p:spPr>
      </p:pic>
      <p:sp>
        <p:nvSpPr>
          <p:cNvPr id="11" name="TextBox 10">
            <a:extLst>
              <a:ext uri="{FF2B5EF4-FFF2-40B4-BE49-F238E27FC236}">
                <a16:creationId xmlns:a16="http://schemas.microsoft.com/office/drawing/2014/main" id="{17AF3341-7E19-4F74-AF0B-5D436D259BA2}"/>
              </a:ext>
            </a:extLst>
          </p:cNvPr>
          <p:cNvSpPr txBox="1"/>
          <p:nvPr/>
        </p:nvSpPr>
        <p:spPr>
          <a:xfrm>
            <a:off x="549962" y="3930006"/>
            <a:ext cx="1720343" cy="307777"/>
          </a:xfrm>
          <a:prstGeom prst="rect">
            <a:avLst/>
          </a:prstGeom>
          <a:noFill/>
        </p:spPr>
        <p:txBody>
          <a:bodyPr wrap="none" rtlCol="0">
            <a:spAutoFit/>
          </a:bodyPr>
          <a:lstStyle/>
          <a:p>
            <a:r>
              <a:rPr lang="ko-KR" altLang="en-US" dirty="0" err="1">
                <a:highlight>
                  <a:srgbClr val="C0C0C0"/>
                </a:highlight>
              </a:rPr>
              <a:t>그림출처</a:t>
            </a:r>
            <a:r>
              <a:rPr lang="en-US" altLang="ko-KR" dirty="0">
                <a:highlight>
                  <a:srgbClr val="C0C0C0"/>
                </a:highlight>
              </a:rPr>
              <a:t>: </a:t>
            </a:r>
            <a:r>
              <a:rPr lang="ko-KR" altLang="en-US" dirty="0">
                <a:highlight>
                  <a:srgbClr val="C0C0C0"/>
                </a:highlight>
              </a:rPr>
              <a:t>시흥신문</a:t>
            </a:r>
          </a:p>
        </p:txBody>
      </p:sp>
      <p:sp>
        <p:nvSpPr>
          <p:cNvPr id="14" name="TextBox 13">
            <a:extLst>
              <a:ext uri="{FF2B5EF4-FFF2-40B4-BE49-F238E27FC236}">
                <a16:creationId xmlns:a16="http://schemas.microsoft.com/office/drawing/2014/main" id="{26095753-995E-4A69-BE68-8C728C896F4C}"/>
              </a:ext>
            </a:extLst>
          </p:cNvPr>
          <p:cNvSpPr txBox="1"/>
          <p:nvPr/>
        </p:nvSpPr>
        <p:spPr>
          <a:xfrm>
            <a:off x="6583635" y="6974830"/>
            <a:ext cx="2029723" cy="307777"/>
          </a:xfrm>
          <a:prstGeom prst="rect">
            <a:avLst/>
          </a:prstGeom>
          <a:noFill/>
        </p:spPr>
        <p:txBody>
          <a:bodyPr wrap="none" rtlCol="0">
            <a:spAutoFit/>
          </a:bodyPr>
          <a:lstStyle/>
          <a:p>
            <a:r>
              <a:rPr lang="ko-KR" altLang="en-US" dirty="0" err="1"/>
              <a:t>그림출처</a:t>
            </a:r>
            <a:r>
              <a:rPr lang="en-US" altLang="ko-KR" dirty="0"/>
              <a:t>: HR </a:t>
            </a:r>
            <a:r>
              <a:rPr lang="ko-KR" altLang="en-US" dirty="0"/>
              <a:t>인사이트</a:t>
            </a:r>
          </a:p>
        </p:txBody>
      </p:sp>
      <p:sp>
        <p:nvSpPr>
          <p:cNvPr id="4" name="TextBox 3">
            <a:extLst>
              <a:ext uri="{FF2B5EF4-FFF2-40B4-BE49-F238E27FC236}">
                <a16:creationId xmlns:a16="http://schemas.microsoft.com/office/drawing/2014/main" id="{32BB2DCB-72AF-4674-BDDA-95BDCD725B17}"/>
              </a:ext>
            </a:extLst>
          </p:cNvPr>
          <p:cNvSpPr txBox="1"/>
          <p:nvPr/>
        </p:nvSpPr>
        <p:spPr>
          <a:xfrm rot="21008560">
            <a:off x="562355" y="2148475"/>
            <a:ext cx="1877673" cy="769441"/>
          </a:xfrm>
          <a:prstGeom prst="rect">
            <a:avLst/>
          </a:prstGeom>
          <a:noFill/>
        </p:spPr>
        <p:txBody>
          <a:bodyPr wrap="square" rtlCol="0">
            <a:spAutoFit/>
          </a:bodyPr>
          <a:lstStyle/>
          <a:p>
            <a:r>
              <a:rPr lang="ko-KR" altLang="en-US" sz="4400" dirty="0" err="1">
                <a:solidFill>
                  <a:srgbClr val="FF0000"/>
                </a:solidFill>
                <a:highlight>
                  <a:srgbClr val="FFFF00"/>
                </a:highlight>
                <a:latin typeface="HY견고딕" panose="02030600000101010101" pitchFamily="18" charset="-127"/>
                <a:ea typeface="HY견고딕" panose="02030600000101010101" pitchFamily="18" charset="-127"/>
              </a:rPr>
              <a:t>ㅇ</a:t>
            </a:r>
            <a:r>
              <a:rPr lang="ko-KR" altLang="en-US" sz="4400" dirty="0">
                <a:solidFill>
                  <a:srgbClr val="FF0000"/>
                </a:solidFill>
                <a:highlight>
                  <a:srgbClr val="FFFF00"/>
                </a:highlight>
                <a:latin typeface="HY견고딕" panose="02030600000101010101" pitchFamily="18" charset="-127"/>
                <a:ea typeface="HY견고딕" panose="02030600000101010101" pitchFamily="18" charset="-127"/>
              </a:rPr>
              <a:t> </a:t>
            </a:r>
            <a:r>
              <a:rPr lang="ko-KR" altLang="en-US" sz="4400" dirty="0" err="1">
                <a:solidFill>
                  <a:srgbClr val="FF0000"/>
                </a:solidFill>
                <a:highlight>
                  <a:srgbClr val="FFFF00"/>
                </a:highlight>
                <a:latin typeface="HY견고딕" panose="02030600000101010101" pitchFamily="18" charset="-127"/>
                <a:ea typeface="HY견고딕" panose="02030600000101010101" pitchFamily="18" charset="-127"/>
              </a:rPr>
              <a:t>ㄱ</a:t>
            </a:r>
            <a:endParaRPr lang="ko-KR" altLang="en-US" sz="4400" dirty="0">
              <a:solidFill>
                <a:srgbClr val="FF0000"/>
              </a:solidFill>
              <a:highlight>
                <a:srgbClr val="FFFF00"/>
              </a:highlight>
              <a:latin typeface="HY견고딕" panose="02030600000101010101" pitchFamily="18" charset="-127"/>
              <a:ea typeface="HY견고딕" panose="02030600000101010101" pitchFamily="18" charset="-127"/>
            </a:endParaRPr>
          </a:p>
        </p:txBody>
      </p:sp>
      <p:pic>
        <p:nvPicPr>
          <p:cNvPr id="1034" name="Picture 10" descr="넓은 임원실, 부족한 회의실, 따닥따닥 책상…사무실이 후진 이유[딥다이브]｜동아일보">
            <a:extLst>
              <a:ext uri="{FF2B5EF4-FFF2-40B4-BE49-F238E27FC236}">
                <a16:creationId xmlns:a16="http://schemas.microsoft.com/office/drawing/2014/main" id="{B37057E0-5B2D-4B1D-B7D8-DEA56E0615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12" t="38824" r="22211" b="8492"/>
          <a:stretch/>
        </p:blipFill>
        <p:spPr bwMode="auto">
          <a:xfrm>
            <a:off x="549962" y="4901818"/>
            <a:ext cx="4217981" cy="22505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04BECC-D4AB-4266-A95E-DDE74CA37163}"/>
              </a:ext>
            </a:extLst>
          </p:cNvPr>
          <p:cNvSpPr txBox="1"/>
          <p:nvPr/>
        </p:nvSpPr>
        <p:spPr>
          <a:xfrm>
            <a:off x="459285" y="4513230"/>
            <a:ext cx="4491526" cy="646331"/>
          </a:xfrm>
          <a:prstGeom prst="rect">
            <a:avLst/>
          </a:prstGeom>
          <a:noFill/>
        </p:spPr>
        <p:txBody>
          <a:bodyPr wrap="square" rtlCol="0">
            <a:spAutoFit/>
          </a:bodyPr>
          <a:lstStyle/>
          <a:p>
            <a:r>
              <a:rPr lang="ko-KR" altLang="en-US" sz="3600" dirty="0">
                <a:solidFill>
                  <a:schemeClr val="bg1"/>
                </a:solidFill>
                <a:highlight>
                  <a:srgbClr val="0000FF"/>
                </a:highlight>
                <a:latin typeface="HY견고딕" panose="02030600000101010101" pitchFamily="18" charset="-127"/>
                <a:ea typeface="HY견고딕" panose="02030600000101010101" pitchFamily="18" charset="-127"/>
              </a:rPr>
              <a:t>근무</a:t>
            </a:r>
            <a:r>
              <a:rPr lang="ko-KR" altLang="en-US" sz="3600" dirty="0">
                <a:highlight>
                  <a:srgbClr val="0000FF"/>
                </a:highlight>
                <a:latin typeface="HY견고딕" panose="02030600000101010101" pitchFamily="18" charset="-127"/>
                <a:ea typeface="HY견고딕" panose="02030600000101010101" pitchFamily="18" charset="-127"/>
              </a:rPr>
              <a:t> </a:t>
            </a:r>
            <a:r>
              <a:rPr lang="ko-KR" altLang="en-US" sz="3600" b="1" dirty="0" err="1">
                <a:solidFill>
                  <a:srgbClr val="FF0000"/>
                </a:solidFill>
                <a:highlight>
                  <a:srgbClr val="0000FF"/>
                </a:highlight>
                <a:latin typeface="HY견고딕" panose="02030600000101010101" pitchFamily="18" charset="-127"/>
                <a:ea typeface="HY견고딕" panose="02030600000101010101" pitchFamily="18" charset="-127"/>
              </a:rPr>
              <a:t>ㅈㅅ</a:t>
            </a:r>
            <a:r>
              <a:rPr lang="en-US" altLang="ko-KR" sz="3600" dirty="0">
                <a:highlight>
                  <a:srgbClr val="0000FF"/>
                </a:highlight>
                <a:latin typeface="HY견고딕" panose="02030600000101010101" pitchFamily="18" charset="-127"/>
                <a:ea typeface="HY견고딕" panose="02030600000101010101" pitchFamily="18" charset="-127"/>
              </a:rPr>
              <a:t>, </a:t>
            </a:r>
            <a:r>
              <a:rPr lang="ko-KR" altLang="en-US" sz="3600" dirty="0">
                <a:solidFill>
                  <a:schemeClr val="bg1"/>
                </a:solidFill>
                <a:highlight>
                  <a:srgbClr val="0000FF"/>
                </a:highlight>
                <a:latin typeface="HY견고딕" panose="02030600000101010101" pitchFamily="18" charset="-127"/>
                <a:ea typeface="HY견고딕" panose="02030600000101010101" pitchFamily="18" charset="-127"/>
              </a:rPr>
              <a:t>업무 내용</a:t>
            </a:r>
          </a:p>
        </p:txBody>
      </p:sp>
      <p:sp>
        <p:nvSpPr>
          <p:cNvPr id="16" name="TextBox 15">
            <a:extLst>
              <a:ext uri="{FF2B5EF4-FFF2-40B4-BE49-F238E27FC236}">
                <a16:creationId xmlns:a16="http://schemas.microsoft.com/office/drawing/2014/main" id="{DD0322B8-7F1D-4032-8454-FF1D39203F2C}"/>
              </a:ext>
            </a:extLst>
          </p:cNvPr>
          <p:cNvSpPr txBox="1"/>
          <p:nvPr/>
        </p:nvSpPr>
        <p:spPr>
          <a:xfrm>
            <a:off x="510353" y="7152384"/>
            <a:ext cx="4491526" cy="261610"/>
          </a:xfrm>
          <a:prstGeom prst="rect">
            <a:avLst/>
          </a:prstGeom>
          <a:noFill/>
        </p:spPr>
        <p:txBody>
          <a:bodyPr wrap="square">
            <a:spAutoFit/>
          </a:bodyPr>
          <a:lstStyle/>
          <a:p>
            <a:r>
              <a:rPr lang="ko-KR" altLang="en-US" sz="1100" b="0" i="0" dirty="0">
                <a:solidFill>
                  <a:srgbClr val="111111"/>
                </a:solidFill>
                <a:effectLst/>
                <a:latin typeface="Inter"/>
              </a:rPr>
              <a:t>자율좌석제</a:t>
            </a:r>
            <a:r>
              <a:rPr lang="en-US" altLang="ko-KR" sz="1100" b="0" i="0" dirty="0">
                <a:solidFill>
                  <a:srgbClr val="111111"/>
                </a:solidFill>
                <a:effectLst/>
                <a:latin typeface="Inter"/>
              </a:rPr>
              <a:t>-</a:t>
            </a:r>
            <a:r>
              <a:rPr lang="ko-KR" altLang="en-US" sz="1100" b="0" i="0" dirty="0">
                <a:solidFill>
                  <a:srgbClr val="111111"/>
                </a:solidFill>
                <a:effectLst/>
                <a:latin typeface="Inter"/>
              </a:rPr>
              <a:t>서울 삼성동 </a:t>
            </a:r>
            <a:r>
              <a:rPr lang="ko-KR" altLang="en-US" sz="1100" b="0" i="0" dirty="0" err="1">
                <a:solidFill>
                  <a:srgbClr val="111111"/>
                </a:solidFill>
                <a:effectLst/>
                <a:latin typeface="Inter"/>
              </a:rPr>
              <a:t>아셈타워의</a:t>
            </a:r>
            <a:r>
              <a:rPr lang="ko-KR" altLang="en-US" sz="1100" b="0" i="0" dirty="0">
                <a:solidFill>
                  <a:srgbClr val="111111"/>
                </a:solidFill>
                <a:effectLst/>
                <a:latin typeface="Inter"/>
              </a:rPr>
              <a:t> </a:t>
            </a:r>
            <a:r>
              <a:rPr lang="ko-KR" altLang="en-US" sz="1100" b="0" i="0" dirty="0" err="1">
                <a:solidFill>
                  <a:srgbClr val="111111"/>
                </a:solidFill>
                <a:effectLst/>
                <a:latin typeface="Inter"/>
              </a:rPr>
              <a:t>로레알코리아</a:t>
            </a:r>
            <a:r>
              <a:rPr lang="ko-KR" altLang="en-US" sz="1100" b="0" i="0" dirty="0">
                <a:solidFill>
                  <a:srgbClr val="111111"/>
                </a:solidFill>
                <a:effectLst/>
                <a:latin typeface="Inter"/>
              </a:rPr>
              <a:t> 사무실</a:t>
            </a:r>
            <a:endParaRPr lang="ko-KR" altLang="en-US" sz="1100" dirty="0"/>
          </a:p>
        </p:txBody>
      </p:sp>
      <p:sp>
        <p:nvSpPr>
          <p:cNvPr id="17" name="TextBox 16">
            <a:extLst>
              <a:ext uri="{FF2B5EF4-FFF2-40B4-BE49-F238E27FC236}">
                <a16:creationId xmlns:a16="http://schemas.microsoft.com/office/drawing/2014/main" id="{E4428592-913E-4D0F-8651-344A2EFBE8B6}"/>
              </a:ext>
            </a:extLst>
          </p:cNvPr>
          <p:cNvSpPr txBox="1"/>
          <p:nvPr/>
        </p:nvSpPr>
        <p:spPr>
          <a:xfrm>
            <a:off x="510353" y="6832175"/>
            <a:ext cx="4038071" cy="261610"/>
          </a:xfrm>
          <a:prstGeom prst="rect">
            <a:avLst/>
          </a:prstGeom>
          <a:noFill/>
        </p:spPr>
        <p:txBody>
          <a:bodyPr wrap="square">
            <a:spAutoFit/>
          </a:bodyPr>
          <a:lstStyle/>
          <a:p>
            <a:r>
              <a:rPr lang="ko-KR" altLang="en-US" sz="1100" dirty="0" err="1"/>
              <a:t>그림출처</a:t>
            </a:r>
            <a:r>
              <a:rPr lang="en-US" altLang="ko-KR" sz="1100" dirty="0"/>
              <a:t>: </a:t>
            </a:r>
            <a:r>
              <a:rPr lang="ko-KR" altLang="en-US" sz="1100" dirty="0"/>
              <a:t>동아일보</a:t>
            </a:r>
          </a:p>
        </p:txBody>
      </p:sp>
    </p:spTree>
    <p:extLst>
      <p:ext uri="{BB962C8B-B14F-4D97-AF65-F5344CB8AC3E}">
        <p14:creationId xmlns:p14="http://schemas.microsoft.com/office/powerpoint/2010/main" val="205977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1" descr="D:\01.프로젝트-SUM\[프로젝트]취업지원센터\18.표준교안ppt제작\png저장\2-1_1차시\19-2.png"/>
          <p:cNvPicPr preferRelativeResize="0"/>
          <p:nvPr/>
        </p:nvPicPr>
        <p:blipFill rotWithShape="1">
          <a:blip r:embed="rId3">
            <a:alphaModFix/>
          </a:blip>
          <a:srcRect/>
          <a:stretch/>
        </p:blipFill>
        <p:spPr>
          <a:xfrm>
            <a:off x="4876800" y="1500188"/>
            <a:ext cx="3803904" cy="2810256"/>
          </a:xfrm>
          <a:prstGeom prst="rect">
            <a:avLst/>
          </a:prstGeom>
          <a:noFill/>
          <a:ln>
            <a:noFill/>
          </a:ln>
        </p:spPr>
      </p:pic>
      <p:sp>
        <p:nvSpPr>
          <p:cNvPr id="376" name="Google Shape;376;p21"/>
          <p:cNvSpPr/>
          <p:nvPr/>
        </p:nvSpPr>
        <p:spPr>
          <a:xfrm>
            <a:off x="1116211" y="3132559"/>
            <a:ext cx="8492299" cy="3384376"/>
          </a:xfrm>
          <a:prstGeom prst="roundRect">
            <a:avLst>
              <a:gd name="adj" fmla="val 6115"/>
            </a:avLst>
          </a:prstGeom>
          <a:solidFill>
            <a:schemeClr val="lt1"/>
          </a:solidFill>
          <a:ln w="19050" cap="flat" cmpd="sng">
            <a:solidFill>
              <a:srgbClr val="3E2E27"/>
            </a:solidFill>
            <a:prstDash val="solid"/>
            <a:round/>
            <a:headEnd type="none" w="sm" len="sm"/>
            <a:tailEnd type="none" w="sm" len="sm"/>
          </a:ln>
        </p:spPr>
        <p:txBody>
          <a:bodyPr spcFirstLastPara="1" wrap="square" lIns="756000" tIns="252000" rIns="91425" bIns="45700" anchor="t" anchorCtr="0">
            <a:noAutofit/>
          </a:bodyPr>
          <a:lstStyle/>
          <a:p>
            <a:pPr marL="0" marR="0" lvl="0" indent="0" algn="l" rtl="0">
              <a:spcBef>
                <a:spcPts val="0"/>
              </a:spcBef>
              <a:spcAft>
                <a:spcPts val="0"/>
              </a:spcAft>
              <a:buNone/>
            </a:pPr>
            <a:endParaRPr sz="2200">
              <a:solidFill>
                <a:schemeClr val="dk1"/>
              </a:solidFill>
              <a:latin typeface="HY헤드라인M" panose="02030600000101010101" pitchFamily="18" charset="-127"/>
              <a:ea typeface="HY헤드라인M" panose="02030600000101010101" pitchFamily="18" charset="-127"/>
              <a:sym typeface="Arial"/>
            </a:endParaRPr>
          </a:p>
        </p:txBody>
      </p:sp>
      <p:sp>
        <p:nvSpPr>
          <p:cNvPr id="377" name="Google Shape;377;p21"/>
          <p:cNvSpPr/>
          <p:nvPr/>
        </p:nvSpPr>
        <p:spPr>
          <a:xfrm>
            <a:off x="7055842" y="507504"/>
            <a:ext cx="3640733" cy="421754"/>
          </a:xfrm>
          <a:prstGeom prst="rect">
            <a:avLst/>
          </a:prstGeom>
          <a:solidFill>
            <a:srgbClr val="009FE3"/>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dirty="0">
                <a:solidFill>
                  <a:srgbClr val="FFED00"/>
                </a:solidFill>
                <a:latin typeface="HY헤드라인M" panose="02030600000101010101" pitchFamily="18" charset="-127"/>
                <a:ea typeface="HY헤드라인M" panose="02030600000101010101" pitchFamily="18" charset="-127"/>
                <a:sym typeface="Arial"/>
              </a:rPr>
              <a:t>근로계약서 작성</a:t>
            </a:r>
            <a:endParaRPr dirty="0">
              <a:latin typeface="HY헤드라인M" panose="02030600000101010101" pitchFamily="18" charset="-127"/>
              <a:ea typeface="HY헤드라인M" panose="02030600000101010101" pitchFamily="18" charset="-127"/>
            </a:endParaRPr>
          </a:p>
        </p:txBody>
      </p:sp>
      <p:sp>
        <p:nvSpPr>
          <p:cNvPr id="378" name="Google Shape;378;p21"/>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379" name="Google Shape;379;p21"/>
          <p:cNvSpPr/>
          <p:nvPr/>
        </p:nvSpPr>
        <p:spPr>
          <a:xfrm>
            <a:off x="-28429" y="391121"/>
            <a:ext cx="8047982" cy="654520"/>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3600" dirty="0">
                <a:solidFill>
                  <a:srgbClr val="009FE3"/>
                </a:solidFill>
                <a:latin typeface="HY헤드라인M" panose="02030600000101010101" pitchFamily="18" charset="-127"/>
                <a:ea typeface="HY헤드라인M" panose="02030600000101010101" pitchFamily="18" charset="-127"/>
                <a:sym typeface="Arial"/>
              </a:rPr>
              <a:t>(활동)</a:t>
            </a:r>
            <a:r>
              <a:rPr lang="en-US" altLang="ko-KR" sz="3600" dirty="0">
                <a:solidFill>
                  <a:srgbClr val="009FE3"/>
                </a:solidFill>
                <a:latin typeface="HY헤드라인M" panose="02030600000101010101" pitchFamily="18" charset="-127"/>
                <a:ea typeface="HY헤드라인M" panose="02030600000101010101" pitchFamily="18" charset="-127"/>
                <a:sym typeface="Arial"/>
              </a:rPr>
              <a:t> </a:t>
            </a:r>
            <a:r>
              <a:rPr lang="ko-KR" altLang="en-US" sz="3600" dirty="0">
                <a:solidFill>
                  <a:srgbClr val="009FE3"/>
                </a:solidFill>
                <a:latin typeface="HY헤드라인M" panose="02030600000101010101" pitchFamily="18" charset="-127"/>
                <a:ea typeface="HY헤드라인M" panose="02030600000101010101" pitchFamily="18" charset="-127"/>
                <a:sym typeface="Arial"/>
              </a:rPr>
              <a:t>노동계약</a:t>
            </a:r>
            <a:r>
              <a:rPr lang="en-US" altLang="ko-KR" sz="3600" dirty="0">
                <a:solidFill>
                  <a:srgbClr val="009FE3"/>
                </a:solidFill>
                <a:latin typeface="HY헤드라인M" panose="02030600000101010101" pitchFamily="18" charset="-127"/>
                <a:ea typeface="HY헤드라인M" panose="02030600000101010101" pitchFamily="18" charset="-127"/>
                <a:sym typeface="Arial"/>
              </a:rPr>
              <a:t>-</a:t>
            </a:r>
            <a:r>
              <a:rPr lang="ko-KR" sz="3600" dirty="0">
                <a:solidFill>
                  <a:schemeClr val="dk1"/>
                </a:solidFill>
                <a:latin typeface="HY헤드라인M" panose="02030600000101010101" pitchFamily="18" charset="-127"/>
                <a:ea typeface="HY헤드라인M" panose="02030600000101010101" pitchFamily="18" charset="-127"/>
                <a:sym typeface="Arial"/>
              </a:rPr>
              <a:t>근로계약서 작성</a:t>
            </a:r>
            <a:endParaRPr sz="1050" dirty="0">
              <a:latin typeface="HY헤드라인M" panose="02030600000101010101" pitchFamily="18" charset="-127"/>
              <a:ea typeface="HY헤드라인M" panose="02030600000101010101" pitchFamily="18" charset="-127"/>
            </a:endParaRPr>
          </a:p>
        </p:txBody>
      </p:sp>
      <p:pic>
        <p:nvPicPr>
          <p:cNvPr id="380" name="Google Shape;380;p21" descr="D:\01.프로젝트-SUM\[프로젝트]취업지원센터\18.표준교안ppt제작\png저장\2-1_1차시\19-1.png"/>
          <p:cNvPicPr preferRelativeResize="0"/>
          <p:nvPr/>
        </p:nvPicPr>
        <p:blipFill rotWithShape="1">
          <a:blip r:embed="rId4">
            <a:alphaModFix/>
          </a:blip>
          <a:srcRect/>
          <a:stretch/>
        </p:blipFill>
        <p:spPr>
          <a:xfrm>
            <a:off x="1479600" y="3894717"/>
            <a:ext cx="1737360" cy="1207008"/>
          </a:xfrm>
          <a:prstGeom prst="rect">
            <a:avLst/>
          </a:prstGeom>
          <a:noFill/>
          <a:ln>
            <a:noFill/>
          </a:ln>
        </p:spPr>
      </p:pic>
      <p:sp>
        <p:nvSpPr>
          <p:cNvPr id="381" name="Google Shape;381;p21"/>
          <p:cNvSpPr/>
          <p:nvPr/>
        </p:nvSpPr>
        <p:spPr>
          <a:xfrm>
            <a:off x="1116210" y="2009031"/>
            <a:ext cx="2502297" cy="696069"/>
          </a:xfrm>
          <a:prstGeom prst="roundRect">
            <a:avLst>
              <a:gd name="adj" fmla="val 27614"/>
            </a:avLst>
          </a:prstGeom>
          <a:solidFill>
            <a:srgbClr val="3E2E2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3200">
                <a:solidFill>
                  <a:schemeClr val="lt1"/>
                </a:solidFill>
                <a:latin typeface="HY헤드라인M" panose="02030600000101010101" pitchFamily="18" charset="-127"/>
                <a:ea typeface="HY헤드라인M" panose="02030600000101010101" pitchFamily="18" charset="-127"/>
                <a:sym typeface="Arial"/>
              </a:rPr>
              <a:t>활동방법</a:t>
            </a:r>
            <a:endParaRPr>
              <a:latin typeface="HY헤드라인M" panose="02030600000101010101" pitchFamily="18" charset="-127"/>
              <a:ea typeface="HY헤드라인M" panose="02030600000101010101" pitchFamily="18" charset="-127"/>
            </a:endParaRPr>
          </a:p>
        </p:txBody>
      </p:sp>
      <p:sp>
        <p:nvSpPr>
          <p:cNvPr id="382" name="Google Shape;382;p21"/>
          <p:cNvSpPr txBox="1"/>
          <p:nvPr/>
        </p:nvSpPr>
        <p:spPr>
          <a:xfrm>
            <a:off x="3016155" y="3627090"/>
            <a:ext cx="6412245" cy="22928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1. 근로계약서 양식을 1장씩 갖는다. </a:t>
            </a:r>
            <a:endParaRPr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2. 짝궁끼리  알바 역할과 사장 역할을 한다. </a:t>
            </a:r>
            <a:endParaRPr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3. 구체적인 알바 상황 중 1가지를 선택한다.</a:t>
            </a:r>
            <a:endParaRPr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4. 첫만남 - 협상 - 근로계약서 작성하기 (10분 내)</a:t>
            </a:r>
            <a:endParaRPr sz="22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383" name="Google Shape;383;p21"/>
          <p:cNvCxnSpPr/>
          <p:nvPr/>
        </p:nvCxnSpPr>
        <p:spPr>
          <a:xfrm>
            <a:off x="3524112" y="4102571"/>
            <a:ext cx="5639012" cy="0"/>
          </a:xfrm>
          <a:prstGeom prst="straightConnector1">
            <a:avLst/>
          </a:prstGeom>
          <a:noFill/>
          <a:ln w="15875" cap="flat" cmpd="sng">
            <a:solidFill>
              <a:srgbClr val="A5A5A5"/>
            </a:solidFill>
            <a:prstDash val="dash"/>
            <a:round/>
            <a:headEnd type="none" w="sm" len="sm"/>
            <a:tailEnd type="none" w="sm" len="sm"/>
          </a:ln>
        </p:spPr>
      </p:cxnSp>
      <p:cxnSp>
        <p:nvCxnSpPr>
          <p:cNvPr id="384" name="Google Shape;384;p21"/>
          <p:cNvCxnSpPr/>
          <p:nvPr/>
        </p:nvCxnSpPr>
        <p:spPr>
          <a:xfrm>
            <a:off x="3524112" y="4711564"/>
            <a:ext cx="5639012" cy="0"/>
          </a:xfrm>
          <a:prstGeom prst="straightConnector1">
            <a:avLst/>
          </a:prstGeom>
          <a:noFill/>
          <a:ln w="15875" cap="flat" cmpd="sng">
            <a:solidFill>
              <a:srgbClr val="A5A5A5"/>
            </a:solidFill>
            <a:prstDash val="dash"/>
            <a:round/>
            <a:headEnd type="none" w="sm" len="sm"/>
            <a:tailEnd type="none" w="sm" len="sm"/>
          </a:ln>
        </p:spPr>
      </p:cxnSp>
      <p:cxnSp>
        <p:nvCxnSpPr>
          <p:cNvPr id="385" name="Google Shape;385;p21"/>
          <p:cNvCxnSpPr/>
          <p:nvPr/>
        </p:nvCxnSpPr>
        <p:spPr>
          <a:xfrm>
            <a:off x="3524112" y="5320557"/>
            <a:ext cx="5639012" cy="0"/>
          </a:xfrm>
          <a:prstGeom prst="straightConnector1">
            <a:avLst/>
          </a:prstGeom>
          <a:noFill/>
          <a:ln w="15875" cap="flat" cmpd="sng">
            <a:solidFill>
              <a:srgbClr val="A5A5A5"/>
            </a:solidFill>
            <a:prstDash val="dash"/>
            <a:round/>
            <a:headEnd type="none" w="sm" len="sm"/>
            <a:tailEnd type="none" w="sm" len="sm"/>
          </a:ln>
        </p:spPr>
      </p:cxnSp>
      <p:cxnSp>
        <p:nvCxnSpPr>
          <p:cNvPr id="386" name="Google Shape;386;p21"/>
          <p:cNvCxnSpPr/>
          <p:nvPr/>
        </p:nvCxnSpPr>
        <p:spPr>
          <a:xfrm>
            <a:off x="3533637" y="5929550"/>
            <a:ext cx="5639012" cy="0"/>
          </a:xfrm>
          <a:prstGeom prst="straightConnector1">
            <a:avLst/>
          </a:prstGeom>
          <a:noFill/>
          <a:ln w="15875" cap="flat" cmpd="sng">
            <a:solidFill>
              <a:srgbClr val="A5A5A5"/>
            </a:solidFill>
            <a:prstDash val="dash"/>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22"/>
          <p:cNvSpPr/>
          <p:nvPr/>
        </p:nvSpPr>
        <p:spPr>
          <a:xfrm>
            <a:off x="1" y="1804693"/>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393" name="Google Shape;393;p22"/>
          <p:cNvSpPr/>
          <p:nvPr/>
        </p:nvSpPr>
        <p:spPr>
          <a:xfrm>
            <a:off x="427166" y="193931"/>
            <a:ext cx="10161638"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rgbClr val="009FE3"/>
                </a:solidFill>
                <a:latin typeface="HY헤드라인M" panose="02030600000101010101" pitchFamily="18" charset="-127"/>
                <a:ea typeface="HY헤드라인M" panose="02030600000101010101" pitchFamily="18" charset="-127"/>
                <a:sym typeface="Arial"/>
              </a:rPr>
              <a:t>참여수업</a:t>
            </a:r>
            <a:r>
              <a:rPr lang="en-US" altLang="ko-KR" sz="4600" dirty="0">
                <a:solidFill>
                  <a:srgbClr val="009FE3"/>
                </a:solidFill>
                <a:latin typeface="HY헤드라인M" panose="02030600000101010101" pitchFamily="18" charset="-127"/>
                <a:ea typeface="HY헤드라인M" panose="02030600000101010101" pitchFamily="18" charset="-127"/>
                <a:sym typeface="Arial"/>
              </a:rPr>
              <a:t>-</a:t>
            </a:r>
            <a:r>
              <a:rPr lang="ko-KR" altLang="en-US" sz="4600" dirty="0">
                <a:solidFill>
                  <a:srgbClr val="009FE3"/>
                </a:solidFill>
                <a:latin typeface="HY헤드라인M" panose="02030600000101010101" pitchFamily="18" charset="-127"/>
                <a:ea typeface="HY헤드라인M" panose="02030600000101010101" pitchFamily="18" charset="-127"/>
                <a:sym typeface="Arial"/>
              </a:rPr>
              <a:t>노동계약 </a:t>
            </a:r>
            <a:r>
              <a:rPr lang="ko-KR" sz="4600" dirty="0">
                <a:solidFill>
                  <a:schemeClr val="dk1"/>
                </a:solidFill>
                <a:latin typeface="HY헤드라인M" panose="02030600000101010101" pitchFamily="18" charset="-127"/>
                <a:ea typeface="HY헤드라인M" panose="02030600000101010101" pitchFamily="18" charset="-127"/>
                <a:sym typeface="Arial"/>
              </a:rPr>
              <a:t>근로계약서 작성</a:t>
            </a:r>
            <a:endParaRPr dirty="0">
              <a:latin typeface="HY헤드라인M" panose="02030600000101010101" pitchFamily="18" charset="-127"/>
              <a:ea typeface="HY헤드라인M" panose="02030600000101010101" pitchFamily="18" charset="-127"/>
            </a:endParaRPr>
          </a:p>
        </p:txBody>
      </p:sp>
      <p:sp>
        <p:nvSpPr>
          <p:cNvPr id="394" name="Google Shape;394;p22"/>
          <p:cNvSpPr/>
          <p:nvPr/>
        </p:nvSpPr>
        <p:spPr>
          <a:xfrm>
            <a:off x="603460" y="1557857"/>
            <a:ext cx="4057848" cy="2068051"/>
          </a:xfrm>
          <a:prstGeom prst="roundRect">
            <a:avLst>
              <a:gd name="adj" fmla="val 4218"/>
            </a:avLst>
          </a:prstGeom>
          <a:solidFill>
            <a:srgbClr val="4565AD"/>
          </a:solidFill>
          <a:ln>
            <a:noFill/>
          </a:ln>
        </p:spPr>
        <p:txBody>
          <a:bodyPr spcFirstLastPara="1" wrap="square" lIns="180000" tIns="90000" rIns="91425" bIns="45700" anchor="t" anchorCtr="0">
            <a:noAutofit/>
          </a:bodyPr>
          <a:lstStyle/>
          <a:p>
            <a:pPr marL="0" marR="0" lvl="0" indent="0" algn="l" rtl="0">
              <a:spcBef>
                <a:spcPts val="0"/>
              </a:spcBef>
              <a:spcAft>
                <a:spcPts val="0"/>
              </a:spcAft>
              <a:buNone/>
            </a:pPr>
            <a:r>
              <a:rPr lang="ko-KR" altLang="en-US" sz="2400" dirty="0" err="1">
                <a:solidFill>
                  <a:schemeClr val="lt1"/>
                </a:solidFill>
                <a:latin typeface="HY헤드라인M" panose="02030600000101010101" pitchFamily="18" charset="-127"/>
                <a:ea typeface="HY헤드라인M" panose="02030600000101010101" pitchFamily="18" charset="-127"/>
              </a:rPr>
              <a:t>탄다디비라</a:t>
            </a:r>
            <a:r>
              <a:rPr lang="ko-KR" altLang="en-US" sz="2400" dirty="0">
                <a:solidFill>
                  <a:schemeClr val="lt1"/>
                </a:solidFill>
                <a:latin typeface="HY헤드라인M" panose="02030600000101010101" pitchFamily="18" charset="-127"/>
                <a:ea typeface="HY헤드라인M" panose="02030600000101010101" pitchFamily="18" charset="-127"/>
              </a:rPr>
              <a:t> 식당</a:t>
            </a:r>
            <a:endParaRPr dirty="0">
              <a:latin typeface="HY헤드라인M" panose="02030600000101010101" pitchFamily="18" charset="-127"/>
              <a:ea typeface="HY헤드라인M" panose="02030600000101010101" pitchFamily="18" charset="-127"/>
            </a:endParaRPr>
          </a:p>
        </p:txBody>
      </p:sp>
      <p:sp>
        <p:nvSpPr>
          <p:cNvPr id="395" name="Google Shape;395;p22"/>
          <p:cNvSpPr/>
          <p:nvPr/>
        </p:nvSpPr>
        <p:spPr>
          <a:xfrm>
            <a:off x="522538" y="2327080"/>
            <a:ext cx="2782775" cy="1247775"/>
          </a:xfrm>
          <a:prstGeom prst="roundRect">
            <a:avLst>
              <a:gd name="adj" fmla="val 12426"/>
            </a:avLst>
          </a:prstGeom>
          <a:solidFill>
            <a:srgbClr val="F6F6F6"/>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시       급 : 협의</a:t>
            </a:r>
            <a:endParaRPr sz="20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근무시간 : </a:t>
            </a:r>
            <a:r>
              <a:rPr lang="en-US" altLang="ko-KR" sz="2000" dirty="0">
                <a:solidFill>
                  <a:schemeClr val="dk1"/>
                </a:solidFill>
                <a:latin typeface="HY헤드라인M" panose="02030600000101010101" pitchFamily="18" charset="-127"/>
                <a:ea typeface="HY헤드라인M" panose="02030600000101010101" pitchFamily="18" charset="-127"/>
                <a:sym typeface="Arial"/>
              </a:rPr>
              <a:t>18</a:t>
            </a:r>
            <a:r>
              <a:rPr lang="ko-KR" sz="2000" dirty="0">
                <a:solidFill>
                  <a:schemeClr val="dk1"/>
                </a:solidFill>
                <a:latin typeface="HY헤드라인M" panose="02030600000101010101" pitchFamily="18" charset="-127"/>
                <a:ea typeface="HY헤드라인M" panose="02030600000101010101" pitchFamily="18" charset="-127"/>
                <a:sym typeface="Arial"/>
              </a:rPr>
              <a:t>시~</a:t>
            </a:r>
            <a:r>
              <a:rPr lang="en-US" altLang="ko-KR" sz="2000" dirty="0">
                <a:solidFill>
                  <a:schemeClr val="dk1"/>
                </a:solidFill>
                <a:latin typeface="HY헤드라인M" panose="02030600000101010101" pitchFamily="18" charset="-127"/>
                <a:ea typeface="HY헤드라인M" panose="02030600000101010101" pitchFamily="18" charset="-127"/>
                <a:sym typeface="Arial"/>
              </a:rPr>
              <a:t>21</a:t>
            </a:r>
            <a:r>
              <a:rPr lang="ko-KR" sz="2000" dirty="0">
                <a:solidFill>
                  <a:schemeClr val="dk1"/>
                </a:solidFill>
                <a:latin typeface="HY헤드라인M" panose="02030600000101010101" pitchFamily="18" charset="-127"/>
                <a:ea typeface="HY헤드라인M" panose="02030600000101010101" pitchFamily="18" charset="-127"/>
                <a:sym typeface="Arial"/>
              </a:rPr>
              <a:t>시</a:t>
            </a:r>
            <a:endParaRPr sz="20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가족같이 일할 사람</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396" name="Google Shape;396;p22"/>
          <p:cNvSpPr/>
          <p:nvPr/>
        </p:nvSpPr>
        <p:spPr>
          <a:xfrm>
            <a:off x="5436038" y="1630991"/>
            <a:ext cx="4057848" cy="1994917"/>
          </a:xfrm>
          <a:prstGeom prst="roundRect">
            <a:avLst>
              <a:gd name="adj" fmla="val 4218"/>
            </a:avLst>
          </a:prstGeom>
          <a:solidFill>
            <a:srgbClr val="7E65AA"/>
          </a:solidFill>
          <a:ln>
            <a:noFill/>
          </a:ln>
        </p:spPr>
        <p:txBody>
          <a:bodyPr spcFirstLastPara="1" wrap="square" lIns="180000" tIns="90000" rIns="91425" bIns="45700" anchor="t" anchorCtr="0">
            <a:noAutofit/>
          </a:bodyPr>
          <a:lstStyle/>
          <a:p>
            <a:pPr marL="0" marR="0" lvl="0" indent="0" algn="l" rtl="0">
              <a:spcBef>
                <a:spcPts val="0"/>
              </a:spcBef>
              <a:spcAft>
                <a:spcPts val="0"/>
              </a:spcAft>
              <a:buNone/>
            </a:pPr>
            <a:r>
              <a:rPr lang="ko-KR" altLang="en-US" sz="2400" dirty="0">
                <a:solidFill>
                  <a:schemeClr val="lt1"/>
                </a:solidFill>
                <a:latin typeface="HY헤드라인M" panose="02030600000101010101" pitchFamily="18" charset="-127"/>
                <a:ea typeface="HY헤드라인M" panose="02030600000101010101" pitchFamily="18" charset="-127"/>
              </a:rPr>
              <a:t> </a:t>
            </a:r>
            <a:r>
              <a:rPr lang="ko-KR" altLang="en-US" sz="2400" dirty="0" err="1">
                <a:solidFill>
                  <a:schemeClr val="lt1"/>
                </a:solidFill>
                <a:latin typeface="HY헤드라인M" panose="02030600000101010101" pitchFamily="18" charset="-127"/>
                <a:ea typeface="HY헤드라인M" panose="02030600000101010101" pitchFamily="18" charset="-127"/>
              </a:rPr>
              <a:t>무한먹방</a:t>
            </a:r>
            <a:r>
              <a:rPr lang="ko-KR" altLang="en-US" sz="2400" dirty="0">
                <a:solidFill>
                  <a:schemeClr val="lt1"/>
                </a:solidFill>
                <a:latin typeface="HY헤드라인M" panose="02030600000101010101" pitchFamily="18" charset="-127"/>
                <a:ea typeface="HY헤드라인M" panose="02030600000101010101" pitchFamily="18" charset="-127"/>
              </a:rPr>
              <a:t> </a:t>
            </a:r>
            <a:r>
              <a:rPr lang="ko-KR" sz="2400" dirty="0">
                <a:solidFill>
                  <a:schemeClr val="lt1"/>
                </a:solidFill>
                <a:latin typeface="HY헤드라인M" panose="02030600000101010101" pitchFamily="18" charset="-127"/>
                <a:ea typeface="HY헤드라인M" panose="02030600000101010101" pitchFamily="18" charset="-127"/>
                <a:sym typeface="Arial"/>
              </a:rPr>
              <a:t>뷔페 서빙 </a:t>
            </a:r>
            <a:endParaRPr dirty="0">
              <a:latin typeface="HY헤드라인M" panose="02030600000101010101" pitchFamily="18" charset="-127"/>
              <a:ea typeface="HY헤드라인M" panose="02030600000101010101" pitchFamily="18" charset="-127"/>
            </a:endParaRPr>
          </a:p>
        </p:txBody>
      </p:sp>
      <p:sp>
        <p:nvSpPr>
          <p:cNvPr id="397" name="Google Shape;397;p22"/>
          <p:cNvSpPr/>
          <p:nvPr/>
        </p:nvSpPr>
        <p:spPr>
          <a:xfrm>
            <a:off x="5400000" y="2275957"/>
            <a:ext cx="3252681" cy="1222020"/>
          </a:xfrm>
          <a:prstGeom prst="roundRect">
            <a:avLst>
              <a:gd name="adj" fmla="val 12426"/>
            </a:avLst>
          </a:prstGeom>
          <a:solidFill>
            <a:srgbClr val="F6F6F6"/>
          </a:solidFill>
          <a:ln>
            <a:noFill/>
          </a:ln>
        </p:spPr>
        <p:txBody>
          <a:bodyPr spcFirstLastPara="1" wrap="square" lIns="36000" tIns="0" rIns="0" bIns="0" anchor="ctr" anchorCtr="0">
            <a:noAutofit/>
          </a:bodyPr>
          <a:lstStyle/>
          <a:p>
            <a:pPr marL="0" marR="0" lvl="0" indent="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시     급 : 협의, 식사 제공</a:t>
            </a:r>
            <a:endParaRPr sz="20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근무시간 : 주말10시~</a:t>
            </a:r>
            <a:r>
              <a:rPr lang="en-US" altLang="ko-KR" sz="2000" dirty="0">
                <a:solidFill>
                  <a:schemeClr val="dk1"/>
                </a:solidFill>
                <a:latin typeface="HY헤드라인M" panose="02030600000101010101" pitchFamily="18" charset="-127"/>
                <a:ea typeface="HY헤드라인M" panose="02030600000101010101" pitchFamily="18" charset="-127"/>
                <a:sym typeface="Arial"/>
              </a:rPr>
              <a:t>18</a:t>
            </a:r>
            <a:r>
              <a:rPr lang="ko-KR" sz="2000" dirty="0">
                <a:solidFill>
                  <a:schemeClr val="dk1"/>
                </a:solidFill>
                <a:latin typeface="HY헤드라인M" panose="02030600000101010101" pitchFamily="18" charset="-127"/>
                <a:ea typeface="HY헤드라인M" panose="02030600000101010101" pitchFamily="18" charset="-127"/>
                <a:sym typeface="Arial"/>
              </a:rPr>
              <a:t>시</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398" name="Google Shape;398;p22"/>
          <p:cNvSpPr/>
          <p:nvPr/>
        </p:nvSpPr>
        <p:spPr>
          <a:xfrm>
            <a:off x="465479" y="4771576"/>
            <a:ext cx="4057848" cy="1994917"/>
          </a:xfrm>
          <a:prstGeom prst="roundRect">
            <a:avLst>
              <a:gd name="adj" fmla="val 4218"/>
            </a:avLst>
          </a:prstGeom>
          <a:solidFill>
            <a:srgbClr val="F18932"/>
          </a:solidFill>
          <a:ln>
            <a:noFill/>
          </a:ln>
        </p:spPr>
        <p:txBody>
          <a:bodyPr spcFirstLastPara="1" wrap="square" lIns="180000" tIns="90000" rIns="91425" bIns="45700" anchor="t" anchorCtr="0">
            <a:noAutofit/>
          </a:bodyPr>
          <a:lstStyle/>
          <a:p>
            <a:pPr marL="0" marR="0" lvl="0" indent="0" algn="l" rtl="0">
              <a:spcBef>
                <a:spcPts val="0"/>
              </a:spcBef>
              <a:spcAft>
                <a:spcPts val="0"/>
              </a:spcAft>
              <a:buNone/>
            </a:pPr>
            <a:r>
              <a:rPr lang="ko-KR" altLang="en-US" sz="2400" dirty="0" err="1">
                <a:solidFill>
                  <a:schemeClr val="lt1"/>
                </a:solidFill>
                <a:latin typeface="HY헤드라인M" panose="02030600000101010101" pitchFamily="18" charset="-127"/>
                <a:ea typeface="HY헤드라인M" panose="02030600000101010101" pitchFamily="18" charset="-127"/>
              </a:rPr>
              <a:t>다잇소</a:t>
            </a:r>
            <a:r>
              <a:rPr lang="ko-KR" altLang="en-US" sz="2400" dirty="0">
                <a:solidFill>
                  <a:schemeClr val="lt1"/>
                </a:solidFill>
                <a:latin typeface="HY헤드라인M" panose="02030600000101010101" pitchFamily="18" charset="-127"/>
                <a:ea typeface="HY헤드라인M" panose="02030600000101010101" pitchFamily="18" charset="-127"/>
              </a:rPr>
              <a:t> 편의점</a:t>
            </a:r>
            <a:endParaRPr dirty="0">
              <a:latin typeface="HY헤드라인M" panose="02030600000101010101" pitchFamily="18" charset="-127"/>
              <a:ea typeface="HY헤드라인M" panose="02030600000101010101" pitchFamily="18" charset="-127"/>
            </a:endParaRPr>
          </a:p>
        </p:txBody>
      </p:sp>
      <p:sp>
        <p:nvSpPr>
          <p:cNvPr id="399" name="Google Shape;399;p22"/>
          <p:cNvSpPr/>
          <p:nvPr/>
        </p:nvSpPr>
        <p:spPr>
          <a:xfrm>
            <a:off x="522538" y="5411441"/>
            <a:ext cx="2782775" cy="1247775"/>
          </a:xfrm>
          <a:prstGeom prst="roundRect">
            <a:avLst>
              <a:gd name="adj" fmla="val 12426"/>
            </a:avLst>
          </a:prstGeom>
          <a:solidFill>
            <a:srgbClr val="F6F6F6"/>
          </a:solidFill>
          <a:ln>
            <a:noFill/>
          </a:ln>
        </p:spPr>
        <p:txBody>
          <a:bodyPr spcFirstLastPara="1" wrap="square" lIns="0" tIns="0" rIns="0" bIns="0" anchor="ctr" anchorCtr="0">
            <a:noAutofit/>
          </a:bodyPr>
          <a:lstStyle/>
          <a:p>
            <a:pPr marL="0" marR="0" lvl="0" indent="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경</a:t>
            </a:r>
            <a:r>
              <a:rPr lang="en-US" altLang="ko-KR" sz="2000" dirty="0">
                <a:solidFill>
                  <a:schemeClr val="dk1"/>
                </a:solidFill>
                <a:latin typeface="HY헤드라인M" panose="02030600000101010101" pitchFamily="18" charset="-127"/>
                <a:ea typeface="HY헤드라인M" panose="02030600000101010101" pitchFamily="18" charset="-127"/>
                <a:sym typeface="Arial"/>
              </a:rPr>
              <a:t>       </a:t>
            </a:r>
            <a:r>
              <a:rPr lang="ko-KR" sz="2000" dirty="0">
                <a:solidFill>
                  <a:schemeClr val="dk1"/>
                </a:solidFill>
                <a:latin typeface="HY헤드라인M" panose="02030600000101010101" pitchFamily="18" charset="-127"/>
                <a:ea typeface="HY헤드라인M" panose="02030600000101010101" pitchFamily="18" charset="-127"/>
                <a:sym typeface="Arial"/>
              </a:rPr>
              <a:t>력 : 초보 가능</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근무조건 : 6개월~1년</a:t>
            </a:r>
            <a:endParaRPr dirty="0">
              <a:latin typeface="HY헤드라인M" panose="02030600000101010101" pitchFamily="18" charset="-127"/>
              <a:ea typeface="HY헤드라인M" panose="02030600000101010101" pitchFamily="18" charset="-127"/>
            </a:endParaRPr>
          </a:p>
          <a:p>
            <a:pPr marL="0" marR="0" lvl="0" indent="0" algn="l" rtl="0">
              <a:lnSpc>
                <a:spcPct val="150000"/>
              </a:lnSpc>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근무시간 : 17시~21시</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00" name="Google Shape;400;p22"/>
          <p:cNvSpPr/>
          <p:nvPr/>
        </p:nvSpPr>
        <p:spPr>
          <a:xfrm>
            <a:off x="5793360" y="4788743"/>
            <a:ext cx="4057848" cy="1994917"/>
          </a:xfrm>
          <a:prstGeom prst="roundRect">
            <a:avLst>
              <a:gd name="adj" fmla="val 4218"/>
            </a:avLst>
          </a:prstGeom>
          <a:solidFill>
            <a:srgbClr val="51BBB5"/>
          </a:solidFill>
          <a:ln>
            <a:noFill/>
          </a:ln>
        </p:spPr>
        <p:txBody>
          <a:bodyPr spcFirstLastPara="1" wrap="square" lIns="180000" tIns="90000" rIns="91425" bIns="45700" anchor="t" anchorCtr="0">
            <a:noAutofit/>
          </a:bodyPr>
          <a:lstStyle/>
          <a:p>
            <a:pPr marL="0" marR="0" lvl="0" indent="0" algn="l" rtl="0">
              <a:spcBef>
                <a:spcPts val="0"/>
              </a:spcBef>
              <a:spcAft>
                <a:spcPts val="0"/>
              </a:spcAft>
              <a:buNone/>
            </a:pPr>
            <a:r>
              <a:rPr lang="ko-KR" altLang="en-US" sz="2400" dirty="0">
                <a:solidFill>
                  <a:schemeClr val="lt1"/>
                </a:solidFill>
                <a:latin typeface="HY헤드라인M" panose="02030600000101010101" pitchFamily="18" charset="-127"/>
                <a:ea typeface="HY헤드라인M" panose="02030600000101010101" pitchFamily="18" charset="-127"/>
              </a:rPr>
              <a:t>쓰다 커피 전문점</a:t>
            </a:r>
            <a:endParaRPr sz="24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401" name="Google Shape;401;p22"/>
          <p:cNvSpPr/>
          <p:nvPr/>
        </p:nvSpPr>
        <p:spPr>
          <a:xfrm>
            <a:off x="5815459" y="5411442"/>
            <a:ext cx="2745444" cy="1247775"/>
          </a:xfrm>
          <a:prstGeom prst="roundRect">
            <a:avLst>
              <a:gd name="adj" fmla="val 12426"/>
            </a:avLst>
          </a:prstGeom>
          <a:solidFill>
            <a:srgbClr val="F6F6F6"/>
          </a:solidFill>
          <a:ln>
            <a:noFill/>
          </a:ln>
        </p:spPr>
        <p:txBody>
          <a:bodyPr spcFirstLastPara="1" wrap="square" lIns="0" tIns="0" rIns="0" bIns="0" anchor="ctr" anchorCtr="0">
            <a:noAutofit/>
          </a:bodyPr>
          <a:lstStyle/>
          <a:p>
            <a:pPr marL="0" marR="0" lvl="0" indent="0" algn="l" rtl="0">
              <a:lnSpc>
                <a:spcPct val="150000"/>
              </a:lnSpc>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시       급 : 협의</a:t>
            </a:r>
            <a:endParaRPr sz="20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Clr>
                <a:schemeClr val="dk1"/>
              </a:buClr>
              <a:buSzPts val="2000"/>
              <a:buFont typeface="Noto Sans Symbols"/>
              <a:buChar char="▪"/>
            </a:pPr>
            <a:r>
              <a:rPr lang="ko-KR" sz="2000" dirty="0">
                <a:solidFill>
                  <a:schemeClr val="dk1"/>
                </a:solidFill>
                <a:latin typeface="HY헤드라인M" panose="02030600000101010101" pitchFamily="18" charset="-127"/>
                <a:ea typeface="HY헤드라인M" panose="02030600000101010101" pitchFamily="18" charset="-127"/>
                <a:sym typeface="Arial"/>
              </a:rPr>
              <a:t>근무시간 : 18시~22시</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02" name="Google Shape;402;p22"/>
          <p:cNvSpPr txBox="1"/>
          <p:nvPr/>
        </p:nvSpPr>
        <p:spPr>
          <a:xfrm>
            <a:off x="3323603" y="3835518"/>
            <a:ext cx="435540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800" dirty="0">
                <a:solidFill>
                  <a:schemeClr val="dk1"/>
                </a:solidFill>
                <a:latin typeface="HY헤드라인M" panose="02030600000101010101" pitchFamily="18" charset="-127"/>
                <a:ea typeface="HY헤드라인M" panose="02030600000101010101" pitchFamily="18" charset="-127"/>
                <a:sym typeface="Arial"/>
              </a:rPr>
              <a:t>1가지 상황 선택하기</a:t>
            </a:r>
            <a:endParaRPr sz="2800" dirty="0">
              <a:solidFill>
                <a:schemeClr val="dk1"/>
              </a:solidFill>
              <a:latin typeface="HY헤드라인M" panose="02030600000101010101" pitchFamily="18" charset="-127"/>
              <a:ea typeface="HY헤드라인M" panose="02030600000101010101" pitchFamily="18" charset="-127"/>
              <a:sym typeface="Arial"/>
            </a:endParaRPr>
          </a:p>
        </p:txBody>
      </p:sp>
      <mc:AlternateContent xmlns:mc="http://schemas.openxmlformats.org/markup-compatibility/2006" xmlns:p14="http://schemas.microsoft.com/office/powerpoint/2010/main">
        <mc:Choice Requires="p14">
          <p:contentPart p14:bwMode="auto" r:id="rId3">
            <p14:nvContentPartPr>
              <p14:cNvPr id="48" name="잉크 47">
                <a:extLst>
                  <a:ext uri="{FF2B5EF4-FFF2-40B4-BE49-F238E27FC236}">
                    <a16:creationId xmlns:a16="http://schemas.microsoft.com/office/drawing/2014/main" id="{D06E16E8-C62C-0A24-AF58-A0ECBD2B6263}"/>
                  </a:ext>
                </a:extLst>
              </p14:cNvPr>
              <p14:cNvContentPartPr/>
              <p14:nvPr/>
            </p14:nvContentPartPr>
            <p14:xfrm>
              <a:off x="10033700" y="2178734"/>
              <a:ext cx="274326" cy="25755"/>
            </p14:xfrm>
          </p:contentPart>
        </mc:Choice>
        <mc:Fallback xmlns="">
          <p:pic>
            <p:nvPicPr>
              <p:cNvPr id="48" name="잉크 47">
                <a:extLst>
                  <a:ext uri="{FF2B5EF4-FFF2-40B4-BE49-F238E27FC236}">
                    <a16:creationId xmlns:a16="http://schemas.microsoft.com/office/drawing/2014/main" id="{D06E16E8-C62C-0A24-AF58-A0ECBD2B6263}"/>
                  </a:ext>
                </a:extLst>
              </p:cNvPr>
              <p:cNvPicPr/>
              <p:nvPr/>
            </p:nvPicPr>
            <p:blipFill>
              <a:blip r:embed="rId4"/>
              <a:stretch>
                <a:fillRect/>
              </a:stretch>
            </p:blipFill>
            <p:spPr>
              <a:xfrm>
                <a:off x="10015723" y="2160849"/>
                <a:ext cx="309920" cy="6116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3" name="잉크 52">
                <a:extLst>
                  <a:ext uri="{FF2B5EF4-FFF2-40B4-BE49-F238E27FC236}">
                    <a16:creationId xmlns:a16="http://schemas.microsoft.com/office/drawing/2014/main" id="{8C967AF8-4954-3489-369C-144B7D23C2ED}"/>
                  </a:ext>
                </a:extLst>
              </p14:cNvPr>
              <p14:cNvContentPartPr/>
              <p14:nvPr/>
            </p14:nvContentPartPr>
            <p14:xfrm>
              <a:off x="10476911" y="2173019"/>
              <a:ext cx="100010" cy="15020"/>
            </p14:xfrm>
          </p:contentPart>
        </mc:Choice>
        <mc:Fallback xmlns="">
          <p:pic>
            <p:nvPicPr>
              <p:cNvPr id="53" name="잉크 52">
                <a:extLst>
                  <a:ext uri="{FF2B5EF4-FFF2-40B4-BE49-F238E27FC236}">
                    <a16:creationId xmlns:a16="http://schemas.microsoft.com/office/drawing/2014/main" id="{8C967AF8-4954-3489-369C-144B7D23C2ED}"/>
                  </a:ext>
                </a:extLst>
              </p:cNvPr>
              <p:cNvPicPr/>
              <p:nvPr/>
            </p:nvPicPr>
            <p:blipFill>
              <a:blip r:embed="rId6"/>
              <a:stretch>
                <a:fillRect/>
              </a:stretch>
            </p:blipFill>
            <p:spPr>
              <a:xfrm>
                <a:off x="10458988" y="2137257"/>
                <a:ext cx="135497" cy="85829"/>
              </a:xfrm>
              <a:prstGeom prst="rect">
                <a:avLst/>
              </a:prstGeom>
            </p:spPr>
          </p:pic>
        </mc:Fallback>
      </mc:AlternateContent>
      <p:pic>
        <p:nvPicPr>
          <p:cNvPr id="5" name="그림 4">
            <a:extLst>
              <a:ext uri="{FF2B5EF4-FFF2-40B4-BE49-F238E27FC236}">
                <a16:creationId xmlns:a16="http://schemas.microsoft.com/office/drawing/2014/main" id="{A137A167-AA59-DDFA-DF8D-4BD430188D51}"/>
              </a:ext>
            </a:extLst>
          </p:cNvPr>
          <p:cNvPicPr>
            <a:picLocks noChangeAspect="1"/>
          </p:cNvPicPr>
          <p:nvPr/>
        </p:nvPicPr>
        <p:blipFill rotWithShape="1">
          <a:blip r:embed="rId7"/>
          <a:srcRect t="4213"/>
          <a:stretch/>
        </p:blipFill>
        <p:spPr>
          <a:xfrm>
            <a:off x="8769415" y="1620668"/>
            <a:ext cx="1923984" cy="2005240"/>
          </a:xfrm>
          <a:prstGeom prst="rect">
            <a:avLst/>
          </a:prstGeom>
        </p:spPr>
      </p:pic>
      <p:pic>
        <p:nvPicPr>
          <p:cNvPr id="7" name="그림 6">
            <a:extLst>
              <a:ext uri="{FF2B5EF4-FFF2-40B4-BE49-F238E27FC236}">
                <a16:creationId xmlns:a16="http://schemas.microsoft.com/office/drawing/2014/main" id="{64165D3E-E636-E144-5F13-13655192A54B}"/>
              </a:ext>
            </a:extLst>
          </p:cNvPr>
          <p:cNvPicPr>
            <a:picLocks noChangeAspect="1"/>
          </p:cNvPicPr>
          <p:nvPr/>
        </p:nvPicPr>
        <p:blipFill>
          <a:blip r:embed="rId8"/>
          <a:stretch>
            <a:fillRect/>
          </a:stretch>
        </p:blipFill>
        <p:spPr>
          <a:xfrm>
            <a:off x="3323603" y="4788741"/>
            <a:ext cx="2004431" cy="1977751"/>
          </a:xfrm>
          <a:prstGeom prst="rect">
            <a:avLst/>
          </a:prstGeom>
        </p:spPr>
      </p:pic>
      <p:pic>
        <p:nvPicPr>
          <p:cNvPr id="9" name="그림 8">
            <a:extLst>
              <a:ext uri="{FF2B5EF4-FFF2-40B4-BE49-F238E27FC236}">
                <a16:creationId xmlns:a16="http://schemas.microsoft.com/office/drawing/2014/main" id="{77739592-97EC-4CCD-BAD8-E2D25303B112}"/>
              </a:ext>
            </a:extLst>
          </p:cNvPr>
          <p:cNvPicPr>
            <a:picLocks noChangeAspect="1"/>
          </p:cNvPicPr>
          <p:nvPr/>
        </p:nvPicPr>
        <p:blipFill>
          <a:blip r:embed="rId9"/>
          <a:stretch>
            <a:fillRect/>
          </a:stretch>
        </p:blipFill>
        <p:spPr>
          <a:xfrm>
            <a:off x="8817063" y="4788741"/>
            <a:ext cx="1771741" cy="1977751"/>
          </a:xfrm>
          <a:prstGeom prst="rect">
            <a:avLst/>
          </a:prstGeom>
        </p:spPr>
      </p:pic>
      <p:pic>
        <p:nvPicPr>
          <p:cNvPr id="1026" name="Picture 2" descr="집에서 쉽고 편하게 고기 굽는법 : 네이버 포스트">
            <a:extLst>
              <a:ext uri="{FF2B5EF4-FFF2-40B4-BE49-F238E27FC236}">
                <a16:creationId xmlns:a16="http://schemas.microsoft.com/office/drawing/2014/main" id="{2B307C25-C7FC-4E0D-B5FA-12C8A03A31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3603" y="1573627"/>
            <a:ext cx="1923984" cy="2052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3"/>
          <p:cNvSpPr/>
          <p:nvPr/>
        </p:nvSpPr>
        <p:spPr>
          <a:xfrm>
            <a:off x="7055842" y="507504"/>
            <a:ext cx="3640733" cy="421754"/>
          </a:xfrm>
          <a:prstGeom prst="rect">
            <a:avLst/>
          </a:prstGeom>
          <a:solidFill>
            <a:srgbClr val="009FE3"/>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412" name="Google Shape;412;p23"/>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413" name="Google Shape;413;p23"/>
          <p:cNvSpPr/>
          <p:nvPr/>
        </p:nvSpPr>
        <p:spPr>
          <a:xfrm>
            <a:off x="450156" y="211807"/>
            <a:ext cx="5553510" cy="2224180"/>
          </a:xfrm>
          <a:prstGeom prst="rect">
            <a:avLst/>
          </a:prstGeom>
          <a:noFill/>
          <a:ln>
            <a:noFill/>
          </a:ln>
        </p:spPr>
        <p:txBody>
          <a:bodyPr spcFirstLastPara="1" wrap="square" lIns="99550" tIns="49775" rIns="99550" bIns="49775" anchor="t" anchorCtr="0">
            <a:spAutoFit/>
          </a:bodyPr>
          <a:lstStyle/>
          <a:p>
            <a:pPr marL="0" marR="0" lvl="0" indent="0" algn="l" rtl="0">
              <a:lnSpc>
                <a:spcPct val="150000"/>
              </a:lnSpc>
              <a:spcBef>
                <a:spcPts val="0"/>
              </a:spcBef>
              <a:spcAft>
                <a:spcPts val="0"/>
              </a:spcAft>
              <a:buNone/>
            </a:pPr>
            <a:r>
              <a:rPr lang="ko-KR" sz="4600" dirty="0">
                <a:solidFill>
                  <a:srgbClr val="009FE3"/>
                </a:solidFill>
                <a:latin typeface="HY헤드라인M" panose="02030600000101010101" pitchFamily="18" charset="-127"/>
                <a:ea typeface="HY헤드라인M" panose="02030600000101010101" pitchFamily="18" charset="-127"/>
                <a:sym typeface="Arial"/>
              </a:rPr>
              <a:t>참여수업</a:t>
            </a:r>
            <a:r>
              <a:rPr lang="en-US" altLang="ko-KR" sz="4600" dirty="0">
                <a:solidFill>
                  <a:srgbClr val="009FE3"/>
                </a:solidFill>
                <a:latin typeface="HY헤드라인M" panose="02030600000101010101" pitchFamily="18" charset="-127"/>
                <a:ea typeface="HY헤드라인M" panose="02030600000101010101" pitchFamily="18" charset="-127"/>
                <a:sym typeface="Arial"/>
              </a:rPr>
              <a:t>-</a:t>
            </a:r>
            <a:r>
              <a:rPr lang="ko-KR" altLang="en-US" sz="4600" dirty="0">
                <a:solidFill>
                  <a:srgbClr val="009FE3"/>
                </a:solidFill>
                <a:latin typeface="HY헤드라인M" panose="02030600000101010101" pitchFamily="18" charset="-127"/>
                <a:ea typeface="HY헤드라인M" panose="02030600000101010101" pitchFamily="18" charset="-127"/>
                <a:sym typeface="Arial"/>
              </a:rPr>
              <a:t>노동계약</a:t>
            </a:r>
            <a:r>
              <a:rPr lang="ko-KR" sz="4600" dirty="0">
                <a:solidFill>
                  <a:schemeClr val="dk1"/>
                </a:solidFill>
                <a:latin typeface="HY헤드라인M" panose="02030600000101010101" pitchFamily="18" charset="-127"/>
                <a:ea typeface="HY헤드라인M" panose="02030600000101010101" pitchFamily="18" charset="-127"/>
                <a:sym typeface="Arial"/>
              </a:rPr>
              <a:t>  근로계약서 작성</a:t>
            </a:r>
            <a:endParaRPr dirty="0">
              <a:latin typeface="HY헤드라인M" panose="02030600000101010101" pitchFamily="18" charset="-127"/>
              <a:ea typeface="HY헤드라인M" panose="02030600000101010101" pitchFamily="18" charset="-127"/>
            </a:endParaRPr>
          </a:p>
        </p:txBody>
      </p:sp>
      <p:pic>
        <p:nvPicPr>
          <p:cNvPr id="414" name="Google Shape;414;p23" descr="D:\01.프로젝트-SUM\[프로젝트]취업지원센터\18.표준교안ppt제작\png저장\2-1_1차시\21-3.png"/>
          <p:cNvPicPr preferRelativeResize="0"/>
          <p:nvPr/>
        </p:nvPicPr>
        <p:blipFill rotWithShape="1">
          <a:blip r:embed="rId3">
            <a:alphaModFix/>
          </a:blip>
          <a:srcRect/>
          <a:stretch/>
        </p:blipFill>
        <p:spPr>
          <a:xfrm>
            <a:off x="7171283" y="2594595"/>
            <a:ext cx="2944368" cy="2877312"/>
          </a:xfrm>
          <a:prstGeom prst="rect">
            <a:avLst/>
          </a:prstGeom>
          <a:noFill/>
          <a:ln>
            <a:noFill/>
          </a:ln>
        </p:spPr>
      </p:pic>
      <p:pic>
        <p:nvPicPr>
          <p:cNvPr id="415" name="Google Shape;415;p23" descr="D:\01.프로젝트-SUM\[프로젝트]취업지원센터\18.표준교안ppt제작\png저장\2-1_1차시\21-1.png"/>
          <p:cNvPicPr preferRelativeResize="0"/>
          <p:nvPr/>
        </p:nvPicPr>
        <p:blipFill rotWithShape="1">
          <a:blip r:embed="rId4">
            <a:alphaModFix/>
          </a:blip>
          <a:srcRect/>
          <a:stretch/>
        </p:blipFill>
        <p:spPr>
          <a:xfrm>
            <a:off x="963737" y="2594595"/>
            <a:ext cx="2944368" cy="2877312"/>
          </a:xfrm>
          <a:prstGeom prst="rect">
            <a:avLst/>
          </a:prstGeom>
          <a:noFill/>
          <a:ln>
            <a:noFill/>
          </a:ln>
        </p:spPr>
      </p:pic>
      <p:pic>
        <p:nvPicPr>
          <p:cNvPr id="416" name="Google Shape;416;p23" descr="D:\01.프로젝트-SUM\[프로젝트]취업지원센터\18.표준교안ppt제작\png저장\2-1_1차시\21-2.png"/>
          <p:cNvPicPr preferRelativeResize="0"/>
          <p:nvPr/>
        </p:nvPicPr>
        <p:blipFill rotWithShape="1">
          <a:blip r:embed="rId5">
            <a:alphaModFix/>
          </a:blip>
          <a:srcRect/>
          <a:stretch/>
        </p:blipFill>
        <p:spPr>
          <a:xfrm>
            <a:off x="4067510" y="2594595"/>
            <a:ext cx="2944368" cy="2877312"/>
          </a:xfrm>
          <a:prstGeom prst="rect">
            <a:avLst/>
          </a:prstGeom>
          <a:noFill/>
          <a:ln>
            <a:noFill/>
          </a:ln>
        </p:spPr>
      </p:pic>
      <p:sp>
        <p:nvSpPr>
          <p:cNvPr id="417" name="Google Shape;417;p23"/>
          <p:cNvSpPr txBox="1"/>
          <p:nvPr/>
        </p:nvSpPr>
        <p:spPr>
          <a:xfrm>
            <a:off x="1601231" y="4087783"/>
            <a:ext cx="1265090" cy="101562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000">
                <a:solidFill>
                  <a:schemeClr val="lt1"/>
                </a:solidFill>
                <a:latin typeface="HY헤드라인M" panose="02030600000101010101" pitchFamily="18" charset="-127"/>
                <a:ea typeface="HY헤드라인M" panose="02030600000101010101" pitchFamily="18" charset="-127"/>
                <a:sym typeface="Arial"/>
              </a:rPr>
              <a:t>첫 만 남</a:t>
            </a:r>
            <a:endParaRPr sz="3000">
              <a:solidFill>
                <a:schemeClr val="lt1"/>
              </a:solidFill>
              <a:latin typeface="HY헤드라인M" panose="02030600000101010101" pitchFamily="18" charset="-127"/>
              <a:ea typeface="HY헤드라인M" panose="02030600000101010101" pitchFamily="18" charset="-127"/>
              <a:sym typeface="Arial"/>
            </a:endParaRPr>
          </a:p>
        </p:txBody>
      </p:sp>
      <p:sp>
        <p:nvSpPr>
          <p:cNvPr id="418" name="Google Shape;418;p23"/>
          <p:cNvSpPr txBox="1"/>
          <p:nvPr/>
        </p:nvSpPr>
        <p:spPr>
          <a:xfrm>
            <a:off x="7918301" y="5351110"/>
            <a:ext cx="1409944" cy="55395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000" dirty="0">
                <a:solidFill>
                  <a:schemeClr val="dk1"/>
                </a:solidFill>
                <a:latin typeface="HY헤드라인M" panose="02030600000101010101" pitchFamily="18" charset="-127"/>
                <a:ea typeface="HY헤드라인M" panose="02030600000101010101" pitchFamily="18" charset="-127"/>
                <a:sym typeface="Arial"/>
              </a:rPr>
              <a:t>( 5분 )</a:t>
            </a:r>
            <a:endParaRPr dirty="0">
              <a:latin typeface="HY헤드라인M" panose="02030600000101010101" pitchFamily="18" charset="-127"/>
              <a:ea typeface="HY헤드라인M" panose="02030600000101010101" pitchFamily="18" charset="-127"/>
            </a:endParaRPr>
          </a:p>
        </p:txBody>
      </p:sp>
      <p:sp>
        <p:nvSpPr>
          <p:cNvPr id="419" name="Google Shape;419;p23"/>
          <p:cNvSpPr txBox="1"/>
          <p:nvPr/>
        </p:nvSpPr>
        <p:spPr>
          <a:xfrm>
            <a:off x="4851906" y="4087783"/>
            <a:ext cx="1011816" cy="101562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000">
                <a:solidFill>
                  <a:schemeClr val="lt1"/>
                </a:solidFill>
                <a:latin typeface="HY헤드라인M" panose="02030600000101010101" pitchFamily="18" charset="-127"/>
                <a:ea typeface="HY헤드라인M" panose="02030600000101010101" pitchFamily="18" charset="-127"/>
                <a:sym typeface="Arial"/>
              </a:rPr>
              <a:t>협   상</a:t>
            </a:r>
            <a:endParaRPr sz="3000">
              <a:solidFill>
                <a:schemeClr val="lt1"/>
              </a:solidFill>
              <a:latin typeface="HY헤드라인M" panose="02030600000101010101" pitchFamily="18" charset="-127"/>
              <a:ea typeface="HY헤드라인M" panose="02030600000101010101" pitchFamily="18" charset="-127"/>
              <a:sym typeface="Arial"/>
            </a:endParaRPr>
          </a:p>
        </p:txBody>
      </p:sp>
      <p:sp>
        <p:nvSpPr>
          <p:cNvPr id="420" name="Google Shape;420;p23"/>
          <p:cNvSpPr txBox="1"/>
          <p:nvPr/>
        </p:nvSpPr>
        <p:spPr>
          <a:xfrm>
            <a:off x="7246919" y="4087783"/>
            <a:ext cx="2394653" cy="101562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000" dirty="0">
                <a:solidFill>
                  <a:schemeClr val="lt1"/>
                </a:solidFill>
                <a:latin typeface="HY헤드라인M" panose="02030600000101010101" pitchFamily="18" charset="-127"/>
                <a:ea typeface="HY헤드라인M" panose="02030600000101010101" pitchFamily="18" charset="-127"/>
                <a:sym typeface="Arial"/>
              </a:rPr>
              <a:t>근로계약서</a:t>
            </a:r>
            <a:br>
              <a:rPr lang="ko-KR" sz="3000" dirty="0">
                <a:solidFill>
                  <a:schemeClr val="lt1"/>
                </a:solidFill>
                <a:latin typeface="HY헤드라인M" panose="02030600000101010101" pitchFamily="18" charset="-127"/>
                <a:ea typeface="HY헤드라인M" panose="02030600000101010101" pitchFamily="18" charset="-127"/>
                <a:sym typeface="Arial"/>
              </a:rPr>
            </a:br>
            <a:r>
              <a:rPr lang="ko-KR" sz="3000" dirty="0">
                <a:solidFill>
                  <a:schemeClr val="lt1"/>
                </a:solidFill>
                <a:latin typeface="HY헤드라인M" panose="02030600000101010101" pitchFamily="18" charset="-127"/>
                <a:ea typeface="HY헤드라인M" panose="02030600000101010101" pitchFamily="18" charset="-127"/>
                <a:sym typeface="Arial"/>
              </a:rPr>
              <a:t>작성하기</a:t>
            </a:r>
            <a:endParaRPr sz="3000"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4" descr="D:\01.프로젝트-SUM\[프로젝트]취업지원센터\18.표준교안ppt제작\png저장\2-1_1차시\23-2.png"/>
          <p:cNvPicPr preferRelativeResize="0"/>
          <p:nvPr/>
        </p:nvPicPr>
        <p:blipFill rotWithShape="1">
          <a:blip r:embed="rId3">
            <a:alphaModFix/>
          </a:blip>
          <a:srcRect/>
          <a:stretch/>
        </p:blipFill>
        <p:spPr>
          <a:xfrm>
            <a:off x="7381974" y="1985963"/>
            <a:ext cx="2054352" cy="1822704"/>
          </a:xfrm>
          <a:prstGeom prst="rect">
            <a:avLst/>
          </a:prstGeom>
          <a:noFill/>
          <a:ln>
            <a:noFill/>
          </a:ln>
        </p:spPr>
      </p:pic>
      <p:pic>
        <p:nvPicPr>
          <p:cNvPr id="427" name="Google Shape;427;p24" descr="D:\01.프로젝트-SUM\[프로젝트]취업지원센터\18.표준교안ppt제작\png저장\2-1_1차시\23-1.png"/>
          <p:cNvPicPr preferRelativeResize="0"/>
          <p:nvPr/>
        </p:nvPicPr>
        <p:blipFill rotWithShape="1">
          <a:blip r:embed="rId4">
            <a:alphaModFix/>
          </a:blip>
          <a:srcRect/>
          <a:stretch/>
        </p:blipFill>
        <p:spPr>
          <a:xfrm>
            <a:off x="986335" y="2350650"/>
            <a:ext cx="5949696" cy="1353312"/>
          </a:xfrm>
          <a:prstGeom prst="rect">
            <a:avLst/>
          </a:prstGeom>
          <a:noFill/>
          <a:ln>
            <a:noFill/>
          </a:ln>
        </p:spPr>
      </p:pic>
      <p:sp>
        <p:nvSpPr>
          <p:cNvPr id="428" name="Google Shape;428;p24"/>
          <p:cNvSpPr/>
          <p:nvPr/>
        </p:nvSpPr>
        <p:spPr>
          <a:xfrm>
            <a:off x="1116211" y="3809206"/>
            <a:ext cx="8492299" cy="2715419"/>
          </a:xfrm>
          <a:prstGeom prst="roundRect">
            <a:avLst>
              <a:gd name="adj" fmla="val 6115"/>
            </a:avLst>
          </a:prstGeom>
          <a:solidFill>
            <a:schemeClr val="lt1"/>
          </a:solidFill>
          <a:ln w="19050" cap="flat" cmpd="sng">
            <a:solidFill>
              <a:srgbClr val="3E2E27"/>
            </a:solidFill>
            <a:prstDash val="solid"/>
            <a:round/>
            <a:headEnd type="none" w="sm" len="sm"/>
            <a:tailEnd type="none" w="sm" len="sm"/>
          </a:ln>
        </p:spPr>
        <p:txBody>
          <a:bodyPr spcFirstLastPara="1" wrap="square" lIns="756000" tIns="252000" rIns="91425" bIns="45700" anchor="t" anchorCtr="0">
            <a:noAutofit/>
          </a:bodyPr>
          <a:lstStyle/>
          <a:p>
            <a:pPr marL="0" marR="0" lvl="0" indent="0" algn="l" rtl="0">
              <a:spcBef>
                <a:spcPts val="0"/>
              </a:spcBef>
              <a:spcAft>
                <a:spcPts val="0"/>
              </a:spcAft>
              <a:buNone/>
            </a:pPr>
            <a:endParaRPr sz="2200">
              <a:solidFill>
                <a:schemeClr val="dk1"/>
              </a:solidFill>
              <a:latin typeface="HY헤드라인M" panose="02030600000101010101" pitchFamily="18" charset="-127"/>
              <a:ea typeface="HY헤드라인M" panose="02030600000101010101" pitchFamily="18" charset="-127"/>
              <a:sym typeface="Arial"/>
            </a:endParaRPr>
          </a:p>
        </p:txBody>
      </p:sp>
      <p:sp>
        <p:nvSpPr>
          <p:cNvPr id="429" name="Google Shape;429;p24"/>
          <p:cNvSpPr/>
          <p:nvPr/>
        </p:nvSpPr>
        <p:spPr>
          <a:xfrm>
            <a:off x="7055842" y="507504"/>
            <a:ext cx="3640733" cy="421754"/>
          </a:xfrm>
          <a:prstGeom prst="rect">
            <a:avLst/>
          </a:prstGeom>
          <a:solidFill>
            <a:srgbClr val="009FE3"/>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430" name="Google Shape;430;p24"/>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431" name="Google Shape;431;p24"/>
          <p:cNvSpPr/>
          <p:nvPr/>
        </p:nvSpPr>
        <p:spPr>
          <a:xfrm>
            <a:off x="334651" y="209116"/>
            <a:ext cx="5553510" cy="2224180"/>
          </a:xfrm>
          <a:prstGeom prst="rect">
            <a:avLst/>
          </a:prstGeom>
          <a:noFill/>
          <a:ln>
            <a:noFill/>
          </a:ln>
        </p:spPr>
        <p:txBody>
          <a:bodyPr spcFirstLastPara="1" wrap="square" lIns="99550" tIns="49775" rIns="99550" bIns="49775" anchor="t" anchorCtr="0">
            <a:spAutoFit/>
          </a:bodyPr>
          <a:lstStyle/>
          <a:p>
            <a:pPr marL="0" marR="0" lvl="0" indent="0" algn="l" rtl="0">
              <a:lnSpc>
                <a:spcPct val="150000"/>
              </a:lnSpc>
              <a:spcBef>
                <a:spcPts val="0"/>
              </a:spcBef>
              <a:spcAft>
                <a:spcPts val="0"/>
              </a:spcAft>
              <a:buNone/>
            </a:pPr>
            <a:r>
              <a:rPr lang="ko-KR" sz="4600" dirty="0">
                <a:solidFill>
                  <a:srgbClr val="009FE3"/>
                </a:solidFill>
                <a:latin typeface="HY헤드라인M" panose="02030600000101010101" pitchFamily="18" charset="-127"/>
                <a:ea typeface="HY헤드라인M" panose="02030600000101010101" pitchFamily="18" charset="-127"/>
                <a:sym typeface="Arial"/>
              </a:rPr>
              <a:t>참여수업</a:t>
            </a:r>
            <a:r>
              <a:rPr lang="en-US" altLang="ko-KR" sz="4600" dirty="0">
                <a:solidFill>
                  <a:srgbClr val="009FE3"/>
                </a:solidFill>
                <a:latin typeface="HY헤드라인M" panose="02030600000101010101" pitchFamily="18" charset="-127"/>
                <a:ea typeface="HY헤드라인M" panose="02030600000101010101" pitchFamily="18" charset="-127"/>
                <a:sym typeface="Arial"/>
              </a:rPr>
              <a:t>-</a:t>
            </a:r>
            <a:r>
              <a:rPr lang="ko-KR" altLang="en-US" sz="4600" dirty="0">
                <a:solidFill>
                  <a:srgbClr val="009FE3"/>
                </a:solidFill>
                <a:latin typeface="HY헤드라인M" panose="02030600000101010101" pitchFamily="18" charset="-127"/>
                <a:ea typeface="HY헤드라인M" panose="02030600000101010101" pitchFamily="18" charset="-127"/>
                <a:sym typeface="Arial"/>
              </a:rPr>
              <a:t>노동계약</a:t>
            </a:r>
            <a:r>
              <a:rPr lang="ko-KR" sz="4600" dirty="0">
                <a:solidFill>
                  <a:schemeClr val="dk1"/>
                </a:solidFill>
                <a:latin typeface="HY헤드라인M" panose="02030600000101010101" pitchFamily="18" charset="-127"/>
                <a:ea typeface="HY헤드라인M" panose="02030600000101010101" pitchFamily="18" charset="-127"/>
                <a:sym typeface="Arial"/>
              </a:rPr>
              <a:t>  근로계약서 작성</a:t>
            </a:r>
            <a:endParaRPr dirty="0">
              <a:latin typeface="HY헤드라인M" panose="02030600000101010101" pitchFamily="18" charset="-127"/>
              <a:ea typeface="HY헤드라인M" panose="02030600000101010101" pitchFamily="18" charset="-127"/>
            </a:endParaRPr>
          </a:p>
        </p:txBody>
      </p:sp>
      <p:sp>
        <p:nvSpPr>
          <p:cNvPr id="432" name="Google Shape;432;p24"/>
          <p:cNvSpPr txBox="1"/>
          <p:nvPr/>
        </p:nvSpPr>
        <p:spPr>
          <a:xfrm>
            <a:off x="1160063" y="2433296"/>
            <a:ext cx="4728098" cy="11156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3200" dirty="0">
                <a:solidFill>
                  <a:schemeClr val="lt1"/>
                </a:solidFill>
                <a:latin typeface="HY헤드라인M" panose="02030600000101010101" pitchFamily="18" charset="-127"/>
                <a:ea typeface="HY헤드라인M" panose="02030600000101010101" pitchFamily="18" charset="-127"/>
                <a:sym typeface="Arial"/>
              </a:rPr>
              <a:t>작성한 근로계약서</a:t>
            </a:r>
            <a:endParaRPr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3200" dirty="0">
                <a:solidFill>
                  <a:schemeClr val="lt1"/>
                </a:solidFill>
                <a:latin typeface="HY헤드라인M" panose="02030600000101010101" pitchFamily="18" charset="-127"/>
                <a:ea typeface="HY헤드라인M" panose="02030600000101010101" pitchFamily="18" charset="-127"/>
                <a:sym typeface="Arial"/>
              </a:rPr>
              <a:t>살펴보기</a:t>
            </a:r>
            <a:endParaRPr sz="3200" dirty="0">
              <a:solidFill>
                <a:schemeClr val="lt1"/>
              </a:solidFill>
              <a:latin typeface="HY헤드라인M" panose="02030600000101010101" pitchFamily="18" charset="-127"/>
              <a:ea typeface="HY헤드라인M" panose="02030600000101010101" pitchFamily="18" charset="-127"/>
              <a:sym typeface="Arial"/>
            </a:endParaRPr>
          </a:p>
        </p:txBody>
      </p:sp>
      <p:pic>
        <p:nvPicPr>
          <p:cNvPr id="433" name="Google Shape;433;p24" descr="D:\01.프로젝트-SUM\[프로젝트]취업지원센터\18.표준교안ppt제작\png저장\2-1_1차시\19-1.png"/>
          <p:cNvPicPr preferRelativeResize="0"/>
          <p:nvPr/>
        </p:nvPicPr>
        <p:blipFill rotWithShape="1">
          <a:blip r:embed="rId5">
            <a:alphaModFix/>
          </a:blip>
          <a:srcRect/>
          <a:stretch/>
        </p:blipFill>
        <p:spPr>
          <a:xfrm>
            <a:off x="1479600" y="4571364"/>
            <a:ext cx="1737360" cy="1207008"/>
          </a:xfrm>
          <a:prstGeom prst="rect">
            <a:avLst/>
          </a:prstGeom>
          <a:noFill/>
          <a:ln>
            <a:noFill/>
          </a:ln>
        </p:spPr>
      </p:pic>
      <p:sp>
        <p:nvSpPr>
          <p:cNvPr id="434" name="Google Shape;434;p24"/>
          <p:cNvSpPr txBox="1"/>
          <p:nvPr/>
        </p:nvSpPr>
        <p:spPr>
          <a:xfrm>
            <a:off x="3144253" y="4303737"/>
            <a:ext cx="6797172" cy="15798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err="1">
                <a:solidFill>
                  <a:srgbClr val="E84246"/>
                </a:solidFill>
                <a:latin typeface="HY헤드라인M" panose="02030600000101010101" pitchFamily="18" charset="-127"/>
                <a:ea typeface="HY헤드라인M" panose="02030600000101010101" pitchFamily="18" charset="-127"/>
                <a:sym typeface="Arial"/>
              </a:rPr>
              <a:t>Q</a:t>
            </a:r>
            <a:r>
              <a:rPr lang="ko-KR" sz="2000" dirty="0">
                <a:solidFill>
                  <a:srgbClr val="E84246"/>
                </a:solidFill>
                <a:latin typeface="HY헤드라인M" panose="02030600000101010101" pitchFamily="18" charset="-127"/>
                <a:ea typeface="HY헤드라인M" panose="02030600000101010101" pitchFamily="18" charset="-127"/>
                <a:sym typeface="Arial"/>
              </a:rPr>
              <a:t>. 근로계약서 작성시 어려웠던 점은?</a:t>
            </a:r>
            <a:endParaRPr sz="1200"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000" dirty="0" err="1">
                <a:solidFill>
                  <a:srgbClr val="E84246"/>
                </a:solidFill>
                <a:latin typeface="HY헤드라인M" panose="02030600000101010101" pitchFamily="18" charset="-127"/>
                <a:ea typeface="HY헤드라인M" panose="02030600000101010101" pitchFamily="18" charset="-127"/>
                <a:sym typeface="Arial"/>
              </a:rPr>
              <a:t>Q</a:t>
            </a:r>
            <a:r>
              <a:rPr lang="ko-KR" sz="2000" dirty="0">
                <a:solidFill>
                  <a:srgbClr val="E84246"/>
                </a:solidFill>
                <a:latin typeface="HY헤드라인M" panose="02030600000101010101" pitchFamily="18" charset="-127"/>
                <a:ea typeface="HY헤드라인M" panose="02030600000101010101" pitchFamily="18" charset="-127"/>
                <a:sym typeface="Arial"/>
              </a:rPr>
              <a:t>. 근로계약서 작성시  가장 중요하게 생각했던 것은?</a:t>
            </a:r>
            <a:endParaRPr sz="1200"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000" b="1" dirty="0" err="1">
                <a:solidFill>
                  <a:srgbClr val="E84246"/>
                </a:solidFill>
                <a:latin typeface="HY헤드라인M" panose="02030600000101010101" pitchFamily="18" charset="-127"/>
                <a:ea typeface="HY헤드라인M" panose="02030600000101010101" pitchFamily="18" charset="-127"/>
                <a:sym typeface="Arial"/>
              </a:rPr>
              <a:t>Q</a:t>
            </a:r>
            <a:r>
              <a:rPr lang="ko-KR" sz="2000" b="1" dirty="0">
                <a:solidFill>
                  <a:srgbClr val="E84246"/>
                </a:solidFill>
                <a:latin typeface="HY헤드라인M" panose="02030600000101010101" pitchFamily="18" charset="-127"/>
                <a:ea typeface="HY헤드라인M" panose="02030600000101010101" pitchFamily="18" charset="-127"/>
                <a:sym typeface="Arial"/>
              </a:rPr>
              <a:t>. 실제로 작성한다면 어떨 것 </a:t>
            </a:r>
            <a:r>
              <a:rPr lang="ko-KR" sz="2000" b="1" dirty="0" err="1">
                <a:solidFill>
                  <a:srgbClr val="E84246"/>
                </a:solidFill>
                <a:latin typeface="HY헤드라인M" panose="02030600000101010101" pitchFamily="18" charset="-127"/>
                <a:ea typeface="HY헤드라인M" panose="02030600000101010101" pitchFamily="18" charset="-127"/>
                <a:sym typeface="Arial"/>
              </a:rPr>
              <a:t>같은지</a:t>
            </a:r>
            <a:r>
              <a:rPr lang="ko-KR" sz="2000" b="1" dirty="0">
                <a:solidFill>
                  <a:srgbClr val="E84246"/>
                </a:solidFill>
                <a:latin typeface="HY헤드라인M" panose="02030600000101010101" pitchFamily="18" charset="-127"/>
                <a:ea typeface="HY헤드라인M" panose="02030600000101010101" pitchFamily="18" charset="-127"/>
                <a:sym typeface="Arial"/>
              </a:rPr>
              <a:t>?</a:t>
            </a:r>
            <a:endParaRPr sz="1200" dirty="0">
              <a:latin typeface="HY헤드라인M" panose="02030600000101010101" pitchFamily="18" charset="-127"/>
              <a:ea typeface="HY헤드라인M" panose="02030600000101010101" pitchFamily="18" charset="-127"/>
            </a:endParaRPr>
          </a:p>
        </p:txBody>
      </p:sp>
      <p:cxnSp>
        <p:nvCxnSpPr>
          <p:cNvPr id="435" name="Google Shape;435;p24"/>
          <p:cNvCxnSpPr/>
          <p:nvPr/>
        </p:nvCxnSpPr>
        <p:spPr>
          <a:xfrm>
            <a:off x="3524112" y="4779218"/>
            <a:ext cx="5639012" cy="0"/>
          </a:xfrm>
          <a:prstGeom prst="straightConnector1">
            <a:avLst/>
          </a:prstGeom>
          <a:noFill/>
          <a:ln w="15875" cap="flat" cmpd="sng">
            <a:solidFill>
              <a:srgbClr val="A5A5A5"/>
            </a:solidFill>
            <a:prstDash val="dash"/>
            <a:round/>
            <a:headEnd type="none" w="sm" len="sm"/>
            <a:tailEnd type="none" w="sm" len="sm"/>
          </a:ln>
        </p:spPr>
      </p:cxnSp>
      <p:cxnSp>
        <p:nvCxnSpPr>
          <p:cNvPr id="436" name="Google Shape;436;p24"/>
          <p:cNvCxnSpPr/>
          <p:nvPr/>
        </p:nvCxnSpPr>
        <p:spPr>
          <a:xfrm>
            <a:off x="3524112" y="5388211"/>
            <a:ext cx="5639012" cy="0"/>
          </a:xfrm>
          <a:prstGeom prst="straightConnector1">
            <a:avLst/>
          </a:prstGeom>
          <a:noFill/>
          <a:ln w="15875" cap="flat" cmpd="sng">
            <a:solidFill>
              <a:srgbClr val="A5A5A5"/>
            </a:solidFill>
            <a:prstDash val="dash"/>
            <a:round/>
            <a:headEnd type="none" w="sm" len="sm"/>
            <a:tailEnd type="none" w="sm" len="sm"/>
          </a:ln>
        </p:spPr>
      </p:cxnSp>
      <p:cxnSp>
        <p:nvCxnSpPr>
          <p:cNvPr id="437" name="Google Shape;437;p24"/>
          <p:cNvCxnSpPr/>
          <p:nvPr/>
        </p:nvCxnSpPr>
        <p:spPr>
          <a:xfrm>
            <a:off x="3524112" y="5997204"/>
            <a:ext cx="5639012" cy="0"/>
          </a:xfrm>
          <a:prstGeom prst="straightConnector1">
            <a:avLst/>
          </a:prstGeom>
          <a:noFill/>
          <a:ln w="15875" cap="flat" cmpd="sng">
            <a:solidFill>
              <a:srgbClr val="A5A5A5"/>
            </a:solidFill>
            <a:prstDash val="dash"/>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5"/>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444" name="Google Shape;444;p25"/>
          <p:cNvSpPr/>
          <p:nvPr/>
        </p:nvSpPr>
        <p:spPr>
          <a:xfrm>
            <a:off x="5203800" y="321964"/>
            <a:ext cx="801985" cy="801985"/>
          </a:xfrm>
          <a:prstGeom prst="ellipse">
            <a:avLst/>
          </a:prstGeom>
          <a:solidFill>
            <a:srgbClr val="009FE3"/>
          </a:solidFill>
          <a:ln>
            <a:noFill/>
          </a:ln>
        </p:spPr>
        <p:txBody>
          <a:bodyPr spcFirstLastPara="1" wrap="square" lIns="0" tIns="0" rIns="0" bIns="72000" anchor="ctr" anchorCtr="0">
            <a:noAutofit/>
          </a:bodyPr>
          <a:lstStyle/>
          <a:p>
            <a:pPr marL="0" marR="0" lvl="0" indent="0" algn="ctr" rtl="0">
              <a:spcBef>
                <a:spcPts val="0"/>
              </a:spcBef>
              <a:spcAft>
                <a:spcPts val="0"/>
              </a:spcAft>
              <a:buNone/>
            </a:pPr>
            <a:r>
              <a:rPr lang="ko-KR" sz="4600">
                <a:solidFill>
                  <a:schemeClr val="lt1"/>
                </a:solidFill>
                <a:latin typeface="HY헤드라인M" panose="02030600000101010101" pitchFamily="18" charset="-127"/>
                <a:ea typeface="HY헤드라인M" panose="02030600000101010101" pitchFamily="18" charset="-127"/>
                <a:sym typeface="Arial"/>
              </a:rPr>
              <a:t>노</a:t>
            </a:r>
            <a:endParaRPr>
              <a:latin typeface="HY헤드라인M" panose="02030600000101010101" pitchFamily="18" charset="-127"/>
              <a:ea typeface="HY헤드라인M" panose="02030600000101010101" pitchFamily="18" charset="-127"/>
            </a:endParaRPr>
          </a:p>
        </p:txBody>
      </p:sp>
      <p:sp>
        <p:nvSpPr>
          <p:cNvPr id="445" name="Google Shape;445;p25"/>
          <p:cNvSpPr/>
          <p:nvPr/>
        </p:nvSpPr>
        <p:spPr>
          <a:xfrm>
            <a:off x="172915" y="348445"/>
            <a:ext cx="5383794"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일 할 수 있는 시간</a:t>
            </a:r>
            <a:endParaRPr dirty="0">
              <a:latin typeface="HY헤드라인M" panose="02030600000101010101" pitchFamily="18" charset="-127"/>
              <a:ea typeface="HY헤드라인M" panose="02030600000101010101" pitchFamily="18" charset="-127"/>
            </a:endParaRPr>
          </a:p>
        </p:txBody>
      </p:sp>
      <p:sp>
        <p:nvSpPr>
          <p:cNvPr id="446" name="Google Shape;446;p25"/>
          <p:cNvSpPr/>
          <p:nvPr/>
        </p:nvSpPr>
        <p:spPr>
          <a:xfrm>
            <a:off x="6064225" y="321964"/>
            <a:ext cx="801985" cy="801985"/>
          </a:xfrm>
          <a:prstGeom prst="ellipse">
            <a:avLst/>
          </a:prstGeom>
          <a:solidFill>
            <a:srgbClr val="009FE3"/>
          </a:solidFill>
          <a:ln>
            <a:noFill/>
          </a:ln>
        </p:spPr>
        <p:txBody>
          <a:bodyPr spcFirstLastPara="1" wrap="square" lIns="0" tIns="0" rIns="0" bIns="72000" anchor="ctr" anchorCtr="0">
            <a:noAutofit/>
          </a:bodyPr>
          <a:lstStyle/>
          <a:p>
            <a:pPr marL="0" marR="0" lvl="0" indent="0" algn="ctr" rtl="0">
              <a:spcBef>
                <a:spcPts val="0"/>
              </a:spcBef>
              <a:spcAft>
                <a:spcPts val="0"/>
              </a:spcAft>
              <a:buNone/>
            </a:pPr>
            <a:r>
              <a:rPr lang="ko-KR" sz="4600">
                <a:solidFill>
                  <a:schemeClr val="lt1"/>
                </a:solidFill>
                <a:latin typeface="HY헤드라인M" panose="02030600000101010101" pitchFamily="18" charset="-127"/>
                <a:ea typeface="HY헤드라인M" panose="02030600000101010101" pitchFamily="18" charset="-127"/>
                <a:sym typeface="Arial"/>
              </a:rPr>
              <a:t>동</a:t>
            </a:r>
            <a:endParaRPr>
              <a:latin typeface="HY헤드라인M" panose="02030600000101010101" pitchFamily="18" charset="-127"/>
              <a:ea typeface="HY헤드라인M" panose="02030600000101010101" pitchFamily="18" charset="-127"/>
            </a:endParaRPr>
          </a:p>
        </p:txBody>
      </p:sp>
      <p:sp>
        <p:nvSpPr>
          <p:cNvPr id="447" name="Google Shape;447;p25"/>
          <p:cNvSpPr/>
          <p:nvPr/>
        </p:nvSpPr>
        <p:spPr>
          <a:xfrm>
            <a:off x="6924650" y="321964"/>
            <a:ext cx="801985" cy="801985"/>
          </a:xfrm>
          <a:prstGeom prst="ellipse">
            <a:avLst/>
          </a:prstGeom>
          <a:solidFill>
            <a:srgbClr val="009FE3"/>
          </a:solidFill>
          <a:ln>
            <a:noFill/>
          </a:ln>
        </p:spPr>
        <p:txBody>
          <a:bodyPr spcFirstLastPara="1" wrap="square" lIns="0" tIns="0" rIns="0" bIns="72000" anchor="ctr" anchorCtr="0">
            <a:noAutofit/>
          </a:bodyPr>
          <a:lstStyle/>
          <a:p>
            <a:pPr marL="0" marR="0" lvl="0" indent="0" algn="ctr" rtl="0">
              <a:spcBef>
                <a:spcPts val="0"/>
              </a:spcBef>
              <a:spcAft>
                <a:spcPts val="0"/>
              </a:spcAft>
              <a:buNone/>
            </a:pPr>
            <a:r>
              <a:rPr lang="ko-KR" sz="4600">
                <a:solidFill>
                  <a:schemeClr val="lt1"/>
                </a:solidFill>
                <a:latin typeface="HY헤드라인M" panose="02030600000101010101" pitchFamily="18" charset="-127"/>
                <a:ea typeface="HY헤드라인M" panose="02030600000101010101" pitchFamily="18" charset="-127"/>
                <a:sym typeface="Arial"/>
              </a:rPr>
              <a:t>시</a:t>
            </a:r>
            <a:endParaRPr>
              <a:latin typeface="HY헤드라인M" panose="02030600000101010101" pitchFamily="18" charset="-127"/>
              <a:ea typeface="HY헤드라인M" panose="02030600000101010101" pitchFamily="18" charset="-127"/>
            </a:endParaRPr>
          </a:p>
        </p:txBody>
      </p:sp>
      <p:sp>
        <p:nvSpPr>
          <p:cNvPr id="448" name="Google Shape;448;p25"/>
          <p:cNvSpPr/>
          <p:nvPr/>
        </p:nvSpPr>
        <p:spPr>
          <a:xfrm>
            <a:off x="7785075" y="321964"/>
            <a:ext cx="801985" cy="801985"/>
          </a:xfrm>
          <a:prstGeom prst="ellipse">
            <a:avLst/>
          </a:prstGeom>
          <a:solidFill>
            <a:srgbClr val="009FE3"/>
          </a:solidFill>
          <a:ln>
            <a:noFill/>
          </a:ln>
        </p:spPr>
        <p:txBody>
          <a:bodyPr spcFirstLastPara="1" wrap="square" lIns="0" tIns="0" rIns="0" bIns="72000" anchor="ctr" anchorCtr="0">
            <a:noAutofit/>
          </a:bodyPr>
          <a:lstStyle/>
          <a:p>
            <a:pPr marL="0" marR="0" lvl="0" indent="0" algn="ctr" rtl="0">
              <a:spcBef>
                <a:spcPts val="0"/>
              </a:spcBef>
              <a:spcAft>
                <a:spcPts val="0"/>
              </a:spcAft>
              <a:buNone/>
            </a:pPr>
            <a:r>
              <a:rPr lang="ko-KR" sz="4600">
                <a:solidFill>
                  <a:schemeClr val="lt1"/>
                </a:solidFill>
                <a:latin typeface="HY헤드라인M" panose="02030600000101010101" pitchFamily="18" charset="-127"/>
                <a:ea typeface="HY헤드라인M" panose="02030600000101010101" pitchFamily="18" charset="-127"/>
                <a:sym typeface="Arial"/>
              </a:rPr>
              <a:t>간</a:t>
            </a:r>
            <a:endParaRPr>
              <a:latin typeface="HY헤드라인M" panose="02030600000101010101" pitchFamily="18" charset="-127"/>
              <a:ea typeface="HY헤드라인M" panose="02030600000101010101" pitchFamily="18" charset="-127"/>
            </a:endParaRPr>
          </a:p>
        </p:txBody>
      </p:sp>
      <p:sp>
        <p:nvSpPr>
          <p:cNvPr id="451" name="Google Shape;451;p25"/>
          <p:cNvSpPr txBox="1"/>
          <p:nvPr/>
        </p:nvSpPr>
        <p:spPr>
          <a:xfrm>
            <a:off x="450156" y="1494352"/>
            <a:ext cx="1024324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사용자의 </a:t>
            </a:r>
            <a:r>
              <a:rPr lang="ko-KR" sz="3600" dirty="0" err="1">
                <a:solidFill>
                  <a:schemeClr val="dk1"/>
                </a:solidFill>
                <a:latin typeface="HY헤드라인M" panose="02030600000101010101" pitchFamily="18" charset="-127"/>
                <a:ea typeface="HY헤드라인M" panose="02030600000101010101" pitchFamily="18" charset="-127"/>
                <a:sym typeface="Arial"/>
              </a:rPr>
              <a:t>지휘·감독</a:t>
            </a:r>
            <a:r>
              <a:rPr lang="ko-KR" sz="3600" dirty="0">
                <a:solidFill>
                  <a:schemeClr val="dk1"/>
                </a:solidFill>
                <a:latin typeface="HY헤드라인M" panose="02030600000101010101" pitchFamily="18" charset="-127"/>
                <a:ea typeface="HY헤드라인M" panose="02030600000101010101" pitchFamily="18" charset="-127"/>
                <a:sym typeface="Arial"/>
              </a:rPr>
              <a:t> 아래 노동을 제공하는 시간</a:t>
            </a:r>
            <a:endParaRPr sz="3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452" name="Google Shape;452;p25" descr="D:\01.프로젝트-SUM\[프로젝트]취업지원센터\18.표준교안ppt제작\png저장\2-1_1차시\24-1.png"/>
          <p:cNvPicPr preferRelativeResize="0"/>
          <p:nvPr/>
        </p:nvPicPr>
        <p:blipFill rotWithShape="1">
          <a:blip r:embed="rId3">
            <a:alphaModFix/>
          </a:blip>
          <a:srcRect/>
          <a:stretch/>
        </p:blipFill>
        <p:spPr>
          <a:xfrm>
            <a:off x="1317013" y="2783008"/>
            <a:ext cx="1706880" cy="1706880"/>
          </a:xfrm>
          <a:prstGeom prst="rect">
            <a:avLst/>
          </a:prstGeom>
          <a:noFill/>
          <a:ln>
            <a:noFill/>
          </a:ln>
        </p:spPr>
      </p:pic>
      <p:pic>
        <p:nvPicPr>
          <p:cNvPr id="453" name="Google Shape;453;p25" descr="D:\01.프로젝트-SUM\[프로젝트]취업지원센터\18.표준교안ppt제작\png저장\2-1_1차시\제목-없음-6.png"/>
          <p:cNvPicPr preferRelativeResize="0"/>
          <p:nvPr/>
        </p:nvPicPr>
        <p:blipFill rotWithShape="1">
          <a:blip r:embed="rId4">
            <a:alphaModFix/>
          </a:blip>
          <a:srcRect/>
          <a:stretch/>
        </p:blipFill>
        <p:spPr>
          <a:xfrm>
            <a:off x="2404573" y="4779218"/>
            <a:ext cx="1706880" cy="1706880"/>
          </a:xfrm>
          <a:prstGeom prst="rect">
            <a:avLst/>
          </a:prstGeom>
          <a:noFill/>
          <a:ln>
            <a:noFill/>
          </a:ln>
        </p:spPr>
      </p:pic>
      <p:sp>
        <p:nvSpPr>
          <p:cNvPr id="454" name="Google Shape;454;p25"/>
          <p:cNvSpPr txBox="1"/>
          <p:nvPr/>
        </p:nvSpPr>
        <p:spPr>
          <a:xfrm>
            <a:off x="1449504" y="3263751"/>
            <a:ext cx="1462138" cy="907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400" dirty="0">
                <a:solidFill>
                  <a:schemeClr val="lt1"/>
                </a:solidFill>
                <a:latin typeface="HY헤드라인M" panose="02030600000101010101" pitchFamily="18" charset="-127"/>
                <a:ea typeface="HY헤드라인M" panose="02030600000101010101" pitchFamily="18" charset="-127"/>
                <a:sym typeface="Arial"/>
              </a:rPr>
              <a:t>법정</a:t>
            </a:r>
            <a:endParaRPr dirty="0">
              <a:latin typeface="HY헤드라인M" panose="02030600000101010101" pitchFamily="18" charset="-127"/>
              <a:ea typeface="HY헤드라인M" panose="02030600000101010101" pitchFamily="18" charset="-127"/>
            </a:endParaRPr>
          </a:p>
          <a:p>
            <a:pPr marL="0" marR="0" lvl="0" indent="0" algn="l" rtl="0">
              <a:spcBef>
                <a:spcPts val="600"/>
              </a:spcBef>
              <a:spcAft>
                <a:spcPts val="0"/>
              </a:spcAft>
              <a:buNone/>
            </a:pPr>
            <a:r>
              <a:rPr lang="ko-KR" sz="2400" dirty="0">
                <a:solidFill>
                  <a:schemeClr val="lt1"/>
                </a:solidFill>
                <a:latin typeface="HY헤드라인M" panose="02030600000101010101" pitchFamily="18" charset="-127"/>
                <a:ea typeface="HY헤드라인M" panose="02030600000101010101" pitchFamily="18" charset="-127"/>
                <a:sym typeface="Arial"/>
              </a:rPr>
              <a:t>근로시간</a:t>
            </a:r>
            <a:endParaRPr sz="24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455" name="Google Shape;455;p25"/>
          <p:cNvSpPr txBox="1"/>
          <p:nvPr/>
        </p:nvSpPr>
        <p:spPr>
          <a:xfrm>
            <a:off x="2573541" y="5240982"/>
            <a:ext cx="1537912" cy="907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400" dirty="0">
                <a:solidFill>
                  <a:schemeClr val="lt1"/>
                </a:solidFill>
                <a:latin typeface="HY헤드라인M" panose="02030600000101010101" pitchFamily="18" charset="-127"/>
                <a:ea typeface="HY헤드라인M" panose="02030600000101010101" pitchFamily="18" charset="-127"/>
                <a:sym typeface="Arial"/>
              </a:rPr>
              <a:t>소정</a:t>
            </a:r>
            <a:endParaRPr dirty="0">
              <a:latin typeface="HY헤드라인M" panose="02030600000101010101" pitchFamily="18" charset="-127"/>
              <a:ea typeface="HY헤드라인M" panose="02030600000101010101" pitchFamily="18" charset="-127"/>
            </a:endParaRPr>
          </a:p>
          <a:p>
            <a:pPr marL="0" marR="0" lvl="0" indent="0" algn="l" rtl="0">
              <a:spcBef>
                <a:spcPts val="600"/>
              </a:spcBef>
              <a:spcAft>
                <a:spcPts val="0"/>
              </a:spcAft>
              <a:buNone/>
            </a:pPr>
            <a:r>
              <a:rPr lang="ko-KR" sz="2400" dirty="0">
                <a:solidFill>
                  <a:schemeClr val="lt1"/>
                </a:solidFill>
                <a:latin typeface="HY헤드라인M" panose="02030600000101010101" pitchFamily="18" charset="-127"/>
                <a:ea typeface="HY헤드라인M" panose="02030600000101010101" pitchFamily="18" charset="-127"/>
                <a:sym typeface="Arial"/>
              </a:rPr>
              <a:t>근로시간</a:t>
            </a:r>
            <a:endParaRPr sz="2400" dirty="0">
              <a:solidFill>
                <a:schemeClr val="lt1"/>
              </a:solidFill>
              <a:latin typeface="HY헤드라인M" panose="02030600000101010101" pitchFamily="18" charset="-127"/>
              <a:ea typeface="HY헤드라인M" panose="02030600000101010101" pitchFamily="18" charset="-127"/>
              <a:sym typeface="Arial"/>
            </a:endParaRPr>
          </a:p>
        </p:txBody>
      </p:sp>
      <p:grpSp>
        <p:nvGrpSpPr>
          <p:cNvPr id="456" name="Google Shape;456;p25"/>
          <p:cNvGrpSpPr/>
          <p:nvPr/>
        </p:nvGrpSpPr>
        <p:grpSpPr>
          <a:xfrm>
            <a:off x="3168550" y="2726690"/>
            <a:ext cx="6416607" cy="1693467"/>
            <a:chOff x="3168550" y="2726690"/>
            <a:chExt cx="6416607" cy="1693467"/>
          </a:xfrm>
        </p:grpSpPr>
        <p:sp>
          <p:nvSpPr>
            <p:cNvPr id="457" name="Google Shape;457;p25"/>
            <p:cNvSpPr txBox="1"/>
            <p:nvPr/>
          </p:nvSpPr>
          <p:spPr>
            <a:xfrm>
              <a:off x="3168550" y="2726690"/>
              <a:ext cx="6416607" cy="16722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18세미만 연소근로자 : 1일 </a:t>
              </a:r>
              <a:r>
                <a:rPr lang="ko-KR" sz="2200" dirty="0">
                  <a:solidFill>
                    <a:srgbClr val="E84246"/>
                  </a:solidFill>
                  <a:latin typeface="HY헤드라인M" panose="02030600000101010101" pitchFamily="18" charset="-127"/>
                  <a:ea typeface="HY헤드라인M" panose="02030600000101010101" pitchFamily="18" charset="-127"/>
                  <a:sym typeface="Arial"/>
                </a:rPr>
                <a:t>7</a:t>
              </a:r>
              <a:r>
                <a:rPr lang="ko-KR" sz="2200" dirty="0">
                  <a:solidFill>
                    <a:schemeClr val="dk1"/>
                  </a:solidFill>
                  <a:latin typeface="HY헤드라인M" panose="02030600000101010101" pitchFamily="18" charset="-127"/>
                  <a:ea typeface="HY헤드라인M" panose="02030600000101010101" pitchFamily="18" charset="-127"/>
                  <a:sym typeface="Arial"/>
                </a:rPr>
                <a:t>시간, 1주 </a:t>
              </a:r>
              <a:r>
                <a:rPr lang="ko-KR" sz="2200" dirty="0">
                  <a:solidFill>
                    <a:srgbClr val="E84246"/>
                  </a:solidFill>
                  <a:latin typeface="HY헤드라인M" panose="02030600000101010101" pitchFamily="18" charset="-127"/>
                  <a:ea typeface="HY헤드라인M" panose="02030600000101010101" pitchFamily="18" charset="-127"/>
                  <a:sym typeface="Arial"/>
                </a:rPr>
                <a:t>35</a:t>
              </a:r>
              <a:r>
                <a:rPr lang="ko-KR" sz="2200" dirty="0">
                  <a:solidFill>
                    <a:schemeClr val="dk1"/>
                  </a:solidFill>
                  <a:latin typeface="HY헤드라인M" panose="02030600000101010101" pitchFamily="18" charset="-127"/>
                  <a:ea typeface="HY헤드라인M" panose="02030600000101010101" pitchFamily="18" charset="-127"/>
                  <a:sym typeface="Arial"/>
                </a:rPr>
                <a:t>시간</a:t>
              </a:r>
              <a:endParaRPr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근로기준법에서 정하는 노동시간</a:t>
              </a:r>
              <a:endParaRPr dirty="0">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(1일 8시간, 1주일 40시간)</a:t>
              </a:r>
              <a:endParaRPr sz="22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458" name="Google Shape;458;p25"/>
            <p:cNvCxnSpPr/>
            <p:nvPr/>
          </p:nvCxnSpPr>
          <p:spPr>
            <a:xfrm>
              <a:off x="3280654" y="3202171"/>
              <a:ext cx="5306406" cy="0"/>
            </a:xfrm>
            <a:prstGeom prst="straightConnector1">
              <a:avLst/>
            </a:prstGeom>
            <a:noFill/>
            <a:ln w="15875" cap="flat" cmpd="sng">
              <a:solidFill>
                <a:srgbClr val="A5A5A5"/>
              </a:solidFill>
              <a:prstDash val="dash"/>
              <a:round/>
              <a:headEnd type="none" w="sm" len="sm"/>
              <a:tailEnd type="none" w="sm" len="sm"/>
            </a:ln>
          </p:spPr>
        </p:cxnSp>
        <p:cxnSp>
          <p:nvCxnSpPr>
            <p:cNvPr id="459" name="Google Shape;459;p25"/>
            <p:cNvCxnSpPr/>
            <p:nvPr/>
          </p:nvCxnSpPr>
          <p:spPr>
            <a:xfrm>
              <a:off x="3280654" y="3811164"/>
              <a:ext cx="5306406" cy="0"/>
            </a:xfrm>
            <a:prstGeom prst="straightConnector1">
              <a:avLst/>
            </a:prstGeom>
            <a:noFill/>
            <a:ln w="15875" cap="flat" cmpd="sng">
              <a:solidFill>
                <a:srgbClr val="A5A5A5"/>
              </a:solidFill>
              <a:prstDash val="dash"/>
              <a:round/>
              <a:headEnd type="none" w="sm" len="sm"/>
              <a:tailEnd type="none" w="sm" len="sm"/>
            </a:ln>
          </p:spPr>
        </p:cxnSp>
        <p:cxnSp>
          <p:nvCxnSpPr>
            <p:cNvPr id="460" name="Google Shape;460;p25"/>
            <p:cNvCxnSpPr/>
            <p:nvPr/>
          </p:nvCxnSpPr>
          <p:spPr>
            <a:xfrm>
              <a:off x="3280654" y="4420157"/>
              <a:ext cx="5306406" cy="0"/>
            </a:xfrm>
            <a:prstGeom prst="straightConnector1">
              <a:avLst/>
            </a:prstGeom>
            <a:noFill/>
            <a:ln w="15875" cap="flat" cmpd="sng">
              <a:solidFill>
                <a:srgbClr val="A5A5A5"/>
              </a:solidFill>
              <a:prstDash val="dash"/>
              <a:round/>
              <a:headEnd type="none" w="sm" len="sm"/>
              <a:tailEnd type="none" w="sm" len="sm"/>
            </a:ln>
          </p:spPr>
        </p:cxnSp>
      </p:grpSp>
      <p:grpSp>
        <p:nvGrpSpPr>
          <p:cNvPr id="461" name="Google Shape;461;p25"/>
          <p:cNvGrpSpPr/>
          <p:nvPr/>
        </p:nvGrpSpPr>
        <p:grpSpPr>
          <a:xfrm>
            <a:off x="4266579" y="5129733"/>
            <a:ext cx="6065349" cy="1084474"/>
            <a:chOff x="4266580" y="5129733"/>
            <a:chExt cx="5551520" cy="1084474"/>
          </a:xfrm>
        </p:grpSpPr>
        <p:sp>
          <p:nvSpPr>
            <p:cNvPr id="462" name="Google Shape;462;p25"/>
            <p:cNvSpPr txBox="1"/>
            <p:nvPr/>
          </p:nvSpPr>
          <p:spPr>
            <a:xfrm>
              <a:off x="4266580" y="5129733"/>
              <a:ext cx="5551520" cy="105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 법정근로시간 안에서 노동자와 사용자가  </a:t>
              </a:r>
              <a:endParaRPr>
                <a:latin typeface="HY헤드라인M" panose="02030600000101010101" pitchFamily="18" charset="-127"/>
                <a:ea typeface="HY헤드라인M" panose="02030600000101010101" pitchFamily="18" charset="-127"/>
              </a:endParaRPr>
            </a:p>
            <a:p>
              <a:pPr marL="0" marR="0" lvl="0" indent="0" algn="l" rtl="0">
                <a:spcBef>
                  <a:spcPts val="22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     실제로 일하기로 정한 시간</a:t>
              </a:r>
              <a:endParaRPr>
                <a:latin typeface="HY헤드라인M" panose="02030600000101010101" pitchFamily="18" charset="-127"/>
                <a:ea typeface="HY헤드라인M" panose="02030600000101010101" pitchFamily="18" charset="-127"/>
              </a:endParaRPr>
            </a:p>
          </p:txBody>
        </p:sp>
        <p:cxnSp>
          <p:nvCxnSpPr>
            <p:cNvPr id="463" name="Google Shape;463;p25"/>
            <p:cNvCxnSpPr/>
            <p:nvPr/>
          </p:nvCxnSpPr>
          <p:spPr>
            <a:xfrm>
              <a:off x="4378683" y="5605214"/>
              <a:ext cx="4568417" cy="0"/>
            </a:xfrm>
            <a:prstGeom prst="straightConnector1">
              <a:avLst/>
            </a:prstGeom>
            <a:noFill/>
            <a:ln w="15875" cap="flat" cmpd="sng">
              <a:solidFill>
                <a:srgbClr val="A5A5A5"/>
              </a:solidFill>
              <a:prstDash val="dash"/>
              <a:round/>
              <a:headEnd type="none" w="sm" len="sm"/>
              <a:tailEnd type="none" w="sm" len="sm"/>
            </a:ln>
          </p:spPr>
        </p:cxnSp>
        <p:cxnSp>
          <p:nvCxnSpPr>
            <p:cNvPr id="464" name="Google Shape;464;p25"/>
            <p:cNvCxnSpPr/>
            <p:nvPr/>
          </p:nvCxnSpPr>
          <p:spPr>
            <a:xfrm>
              <a:off x="4378683" y="6214207"/>
              <a:ext cx="4568417" cy="0"/>
            </a:xfrm>
            <a:prstGeom prst="straightConnector1">
              <a:avLst/>
            </a:prstGeom>
            <a:noFill/>
            <a:ln w="15875" cap="flat" cmpd="sng">
              <a:solidFill>
                <a:srgbClr val="A5A5A5"/>
              </a:solidFill>
              <a:prstDash val="dash"/>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5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1"/>
                                        </p:tgtEl>
                                        <p:attrNameLst>
                                          <p:attrName>style.visibility</p:attrName>
                                        </p:attrNameLst>
                                      </p:cBhvr>
                                      <p:to>
                                        <p:strVal val="visible"/>
                                      </p:to>
                                    </p:set>
                                    <p:animEffect transition="in" filter="fade">
                                      <p:cBhvr>
                                        <p:cTn id="12" dur="5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8"/>
        <p:cNvGrpSpPr/>
        <p:nvPr/>
      </p:nvGrpSpPr>
      <p:grpSpPr>
        <a:xfrm>
          <a:off x="0" y="0"/>
          <a:ext cx="0" cy="0"/>
          <a:chOff x="0" y="0"/>
          <a:chExt cx="0" cy="0"/>
        </a:xfrm>
      </p:grpSpPr>
      <p:sp>
        <p:nvSpPr>
          <p:cNvPr id="469" name="Google Shape;469;p26"/>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470" name="Google Shape;470;p26"/>
          <p:cNvSpPr/>
          <p:nvPr/>
        </p:nvSpPr>
        <p:spPr>
          <a:xfrm>
            <a:off x="290800" y="291480"/>
            <a:ext cx="9190084"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노동시간에 포함되는 경우</a:t>
            </a:r>
            <a:endParaRPr dirty="0">
              <a:latin typeface="HY헤드라인M" panose="02030600000101010101" pitchFamily="18" charset="-127"/>
              <a:ea typeface="HY헤드라인M" panose="02030600000101010101" pitchFamily="18" charset="-127"/>
            </a:endParaRPr>
          </a:p>
        </p:txBody>
      </p:sp>
      <p:sp>
        <p:nvSpPr>
          <p:cNvPr id="471" name="Google Shape;471;p26"/>
          <p:cNvSpPr/>
          <p:nvPr/>
        </p:nvSpPr>
        <p:spPr>
          <a:xfrm>
            <a:off x="0" y="1207005"/>
            <a:ext cx="10696575" cy="6354258"/>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472" name="Google Shape;472;p26" descr="D:\01.프로젝트-SUM\[프로젝트]취업지원센터\18.표준교안ppt제작\png저장\2-1_1차시\25-2.png"/>
          <p:cNvPicPr preferRelativeResize="0"/>
          <p:nvPr/>
        </p:nvPicPr>
        <p:blipFill rotWithShape="1">
          <a:blip r:embed="rId4">
            <a:alphaModFix/>
          </a:blip>
          <a:srcRect/>
          <a:stretch/>
        </p:blipFill>
        <p:spPr>
          <a:xfrm>
            <a:off x="3657087" y="2596303"/>
            <a:ext cx="3614928" cy="3614928"/>
          </a:xfrm>
          <a:prstGeom prst="rect">
            <a:avLst/>
          </a:prstGeom>
          <a:noFill/>
          <a:ln>
            <a:noFill/>
          </a:ln>
        </p:spPr>
      </p:pic>
      <p:pic>
        <p:nvPicPr>
          <p:cNvPr id="473" name="Google Shape;473;p26" descr="D:\01.프로젝트-SUM\[프로젝트]취업지원센터\18.표준교안ppt제작\png저장\2-1_1차시\25-3.png"/>
          <p:cNvPicPr preferRelativeResize="0"/>
          <p:nvPr/>
        </p:nvPicPr>
        <p:blipFill rotWithShape="1">
          <a:blip r:embed="rId5">
            <a:alphaModFix/>
          </a:blip>
          <a:srcRect/>
          <a:stretch/>
        </p:blipFill>
        <p:spPr>
          <a:xfrm>
            <a:off x="1055942" y="2376475"/>
            <a:ext cx="1231392" cy="1395984"/>
          </a:xfrm>
          <a:prstGeom prst="rect">
            <a:avLst/>
          </a:prstGeom>
          <a:noFill/>
          <a:ln>
            <a:noFill/>
          </a:ln>
        </p:spPr>
      </p:pic>
      <p:pic>
        <p:nvPicPr>
          <p:cNvPr id="474" name="Google Shape;474;p26" descr="D:\01.프로젝트-SUM\[프로젝트]취업지원센터\18.표준교안ppt제작\png저장\2-1_1차시\25-4.png"/>
          <p:cNvPicPr preferRelativeResize="0"/>
          <p:nvPr/>
        </p:nvPicPr>
        <p:blipFill rotWithShape="1">
          <a:blip r:embed="rId6">
            <a:alphaModFix/>
          </a:blip>
          <a:srcRect/>
          <a:stretch/>
        </p:blipFill>
        <p:spPr>
          <a:xfrm>
            <a:off x="7372449" y="2347900"/>
            <a:ext cx="1597152" cy="1127760"/>
          </a:xfrm>
          <a:prstGeom prst="rect">
            <a:avLst/>
          </a:prstGeom>
          <a:noFill/>
          <a:ln>
            <a:noFill/>
          </a:ln>
        </p:spPr>
      </p:pic>
      <p:pic>
        <p:nvPicPr>
          <p:cNvPr id="475" name="Google Shape;475;p26" descr="D:\01.프로젝트-SUM\[프로젝트]취업지원센터\18.표준교안ppt제작\png저장\2-1_1차시\25-5.png"/>
          <p:cNvPicPr preferRelativeResize="0"/>
          <p:nvPr/>
        </p:nvPicPr>
        <p:blipFill rotWithShape="1">
          <a:blip r:embed="rId7">
            <a:alphaModFix/>
          </a:blip>
          <a:srcRect/>
          <a:stretch/>
        </p:blipFill>
        <p:spPr>
          <a:xfrm>
            <a:off x="1989202" y="4413292"/>
            <a:ext cx="1408176" cy="1341120"/>
          </a:xfrm>
          <a:prstGeom prst="rect">
            <a:avLst/>
          </a:prstGeom>
          <a:noFill/>
          <a:ln>
            <a:noFill/>
          </a:ln>
        </p:spPr>
      </p:pic>
      <p:pic>
        <p:nvPicPr>
          <p:cNvPr id="476" name="Google Shape;476;p26" descr="D:\01.프로젝트-SUM\[프로젝트]취업지원센터\18.표준교안ppt제작\png저장\2-1_1차시\25-6.png"/>
          <p:cNvPicPr preferRelativeResize="0"/>
          <p:nvPr/>
        </p:nvPicPr>
        <p:blipFill rotWithShape="1">
          <a:blip r:embed="rId8">
            <a:alphaModFix/>
          </a:blip>
          <a:srcRect/>
          <a:stretch/>
        </p:blipFill>
        <p:spPr>
          <a:xfrm>
            <a:off x="8515052" y="3492599"/>
            <a:ext cx="1761744" cy="2395728"/>
          </a:xfrm>
          <a:prstGeom prst="rect">
            <a:avLst/>
          </a:prstGeom>
          <a:noFill/>
          <a:ln>
            <a:noFill/>
          </a:ln>
        </p:spPr>
      </p:pic>
      <p:sp>
        <p:nvSpPr>
          <p:cNvPr id="477" name="Google Shape;477;p26"/>
          <p:cNvSpPr txBox="1"/>
          <p:nvPr/>
        </p:nvSpPr>
        <p:spPr>
          <a:xfrm>
            <a:off x="1179095" y="1451706"/>
            <a:ext cx="37031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일 시작 전, 청소하는 시간</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78" name="Google Shape;478;p26"/>
          <p:cNvSpPr txBox="1"/>
          <p:nvPr/>
        </p:nvSpPr>
        <p:spPr>
          <a:xfrm>
            <a:off x="1241946" y="1880989"/>
            <a:ext cx="3673603" cy="6847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작업도구 준비, 작업 지시,</a:t>
            </a:r>
            <a:endParaRPr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회의, 조회 등 )</a:t>
            </a:r>
            <a:endParaRPr dirty="0">
              <a:latin typeface="HY헤드라인M" panose="02030600000101010101" pitchFamily="18" charset="-127"/>
              <a:ea typeface="HY헤드라인M" panose="02030600000101010101" pitchFamily="18" charset="-127"/>
            </a:endParaRPr>
          </a:p>
        </p:txBody>
      </p:sp>
      <p:sp>
        <p:nvSpPr>
          <p:cNvPr id="479" name="Google Shape;479;p26"/>
          <p:cNvSpPr txBox="1"/>
          <p:nvPr/>
        </p:nvSpPr>
        <p:spPr>
          <a:xfrm>
            <a:off x="6161545" y="1451706"/>
            <a:ext cx="395300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손님을 기다리는 대기시간</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80" name="Google Shape;480;p26"/>
          <p:cNvSpPr txBox="1"/>
          <p:nvPr/>
        </p:nvSpPr>
        <p:spPr>
          <a:xfrm>
            <a:off x="6479740" y="1880989"/>
            <a:ext cx="370318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식당, 의류판매점, 병원 등 )</a:t>
            </a:r>
            <a:endParaRPr dirty="0">
              <a:latin typeface="HY헤드라인M" panose="02030600000101010101" pitchFamily="18" charset="-127"/>
              <a:ea typeface="HY헤드라인M" panose="02030600000101010101" pitchFamily="18" charset="-127"/>
            </a:endParaRPr>
          </a:p>
        </p:txBody>
      </p:sp>
      <p:sp>
        <p:nvSpPr>
          <p:cNvPr id="481" name="Google Shape;481;p26"/>
          <p:cNvSpPr txBox="1"/>
          <p:nvPr/>
        </p:nvSpPr>
        <p:spPr>
          <a:xfrm>
            <a:off x="553417" y="6123446"/>
            <a:ext cx="413606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일 끝난 후, 정리하는 시간</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82" name="Google Shape;482;p26"/>
          <p:cNvSpPr txBox="1"/>
          <p:nvPr/>
        </p:nvSpPr>
        <p:spPr>
          <a:xfrm>
            <a:off x="141069" y="6507521"/>
            <a:ext cx="496076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청소하는 시간, 판매대금 정산, 물품 정리 등 )</a:t>
            </a:r>
            <a:endParaRPr dirty="0">
              <a:latin typeface="HY헤드라인M" panose="02030600000101010101" pitchFamily="18" charset="-127"/>
              <a:ea typeface="HY헤드라인M" panose="02030600000101010101" pitchFamily="18" charset="-127"/>
            </a:endParaRPr>
          </a:p>
        </p:txBody>
      </p:sp>
      <p:sp>
        <p:nvSpPr>
          <p:cNvPr id="483" name="Google Shape;483;p26"/>
          <p:cNvSpPr txBox="1"/>
          <p:nvPr/>
        </p:nvSpPr>
        <p:spPr>
          <a:xfrm>
            <a:off x="6518028" y="6018212"/>
            <a:ext cx="3811570" cy="8694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의무적으로 참석해야 하는 </a:t>
            </a:r>
            <a:endParaRPr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교육 및 회식 등</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484" name="Google Shape;484;p26"/>
          <p:cNvSpPr txBox="1"/>
          <p:nvPr/>
        </p:nvSpPr>
        <p:spPr>
          <a:xfrm>
            <a:off x="4090278" y="3152494"/>
            <a:ext cx="250927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3600" dirty="0">
                <a:solidFill>
                  <a:schemeClr val="lt1"/>
                </a:solidFill>
                <a:latin typeface="HY헤드라인M" panose="02030600000101010101" pitchFamily="18" charset="-127"/>
                <a:ea typeface="HY헤드라인M" panose="02030600000101010101" pitchFamily="18" charset="-127"/>
                <a:sym typeface="Arial"/>
              </a:rPr>
              <a:t>노동시간</a:t>
            </a:r>
            <a:endParaRPr sz="36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485" name="Google Shape;485;p26"/>
          <p:cNvSpPr txBox="1"/>
          <p:nvPr/>
        </p:nvSpPr>
        <p:spPr>
          <a:xfrm>
            <a:off x="3706165" y="3876704"/>
            <a:ext cx="3811570" cy="14388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사용자의 </a:t>
            </a:r>
            <a:r>
              <a:rPr lang="ko-KR" sz="2000" b="1" dirty="0">
                <a:solidFill>
                  <a:srgbClr val="FF0000"/>
                </a:solidFill>
                <a:latin typeface="HY헤드라인M" panose="02030600000101010101" pitchFamily="18" charset="-127"/>
                <a:ea typeface="HY헤드라인M" panose="02030600000101010101" pitchFamily="18" charset="-127"/>
                <a:sym typeface="Arial"/>
              </a:rPr>
              <a:t>감독</a:t>
            </a:r>
            <a:r>
              <a:rPr lang="ko-KR" sz="2000" dirty="0">
                <a:solidFill>
                  <a:schemeClr val="lt1"/>
                </a:solidFill>
                <a:latin typeface="HY헤드라인M" panose="02030600000101010101" pitchFamily="18" charset="-127"/>
                <a:ea typeface="HY헤드라인M" panose="02030600000101010101" pitchFamily="18" charset="-127"/>
                <a:sym typeface="Arial"/>
              </a:rPr>
              <a:t> 하에</a:t>
            </a:r>
            <a:endParaRPr sz="1200"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있어  </a:t>
            </a:r>
            <a:r>
              <a:rPr lang="ko-KR" sz="2000" dirty="0">
                <a:solidFill>
                  <a:srgbClr val="FFED00"/>
                </a:solidFill>
                <a:latin typeface="HY헤드라인M" panose="02030600000101010101" pitchFamily="18" charset="-127"/>
                <a:ea typeface="HY헤드라인M" panose="02030600000101010101" pitchFamily="18" charset="-127"/>
                <a:sym typeface="Arial"/>
              </a:rPr>
              <a:t>자유롭게 이용할 수</a:t>
            </a:r>
            <a:endParaRPr sz="1200"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000" dirty="0">
                <a:solidFill>
                  <a:srgbClr val="FFED00"/>
                </a:solidFill>
                <a:latin typeface="HY헤드라인M" panose="02030600000101010101" pitchFamily="18" charset="-127"/>
                <a:ea typeface="HY헤드라인M" panose="02030600000101010101" pitchFamily="18" charset="-127"/>
                <a:sym typeface="Arial"/>
              </a:rPr>
              <a:t>없는 시간</a:t>
            </a:r>
            <a:r>
              <a:rPr lang="ko-KR" sz="2000" dirty="0">
                <a:solidFill>
                  <a:schemeClr val="lt1"/>
                </a:solidFill>
                <a:latin typeface="HY헤드라인M" panose="02030600000101010101" pitchFamily="18" charset="-127"/>
                <a:ea typeface="HY헤드라인M" panose="02030600000101010101" pitchFamily="18" charset="-127"/>
                <a:sym typeface="Arial"/>
              </a:rPr>
              <a:t>은 모두  </a:t>
            </a:r>
            <a:endParaRPr sz="1200" dirty="0">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노동시간에 포함</a:t>
            </a:r>
            <a:endParaRPr sz="2000"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7"/>
                                        </p:tgtEl>
                                        <p:attrNameLst>
                                          <p:attrName>style.visibility</p:attrName>
                                        </p:attrNameLst>
                                      </p:cBhvr>
                                      <p:to>
                                        <p:strVal val="visible"/>
                                      </p:to>
                                    </p:set>
                                    <p:animEffect transition="in" filter="fade">
                                      <p:cBhvr>
                                        <p:cTn id="12" dur="5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8"/>
                                        </p:tgtEl>
                                        <p:attrNameLst>
                                          <p:attrName>style.visibility</p:attrName>
                                        </p:attrNameLst>
                                      </p:cBhvr>
                                      <p:to>
                                        <p:strVal val="visible"/>
                                      </p:to>
                                    </p:set>
                                    <p:animEffect transition="in" filter="fade">
                                      <p:cBhvr>
                                        <p:cTn id="17" dur="500"/>
                                        <p:tgtEl>
                                          <p:spTgt spid="4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9"/>
                                        </p:tgtEl>
                                        <p:attrNameLst>
                                          <p:attrName>style.visibility</p:attrName>
                                        </p:attrNameLst>
                                      </p:cBhvr>
                                      <p:to>
                                        <p:strVal val="visible"/>
                                      </p:to>
                                    </p:set>
                                    <p:animEffect transition="in" filter="fade">
                                      <p:cBhvr>
                                        <p:cTn id="22" dur="500"/>
                                        <p:tgtEl>
                                          <p:spTgt spid="4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animEffect transition="in" filter="fade">
                                      <p:cBhvr>
                                        <p:cTn id="27" dur="500"/>
                                        <p:tgtEl>
                                          <p:spTgt spid="4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3"/>
                                        </p:tgtEl>
                                        <p:attrNameLst>
                                          <p:attrName>style.visibility</p:attrName>
                                        </p:attrNameLst>
                                      </p:cBhvr>
                                      <p:to>
                                        <p:strVal val="visible"/>
                                      </p:to>
                                    </p:set>
                                    <p:animEffect transition="in" filter="fade">
                                      <p:cBhvr>
                                        <p:cTn id="32" dur="500"/>
                                        <p:tgtEl>
                                          <p:spTgt spid="4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1"/>
                                        </p:tgtEl>
                                        <p:attrNameLst>
                                          <p:attrName>style.visibility</p:attrName>
                                        </p:attrNameLst>
                                      </p:cBhvr>
                                      <p:to>
                                        <p:strVal val="visible"/>
                                      </p:to>
                                    </p:set>
                                    <p:animEffect transition="in" filter="fade">
                                      <p:cBhvr>
                                        <p:cTn id="37" dur="500"/>
                                        <p:tgtEl>
                                          <p:spTgt spid="48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2"/>
                                        </p:tgtEl>
                                        <p:attrNameLst>
                                          <p:attrName>style.visibility</p:attrName>
                                        </p:attrNameLst>
                                      </p:cBhvr>
                                      <p:to>
                                        <p:strVal val="visible"/>
                                      </p:to>
                                    </p:set>
                                    <p:animEffect transition="in" filter="fade">
                                      <p:cBhvr>
                                        <p:cTn id="42"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7"/>
          <p:cNvSpPr/>
          <p:nvPr/>
        </p:nvSpPr>
        <p:spPr>
          <a:xfrm>
            <a:off x="1470075" y="272430"/>
            <a:ext cx="7333009"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출퇴근시간 전에 일했다면?</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491" name="Google Shape;491;p27" descr="D:\01.프로젝트-SUM\[프로젝트]취업지원센터\18.표준교안ppt제작\png저장\2-1_1차시\18-1.png"/>
          <p:cNvPicPr preferRelativeResize="0"/>
          <p:nvPr/>
        </p:nvPicPr>
        <p:blipFill rotWithShape="1">
          <a:blip r:embed="rId3">
            <a:alphaModFix/>
          </a:blip>
          <a:srcRect/>
          <a:stretch/>
        </p:blipFill>
        <p:spPr>
          <a:xfrm>
            <a:off x="694755" y="212998"/>
            <a:ext cx="786384" cy="762000"/>
          </a:xfrm>
          <a:prstGeom prst="rect">
            <a:avLst/>
          </a:prstGeom>
          <a:noFill/>
          <a:ln>
            <a:noFill/>
          </a:ln>
        </p:spPr>
      </p:pic>
      <p:sp>
        <p:nvSpPr>
          <p:cNvPr id="492" name="Google Shape;492;p27"/>
          <p:cNvSpPr/>
          <p:nvPr/>
        </p:nvSpPr>
        <p:spPr>
          <a:xfrm>
            <a:off x="8803084" y="507504"/>
            <a:ext cx="1893491" cy="421754"/>
          </a:xfrm>
          <a:prstGeom prst="rect">
            <a:avLst/>
          </a:prstGeom>
          <a:solidFill>
            <a:srgbClr val="E84246"/>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노동시간</a:t>
            </a:r>
            <a:endParaRPr>
              <a:latin typeface="HY헤드라인M" panose="02030600000101010101" pitchFamily="18" charset="-127"/>
              <a:ea typeface="HY헤드라인M" panose="02030600000101010101" pitchFamily="18" charset="-127"/>
            </a:endParaRPr>
          </a:p>
        </p:txBody>
      </p:sp>
      <p:pic>
        <p:nvPicPr>
          <p:cNvPr id="493" name="Google Shape;493;p27" descr="D:\01.프로젝트-SUM\[프로젝트]취업지원센터\18.표준교안ppt제작\png저장\2-1_1차시\26-7.png"/>
          <p:cNvPicPr preferRelativeResize="0"/>
          <p:nvPr/>
        </p:nvPicPr>
        <p:blipFill rotWithShape="1">
          <a:blip r:embed="rId4">
            <a:alphaModFix/>
          </a:blip>
          <a:srcRect/>
          <a:stretch/>
        </p:blipFill>
        <p:spPr>
          <a:xfrm rot="10800000">
            <a:off x="7739179" y="6030348"/>
            <a:ext cx="1194816" cy="938784"/>
          </a:xfrm>
          <a:prstGeom prst="rect">
            <a:avLst/>
          </a:prstGeom>
          <a:noFill/>
          <a:ln>
            <a:noFill/>
          </a:ln>
        </p:spPr>
      </p:pic>
      <p:pic>
        <p:nvPicPr>
          <p:cNvPr id="494" name="Google Shape;494;p27" descr="D:\01.프로젝트-SUM\[프로젝트]취업지원센터\18.표준교안ppt제작\png저장\2-1_1차시\26-1.png"/>
          <p:cNvPicPr preferRelativeResize="0"/>
          <p:nvPr/>
        </p:nvPicPr>
        <p:blipFill rotWithShape="1">
          <a:blip r:embed="rId5">
            <a:alphaModFix/>
          </a:blip>
          <a:srcRect/>
          <a:stretch/>
        </p:blipFill>
        <p:spPr>
          <a:xfrm>
            <a:off x="1035745" y="1438653"/>
            <a:ext cx="1085088" cy="2499360"/>
          </a:xfrm>
          <a:prstGeom prst="rect">
            <a:avLst/>
          </a:prstGeom>
          <a:noFill/>
          <a:ln>
            <a:noFill/>
          </a:ln>
        </p:spPr>
      </p:pic>
      <p:pic>
        <p:nvPicPr>
          <p:cNvPr id="495" name="Google Shape;495;p27" descr="D:\01.프로젝트-SUM\[프로젝트]취업지원센터\18.표준교안ppt제작\png저장\2-1_1차시\26-2.png"/>
          <p:cNvPicPr preferRelativeResize="0"/>
          <p:nvPr/>
        </p:nvPicPr>
        <p:blipFill rotWithShape="1">
          <a:blip r:embed="rId6">
            <a:alphaModFix/>
          </a:blip>
          <a:srcRect/>
          <a:stretch/>
        </p:blipFill>
        <p:spPr>
          <a:xfrm>
            <a:off x="8687643" y="4397693"/>
            <a:ext cx="1493520" cy="2493264"/>
          </a:xfrm>
          <a:prstGeom prst="rect">
            <a:avLst/>
          </a:prstGeom>
          <a:noFill/>
          <a:ln>
            <a:noFill/>
          </a:ln>
        </p:spPr>
      </p:pic>
      <p:pic>
        <p:nvPicPr>
          <p:cNvPr id="496" name="Google Shape;496;p27" descr="D:\01.프로젝트-SUM\[프로젝트]취업지원센터\18.표준교안ppt제작\png저장\2-1_1차시\26-3.png"/>
          <p:cNvPicPr preferRelativeResize="0"/>
          <p:nvPr/>
        </p:nvPicPr>
        <p:blipFill rotWithShape="1">
          <a:blip r:embed="rId7">
            <a:alphaModFix/>
          </a:blip>
          <a:srcRect/>
          <a:stretch/>
        </p:blipFill>
        <p:spPr>
          <a:xfrm>
            <a:off x="8534479" y="2018531"/>
            <a:ext cx="518160" cy="896112"/>
          </a:xfrm>
          <a:prstGeom prst="rect">
            <a:avLst/>
          </a:prstGeom>
          <a:noFill/>
          <a:ln>
            <a:noFill/>
          </a:ln>
        </p:spPr>
      </p:pic>
      <p:pic>
        <p:nvPicPr>
          <p:cNvPr id="497" name="Google Shape;497;p27" descr="D:\01.프로젝트-SUM\[프로젝트]취업지원센터\18.표준교안ppt제작\png저장\2-1_1차시\26-4.png"/>
          <p:cNvPicPr preferRelativeResize="0"/>
          <p:nvPr/>
        </p:nvPicPr>
        <p:blipFill rotWithShape="1">
          <a:blip r:embed="rId8">
            <a:alphaModFix/>
          </a:blip>
          <a:srcRect/>
          <a:stretch/>
        </p:blipFill>
        <p:spPr>
          <a:xfrm>
            <a:off x="1273603" y="4611567"/>
            <a:ext cx="908304" cy="969264"/>
          </a:xfrm>
          <a:prstGeom prst="rect">
            <a:avLst/>
          </a:prstGeom>
          <a:noFill/>
          <a:ln>
            <a:noFill/>
          </a:ln>
        </p:spPr>
      </p:pic>
      <p:pic>
        <p:nvPicPr>
          <p:cNvPr id="498" name="Google Shape;498;p27" descr="D:\01.프로젝트-SUM\[프로젝트]취업지원센터\18.표준교안ppt제작\png저장\2-1_1차시\26-6.png"/>
          <p:cNvPicPr preferRelativeResize="0"/>
          <p:nvPr/>
        </p:nvPicPr>
        <p:blipFill rotWithShape="1">
          <a:blip r:embed="rId9">
            <a:alphaModFix/>
          </a:blip>
          <a:srcRect/>
          <a:stretch/>
        </p:blipFill>
        <p:spPr>
          <a:xfrm>
            <a:off x="2490763" y="1730499"/>
            <a:ext cx="1194816" cy="938784"/>
          </a:xfrm>
          <a:prstGeom prst="rect">
            <a:avLst/>
          </a:prstGeom>
          <a:noFill/>
          <a:ln>
            <a:noFill/>
          </a:ln>
        </p:spPr>
      </p:pic>
      <p:pic>
        <p:nvPicPr>
          <p:cNvPr id="499" name="Google Shape;499;p27" descr="D:\01.프로젝트-SUM\[프로젝트]취업지원센터\18.표준교안ppt제작\png저장\2-1_1차시\26-7.png"/>
          <p:cNvPicPr preferRelativeResize="0"/>
          <p:nvPr/>
        </p:nvPicPr>
        <p:blipFill rotWithShape="1">
          <a:blip r:embed="rId4">
            <a:alphaModFix/>
          </a:blip>
          <a:srcRect/>
          <a:stretch/>
        </p:blipFill>
        <p:spPr>
          <a:xfrm>
            <a:off x="952306" y="4295808"/>
            <a:ext cx="1194816" cy="938784"/>
          </a:xfrm>
          <a:prstGeom prst="rect">
            <a:avLst/>
          </a:prstGeom>
          <a:noFill/>
          <a:ln>
            <a:noFill/>
          </a:ln>
        </p:spPr>
      </p:pic>
      <p:pic>
        <p:nvPicPr>
          <p:cNvPr id="500" name="Google Shape;500;p27" descr="D:\01.프로젝트-SUM\[프로젝트]취업지원센터\18.표준교안ppt제작\png저장\2-1_1차시\26-6.png"/>
          <p:cNvPicPr preferRelativeResize="0"/>
          <p:nvPr/>
        </p:nvPicPr>
        <p:blipFill rotWithShape="1">
          <a:blip r:embed="rId9">
            <a:alphaModFix/>
          </a:blip>
          <a:srcRect/>
          <a:stretch/>
        </p:blipFill>
        <p:spPr>
          <a:xfrm rot="10800000">
            <a:off x="7857823" y="3018962"/>
            <a:ext cx="1194816" cy="938784"/>
          </a:xfrm>
          <a:prstGeom prst="rect">
            <a:avLst/>
          </a:prstGeom>
          <a:noFill/>
          <a:ln>
            <a:noFill/>
          </a:ln>
        </p:spPr>
      </p:pic>
      <p:sp>
        <p:nvSpPr>
          <p:cNvPr id="501" name="Google Shape;501;p27"/>
          <p:cNvSpPr txBox="1"/>
          <p:nvPr/>
        </p:nvSpPr>
        <p:spPr>
          <a:xfrm>
            <a:off x="2713405" y="1975098"/>
            <a:ext cx="6118983" cy="19774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매일 30분전에 출근해서 </a:t>
            </a:r>
            <a:r>
              <a:rPr lang="ko-KR" sz="2200" dirty="0" err="1">
                <a:solidFill>
                  <a:schemeClr val="dk1"/>
                </a:solidFill>
                <a:latin typeface="HY헤드라인M" panose="02030600000101010101" pitchFamily="18" charset="-127"/>
                <a:ea typeface="HY헤드라인M" panose="02030600000101010101" pitchFamily="18" charset="-127"/>
                <a:sym typeface="Arial"/>
              </a:rPr>
              <a:t>준비해야하고</a:t>
            </a:r>
            <a:r>
              <a:rPr lang="ko-KR" sz="2200" dirty="0">
                <a:solidFill>
                  <a:schemeClr val="dk1"/>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저녁에는 판매물품 정리와 청소등을 하고 나서</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30분 뒤에 퇴근합니다. </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출퇴근 시간 전후 1시간에 대해 수당을 받을 수 있나요? </a:t>
            </a:r>
            <a:endParaRPr sz="22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502" name="Google Shape;502;p27"/>
          <p:cNvSpPr txBox="1"/>
          <p:nvPr/>
        </p:nvSpPr>
        <p:spPr>
          <a:xfrm>
            <a:off x="1847890" y="4586436"/>
            <a:ext cx="6686589" cy="191330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작업을 위해, 노동자가 사용자의</a:t>
            </a:r>
            <a:endParaRPr dirty="0">
              <a:latin typeface="HY헤드라인M" panose="02030600000101010101" pitchFamily="18" charset="-127"/>
              <a:ea typeface="HY헤드라인M" panose="02030600000101010101" pitchFamily="18" charset="-127"/>
            </a:endParaRPr>
          </a:p>
          <a:p>
            <a:pPr marL="0" marR="0" lvl="0" indent="0" algn="r" rtl="0">
              <a:spcBef>
                <a:spcPts val="500"/>
              </a:spcBef>
              <a:spcAft>
                <a:spcPts val="0"/>
              </a:spcAft>
              <a:buNone/>
            </a:pPr>
            <a:r>
              <a:rPr lang="ko-KR" sz="2200" dirty="0" err="1">
                <a:solidFill>
                  <a:schemeClr val="dk1"/>
                </a:solidFill>
                <a:latin typeface="HY헤드라인M" panose="02030600000101010101" pitchFamily="18" charset="-127"/>
                <a:ea typeface="HY헤드라인M" panose="02030600000101010101" pitchFamily="18" charset="-127"/>
                <a:sym typeface="Arial"/>
              </a:rPr>
              <a:t>지휘·감독아래에</a:t>
            </a:r>
            <a:r>
              <a:rPr lang="ko-KR" sz="2200" dirty="0">
                <a:solidFill>
                  <a:schemeClr val="dk1"/>
                </a:solidFill>
                <a:latin typeface="HY헤드라인M" panose="02030600000101010101" pitchFamily="18" charset="-127"/>
                <a:ea typeface="HY헤드라인M" panose="02030600000101010101" pitchFamily="18" charset="-127"/>
                <a:sym typeface="Arial"/>
              </a:rPr>
              <a:t> 있는 시간은  노동시간으로 봅니다.</a:t>
            </a:r>
            <a:endParaRPr dirty="0">
              <a:latin typeface="HY헤드라인M" panose="02030600000101010101" pitchFamily="18" charset="-127"/>
              <a:ea typeface="HY헤드라인M" panose="02030600000101010101" pitchFamily="18" charset="-127"/>
            </a:endParaRPr>
          </a:p>
          <a:p>
            <a:pPr marL="0" marR="0" lvl="0" indent="0" algn="r"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따라서 약속한 노동시간 외 준비시간, 정리시간에 대해</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ko-KR" sz="2200" dirty="0">
                <a:solidFill>
                  <a:schemeClr val="dk1"/>
                </a:solidFill>
                <a:latin typeface="HY헤드라인M" panose="02030600000101010101" pitchFamily="18" charset="-127"/>
                <a:ea typeface="HY헤드라인M" panose="02030600000101010101" pitchFamily="18" charset="-127"/>
                <a:sym typeface="Arial"/>
              </a:rPr>
              <a:t>가산수당을 받을 수 있습니다.</a:t>
            </a:r>
            <a:endParaRPr sz="2200" dirty="0">
              <a:solidFill>
                <a:schemeClr val="dk1"/>
              </a:solidFill>
              <a:latin typeface="HY헤드라인M" panose="02030600000101010101" pitchFamily="18" charset="-127"/>
              <a:ea typeface="HY헤드라인M" panose="02030600000101010101" pitchFamily="18" charset="-127"/>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8"/>
          <p:cNvSpPr/>
          <p:nvPr/>
        </p:nvSpPr>
        <p:spPr>
          <a:xfrm>
            <a:off x="1420168" y="1476375"/>
            <a:ext cx="1208259" cy="4968552"/>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509" name="Google Shape;509;p28"/>
          <p:cNvSpPr/>
          <p:nvPr/>
        </p:nvSpPr>
        <p:spPr>
          <a:xfrm>
            <a:off x="46541" y="1877703"/>
            <a:ext cx="450155" cy="1368152"/>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510" name="Google Shape;510;p28"/>
          <p:cNvSpPr/>
          <p:nvPr/>
        </p:nvSpPr>
        <p:spPr>
          <a:xfrm>
            <a:off x="290800" y="291480"/>
            <a:ext cx="7595736" cy="1516294"/>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쉬는 것도 권리!  </a:t>
            </a:r>
            <a:r>
              <a:rPr lang="ko-KR" sz="4600" dirty="0" err="1">
                <a:solidFill>
                  <a:srgbClr val="E84246"/>
                </a:solidFill>
                <a:latin typeface="HY헤드라인M" panose="02030600000101010101" pitchFamily="18" charset="-127"/>
                <a:ea typeface="HY헤드라인M" panose="02030600000101010101" pitchFamily="18" charset="-127"/>
                <a:sym typeface="Arial"/>
              </a:rPr>
              <a:t>휴게시간·휴일·휴가</a:t>
            </a:r>
            <a:endParaRPr dirty="0">
              <a:latin typeface="HY헤드라인M" panose="02030600000101010101" pitchFamily="18" charset="-127"/>
              <a:ea typeface="HY헤드라인M" panose="02030600000101010101" pitchFamily="18" charset="-127"/>
            </a:endParaRPr>
          </a:p>
        </p:txBody>
      </p:sp>
      <p:sp>
        <p:nvSpPr>
          <p:cNvPr id="511" name="Google Shape;511;p28"/>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nvGrpSpPr>
          <p:cNvPr id="512" name="Google Shape;512;p28"/>
          <p:cNvGrpSpPr/>
          <p:nvPr/>
        </p:nvGrpSpPr>
        <p:grpSpPr>
          <a:xfrm>
            <a:off x="1026220" y="1840974"/>
            <a:ext cx="1800200" cy="723900"/>
            <a:chOff x="1424360" y="1704975"/>
            <a:chExt cx="1800200" cy="723900"/>
          </a:xfrm>
        </p:grpSpPr>
        <p:sp>
          <p:nvSpPr>
            <p:cNvPr id="513" name="Google Shape;513;p28"/>
            <p:cNvSpPr txBox="1"/>
            <p:nvPr/>
          </p:nvSpPr>
          <p:spPr>
            <a:xfrm>
              <a:off x="1424360" y="1704975"/>
              <a:ext cx="1800200" cy="563488"/>
            </a:xfrm>
            <a:prstGeom prst="rect">
              <a:avLst/>
            </a:prstGeom>
            <a:solidFill>
              <a:srgbClr val="6F6F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lt1"/>
                  </a:solidFill>
                  <a:latin typeface="HY헤드라인M" panose="02030600000101010101" pitchFamily="18" charset="-127"/>
                  <a:ea typeface="HY헤드라인M" panose="02030600000101010101" pitchFamily="18" charset="-127"/>
                  <a:sym typeface="Arial"/>
                </a:rPr>
                <a:t>휴게시간</a:t>
              </a:r>
              <a:endParaRPr sz="2200">
                <a:solidFill>
                  <a:schemeClr val="lt1"/>
                </a:solidFill>
                <a:latin typeface="HY헤드라인M" panose="02030600000101010101" pitchFamily="18" charset="-127"/>
                <a:ea typeface="HY헤드라인M" panose="02030600000101010101" pitchFamily="18" charset="-127"/>
                <a:sym typeface="Arial"/>
              </a:endParaRPr>
            </a:p>
          </p:txBody>
        </p:sp>
        <p:sp>
          <p:nvSpPr>
            <p:cNvPr id="514" name="Google Shape;514;p28"/>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sp>
        <p:nvSpPr>
          <p:cNvPr id="515" name="Google Shape;515;p28"/>
          <p:cNvSpPr/>
          <p:nvPr/>
        </p:nvSpPr>
        <p:spPr>
          <a:xfrm rot="10800000" flipH="1">
            <a:off x="2628428" y="345708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516" name="Google Shape;516;p28"/>
          <p:cNvSpPr/>
          <p:nvPr/>
        </p:nvSpPr>
        <p:spPr>
          <a:xfrm rot="10800000" flipH="1">
            <a:off x="2628169" y="3457084"/>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nvGrpSpPr>
          <p:cNvPr id="517" name="Google Shape;517;p28"/>
          <p:cNvGrpSpPr/>
          <p:nvPr/>
        </p:nvGrpSpPr>
        <p:grpSpPr>
          <a:xfrm>
            <a:off x="1026220" y="2893597"/>
            <a:ext cx="1800200" cy="723900"/>
            <a:chOff x="1424360" y="1704975"/>
            <a:chExt cx="1800200" cy="723900"/>
          </a:xfrm>
        </p:grpSpPr>
        <p:sp>
          <p:nvSpPr>
            <p:cNvPr id="518" name="Google Shape;518;p28"/>
            <p:cNvSpPr txBox="1"/>
            <p:nvPr/>
          </p:nvSpPr>
          <p:spPr>
            <a:xfrm>
              <a:off x="1424360" y="1704975"/>
              <a:ext cx="1800200" cy="563488"/>
            </a:xfrm>
            <a:prstGeom prst="rect">
              <a:avLst/>
            </a:prstGeom>
            <a:solidFill>
              <a:srgbClr val="58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lt1"/>
                  </a:solidFill>
                  <a:latin typeface="HY헤드라인M" panose="02030600000101010101" pitchFamily="18" charset="-127"/>
                  <a:ea typeface="HY헤드라인M" panose="02030600000101010101" pitchFamily="18" charset="-127"/>
                  <a:sym typeface="Arial"/>
                </a:rPr>
                <a:t>주  휴  일</a:t>
              </a:r>
              <a:endParaRPr sz="2200">
                <a:solidFill>
                  <a:schemeClr val="lt1"/>
                </a:solidFill>
                <a:latin typeface="HY헤드라인M" panose="02030600000101010101" pitchFamily="18" charset="-127"/>
                <a:ea typeface="HY헤드라인M" panose="02030600000101010101" pitchFamily="18" charset="-127"/>
                <a:sym typeface="Arial"/>
              </a:endParaRPr>
            </a:p>
          </p:txBody>
        </p:sp>
        <p:sp>
          <p:nvSpPr>
            <p:cNvPr id="519" name="Google Shape;519;p28"/>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grpSp>
        <p:nvGrpSpPr>
          <p:cNvPr id="520" name="Google Shape;520;p28"/>
          <p:cNvGrpSpPr/>
          <p:nvPr/>
        </p:nvGrpSpPr>
        <p:grpSpPr>
          <a:xfrm>
            <a:off x="1026220" y="4037832"/>
            <a:ext cx="1800200" cy="723900"/>
            <a:chOff x="1424360" y="1704975"/>
            <a:chExt cx="1800200" cy="723900"/>
          </a:xfrm>
        </p:grpSpPr>
        <p:sp>
          <p:nvSpPr>
            <p:cNvPr id="521" name="Google Shape;521;p28"/>
            <p:cNvSpPr txBox="1"/>
            <p:nvPr/>
          </p:nvSpPr>
          <p:spPr>
            <a:xfrm>
              <a:off x="1424360" y="1704975"/>
              <a:ext cx="1800200" cy="563488"/>
            </a:xfrm>
            <a:prstGeom prst="rect">
              <a:avLst/>
            </a:prstGeom>
            <a:solidFill>
              <a:srgbClr val="51BB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dirty="0">
                  <a:solidFill>
                    <a:schemeClr val="lt1"/>
                  </a:solidFill>
                  <a:latin typeface="HY헤드라인M" panose="02030600000101010101" pitchFamily="18" charset="-127"/>
                  <a:ea typeface="HY헤드라인M" panose="02030600000101010101" pitchFamily="18" charset="-127"/>
                  <a:sym typeface="Arial"/>
                </a:rPr>
                <a:t>연차휴가</a:t>
              </a:r>
              <a:endParaRPr sz="22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522" name="Google Shape;522;p28"/>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sp>
        <p:nvSpPr>
          <p:cNvPr id="523" name="Google Shape;523;p28"/>
          <p:cNvSpPr txBox="1"/>
          <p:nvPr/>
        </p:nvSpPr>
        <p:spPr>
          <a:xfrm>
            <a:off x="3122669" y="1773684"/>
            <a:ext cx="7524190" cy="120541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E84246"/>
              </a:buClr>
              <a:buSzPts val="2200"/>
              <a:buFont typeface="Arial"/>
              <a:buChar char="-"/>
            </a:pPr>
            <a:r>
              <a:rPr lang="ko-KR" sz="2200" dirty="0">
                <a:solidFill>
                  <a:srgbClr val="E84246"/>
                </a:solidFill>
                <a:latin typeface="HY헤드라인M" panose="02030600000101010101" pitchFamily="18" charset="-127"/>
                <a:ea typeface="HY헤드라인M" panose="02030600000101010101" pitchFamily="18" charset="-127"/>
                <a:sym typeface="Arial"/>
              </a:rPr>
              <a:t>하루</a:t>
            </a:r>
            <a:r>
              <a:rPr lang="ko-KR" sz="2200" dirty="0">
                <a:solidFill>
                  <a:schemeClr val="dk1"/>
                </a:solidFill>
                <a:latin typeface="HY헤드라인M" panose="02030600000101010101" pitchFamily="18" charset="-127"/>
                <a:ea typeface="HY헤드라인M" panose="02030600000101010101" pitchFamily="18" charset="-127"/>
                <a:sym typeface="Arial"/>
              </a:rPr>
              <a:t> 4시간에 </a:t>
            </a:r>
            <a:r>
              <a:rPr lang="ko-KR" sz="2200" dirty="0">
                <a:solidFill>
                  <a:srgbClr val="E84246"/>
                </a:solidFill>
                <a:latin typeface="HY헤드라인M" panose="02030600000101010101" pitchFamily="18" charset="-127"/>
                <a:ea typeface="HY헤드라인M" panose="02030600000101010101" pitchFamily="18" charset="-127"/>
                <a:sym typeface="Arial"/>
              </a:rPr>
              <a:t>30분</a:t>
            </a:r>
            <a:r>
              <a:rPr lang="ko-KR" sz="2200" dirty="0">
                <a:solidFill>
                  <a:schemeClr val="dk1"/>
                </a:solidFill>
                <a:latin typeface="HY헤드라인M" panose="02030600000101010101" pitchFamily="18" charset="-127"/>
                <a:ea typeface="HY헤드라인M" panose="02030600000101010101" pitchFamily="18" charset="-127"/>
                <a:sym typeface="Arial"/>
              </a:rPr>
              <a:t> 이상, 8시간에 </a:t>
            </a:r>
            <a:r>
              <a:rPr lang="ko-KR" sz="2200" dirty="0">
                <a:solidFill>
                  <a:srgbClr val="E84246"/>
                </a:solidFill>
                <a:latin typeface="HY헤드라인M" panose="02030600000101010101" pitchFamily="18" charset="-127"/>
                <a:ea typeface="HY헤드라인M" panose="02030600000101010101" pitchFamily="18" charset="-127"/>
                <a:sym typeface="Arial"/>
              </a:rPr>
              <a:t>1시간</a:t>
            </a:r>
            <a:r>
              <a:rPr lang="ko-KR" sz="2200" dirty="0">
                <a:solidFill>
                  <a:schemeClr val="dk1"/>
                </a:solidFill>
                <a:latin typeface="HY헤드라인M" panose="02030600000101010101" pitchFamily="18" charset="-127"/>
                <a:ea typeface="HY헤드라인M" panose="02030600000101010101" pitchFamily="18" charset="-127"/>
                <a:sym typeface="Arial"/>
              </a:rPr>
              <a:t> 이상 휴게시간</a:t>
            </a:r>
            <a:endParaRPr sz="2200" dirty="0">
              <a:solidFill>
                <a:schemeClr val="dk1"/>
              </a:solidFill>
              <a:latin typeface="HY헤드라인M" panose="02030600000101010101" pitchFamily="18" charset="-127"/>
              <a:ea typeface="HY헤드라인M" panose="02030600000101010101" pitchFamily="18" charset="-127"/>
              <a:sym typeface="Arial"/>
            </a:endParaRPr>
          </a:p>
          <a:p>
            <a:pPr marL="342900" marR="0" lvl="0" indent="-342900" algn="l" rtl="0">
              <a:spcBef>
                <a:spcPts val="500"/>
              </a:spcBef>
              <a:spcAft>
                <a:spcPts val="0"/>
              </a:spcAft>
              <a:buClr>
                <a:srgbClr val="E84246"/>
              </a:buClr>
              <a:buSzPts val="2000"/>
              <a:buFont typeface="Arial"/>
              <a:buChar char="-"/>
            </a:pPr>
            <a:r>
              <a:rPr lang="ko-KR" sz="2000" dirty="0">
                <a:solidFill>
                  <a:srgbClr val="E84246"/>
                </a:solidFill>
                <a:latin typeface="HY헤드라인M" panose="02030600000101010101" pitchFamily="18" charset="-127"/>
                <a:ea typeface="HY헤드라인M" panose="02030600000101010101" pitchFamily="18" charset="-127"/>
                <a:sym typeface="Arial"/>
              </a:rPr>
              <a:t>일하는 도중에 </a:t>
            </a:r>
            <a:r>
              <a:rPr lang="ko-KR" sz="2000" dirty="0">
                <a:solidFill>
                  <a:schemeClr val="dk1"/>
                </a:solidFill>
                <a:latin typeface="HY헤드라인M" panose="02030600000101010101" pitchFamily="18" charset="-127"/>
                <a:ea typeface="HY헤드라인M" panose="02030600000101010101" pitchFamily="18" charset="-127"/>
                <a:sym typeface="Arial"/>
              </a:rPr>
              <a:t>사업주의 눈치를 보지 않고, </a:t>
            </a:r>
            <a:r>
              <a:rPr lang="ko-KR" sz="2000" dirty="0">
                <a:solidFill>
                  <a:srgbClr val="E84246"/>
                </a:solidFill>
                <a:latin typeface="HY헤드라인M" panose="02030600000101010101" pitchFamily="18" charset="-127"/>
                <a:ea typeface="HY헤드라인M" panose="02030600000101010101" pitchFamily="18" charset="-127"/>
                <a:sym typeface="Arial"/>
              </a:rPr>
              <a:t>자유롭게</a:t>
            </a:r>
            <a:r>
              <a:rPr lang="ko-KR" sz="2000" dirty="0">
                <a:solidFill>
                  <a:schemeClr val="dk1"/>
                </a:solidFill>
                <a:latin typeface="HY헤드라인M" panose="02030600000101010101" pitchFamily="18" charset="-127"/>
                <a:ea typeface="HY헤드라인M" panose="02030600000101010101" pitchFamily="18" charset="-127"/>
                <a:sym typeface="Arial"/>
              </a:rPr>
              <a:t> 이용</a:t>
            </a:r>
            <a:endParaRPr dirty="0">
              <a:latin typeface="HY헤드라인M" panose="02030600000101010101" pitchFamily="18" charset="-127"/>
              <a:ea typeface="HY헤드라인M" panose="02030600000101010101" pitchFamily="18" charset="-127"/>
            </a:endParaRPr>
          </a:p>
          <a:p>
            <a:pPr marL="342900" marR="0" lvl="0" indent="-203200" algn="l" rtl="0">
              <a:spcBef>
                <a:spcPts val="500"/>
              </a:spcBef>
              <a:spcAft>
                <a:spcPts val="0"/>
              </a:spcAft>
              <a:buClr>
                <a:schemeClr val="dk1"/>
              </a:buClr>
              <a:buSzPts val="2200"/>
              <a:buFont typeface="Malgun Gothic"/>
              <a:buNone/>
            </a:pPr>
            <a:endParaRPr sz="22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524" name="Google Shape;524;p28"/>
          <p:cNvSpPr txBox="1"/>
          <p:nvPr/>
        </p:nvSpPr>
        <p:spPr>
          <a:xfrm>
            <a:off x="3122409" y="2942716"/>
            <a:ext cx="7243066" cy="77196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E84246"/>
              </a:buClr>
              <a:buSzPts val="2200"/>
              <a:buFont typeface="Arial"/>
              <a:buChar char="-"/>
            </a:pPr>
            <a:r>
              <a:rPr lang="ko-KR" sz="2200" dirty="0">
                <a:solidFill>
                  <a:srgbClr val="E84246"/>
                </a:solidFill>
                <a:latin typeface="HY헤드라인M" panose="02030600000101010101" pitchFamily="18" charset="-127"/>
                <a:ea typeface="HY헤드라인M" panose="02030600000101010101" pitchFamily="18" charset="-127"/>
                <a:sym typeface="Arial"/>
              </a:rPr>
              <a:t>1주일</a:t>
            </a:r>
            <a:r>
              <a:rPr lang="ko-KR" sz="2200" dirty="0">
                <a:solidFill>
                  <a:schemeClr val="dk1"/>
                </a:solidFill>
                <a:latin typeface="HY헤드라인M" panose="02030600000101010101" pitchFamily="18" charset="-127"/>
                <a:ea typeface="HY헤드라인M" panose="02030600000101010101" pitchFamily="18" charset="-127"/>
                <a:sym typeface="Arial"/>
              </a:rPr>
              <a:t>에  </a:t>
            </a:r>
            <a:r>
              <a:rPr lang="ko-KR" sz="2200" dirty="0">
                <a:solidFill>
                  <a:srgbClr val="E84246"/>
                </a:solidFill>
                <a:latin typeface="HY헤드라인M" panose="02030600000101010101" pitchFamily="18" charset="-127"/>
                <a:ea typeface="HY헤드라인M" panose="02030600000101010101" pitchFamily="18" charset="-127"/>
                <a:sym typeface="Arial"/>
              </a:rPr>
              <a:t>하루</a:t>
            </a:r>
            <a:r>
              <a:rPr lang="ko-KR" sz="2200" dirty="0">
                <a:solidFill>
                  <a:schemeClr val="dk1"/>
                </a:solidFill>
                <a:latin typeface="HY헤드라인M" panose="02030600000101010101" pitchFamily="18" charset="-127"/>
                <a:ea typeface="HY헤드라인M" panose="02030600000101010101" pitchFamily="18" charset="-127"/>
                <a:sym typeface="Arial"/>
              </a:rPr>
              <a:t> 이상 주휴일 </a:t>
            </a:r>
            <a:r>
              <a:rPr lang="ko-KR" sz="1800" dirty="0">
                <a:solidFill>
                  <a:schemeClr val="dk1"/>
                </a:solidFill>
                <a:latin typeface="HY헤드라인M" panose="02030600000101010101" pitchFamily="18" charset="-127"/>
                <a:ea typeface="HY헤드라인M" panose="02030600000101010101" pitchFamily="18" charset="-127"/>
                <a:sym typeface="Arial"/>
              </a:rPr>
              <a:t>( 4주 평균 1주  15시간 이상 </a:t>
            </a:r>
            <a:endParaRPr sz="18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5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일하기로 약속한 날 개근하고, 계속 일하기로 예정)</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525" name="Google Shape;525;p28"/>
          <p:cNvSpPr txBox="1"/>
          <p:nvPr/>
        </p:nvSpPr>
        <p:spPr>
          <a:xfrm>
            <a:off x="3181499" y="3932071"/>
            <a:ext cx="6749551" cy="123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a:t>
            </a:r>
            <a:r>
              <a:rPr lang="ko-KR" sz="2200" dirty="0">
                <a:solidFill>
                  <a:srgbClr val="E84246"/>
                </a:solidFill>
                <a:latin typeface="HY헤드라인M" panose="02030600000101010101" pitchFamily="18" charset="-127"/>
                <a:ea typeface="HY헤드라인M" panose="02030600000101010101" pitchFamily="18" charset="-127"/>
                <a:sym typeface="Arial"/>
              </a:rPr>
              <a:t>1년</a:t>
            </a:r>
            <a:r>
              <a:rPr lang="ko-KR" sz="2200" dirty="0">
                <a:solidFill>
                  <a:schemeClr val="dk1"/>
                </a:solidFill>
                <a:latin typeface="HY헤드라인M" panose="02030600000101010101" pitchFamily="18" charset="-127"/>
                <a:ea typeface="HY헤드라인M" panose="02030600000101010101" pitchFamily="18" charset="-127"/>
                <a:sym typeface="Arial"/>
              </a:rPr>
              <a:t> 미만 : 월 개근 시 1일</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en-US" altLang="ko-KR" sz="2200" dirty="0">
                <a:solidFill>
                  <a:schemeClr val="bg2"/>
                </a:solidFill>
                <a:latin typeface="HY헤드라인M" panose="02030600000101010101" pitchFamily="18" charset="-127"/>
                <a:ea typeface="HY헤드라인M" panose="02030600000101010101" pitchFamily="18" charset="-127"/>
                <a:sym typeface="Arial"/>
              </a:rPr>
              <a:t>(</a:t>
            </a:r>
            <a:r>
              <a:rPr lang="en-US" altLang="ko-KR" sz="2200" dirty="0">
                <a:solidFill>
                  <a:schemeClr val="bg2"/>
                </a:solidFill>
                <a:latin typeface="HY헤드라인M" panose="02030600000101010101" pitchFamily="18" charset="-127"/>
                <a:ea typeface="HY헤드라인M" panose="02030600000101010101" pitchFamily="18" charset="-127"/>
              </a:rPr>
              <a:t>1</a:t>
            </a:r>
            <a:r>
              <a:rPr lang="ko-KR" altLang="en-US" sz="2200" dirty="0">
                <a:solidFill>
                  <a:schemeClr val="bg2"/>
                </a:solidFill>
                <a:latin typeface="HY헤드라인M" panose="02030600000101010101" pitchFamily="18" charset="-127"/>
                <a:ea typeface="HY헤드라인M" panose="02030600000101010101" pitchFamily="18" charset="-127"/>
              </a:rPr>
              <a:t>년 총</a:t>
            </a:r>
            <a:r>
              <a:rPr lang="ko-KR" altLang="en-US" sz="2200" dirty="0">
                <a:solidFill>
                  <a:schemeClr val="bg2"/>
                </a:solidFill>
                <a:latin typeface="HY헤드라인M" panose="02030600000101010101" pitchFamily="18" charset="-127"/>
                <a:ea typeface="HY헤드라인M" panose="02030600000101010101" pitchFamily="18" charset="-127"/>
                <a:sym typeface="Arial"/>
              </a:rPr>
              <a:t> </a:t>
            </a:r>
            <a:r>
              <a:rPr lang="en-US" altLang="ko-KR" sz="2200" dirty="0">
                <a:solidFill>
                  <a:schemeClr val="bg2"/>
                </a:solidFill>
                <a:latin typeface="HY헤드라인M" panose="02030600000101010101" pitchFamily="18" charset="-127"/>
                <a:ea typeface="HY헤드라인M" panose="02030600000101010101" pitchFamily="18" charset="-127"/>
                <a:sym typeface="Arial"/>
              </a:rPr>
              <a:t>11</a:t>
            </a:r>
            <a:r>
              <a:rPr lang="ko-KR" altLang="en-US" sz="2200" dirty="0">
                <a:solidFill>
                  <a:schemeClr val="bg2"/>
                </a:solidFill>
                <a:latin typeface="HY헤드라인M" panose="02030600000101010101" pitchFamily="18" charset="-127"/>
                <a:ea typeface="HY헤드라인M" panose="02030600000101010101" pitchFamily="18" charset="-127"/>
                <a:sym typeface="Arial"/>
              </a:rPr>
              <a:t>개</a:t>
            </a:r>
            <a:r>
              <a:rPr lang="en-US" altLang="ko-KR" sz="2200" dirty="0">
                <a:solidFill>
                  <a:schemeClr val="bg2"/>
                </a:solidFill>
                <a:latin typeface="HY헤드라인M" panose="02030600000101010101" pitchFamily="18" charset="-127"/>
                <a:ea typeface="HY헤드라인M" panose="02030600000101010101" pitchFamily="18" charset="-127"/>
                <a:sym typeface="Arial"/>
              </a:rPr>
              <a:t>)</a:t>
            </a:r>
            <a:endParaRPr dirty="0">
              <a:solidFill>
                <a:schemeClr val="bg2"/>
              </a:solidFill>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- 1년 이상 : 80%이상 일하면 </a:t>
            </a:r>
            <a:r>
              <a:rPr lang="ko-KR" sz="2200" dirty="0">
                <a:solidFill>
                  <a:srgbClr val="E84246"/>
                </a:solidFill>
                <a:latin typeface="HY헤드라인M" panose="02030600000101010101" pitchFamily="18" charset="-127"/>
                <a:ea typeface="HY헤드라인M" panose="02030600000101010101" pitchFamily="18" charset="-127"/>
                <a:sym typeface="Arial"/>
              </a:rPr>
              <a:t>15일 이상 연차 휴가</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 </a:t>
            </a:r>
            <a:r>
              <a:rPr lang="ko-KR" sz="2200" dirty="0">
                <a:solidFill>
                  <a:srgbClr val="E84246"/>
                </a:solidFill>
                <a:latin typeface="HY헤드라인M" panose="02030600000101010101" pitchFamily="18" charset="-127"/>
                <a:ea typeface="HY헤드라인M" panose="02030600000101010101" pitchFamily="18" charset="-127"/>
                <a:sym typeface="Arial"/>
              </a:rPr>
              <a:t>5인이상 사업장</a:t>
            </a:r>
            <a:r>
              <a:rPr lang="ko-KR" sz="1800" dirty="0">
                <a:solidFill>
                  <a:srgbClr val="E84246"/>
                </a:solidFill>
                <a:latin typeface="HY헤드라인M" panose="02030600000101010101" pitchFamily="18" charset="-127"/>
                <a:ea typeface="HY헤드라인M" panose="02030600000101010101" pitchFamily="18" charset="-127"/>
                <a:sym typeface="Arial"/>
              </a:rPr>
              <a:t>.</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526" name="Google Shape;526;p28"/>
          <p:cNvSpPr txBox="1"/>
          <p:nvPr/>
        </p:nvSpPr>
        <p:spPr>
          <a:xfrm>
            <a:off x="3122409" y="5557530"/>
            <a:ext cx="7322838" cy="77196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E84246"/>
              </a:buClr>
              <a:buSzPts val="2200"/>
              <a:buFont typeface="Arial"/>
              <a:buChar char="-"/>
            </a:pPr>
            <a:r>
              <a:rPr lang="ko-KR" sz="2200" dirty="0">
                <a:solidFill>
                  <a:srgbClr val="E84246"/>
                </a:solidFill>
                <a:latin typeface="HY헤드라인M" panose="02030600000101010101" pitchFamily="18" charset="-127"/>
                <a:ea typeface="HY헤드라인M" panose="02030600000101010101" pitchFamily="18" charset="-127"/>
                <a:sym typeface="Arial"/>
              </a:rPr>
              <a:t>여성</a:t>
            </a:r>
            <a:r>
              <a:rPr lang="ko-KR" sz="2200" dirty="0">
                <a:solidFill>
                  <a:schemeClr val="dk1"/>
                </a:solidFill>
                <a:latin typeface="HY헤드라인M" panose="02030600000101010101" pitchFamily="18" charset="-127"/>
                <a:ea typeface="HY헤드라인M" panose="02030600000101010101" pitchFamily="18" charset="-127"/>
                <a:sym typeface="Arial"/>
              </a:rPr>
              <a:t> 한 달에 </a:t>
            </a:r>
            <a:r>
              <a:rPr lang="ko-KR" sz="2200" dirty="0">
                <a:solidFill>
                  <a:srgbClr val="E84246"/>
                </a:solidFill>
                <a:latin typeface="HY헤드라인M" panose="02030600000101010101" pitchFamily="18" charset="-127"/>
                <a:ea typeface="HY헤드라인M" panose="02030600000101010101" pitchFamily="18" charset="-127"/>
                <a:sym typeface="Arial"/>
              </a:rPr>
              <a:t>하루</a:t>
            </a:r>
            <a:r>
              <a:rPr lang="ko-KR" sz="2200" dirty="0">
                <a:solidFill>
                  <a:schemeClr val="dk1"/>
                </a:solidFill>
                <a:latin typeface="HY헤드라인M" panose="02030600000101010101" pitchFamily="18" charset="-127"/>
                <a:ea typeface="HY헤드라인M" panose="02030600000101010101" pitchFamily="18" charset="-127"/>
                <a:sym typeface="Arial"/>
              </a:rPr>
              <a:t> 생리휴가(무급) </a:t>
            </a:r>
            <a:r>
              <a:rPr lang="ko-KR" sz="1800" dirty="0">
                <a:solidFill>
                  <a:srgbClr val="E84246"/>
                </a:solidFill>
                <a:latin typeface="HY헤드라인M" panose="02030600000101010101" pitchFamily="18" charset="-127"/>
                <a:ea typeface="HY헤드라인M" panose="02030600000101010101" pitchFamily="18" charset="-127"/>
                <a:sym typeface="Arial"/>
              </a:rPr>
              <a:t>5인 이상 사업장</a:t>
            </a:r>
            <a:endParaRPr sz="1800" dirty="0">
              <a:solidFill>
                <a:srgbClr val="E84246"/>
              </a:solidFill>
              <a:latin typeface="HY헤드라인M" panose="02030600000101010101" pitchFamily="18" charset="-127"/>
              <a:ea typeface="HY헤드라인M" panose="02030600000101010101" pitchFamily="18" charset="-127"/>
              <a:sym typeface="Arial"/>
            </a:endParaRPr>
          </a:p>
          <a:p>
            <a:pPr marL="285750" marR="0" lvl="0" indent="-285750" algn="l" rtl="0">
              <a:spcBef>
                <a:spcPts val="500"/>
              </a:spcBef>
              <a:spcAft>
                <a:spcPts val="0"/>
              </a:spcAft>
              <a:buClr>
                <a:schemeClr val="dk1"/>
              </a:buClr>
              <a:buSzPts val="1800"/>
              <a:buFont typeface="Arial"/>
              <a:buChar char="-"/>
            </a:pPr>
            <a:r>
              <a:rPr lang="en-US" altLang="ko-KR" sz="18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현장실습생</a:t>
            </a:r>
            <a:r>
              <a:rPr lang="ko-KR" altLang="en-US" sz="1800" dirty="0">
                <a:solidFill>
                  <a:schemeClr val="dk1"/>
                </a:solidFill>
                <a:latin typeface="HY헤드라인M" panose="02030600000101010101" pitchFamily="18" charset="-127"/>
                <a:ea typeface="HY헤드라인M" panose="02030600000101010101" pitchFamily="18" charset="-127"/>
                <a:sym typeface="Arial"/>
              </a:rPr>
              <a:t>이</a:t>
            </a:r>
            <a:r>
              <a:rPr lang="ko-KR" sz="1800" dirty="0">
                <a:solidFill>
                  <a:schemeClr val="dk1"/>
                </a:solidFill>
                <a:latin typeface="HY헤드라인M" panose="02030600000101010101" pitchFamily="18" charset="-127"/>
                <a:ea typeface="HY헤드라인M" panose="02030600000101010101" pitchFamily="18" charset="-127"/>
                <a:sym typeface="Arial"/>
              </a:rPr>
              <a:t> 청구하면 월 1일의 생리휴</a:t>
            </a:r>
            <a:r>
              <a:rPr lang="ko-KR" altLang="en-US" sz="1800" dirty="0">
                <a:solidFill>
                  <a:schemeClr val="dk1"/>
                </a:solidFill>
                <a:latin typeface="HY헤드라인M" panose="02030600000101010101" pitchFamily="18" charset="-127"/>
                <a:ea typeface="HY헤드라인M" panose="02030600000101010101" pitchFamily="18" charset="-127"/>
                <a:sym typeface="Arial"/>
              </a:rPr>
              <a:t>가</a:t>
            </a:r>
            <a:r>
              <a:rPr lang="ko-KR" sz="1800" dirty="0">
                <a:solidFill>
                  <a:schemeClr val="dk1"/>
                </a:solidFill>
                <a:latin typeface="HY헤드라인M" panose="02030600000101010101" pitchFamily="18" charset="-127"/>
                <a:ea typeface="HY헤드라인M" panose="02030600000101010101" pitchFamily="18" charset="-127"/>
                <a:sym typeface="Arial"/>
              </a:rPr>
              <a:t>를 </a:t>
            </a:r>
            <a:r>
              <a:rPr lang="ko-KR" altLang="en-US" sz="1800" dirty="0">
                <a:solidFill>
                  <a:schemeClr val="dk1"/>
                </a:solidFill>
                <a:latin typeface="HY헤드라인M" panose="02030600000101010101" pitchFamily="18" charset="-127"/>
                <a:ea typeface="HY헤드라인M" panose="02030600000101010101" pitchFamily="18" charset="-127"/>
                <a:sym typeface="Arial"/>
              </a:rPr>
              <a:t>주어야</a:t>
            </a:r>
            <a:r>
              <a:rPr lang="ko-KR" sz="1800" dirty="0">
                <a:solidFill>
                  <a:schemeClr val="dk1"/>
                </a:solidFill>
                <a:latin typeface="HY헤드라인M" panose="02030600000101010101" pitchFamily="18" charset="-127"/>
                <a:ea typeface="HY헤드라인M" panose="02030600000101010101" pitchFamily="18" charset="-127"/>
                <a:sym typeface="Arial"/>
              </a:rPr>
              <a:t> 함</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527" name="Google Shape;527;p28" descr="D:\01.프로젝트-SUM\[프로젝트]취업지원센터\18.표준교안ppt제작\png저장\2-1_1차시\27-1.png"/>
          <p:cNvPicPr preferRelativeResize="0"/>
          <p:nvPr/>
        </p:nvPicPr>
        <p:blipFill rotWithShape="1">
          <a:blip r:embed="rId3">
            <a:alphaModFix/>
          </a:blip>
          <a:srcRect/>
          <a:stretch/>
        </p:blipFill>
        <p:spPr>
          <a:xfrm>
            <a:off x="9321811" y="767741"/>
            <a:ext cx="810768" cy="810768"/>
          </a:xfrm>
          <a:prstGeom prst="rect">
            <a:avLst/>
          </a:prstGeom>
          <a:noFill/>
          <a:ln>
            <a:noFill/>
          </a:ln>
        </p:spPr>
      </p:pic>
      <p:grpSp>
        <p:nvGrpSpPr>
          <p:cNvPr id="528" name="Google Shape;528;p28"/>
          <p:cNvGrpSpPr/>
          <p:nvPr/>
        </p:nvGrpSpPr>
        <p:grpSpPr>
          <a:xfrm>
            <a:off x="1026220" y="5614965"/>
            <a:ext cx="1800200" cy="723900"/>
            <a:chOff x="1424360" y="1704975"/>
            <a:chExt cx="1800200" cy="723900"/>
          </a:xfrm>
        </p:grpSpPr>
        <p:sp>
          <p:nvSpPr>
            <p:cNvPr id="529" name="Google Shape;529;p28"/>
            <p:cNvSpPr txBox="1"/>
            <p:nvPr/>
          </p:nvSpPr>
          <p:spPr>
            <a:xfrm>
              <a:off x="1424360" y="1704975"/>
              <a:ext cx="1800200" cy="563488"/>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lt1"/>
                  </a:solidFill>
                  <a:latin typeface="HY헤드라인M" panose="02030600000101010101" pitchFamily="18" charset="-127"/>
                  <a:ea typeface="HY헤드라인M" panose="02030600000101010101" pitchFamily="18" charset="-127"/>
                  <a:sym typeface="Arial"/>
                </a:rPr>
                <a:t>생리휴가</a:t>
              </a:r>
              <a:endParaRPr sz="2200">
                <a:solidFill>
                  <a:schemeClr val="lt1"/>
                </a:solidFill>
                <a:latin typeface="HY헤드라인M" panose="02030600000101010101" pitchFamily="18" charset="-127"/>
                <a:ea typeface="HY헤드라인M" panose="02030600000101010101" pitchFamily="18" charset="-127"/>
                <a:sym typeface="Arial"/>
              </a:endParaRPr>
            </a:p>
          </p:txBody>
        </p:sp>
        <p:sp>
          <p:nvSpPr>
            <p:cNvPr id="530" name="Google Shape;530;p28"/>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5"/>
                                        </p:tgtEl>
                                        <p:attrNameLst>
                                          <p:attrName>style.visibility</p:attrName>
                                        </p:attrNameLst>
                                      </p:cBhvr>
                                      <p:to>
                                        <p:strVal val="visible"/>
                                      </p:to>
                                    </p:set>
                                    <p:animEffect transition="in" filter="fade">
                                      <p:cBhvr>
                                        <p:cTn id="17" dur="500"/>
                                        <p:tgtEl>
                                          <p:spTgt spid="5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6"/>
                                        </p:tgtEl>
                                        <p:attrNameLst>
                                          <p:attrName>style.visibility</p:attrName>
                                        </p:attrNameLst>
                                      </p:cBhvr>
                                      <p:to>
                                        <p:strVal val="visible"/>
                                      </p:to>
                                    </p:set>
                                    <p:animEffect transition="in" filter="fade">
                                      <p:cBhvr>
                                        <p:cTn id="22"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2422734" y="1981569"/>
            <a:ext cx="2107891" cy="654540"/>
          </a:xfrm>
          <a:prstGeom prst="rect">
            <a:avLst/>
          </a:prstGeom>
          <a:solidFill>
            <a:srgbClr val="74B959"/>
          </a:solidFill>
          <a:ln>
            <a:noFill/>
          </a:ln>
        </p:spPr>
        <p:txBody>
          <a:bodyPr spcFirstLastPara="1" wrap="square" lIns="99550" tIns="49775" rIns="99550" bIns="49775" anchor="t" anchorCtr="0">
            <a:spAutoFit/>
          </a:bodyPr>
          <a:lstStyle/>
          <a:p>
            <a:pPr marL="0" marR="0" lvl="0" indent="0" algn="ctr" rtl="0">
              <a:spcBef>
                <a:spcPts val="0"/>
              </a:spcBef>
              <a:spcAft>
                <a:spcPts val="0"/>
              </a:spcAft>
              <a:buNone/>
            </a:pPr>
            <a:r>
              <a:rPr lang="ko-KR" sz="3600" b="0" i="0" u="none" strike="noStrike" cap="none">
                <a:solidFill>
                  <a:schemeClr val="lt1"/>
                </a:solidFill>
                <a:latin typeface="HY헤드라인M" panose="02030600000101010101" pitchFamily="18" charset="-127"/>
                <a:ea typeface="HY헤드라인M" panose="02030600000101010101" pitchFamily="18" charset="-127"/>
                <a:sym typeface="Arial"/>
              </a:rPr>
              <a:t>학습목표</a:t>
            </a:r>
            <a:endParaRPr>
              <a:latin typeface="HY헤드라인M" panose="02030600000101010101" pitchFamily="18" charset="-127"/>
              <a:ea typeface="HY헤드라인M" panose="02030600000101010101" pitchFamily="18" charset="-127"/>
            </a:endParaRPr>
          </a:p>
        </p:txBody>
      </p:sp>
      <p:sp>
        <p:nvSpPr>
          <p:cNvPr id="94" name="Google Shape;94;p2"/>
          <p:cNvSpPr txBox="1"/>
          <p:nvPr/>
        </p:nvSpPr>
        <p:spPr>
          <a:xfrm>
            <a:off x="685360" y="2910196"/>
            <a:ext cx="9919578" cy="2339061"/>
          </a:xfrm>
          <a:prstGeom prst="rect">
            <a:avLst/>
          </a:prstGeom>
          <a:noFill/>
          <a:ln>
            <a:noFill/>
          </a:ln>
        </p:spPr>
        <p:txBody>
          <a:bodyPr spcFirstLastPara="1" wrap="square" lIns="91425" tIns="45700" rIns="91425" bIns="45700" anchor="t" anchorCtr="0">
            <a:spAutoFit/>
          </a:bodyPr>
          <a:lstStyle/>
          <a:p>
            <a:pPr marL="514800" marR="0" lvl="0" indent="-396000" algn="l" rtl="0">
              <a:lnSpc>
                <a:spcPct val="150000"/>
              </a:lnSpc>
              <a:spcBef>
                <a:spcPts val="0"/>
              </a:spcBef>
              <a:spcAft>
                <a:spcPts val="0"/>
              </a:spcAft>
              <a:buClr>
                <a:schemeClr val="dk1"/>
              </a:buClr>
              <a:buSzPts val="2800"/>
              <a:buFont typeface="Malgun Gothic"/>
              <a:buAutoNum type="arabicPeriod"/>
            </a:pPr>
            <a:r>
              <a:rPr lang="ko-KR" sz="2800" b="0" i="0" u="none" strike="noStrike" cap="none" dirty="0">
                <a:solidFill>
                  <a:schemeClr val="dk1"/>
                </a:solidFill>
                <a:latin typeface="HY헤드라인M" panose="02030600000101010101" pitchFamily="18" charset="-127"/>
                <a:ea typeface="HY헤드라인M" panose="02030600000101010101" pitchFamily="18" charset="-127"/>
                <a:sym typeface="Arial"/>
              </a:rPr>
              <a:t>근로계약서의 주요항목들을 설명할 수 있다.</a:t>
            </a:r>
            <a:endParaRPr dirty="0">
              <a:latin typeface="HY헤드라인M" panose="02030600000101010101" pitchFamily="18" charset="-127"/>
              <a:ea typeface="HY헤드라인M" panose="02030600000101010101" pitchFamily="18" charset="-127"/>
            </a:endParaRPr>
          </a:p>
          <a:p>
            <a:pPr marL="514800" marR="0" lvl="0" indent="-396000" algn="l" rtl="0">
              <a:lnSpc>
                <a:spcPct val="150000"/>
              </a:lnSpc>
              <a:spcBef>
                <a:spcPts val="1200"/>
              </a:spcBef>
              <a:spcAft>
                <a:spcPts val="0"/>
              </a:spcAft>
              <a:buClr>
                <a:schemeClr val="dk1"/>
              </a:buClr>
              <a:buSzPts val="2800"/>
              <a:buFont typeface="Malgun Gothic"/>
              <a:buAutoNum type="arabicPeriod"/>
            </a:pPr>
            <a:r>
              <a:rPr lang="ko-KR" sz="2800" b="0" i="0" u="none" strike="noStrike" cap="none" dirty="0">
                <a:solidFill>
                  <a:schemeClr val="dk1"/>
                </a:solidFill>
                <a:latin typeface="HY헤드라인M" panose="02030600000101010101" pitchFamily="18" charset="-127"/>
                <a:ea typeface="HY헤드라인M" panose="02030600000101010101" pitchFamily="18" charset="-127"/>
                <a:sym typeface="Arial"/>
              </a:rPr>
              <a:t>노동시간, 휴게, 휴일, 휴가, 해고에 대해 설명할 수 있다</a:t>
            </a:r>
            <a:endParaRPr sz="2800" b="0" i="0" u="none" strike="noStrike" cap="none" dirty="0">
              <a:solidFill>
                <a:schemeClr val="dk1"/>
              </a:solidFill>
              <a:latin typeface="HY헤드라인M" panose="02030600000101010101" pitchFamily="18" charset="-127"/>
              <a:ea typeface="HY헤드라인M" panose="02030600000101010101" pitchFamily="18" charset="-127"/>
              <a:sym typeface="Arial"/>
            </a:endParaRPr>
          </a:p>
          <a:p>
            <a:pPr marL="514800" marR="0" lvl="0" indent="-396000" algn="l" rtl="0">
              <a:lnSpc>
                <a:spcPct val="150000"/>
              </a:lnSpc>
              <a:spcBef>
                <a:spcPts val="1200"/>
              </a:spcBef>
              <a:spcAft>
                <a:spcPts val="0"/>
              </a:spcAft>
              <a:buClr>
                <a:schemeClr val="dk1"/>
              </a:buClr>
              <a:buSzPts val="2800"/>
              <a:buFont typeface="Malgun Gothic"/>
              <a:buAutoNum type="arabicPeriod"/>
            </a:pPr>
            <a:r>
              <a:rPr lang="ko-KR" sz="2800" b="0" i="0" u="none" strike="noStrike" cap="none" dirty="0">
                <a:solidFill>
                  <a:schemeClr val="dk1"/>
                </a:solidFill>
                <a:latin typeface="HY헤드라인M" panose="02030600000101010101" pitchFamily="18" charset="-127"/>
                <a:ea typeface="HY헤드라인M" panose="02030600000101010101" pitchFamily="18" charset="-127"/>
                <a:sym typeface="Arial"/>
              </a:rPr>
              <a:t>부당한 상황에 대처하는 방법을 설명할 수 있다.</a:t>
            </a:r>
            <a:endParaRPr sz="2800" b="0" i="0" u="none" strike="noStrike" cap="none" dirty="0">
              <a:solidFill>
                <a:schemeClr val="dk1"/>
              </a:solidFill>
              <a:latin typeface="HY헤드라인M" panose="02030600000101010101" pitchFamily="18" charset="-127"/>
              <a:ea typeface="HY헤드라인M" panose="02030600000101010101" pitchFamily="18" charset="-127"/>
              <a:sym typeface="Arial"/>
            </a:endParaRPr>
          </a:p>
        </p:txBody>
      </p:sp>
      <mc:AlternateContent xmlns:mc="http://schemas.openxmlformats.org/markup-compatibility/2006" xmlns:p14="http://schemas.microsoft.com/office/powerpoint/2010/main">
        <mc:Choice Requires="p14">
          <p:contentPart p14:bwMode="auto" r:id="rId3">
            <p14:nvContentPartPr>
              <p14:cNvPr id="2" name="잉크 1">
                <a:extLst>
                  <a:ext uri="{FF2B5EF4-FFF2-40B4-BE49-F238E27FC236}">
                    <a16:creationId xmlns:a16="http://schemas.microsoft.com/office/drawing/2014/main" id="{2994DDFE-F6E6-935E-7736-E10E6668FAC6}"/>
                  </a:ext>
                </a:extLst>
              </p14:cNvPr>
              <p14:cNvContentPartPr/>
              <p14:nvPr/>
            </p14:nvContentPartPr>
            <p14:xfrm>
              <a:off x="986508" y="4079727"/>
              <a:ext cx="45719" cy="15795"/>
            </p14:xfrm>
          </p:contentPart>
        </mc:Choice>
        <mc:Fallback xmlns="">
          <p:pic>
            <p:nvPicPr>
              <p:cNvPr id="2" name="잉크 1">
                <a:extLst>
                  <a:ext uri="{FF2B5EF4-FFF2-40B4-BE49-F238E27FC236}">
                    <a16:creationId xmlns:a16="http://schemas.microsoft.com/office/drawing/2014/main" id="{2994DDFE-F6E6-935E-7736-E10E6668FAC6}"/>
                  </a:ext>
                </a:extLst>
              </p:cNvPr>
              <p:cNvPicPr/>
              <p:nvPr/>
            </p:nvPicPr>
            <p:blipFill>
              <a:blip r:embed="rId4"/>
              <a:stretch>
                <a:fillRect/>
              </a:stretch>
            </p:blipFill>
            <p:spPr>
              <a:xfrm>
                <a:off x="964942" y="3289977"/>
                <a:ext cx="88419" cy="1579500"/>
              </a:xfrm>
              <a:prstGeom prst="rect">
                <a:avLst/>
              </a:prstGeom>
            </p:spPr>
          </p:pic>
        </mc:Fallback>
      </mc:AlternateContent>
      <p:grpSp>
        <p:nvGrpSpPr>
          <p:cNvPr id="4" name="그룹 3">
            <a:extLst>
              <a:ext uri="{FF2B5EF4-FFF2-40B4-BE49-F238E27FC236}">
                <a16:creationId xmlns:a16="http://schemas.microsoft.com/office/drawing/2014/main" id="{27F567F6-35A2-DBAE-7F06-8297F41636E3}"/>
              </a:ext>
            </a:extLst>
          </p:cNvPr>
          <p:cNvGrpSpPr/>
          <p:nvPr/>
        </p:nvGrpSpPr>
        <p:grpSpPr>
          <a:xfrm>
            <a:off x="0" y="-104503"/>
            <a:ext cx="10789743" cy="7561263"/>
            <a:chOff x="3916" y="0"/>
            <a:chExt cx="10689484" cy="7561263"/>
          </a:xfrm>
        </p:grpSpPr>
        <p:pic>
          <p:nvPicPr>
            <p:cNvPr id="95" name="Google Shape;95;p2"/>
            <p:cNvPicPr preferRelativeResize="0"/>
            <p:nvPr/>
          </p:nvPicPr>
          <p:blipFill rotWithShape="1">
            <a:blip r:embed="rId5">
              <a:alphaModFix/>
            </a:blip>
            <a:srcRect/>
            <a:stretch/>
          </p:blipFill>
          <p:spPr>
            <a:xfrm>
              <a:off x="3916" y="0"/>
              <a:ext cx="10689484" cy="7561263"/>
            </a:xfrm>
            <a:prstGeom prst="rect">
              <a:avLst/>
            </a:prstGeom>
            <a:noFill/>
            <a:ln>
              <a:noFill/>
            </a:ln>
          </p:spPr>
        </p:pic>
        <p:sp>
          <p:nvSpPr>
            <p:cNvPr id="3" name="TextBox 2">
              <a:extLst>
                <a:ext uri="{FF2B5EF4-FFF2-40B4-BE49-F238E27FC236}">
                  <a16:creationId xmlns:a16="http://schemas.microsoft.com/office/drawing/2014/main" id="{175471C8-E257-4B22-A714-06FF3D21883E}"/>
                </a:ext>
              </a:extLst>
            </p:cNvPr>
            <p:cNvSpPr txBox="1"/>
            <p:nvPr/>
          </p:nvSpPr>
          <p:spPr>
            <a:xfrm>
              <a:off x="4415048" y="3309582"/>
              <a:ext cx="1711524" cy="461665"/>
            </a:xfrm>
            <a:prstGeom prst="rect">
              <a:avLst/>
            </a:prstGeom>
            <a:noFill/>
          </p:spPr>
          <p:txBody>
            <a:bodyPr wrap="square" rtlCol="0">
              <a:spAutoFit/>
            </a:bodyPr>
            <a:lstStyle/>
            <a:p>
              <a:r>
                <a:rPr lang="en-US" altLang="ko-KR" sz="2400" dirty="0">
                  <a:latin typeface="HY헤드라인M" panose="02030600000101010101" pitchFamily="18" charset="-127"/>
                  <a:ea typeface="HY헤드라인M" panose="02030600000101010101" pitchFamily="18" charset="-127"/>
                </a:rPr>
                <a:t>(</a:t>
              </a:r>
              <a:r>
                <a:rPr lang="ko-KR" altLang="en-US" sz="2400" dirty="0">
                  <a:latin typeface="HY헤드라인M" panose="02030600000101010101" pitchFamily="18" charset="-127"/>
                  <a:ea typeface="HY헤드라인M" panose="02030600000101010101" pitchFamily="18" charset="-127"/>
                </a:rPr>
                <a:t>노동계약</a:t>
              </a:r>
              <a:r>
                <a:rPr lang="en-US" altLang="ko-KR" sz="2400" dirty="0">
                  <a:latin typeface="HY헤드라인M" panose="02030600000101010101" pitchFamily="18" charset="-127"/>
                  <a:ea typeface="HY헤드라인M" panose="02030600000101010101" pitchFamily="18" charset="-127"/>
                </a:rPr>
                <a:t>)</a:t>
              </a:r>
              <a:endParaRPr lang="ko-KR" altLang="en-US" sz="2400" dirty="0">
                <a:latin typeface="HY헤드라인M" panose="02030600000101010101" pitchFamily="18" charset="-127"/>
                <a:ea typeface="HY헤드라인M" panose="02030600000101010101" pitchFamily="18" charset="-127"/>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9"/>
          <p:cNvSpPr/>
          <p:nvPr/>
        </p:nvSpPr>
        <p:spPr>
          <a:xfrm>
            <a:off x="1" y="1692399"/>
            <a:ext cx="450155" cy="1368152"/>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537" name="Google Shape;537;p29"/>
          <p:cNvSpPr/>
          <p:nvPr/>
        </p:nvSpPr>
        <p:spPr>
          <a:xfrm>
            <a:off x="290799" y="291480"/>
            <a:ext cx="4620782"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쉬는 것도 권리!</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538" name="Google Shape;538;p29"/>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nvGrpSpPr>
          <p:cNvPr id="539" name="Google Shape;539;p29"/>
          <p:cNvGrpSpPr/>
          <p:nvPr/>
        </p:nvGrpSpPr>
        <p:grpSpPr>
          <a:xfrm>
            <a:off x="4554612" y="324247"/>
            <a:ext cx="2377798" cy="899291"/>
            <a:chOff x="1310507" y="1704974"/>
            <a:chExt cx="1914054" cy="723901"/>
          </a:xfrm>
        </p:grpSpPr>
        <p:sp>
          <p:nvSpPr>
            <p:cNvPr id="540" name="Google Shape;540;p29"/>
            <p:cNvSpPr txBox="1"/>
            <p:nvPr/>
          </p:nvSpPr>
          <p:spPr>
            <a:xfrm>
              <a:off x="1310507" y="1704974"/>
              <a:ext cx="1914054" cy="563488"/>
            </a:xfrm>
            <a:prstGeom prst="rect">
              <a:avLst/>
            </a:prstGeom>
            <a:solidFill>
              <a:srgbClr val="6F6F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3200">
                  <a:solidFill>
                    <a:schemeClr val="lt1"/>
                  </a:solidFill>
                  <a:latin typeface="HY헤드라인M" panose="02030600000101010101" pitchFamily="18" charset="-127"/>
                  <a:ea typeface="HY헤드라인M" panose="02030600000101010101" pitchFamily="18" charset="-127"/>
                  <a:sym typeface="Arial"/>
                </a:rPr>
                <a:t>휴게시간</a:t>
              </a:r>
              <a:endParaRPr sz="3200">
                <a:solidFill>
                  <a:schemeClr val="lt1"/>
                </a:solidFill>
                <a:latin typeface="HY헤드라인M" panose="02030600000101010101" pitchFamily="18" charset="-127"/>
                <a:ea typeface="HY헤드라인M" panose="02030600000101010101" pitchFamily="18" charset="-127"/>
                <a:sym typeface="Arial"/>
              </a:endParaRPr>
            </a:p>
          </p:txBody>
        </p:sp>
        <p:sp>
          <p:nvSpPr>
            <p:cNvPr id="541" name="Google Shape;541;p29"/>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pic>
        <p:nvPicPr>
          <p:cNvPr id="542" name="Google Shape;542;p29" descr="D:\01.프로젝트-SUM\[프로젝트]취업지원센터\18.표준교안ppt제작\png저장\2-1_1차시\27-1.png"/>
          <p:cNvPicPr preferRelativeResize="0"/>
          <p:nvPr/>
        </p:nvPicPr>
        <p:blipFill rotWithShape="1">
          <a:blip r:embed="rId3">
            <a:alphaModFix/>
          </a:blip>
          <a:srcRect/>
          <a:stretch/>
        </p:blipFill>
        <p:spPr>
          <a:xfrm>
            <a:off x="9321811" y="767741"/>
            <a:ext cx="810768" cy="810768"/>
          </a:xfrm>
          <a:prstGeom prst="rect">
            <a:avLst/>
          </a:prstGeom>
          <a:noFill/>
          <a:ln>
            <a:noFill/>
          </a:ln>
        </p:spPr>
      </p:pic>
      <p:sp>
        <p:nvSpPr>
          <p:cNvPr id="543" name="Google Shape;543;p29"/>
          <p:cNvSpPr/>
          <p:nvPr/>
        </p:nvSpPr>
        <p:spPr>
          <a:xfrm>
            <a:off x="1439840" y="2700696"/>
            <a:ext cx="8038530" cy="719895"/>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하루 4시간에 </a:t>
            </a:r>
            <a:r>
              <a:rPr lang="ko-KR" sz="2400" dirty="0">
                <a:solidFill>
                  <a:srgbClr val="E84246"/>
                </a:solidFill>
                <a:latin typeface="HY헤드라인M" panose="02030600000101010101" pitchFamily="18" charset="-127"/>
                <a:ea typeface="HY헤드라인M" panose="02030600000101010101" pitchFamily="18" charset="-127"/>
                <a:sym typeface="Arial"/>
              </a:rPr>
              <a:t>30분</a:t>
            </a:r>
            <a:r>
              <a:rPr lang="ko-KR" sz="2400" dirty="0">
                <a:solidFill>
                  <a:schemeClr val="dk1"/>
                </a:solidFill>
                <a:latin typeface="HY헤드라인M" panose="02030600000101010101" pitchFamily="18" charset="-127"/>
                <a:ea typeface="HY헤드라인M" panose="02030600000101010101" pitchFamily="18" charset="-127"/>
                <a:sym typeface="Arial"/>
              </a:rPr>
              <a:t> 이상, 8시간에 </a:t>
            </a:r>
            <a:r>
              <a:rPr lang="ko-KR" sz="2400" dirty="0">
                <a:solidFill>
                  <a:srgbClr val="E84246"/>
                </a:solidFill>
                <a:latin typeface="HY헤드라인M" panose="02030600000101010101" pitchFamily="18" charset="-127"/>
                <a:ea typeface="HY헤드라인M" panose="02030600000101010101" pitchFamily="18" charset="-127"/>
                <a:sym typeface="Arial"/>
              </a:rPr>
              <a:t>1시간 </a:t>
            </a:r>
            <a:r>
              <a:rPr lang="ko-KR" sz="2400" dirty="0">
                <a:solidFill>
                  <a:schemeClr val="dk1"/>
                </a:solidFill>
                <a:latin typeface="HY헤드라인M" panose="02030600000101010101" pitchFamily="18" charset="-127"/>
                <a:ea typeface="HY헤드라인M" panose="02030600000101010101" pitchFamily="18" charset="-127"/>
                <a:sym typeface="Arial"/>
              </a:rPr>
              <a:t>이상 휴게시간</a:t>
            </a:r>
            <a:endParaRPr dirty="0">
              <a:latin typeface="HY헤드라인M" panose="02030600000101010101" pitchFamily="18" charset="-127"/>
              <a:ea typeface="HY헤드라인M" panose="02030600000101010101" pitchFamily="18" charset="-127"/>
            </a:endParaRPr>
          </a:p>
        </p:txBody>
      </p:sp>
      <p:sp>
        <p:nvSpPr>
          <p:cNvPr id="544" name="Google Shape;544;p29"/>
          <p:cNvSpPr txBox="1"/>
          <p:nvPr/>
        </p:nvSpPr>
        <p:spPr>
          <a:xfrm>
            <a:off x="1999397" y="1581434"/>
            <a:ext cx="6985583" cy="8925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5200" dirty="0">
                <a:solidFill>
                  <a:srgbClr val="E84246"/>
                </a:solidFill>
                <a:latin typeface="HY헤드라인M" panose="02030600000101010101" pitchFamily="18" charset="-127"/>
                <a:ea typeface="HY헤드라인M" panose="02030600000101010101" pitchFamily="18" charset="-127"/>
                <a:sym typeface="Arial"/>
              </a:rPr>
              <a:t>하루 일할 동안</a:t>
            </a:r>
            <a:r>
              <a:rPr lang="ko-KR" sz="5200" dirty="0">
                <a:solidFill>
                  <a:schemeClr val="dk1"/>
                </a:solidFill>
                <a:latin typeface="HY헤드라인M" panose="02030600000101010101" pitchFamily="18" charset="-127"/>
                <a:ea typeface="HY헤드라인M" panose="02030600000101010101" pitchFamily="18" charset="-127"/>
                <a:sym typeface="Arial"/>
              </a:rPr>
              <a:t> 쉬자!</a:t>
            </a:r>
            <a:endParaRPr dirty="0">
              <a:latin typeface="HY헤드라인M" panose="02030600000101010101" pitchFamily="18" charset="-127"/>
              <a:ea typeface="HY헤드라인M" panose="02030600000101010101" pitchFamily="18" charset="-127"/>
            </a:endParaRPr>
          </a:p>
        </p:txBody>
      </p:sp>
      <p:sp>
        <p:nvSpPr>
          <p:cNvPr id="545" name="Google Shape;545;p29"/>
          <p:cNvSpPr/>
          <p:nvPr/>
        </p:nvSpPr>
        <p:spPr>
          <a:xfrm>
            <a:off x="1439840" y="3562792"/>
            <a:ext cx="8038530" cy="719895"/>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a:solidFill>
                  <a:srgbClr val="E84246"/>
                </a:solidFill>
                <a:latin typeface="HY헤드라인M" panose="02030600000101010101" pitchFamily="18" charset="-127"/>
                <a:ea typeface="HY헤드라인M" panose="02030600000101010101" pitchFamily="18" charset="-127"/>
                <a:sym typeface="Arial"/>
              </a:rPr>
              <a:t>일하는 도중에</a:t>
            </a:r>
            <a:endParaRPr>
              <a:latin typeface="HY헤드라인M" panose="02030600000101010101" pitchFamily="18" charset="-127"/>
              <a:ea typeface="HY헤드라인M" panose="02030600000101010101" pitchFamily="18" charset="-127"/>
            </a:endParaRPr>
          </a:p>
        </p:txBody>
      </p:sp>
      <p:sp>
        <p:nvSpPr>
          <p:cNvPr id="546" name="Google Shape;546;p29"/>
          <p:cNvSpPr/>
          <p:nvPr/>
        </p:nvSpPr>
        <p:spPr>
          <a:xfrm>
            <a:off x="1439839" y="4424888"/>
            <a:ext cx="8038530" cy="719895"/>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a:solidFill>
                  <a:schemeClr val="dk1"/>
                </a:solidFill>
                <a:latin typeface="HY헤드라인M" panose="02030600000101010101" pitchFamily="18" charset="-127"/>
                <a:ea typeface="HY헤드라인M" panose="02030600000101010101" pitchFamily="18" charset="-127"/>
                <a:sym typeface="Arial"/>
              </a:rPr>
              <a:t>사업주의 눈치를 보지 않고, </a:t>
            </a:r>
            <a:r>
              <a:rPr lang="ko-KR" sz="2400">
                <a:solidFill>
                  <a:srgbClr val="E84246"/>
                </a:solidFill>
                <a:latin typeface="HY헤드라인M" panose="02030600000101010101" pitchFamily="18" charset="-127"/>
                <a:ea typeface="HY헤드라인M" panose="02030600000101010101" pitchFamily="18" charset="-127"/>
                <a:sym typeface="Arial"/>
              </a:rPr>
              <a:t>자유롭게</a:t>
            </a:r>
            <a:r>
              <a:rPr lang="ko-KR" sz="2400">
                <a:solidFill>
                  <a:schemeClr val="dk1"/>
                </a:solidFill>
                <a:latin typeface="HY헤드라인M" panose="02030600000101010101" pitchFamily="18" charset="-127"/>
                <a:ea typeface="HY헤드라인M" panose="02030600000101010101" pitchFamily="18" charset="-127"/>
                <a:sym typeface="Arial"/>
              </a:rPr>
              <a:t> 이용할 수 있어야</a:t>
            </a:r>
            <a:endParaRPr>
              <a:latin typeface="HY헤드라인M" panose="02030600000101010101" pitchFamily="18" charset="-127"/>
              <a:ea typeface="HY헤드라인M" panose="02030600000101010101" pitchFamily="18" charset="-127"/>
            </a:endParaRPr>
          </a:p>
        </p:txBody>
      </p:sp>
      <p:sp>
        <p:nvSpPr>
          <p:cNvPr id="547" name="Google Shape;547;p29"/>
          <p:cNvSpPr/>
          <p:nvPr/>
        </p:nvSpPr>
        <p:spPr>
          <a:xfrm>
            <a:off x="1439836" y="5286983"/>
            <a:ext cx="8038530" cy="719895"/>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a:solidFill>
                  <a:schemeClr val="dk1"/>
                </a:solidFill>
                <a:latin typeface="HY헤드라인M" panose="02030600000101010101" pitchFamily="18" charset="-127"/>
                <a:ea typeface="HY헤드라인M" panose="02030600000101010101" pitchFamily="18" charset="-127"/>
                <a:sym typeface="Arial"/>
              </a:rPr>
              <a:t>휴게시간에 </a:t>
            </a:r>
            <a:r>
              <a:rPr lang="ko-KR" sz="2400">
                <a:solidFill>
                  <a:srgbClr val="E84246"/>
                </a:solidFill>
                <a:latin typeface="HY헤드라인M" panose="02030600000101010101" pitchFamily="18" charset="-127"/>
                <a:ea typeface="HY헤드라인M" panose="02030600000101010101" pitchFamily="18" charset="-127"/>
                <a:sym typeface="Arial"/>
              </a:rPr>
              <a:t>쉬지 못하고 일을 했다면 노동시간에 포함</a:t>
            </a:r>
            <a:endParaRPr>
              <a:latin typeface="HY헤드라인M" panose="02030600000101010101" pitchFamily="18" charset="-127"/>
              <a:ea typeface="HY헤드라인M" panose="02030600000101010101" pitchFamily="18" charset="-127"/>
            </a:endParaRPr>
          </a:p>
        </p:txBody>
      </p:sp>
      <p:sp>
        <p:nvSpPr>
          <p:cNvPr id="548" name="Google Shape;548;p29"/>
          <p:cNvSpPr txBox="1"/>
          <p:nvPr/>
        </p:nvSpPr>
        <p:spPr>
          <a:xfrm>
            <a:off x="1088020" y="6885359"/>
            <a:ext cx="371716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a:solidFill>
                  <a:srgbClr val="F18932"/>
                </a:solidFill>
                <a:latin typeface="HY헤드라인M" panose="02030600000101010101" pitchFamily="18" charset="-127"/>
                <a:ea typeface="HY헤드라인M" panose="02030600000101010101" pitchFamily="18" charset="-127"/>
                <a:sym typeface="Arial"/>
              </a:rPr>
              <a:t>휴게시간을 주지 않은 경우</a:t>
            </a:r>
            <a:endParaRPr sz="1800" dirty="0">
              <a:solidFill>
                <a:srgbClr val="F18932"/>
              </a:solidFill>
              <a:latin typeface="HY헤드라인M" panose="02030600000101010101" pitchFamily="18" charset="-127"/>
              <a:ea typeface="HY헤드라인M" panose="02030600000101010101" pitchFamily="18" charset="-127"/>
              <a:sym typeface="Arial"/>
            </a:endParaRPr>
          </a:p>
        </p:txBody>
      </p:sp>
      <p:sp>
        <p:nvSpPr>
          <p:cNvPr id="549" name="Google Shape;549;p29"/>
          <p:cNvSpPr txBox="1"/>
          <p:nvPr/>
        </p:nvSpPr>
        <p:spPr>
          <a:xfrm>
            <a:off x="5031213" y="6885359"/>
            <a:ext cx="51013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2년 이하 징역 또는 2천만원 이하 벌금</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550" name="Google Shape;550;p29"/>
          <p:cNvCxnSpPr/>
          <p:nvPr/>
        </p:nvCxnSpPr>
        <p:spPr>
          <a:xfrm>
            <a:off x="4911581" y="6958508"/>
            <a:ext cx="0" cy="228105"/>
          </a:xfrm>
          <a:prstGeom prst="straightConnector1">
            <a:avLst/>
          </a:prstGeom>
          <a:noFill/>
          <a:ln w="25400" cap="flat" cmpd="sng">
            <a:solidFill>
              <a:srgbClr val="6F6F6F"/>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5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
                                        </p:tgtEl>
                                        <p:attrNameLst>
                                          <p:attrName>style.visibility</p:attrName>
                                        </p:attrNameLst>
                                      </p:cBhvr>
                                      <p:to>
                                        <p:strVal val="visible"/>
                                      </p:to>
                                    </p:set>
                                    <p:animEffect transition="in" filter="fade">
                                      <p:cBhvr>
                                        <p:cTn id="12" dur="500"/>
                                        <p:tgtEl>
                                          <p:spTgt spid="5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5"/>
                                        </p:tgtEl>
                                        <p:attrNameLst>
                                          <p:attrName>style.visibility</p:attrName>
                                        </p:attrNameLst>
                                      </p:cBhvr>
                                      <p:to>
                                        <p:strVal val="visible"/>
                                      </p:to>
                                    </p:set>
                                    <p:animEffect transition="in" filter="fade">
                                      <p:cBhvr>
                                        <p:cTn id="17" dur="500"/>
                                        <p:tgtEl>
                                          <p:spTgt spid="5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6"/>
                                        </p:tgtEl>
                                        <p:attrNameLst>
                                          <p:attrName>style.visibility</p:attrName>
                                        </p:attrNameLst>
                                      </p:cBhvr>
                                      <p:to>
                                        <p:strVal val="visible"/>
                                      </p:to>
                                    </p:set>
                                    <p:animEffect transition="in" filter="fade">
                                      <p:cBhvr>
                                        <p:cTn id="22" dur="500"/>
                                        <p:tgtEl>
                                          <p:spTgt spid="5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7"/>
                                        </p:tgtEl>
                                        <p:attrNameLst>
                                          <p:attrName>style.visibility</p:attrName>
                                        </p:attrNameLst>
                                      </p:cBhvr>
                                      <p:to>
                                        <p:strVal val="visible"/>
                                      </p:to>
                                    </p:set>
                                    <p:animEffect transition="in" filter="fade">
                                      <p:cBhvr>
                                        <p:cTn id="27" dur="5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0"/>
          <p:cNvSpPr/>
          <p:nvPr/>
        </p:nvSpPr>
        <p:spPr>
          <a:xfrm>
            <a:off x="1470075" y="272430"/>
            <a:ext cx="6021588"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휴게시간에 일했다면 ? </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557" name="Google Shape;557;p30" descr="D:\01.프로젝트-SUM\[프로젝트]취업지원센터\18.표준교안ppt제작\png저장\2-1_1차시\18-1.png"/>
          <p:cNvPicPr preferRelativeResize="0"/>
          <p:nvPr/>
        </p:nvPicPr>
        <p:blipFill rotWithShape="1">
          <a:blip r:embed="rId3">
            <a:alphaModFix/>
          </a:blip>
          <a:srcRect/>
          <a:stretch/>
        </p:blipFill>
        <p:spPr>
          <a:xfrm>
            <a:off x="694755" y="212998"/>
            <a:ext cx="786384" cy="762000"/>
          </a:xfrm>
          <a:prstGeom prst="rect">
            <a:avLst/>
          </a:prstGeom>
          <a:noFill/>
          <a:ln>
            <a:noFill/>
          </a:ln>
        </p:spPr>
      </p:pic>
      <p:sp>
        <p:nvSpPr>
          <p:cNvPr id="558" name="Google Shape;558;p30"/>
          <p:cNvSpPr/>
          <p:nvPr/>
        </p:nvSpPr>
        <p:spPr>
          <a:xfrm>
            <a:off x="8803084" y="507504"/>
            <a:ext cx="1893491" cy="421754"/>
          </a:xfrm>
          <a:prstGeom prst="rect">
            <a:avLst/>
          </a:prstGeom>
          <a:solidFill>
            <a:srgbClr val="E84246"/>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노동시간</a:t>
            </a:r>
            <a:endParaRPr>
              <a:latin typeface="HY헤드라인M" panose="02030600000101010101" pitchFamily="18" charset="-127"/>
              <a:ea typeface="HY헤드라인M" panose="02030600000101010101" pitchFamily="18" charset="-127"/>
            </a:endParaRPr>
          </a:p>
        </p:txBody>
      </p:sp>
      <p:pic>
        <p:nvPicPr>
          <p:cNvPr id="559" name="Google Shape;559;p30" descr="D:\01.프로젝트-SUM\[프로젝트]취업지원센터\18.표준교안ppt제작\png저장\2-1_1차시\26-7.png"/>
          <p:cNvPicPr preferRelativeResize="0"/>
          <p:nvPr/>
        </p:nvPicPr>
        <p:blipFill rotWithShape="1">
          <a:blip r:embed="rId4">
            <a:alphaModFix/>
          </a:blip>
          <a:srcRect/>
          <a:stretch/>
        </p:blipFill>
        <p:spPr>
          <a:xfrm rot="10800000">
            <a:off x="8268162" y="5724847"/>
            <a:ext cx="1194816" cy="938784"/>
          </a:xfrm>
          <a:prstGeom prst="rect">
            <a:avLst/>
          </a:prstGeom>
          <a:noFill/>
          <a:ln>
            <a:noFill/>
          </a:ln>
        </p:spPr>
      </p:pic>
      <p:pic>
        <p:nvPicPr>
          <p:cNvPr id="560" name="Google Shape;560;p30" descr="D:\01.프로젝트-SUM\[프로젝트]취업지원센터\18.표준교안ppt제작\png저장\2-1_1차시\26-1.png"/>
          <p:cNvPicPr preferRelativeResize="0"/>
          <p:nvPr/>
        </p:nvPicPr>
        <p:blipFill rotWithShape="1">
          <a:blip r:embed="rId5">
            <a:alphaModFix/>
          </a:blip>
          <a:srcRect/>
          <a:stretch/>
        </p:blipFill>
        <p:spPr>
          <a:xfrm>
            <a:off x="1035745" y="1438653"/>
            <a:ext cx="1085088" cy="2499360"/>
          </a:xfrm>
          <a:prstGeom prst="rect">
            <a:avLst/>
          </a:prstGeom>
          <a:noFill/>
          <a:ln>
            <a:noFill/>
          </a:ln>
        </p:spPr>
      </p:pic>
      <p:pic>
        <p:nvPicPr>
          <p:cNvPr id="561" name="Google Shape;561;p30" descr="D:\01.프로젝트-SUM\[프로젝트]취업지원센터\18.표준교안ppt제작\png저장\2-1_1차시\26-2.png"/>
          <p:cNvPicPr preferRelativeResize="0"/>
          <p:nvPr/>
        </p:nvPicPr>
        <p:blipFill rotWithShape="1">
          <a:blip r:embed="rId6">
            <a:alphaModFix/>
          </a:blip>
          <a:srcRect/>
          <a:stretch/>
        </p:blipFill>
        <p:spPr>
          <a:xfrm>
            <a:off x="9003069" y="4271571"/>
            <a:ext cx="1493520" cy="2493264"/>
          </a:xfrm>
          <a:prstGeom prst="rect">
            <a:avLst/>
          </a:prstGeom>
          <a:noFill/>
          <a:ln>
            <a:noFill/>
          </a:ln>
        </p:spPr>
      </p:pic>
      <p:pic>
        <p:nvPicPr>
          <p:cNvPr id="562" name="Google Shape;562;p30" descr="D:\01.프로젝트-SUM\[프로젝트]취업지원센터\18.표준교안ppt제작\png저장\2-1_1차시\26-3.png"/>
          <p:cNvPicPr preferRelativeResize="0"/>
          <p:nvPr/>
        </p:nvPicPr>
        <p:blipFill rotWithShape="1">
          <a:blip r:embed="rId7">
            <a:alphaModFix/>
          </a:blip>
          <a:srcRect/>
          <a:stretch/>
        </p:blipFill>
        <p:spPr>
          <a:xfrm>
            <a:off x="8534479" y="1732391"/>
            <a:ext cx="518160" cy="896112"/>
          </a:xfrm>
          <a:prstGeom prst="rect">
            <a:avLst/>
          </a:prstGeom>
          <a:noFill/>
          <a:ln>
            <a:noFill/>
          </a:ln>
        </p:spPr>
      </p:pic>
      <p:pic>
        <p:nvPicPr>
          <p:cNvPr id="563" name="Google Shape;563;p30" descr="D:\01.프로젝트-SUM\[프로젝트]취업지원센터\18.표준교안ppt제작\png저장\2-1_1차시\26-6.png"/>
          <p:cNvPicPr preferRelativeResize="0"/>
          <p:nvPr/>
        </p:nvPicPr>
        <p:blipFill rotWithShape="1">
          <a:blip r:embed="rId8">
            <a:alphaModFix/>
          </a:blip>
          <a:srcRect/>
          <a:stretch/>
        </p:blipFill>
        <p:spPr>
          <a:xfrm>
            <a:off x="2490763" y="1730499"/>
            <a:ext cx="1194816" cy="938784"/>
          </a:xfrm>
          <a:prstGeom prst="rect">
            <a:avLst/>
          </a:prstGeom>
          <a:noFill/>
          <a:ln>
            <a:noFill/>
          </a:ln>
        </p:spPr>
      </p:pic>
      <p:pic>
        <p:nvPicPr>
          <p:cNvPr id="564" name="Google Shape;564;p30" descr="D:\01.프로젝트-SUM\[프로젝트]취업지원센터\18.표준교안ppt제작\png저장\2-1_1차시\26-7.png"/>
          <p:cNvPicPr preferRelativeResize="0"/>
          <p:nvPr/>
        </p:nvPicPr>
        <p:blipFill rotWithShape="1">
          <a:blip r:embed="rId4">
            <a:alphaModFix/>
          </a:blip>
          <a:srcRect/>
          <a:stretch/>
        </p:blipFill>
        <p:spPr>
          <a:xfrm>
            <a:off x="1099134" y="4340543"/>
            <a:ext cx="1194816" cy="938784"/>
          </a:xfrm>
          <a:prstGeom prst="rect">
            <a:avLst/>
          </a:prstGeom>
          <a:noFill/>
          <a:ln>
            <a:noFill/>
          </a:ln>
        </p:spPr>
      </p:pic>
      <p:pic>
        <p:nvPicPr>
          <p:cNvPr id="565" name="Google Shape;565;p30" descr="D:\01.프로젝트-SUM\[프로젝트]취업지원센터\18.표준교안ppt제작\png저장\2-1_1차시\26-6.png"/>
          <p:cNvPicPr preferRelativeResize="0"/>
          <p:nvPr/>
        </p:nvPicPr>
        <p:blipFill rotWithShape="1">
          <a:blip r:embed="rId8">
            <a:alphaModFix/>
          </a:blip>
          <a:srcRect/>
          <a:stretch/>
        </p:blipFill>
        <p:spPr>
          <a:xfrm rot="10800000">
            <a:off x="8268162" y="2930836"/>
            <a:ext cx="1194816" cy="938784"/>
          </a:xfrm>
          <a:prstGeom prst="rect">
            <a:avLst/>
          </a:prstGeom>
          <a:noFill/>
          <a:ln>
            <a:noFill/>
          </a:ln>
        </p:spPr>
      </p:pic>
      <p:sp>
        <p:nvSpPr>
          <p:cNvPr id="566" name="Google Shape;566;p30"/>
          <p:cNvSpPr txBox="1"/>
          <p:nvPr/>
        </p:nvSpPr>
        <p:spPr>
          <a:xfrm>
            <a:off x="2713405" y="1975098"/>
            <a:ext cx="5827236" cy="19774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저는 </a:t>
            </a:r>
            <a:r>
              <a:rPr lang="ko-KR" sz="2200">
                <a:solidFill>
                  <a:srgbClr val="E84246"/>
                </a:solidFill>
                <a:latin typeface="HY헤드라인M" panose="02030600000101010101" pitchFamily="18" charset="-127"/>
                <a:ea typeface="HY헤드라인M" panose="02030600000101010101" pitchFamily="18" charset="-127"/>
                <a:sym typeface="Arial"/>
              </a:rPr>
              <a:t>밥을 먹다가도</a:t>
            </a:r>
            <a:r>
              <a:rPr lang="ko-KR" sz="2200">
                <a:solidFill>
                  <a:schemeClr val="dk1"/>
                </a:solidFill>
                <a:latin typeface="HY헤드라인M" panose="02030600000101010101" pitchFamily="18" charset="-127"/>
                <a:ea typeface="HY헤드라인M" panose="02030600000101010101" pitchFamily="18" charset="-127"/>
                <a:sym typeface="Arial"/>
              </a:rPr>
              <a:t> 손님이 오면 </a:t>
            </a:r>
            <a:endParaRPr>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바로 응대를 해야 해서 쉴 수가 없는데, </a:t>
            </a:r>
            <a:endParaRPr>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사장님은 그 시간도 휴게시간이라고 돈을 안 주시네요. </a:t>
            </a:r>
            <a:endParaRPr>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저는 그 시간에 돈을 못 받는 건가요?</a:t>
            </a:r>
            <a:endParaRPr sz="2200">
              <a:solidFill>
                <a:schemeClr val="dk1"/>
              </a:solidFill>
              <a:latin typeface="HY헤드라인M" panose="02030600000101010101" pitchFamily="18" charset="-127"/>
              <a:ea typeface="HY헤드라인M" panose="02030600000101010101" pitchFamily="18" charset="-127"/>
              <a:sym typeface="Arial"/>
            </a:endParaRPr>
          </a:p>
        </p:txBody>
      </p:sp>
      <p:sp>
        <p:nvSpPr>
          <p:cNvPr id="567" name="Google Shape;567;p30"/>
          <p:cNvSpPr txBox="1"/>
          <p:nvPr/>
        </p:nvSpPr>
        <p:spPr>
          <a:xfrm>
            <a:off x="2618518" y="4885999"/>
            <a:ext cx="6434121" cy="12644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실제 일했다면 휴게</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                    아니고 노동~!! </a:t>
            </a:r>
            <a:endParaRPr sz="3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568" name="Google Shape;568;p30" descr="D:\01.프로젝트-SUM\[프로젝트]취업지원센터\18.표준교안ppt제작\png저장\2-1_1차시\26-5.png"/>
          <p:cNvPicPr preferRelativeResize="0"/>
          <p:nvPr/>
        </p:nvPicPr>
        <p:blipFill rotWithShape="1">
          <a:blip r:embed="rId9">
            <a:alphaModFix/>
          </a:blip>
          <a:srcRect/>
          <a:stretch/>
        </p:blipFill>
        <p:spPr>
          <a:xfrm>
            <a:off x="1549714" y="4909518"/>
            <a:ext cx="890016" cy="9448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500"/>
                                        <p:tgtEl>
                                          <p:spTgt spid="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7"/>
                                        </p:tgtEl>
                                        <p:attrNameLst>
                                          <p:attrName>style.visibility</p:attrName>
                                        </p:attrNameLst>
                                      </p:cBhvr>
                                      <p:to>
                                        <p:strVal val="visible"/>
                                      </p:to>
                                    </p:set>
                                    <p:animEffect transition="in" filter="fade">
                                      <p:cBhvr>
                                        <p:cTn id="12"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1"/>
          <p:cNvSpPr/>
          <p:nvPr/>
        </p:nvSpPr>
        <p:spPr>
          <a:xfrm>
            <a:off x="1" y="1692399"/>
            <a:ext cx="450155" cy="1368152"/>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575" name="Google Shape;575;p31"/>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576" name="Google Shape;576;p31" descr="D:\01.프로젝트-SUM\[프로젝트]취업지원센터\18.표준교안ppt제작\png저장\2-1_1차시\27-1.png"/>
          <p:cNvPicPr preferRelativeResize="0"/>
          <p:nvPr/>
        </p:nvPicPr>
        <p:blipFill rotWithShape="1">
          <a:blip r:embed="rId3">
            <a:alphaModFix/>
          </a:blip>
          <a:srcRect/>
          <a:stretch/>
        </p:blipFill>
        <p:spPr>
          <a:xfrm>
            <a:off x="9321811" y="767741"/>
            <a:ext cx="810768" cy="810768"/>
          </a:xfrm>
          <a:prstGeom prst="rect">
            <a:avLst/>
          </a:prstGeom>
          <a:noFill/>
          <a:ln>
            <a:noFill/>
          </a:ln>
        </p:spPr>
      </p:pic>
      <p:sp>
        <p:nvSpPr>
          <p:cNvPr id="577" name="Google Shape;577;p31"/>
          <p:cNvSpPr/>
          <p:nvPr/>
        </p:nvSpPr>
        <p:spPr>
          <a:xfrm>
            <a:off x="348180" y="278469"/>
            <a:ext cx="4361411"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쉬는 것도 권리!</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grpSp>
        <p:nvGrpSpPr>
          <p:cNvPr id="578" name="Google Shape;578;p31"/>
          <p:cNvGrpSpPr/>
          <p:nvPr/>
        </p:nvGrpSpPr>
        <p:grpSpPr>
          <a:xfrm>
            <a:off x="5136388" y="306572"/>
            <a:ext cx="2377798" cy="899291"/>
            <a:chOff x="1310507" y="1704974"/>
            <a:chExt cx="1914054" cy="723901"/>
          </a:xfrm>
        </p:grpSpPr>
        <p:sp>
          <p:nvSpPr>
            <p:cNvPr id="579" name="Google Shape;579;p31"/>
            <p:cNvSpPr txBox="1"/>
            <p:nvPr/>
          </p:nvSpPr>
          <p:spPr>
            <a:xfrm>
              <a:off x="1310507" y="1704974"/>
              <a:ext cx="1914054" cy="563488"/>
            </a:xfrm>
            <a:prstGeom prst="rect">
              <a:avLst/>
            </a:prstGeom>
            <a:solidFill>
              <a:srgbClr val="58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3200">
                  <a:solidFill>
                    <a:schemeClr val="lt1"/>
                  </a:solidFill>
                  <a:latin typeface="HY헤드라인M" panose="02030600000101010101" pitchFamily="18" charset="-127"/>
                  <a:ea typeface="HY헤드라인M" panose="02030600000101010101" pitchFamily="18" charset="-127"/>
                  <a:sym typeface="Arial"/>
                </a:rPr>
                <a:t>주  휴  일</a:t>
              </a:r>
              <a:endParaRPr sz="3200">
                <a:solidFill>
                  <a:schemeClr val="lt1"/>
                </a:solidFill>
                <a:latin typeface="HY헤드라인M" panose="02030600000101010101" pitchFamily="18" charset="-127"/>
                <a:ea typeface="HY헤드라인M" panose="02030600000101010101" pitchFamily="18" charset="-127"/>
                <a:sym typeface="Arial"/>
              </a:endParaRPr>
            </a:p>
          </p:txBody>
        </p:sp>
        <p:sp>
          <p:nvSpPr>
            <p:cNvPr id="580" name="Google Shape;580;p31"/>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sp>
        <p:nvSpPr>
          <p:cNvPr id="581" name="Google Shape;581;p31"/>
          <p:cNvSpPr/>
          <p:nvPr/>
        </p:nvSpPr>
        <p:spPr>
          <a:xfrm>
            <a:off x="1714392" y="2700696"/>
            <a:ext cx="7811573" cy="719895"/>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1주일에  하루 이상  주휴일 (한 주 평균 15시간 이상 )</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582" name="Google Shape;582;p31"/>
          <p:cNvSpPr txBox="1"/>
          <p:nvPr/>
        </p:nvSpPr>
        <p:spPr>
          <a:xfrm>
            <a:off x="2299948" y="1608865"/>
            <a:ext cx="679116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5200" dirty="0">
                <a:solidFill>
                  <a:srgbClr val="E84246"/>
                </a:solidFill>
                <a:latin typeface="HY헤드라인M" panose="02030600000101010101" pitchFamily="18" charset="-127"/>
                <a:ea typeface="HY헤드라인M" panose="02030600000101010101" pitchFamily="18" charset="-127"/>
                <a:sym typeface="Arial"/>
              </a:rPr>
              <a:t>일주일 일했으면</a:t>
            </a:r>
            <a:r>
              <a:rPr lang="ko-KR" sz="5200" dirty="0">
                <a:solidFill>
                  <a:schemeClr val="dk1"/>
                </a:solidFill>
                <a:latin typeface="HY헤드라인M" panose="02030600000101010101" pitchFamily="18" charset="-127"/>
                <a:ea typeface="HY헤드라인M" panose="02030600000101010101" pitchFamily="18" charset="-127"/>
                <a:sym typeface="Arial"/>
              </a:rPr>
              <a:t> 쉬자!</a:t>
            </a:r>
            <a:endParaRPr dirty="0">
              <a:latin typeface="HY헤드라인M" panose="02030600000101010101" pitchFamily="18" charset="-127"/>
              <a:ea typeface="HY헤드라인M" panose="02030600000101010101" pitchFamily="18" charset="-127"/>
            </a:endParaRPr>
          </a:p>
        </p:txBody>
      </p:sp>
      <p:sp>
        <p:nvSpPr>
          <p:cNvPr id="583" name="Google Shape;583;p31"/>
          <p:cNvSpPr/>
          <p:nvPr/>
        </p:nvSpPr>
        <p:spPr>
          <a:xfrm>
            <a:off x="1714393" y="3564607"/>
            <a:ext cx="7811572" cy="1224136"/>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a:solidFill>
                  <a:schemeClr val="dk1"/>
                </a:solidFill>
                <a:latin typeface="HY헤드라인M" panose="02030600000101010101" pitchFamily="18" charset="-127"/>
                <a:ea typeface="HY헤드라인M" panose="02030600000101010101" pitchFamily="18" charset="-127"/>
                <a:sym typeface="Arial"/>
              </a:rPr>
              <a:t>일하기로 약속한 날 개근하면, </a:t>
            </a:r>
            <a:endParaRPr>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400">
                <a:solidFill>
                  <a:srgbClr val="E84246"/>
                </a:solidFill>
                <a:latin typeface="HY헤드라인M" panose="02030600000101010101" pitchFamily="18" charset="-127"/>
                <a:ea typeface="HY헤드라인M" panose="02030600000101010101" pitchFamily="18" charset="-127"/>
                <a:sym typeface="Arial"/>
              </a:rPr>
              <a:t>임금을 받으면서 쉰다.</a:t>
            </a:r>
            <a:endParaRPr sz="2400">
              <a:solidFill>
                <a:srgbClr val="E84246"/>
              </a:solidFill>
              <a:latin typeface="HY헤드라인M" panose="02030600000101010101" pitchFamily="18" charset="-127"/>
              <a:ea typeface="HY헤드라인M" panose="02030600000101010101" pitchFamily="18" charset="-127"/>
              <a:sym typeface="Arial"/>
            </a:endParaRPr>
          </a:p>
        </p:txBody>
      </p:sp>
      <p:sp>
        <p:nvSpPr>
          <p:cNvPr id="584" name="Google Shape;584;p31"/>
          <p:cNvSpPr/>
          <p:nvPr/>
        </p:nvSpPr>
        <p:spPr>
          <a:xfrm>
            <a:off x="1714392" y="4932759"/>
            <a:ext cx="7811569" cy="1224136"/>
          </a:xfrm>
          <a:prstGeom prst="roundRect">
            <a:avLst>
              <a:gd name="adj" fmla="val 8818"/>
            </a:avLst>
          </a:prstGeom>
          <a:noFill/>
          <a:ln w="19050" cap="flat" cmpd="sng">
            <a:solidFill>
              <a:srgbClr val="878787"/>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2400">
                <a:solidFill>
                  <a:schemeClr val="dk1"/>
                </a:solidFill>
                <a:latin typeface="HY헤드라인M" panose="02030600000101010101" pitchFamily="18" charset="-127"/>
                <a:ea typeface="HY헤드라인M" panose="02030600000101010101" pitchFamily="18" charset="-127"/>
                <a:sym typeface="Arial"/>
              </a:rPr>
              <a:t>1주일에 2일(주말 아르바이트) 또는 3일 일하는 경우에도</a:t>
            </a:r>
            <a:endParaRPr>
              <a:latin typeface="HY헤드라인M" panose="02030600000101010101" pitchFamily="18" charset="-127"/>
              <a:ea typeface="HY헤드라인M" panose="02030600000101010101" pitchFamily="18" charset="-127"/>
            </a:endParaRPr>
          </a:p>
          <a:p>
            <a:pPr marL="0" marR="0" lvl="0" indent="0" algn="ctr" rtl="0">
              <a:spcBef>
                <a:spcPts val="300"/>
              </a:spcBef>
              <a:spcAft>
                <a:spcPts val="0"/>
              </a:spcAft>
              <a:buNone/>
            </a:pPr>
            <a:r>
              <a:rPr lang="ko-KR" sz="2400">
                <a:solidFill>
                  <a:srgbClr val="E84246"/>
                </a:solidFill>
                <a:latin typeface="HY헤드라인M" panose="02030600000101010101" pitchFamily="18" charset="-127"/>
                <a:ea typeface="HY헤드라인M" panose="02030600000101010101" pitchFamily="18" charset="-127"/>
                <a:sym typeface="Arial"/>
              </a:rPr>
              <a:t>15시간 이상 일하면</a:t>
            </a:r>
            <a:r>
              <a:rPr lang="ko-KR" sz="2400">
                <a:solidFill>
                  <a:schemeClr val="dk1"/>
                </a:solidFill>
                <a:latin typeface="HY헤드라인M" panose="02030600000101010101" pitchFamily="18" charset="-127"/>
                <a:ea typeface="HY헤드라인M" panose="02030600000101010101" pitchFamily="18" charset="-127"/>
                <a:sym typeface="Arial"/>
              </a:rPr>
              <a:t> 주휴일 발생</a:t>
            </a:r>
            <a:endParaRPr sz="2400">
              <a:solidFill>
                <a:srgbClr val="E84246"/>
              </a:solidFill>
              <a:latin typeface="HY헤드라인M" panose="02030600000101010101" pitchFamily="18" charset="-127"/>
              <a:ea typeface="HY헤드라인M" panose="02030600000101010101" pitchFamily="18" charset="-127"/>
              <a:sym typeface="Arial"/>
            </a:endParaRPr>
          </a:p>
        </p:txBody>
      </p:sp>
      <p:sp>
        <p:nvSpPr>
          <p:cNvPr id="585" name="Google Shape;585;p31"/>
          <p:cNvSpPr txBox="1"/>
          <p:nvPr/>
        </p:nvSpPr>
        <p:spPr>
          <a:xfrm>
            <a:off x="1098886" y="6885359"/>
            <a:ext cx="370629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a:solidFill>
                  <a:srgbClr val="F18932"/>
                </a:solidFill>
                <a:latin typeface="HY헤드라인M" panose="02030600000101010101" pitchFamily="18" charset="-127"/>
                <a:ea typeface="HY헤드라인M" panose="02030600000101010101" pitchFamily="18" charset="-127"/>
                <a:sym typeface="Arial"/>
              </a:rPr>
              <a:t>유급 주휴일을 주지 않은 경우 </a:t>
            </a:r>
            <a:endParaRPr sz="1800" dirty="0">
              <a:solidFill>
                <a:srgbClr val="F18932"/>
              </a:solidFill>
              <a:latin typeface="HY헤드라인M" panose="02030600000101010101" pitchFamily="18" charset="-127"/>
              <a:ea typeface="HY헤드라인M" panose="02030600000101010101" pitchFamily="18" charset="-127"/>
              <a:sym typeface="Arial"/>
            </a:endParaRPr>
          </a:p>
        </p:txBody>
      </p:sp>
      <p:sp>
        <p:nvSpPr>
          <p:cNvPr id="586" name="Google Shape;586;p31"/>
          <p:cNvSpPr txBox="1"/>
          <p:nvPr/>
        </p:nvSpPr>
        <p:spPr>
          <a:xfrm>
            <a:off x="5031213" y="6885359"/>
            <a:ext cx="42090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2년 이하 징역 또는 2천만원 이하 벌금</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587" name="Google Shape;587;p31"/>
          <p:cNvCxnSpPr/>
          <p:nvPr/>
        </p:nvCxnSpPr>
        <p:spPr>
          <a:xfrm>
            <a:off x="4911581" y="6958508"/>
            <a:ext cx="0" cy="228105"/>
          </a:xfrm>
          <a:prstGeom prst="straightConnector1">
            <a:avLst/>
          </a:prstGeom>
          <a:noFill/>
          <a:ln w="25400" cap="flat" cmpd="sng">
            <a:solidFill>
              <a:srgbClr val="6F6F6F"/>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2"/>
          <p:cNvSpPr/>
          <p:nvPr/>
        </p:nvSpPr>
        <p:spPr>
          <a:xfrm>
            <a:off x="1470074" y="272430"/>
            <a:ext cx="7673925"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주휴일은  반드시  일요일 ?</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594" name="Google Shape;594;p32" descr="D:\01.프로젝트-SUM\[프로젝트]취업지원센터\18.표준교안ppt제작\png저장\2-1_1차시\18-1.png"/>
          <p:cNvPicPr preferRelativeResize="0"/>
          <p:nvPr/>
        </p:nvPicPr>
        <p:blipFill rotWithShape="1">
          <a:blip r:embed="rId3">
            <a:alphaModFix/>
          </a:blip>
          <a:srcRect/>
          <a:stretch/>
        </p:blipFill>
        <p:spPr>
          <a:xfrm>
            <a:off x="694755" y="212998"/>
            <a:ext cx="786384" cy="762000"/>
          </a:xfrm>
          <a:prstGeom prst="rect">
            <a:avLst/>
          </a:prstGeom>
          <a:noFill/>
          <a:ln>
            <a:noFill/>
          </a:ln>
        </p:spPr>
      </p:pic>
      <p:sp>
        <p:nvSpPr>
          <p:cNvPr id="595" name="Google Shape;595;p32"/>
          <p:cNvSpPr/>
          <p:nvPr/>
        </p:nvSpPr>
        <p:spPr>
          <a:xfrm>
            <a:off x="8803084" y="507504"/>
            <a:ext cx="1893491" cy="421754"/>
          </a:xfrm>
          <a:prstGeom prst="rect">
            <a:avLst/>
          </a:prstGeom>
          <a:solidFill>
            <a:srgbClr val="E84246"/>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노동시간</a:t>
            </a:r>
            <a:endParaRPr>
              <a:latin typeface="HY헤드라인M" panose="02030600000101010101" pitchFamily="18" charset="-127"/>
              <a:ea typeface="HY헤드라인M" panose="02030600000101010101" pitchFamily="18" charset="-127"/>
            </a:endParaRPr>
          </a:p>
        </p:txBody>
      </p:sp>
      <p:pic>
        <p:nvPicPr>
          <p:cNvPr id="596" name="Google Shape;596;p32" descr="D:\01.프로젝트-SUM\[프로젝트]취업지원센터\18.표준교안ppt제작\png저장\2-1_1차시\26-7.png"/>
          <p:cNvPicPr preferRelativeResize="0"/>
          <p:nvPr/>
        </p:nvPicPr>
        <p:blipFill rotWithShape="1">
          <a:blip r:embed="rId4">
            <a:alphaModFix/>
          </a:blip>
          <a:srcRect/>
          <a:stretch/>
        </p:blipFill>
        <p:spPr>
          <a:xfrm rot="10800000">
            <a:off x="8018181" y="5832868"/>
            <a:ext cx="1194816" cy="938784"/>
          </a:xfrm>
          <a:prstGeom prst="rect">
            <a:avLst/>
          </a:prstGeom>
          <a:noFill/>
          <a:ln>
            <a:noFill/>
          </a:ln>
        </p:spPr>
      </p:pic>
      <p:pic>
        <p:nvPicPr>
          <p:cNvPr id="597" name="Google Shape;597;p32" descr="D:\01.프로젝트-SUM\[프로젝트]취업지원센터\18.표준교안ppt제작\png저장\2-1_1차시\26-1.png"/>
          <p:cNvPicPr preferRelativeResize="0"/>
          <p:nvPr/>
        </p:nvPicPr>
        <p:blipFill rotWithShape="1">
          <a:blip r:embed="rId5">
            <a:alphaModFix/>
          </a:blip>
          <a:srcRect/>
          <a:stretch/>
        </p:blipFill>
        <p:spPr>
          <a:xfrm>
            <a:off x="1035745" y="1438653"/>
            <a:ext cx="1085088" cy="2499360"/>
          </a:xfrm>
          <a:prstGeom prst="rect">
            <a:avLst/>
          </a:prstGeom>
          <a:noFill/>
          <a:ln>
            <a:noFill/>
          </a:ln>
        </p:spPr>
      </p:pic>
      <p:pic>
        <p:nvPicPr>
          <p:cNvPr id="598" name="Google Shape;598;p32" descr="D:\01.프로젝트-SUM\[프로젝트]취업지원센터\18.표준교안ppt제작\png저장\2-1_1차시\26-2.png"/>
          <p:cNvPicPr preferRelativeResize="0"/>
          <p:nvPr/>
        </p:nvPicPr>
        <p:blipFill rotWithShape="1">
          <a:blip r:embed="rId6">
            <a:alphaModFix/>
          </a:blip>
          <a:srcRect/>
          <a:stretch/>
        </p:blipFill>
        <p:spPr>
          <a:xfrm>
            <a:off x="9003069" y="4159259"/>
            <a:ext cx="1493520" cy="2493264"/>
          </a:xfrm>
          <a:prstGeom prst="rect">
            <a:avLst/>
          </a:prstGeom>
          <a:noFill/>
          <a:ln>
            <a:noFill/>
          </a:ln>
        </p:spPr>
      </p:pic>
      <p:pic>
        <p:nvPicPr>
          <p:cNvPr id="599" name="Google Shape;599;p32" descr="D:\01.프로젝트-SUM\[프로젝트]취업지원센터\18.표준교안ppt제작\png저장\2-1_1차시\26-3.png"/>
          <p:cNvPicPr preferRelativeResize="0"/>
          <p:nvPr/>
        </p:nvPicPr>
        <p:blipFill rotWithShape="1">
          <a:blip r:embed="rId7">
            <a:alphaModFix/>
          </a:blip>
          <a:srcRect/>
          <a:stretch/>
        </p:blipFill>
        <p:spPr>
          <a:xfrm>
            <a:off x="8953917" y="1900550"/>
            <a:ext cx="518160" cy="896112"/>
          </a:xfrm>
          <a:prstGeom prst="rect">
            <a:avLst/>
          </a:prstGeom>
          <a:noFill/>
          <a:ln>
            <a:noFill/>
          </a:ln>
        </p:spPr>
      </p:pic>
      <p:pic>
        <p:nvPicPr>
          <p:cNvPr id="600" name="Google Shape;600;p32" descr="D:\01.프로젝트-SUM\[프로젝트]취업지원센터\18.표준교안ppt제작\png저장\2-1_1차시\26-6.png"/>
          <p:cNvPicPr preferRelativeResize="0"/>
          <p:nvPr/>
        </p:nvPicPr>
        <p:blipFill rotWithShape="1">
          <a:blip r:embed="rId8">
            <a:alphaModFix/>
          </a:blip>
          <a:srcRect/>
          <a:stretch/>
        </p:blipFill>
        <p:spPr>
          <a:xfrm>
            <a:off x="2490763" y="1730499"/>
            <a:ext cx="1194816" cy="938784"/>
          </a:xfrm>
          <a:prstGeom prst="rect">
            <a:avLst/>
          </a:prstGeom>
          <a:noFill/>
          <a:ln>
            <a:noFill/>
          </a:ln>
        </p:spPr>
      </p:pic>
      <p:pic>
        <p:nvPicPr>
          <p:cNvPr id="601" name="Google Shape;601;p32" descr="D:\01.프로젝트-SUM\[프로젝트]취업지원센터\18.표준교안ppt제작\png저장\2-1_1차시\26-7.png"/>
          <p:cNvPicPr preferRelativeResize="0"/>
          <p:nvPr/>
        </p:nvPicPr>
        <p:blipFill rotWithShape="1">
          <a:blip r:embed="rId4">
            <a:alphaModFix/>
          </a:blip>
          <a:srcRect/>
          <a:stretch/>
        </p:blipFill>
        <p:spPr>
          <a:xfrm>
            <a:off x="872667" y="4295808"/>
            <a:ext cx="1194816" cy="938784"/>
          </a:xfrm>
          <a:prstGeom prst="rect">
            <a:avLst/>
          </a:prstGeom>
          <a:noFill/>
          <a:ln>
            <a:noFill/>
          </a:ln>
        </p:spPr>
      </p:pic>
      <p:pic>
        <p:nvPicPr>
          <p:cNvPr id="602" name="Google Shape;602;p32" descr="D:\01.프로젝트-SUM\[프로젝트]취업지원센터\18.표준교안ppt제작\png저장\2-1_1차시\26-6.png"/>
          <p:cNvPicPr preferRelativeResize="0"/>
          <p:nvPr/>
        </p:nvPicPr>
        <p:blipFill rotWithShape="1">
          <a:blip r:embed="rId8">
            <a:alphaModFix/>
          </a:blip>
          <a:srcRect/>
          <a:stretch/>
        </p:blipFill>
        <p:spPr>
          <a:xfrm rot="10800000">
            <a:off x="8394192" y="2566731"/>
            <a:ext cx="1194816" cy="938784"/>
          </a:xfrm>
          <a:prstGeom prst="rect">
            <a:avLst/>
          </a:prstGeom>
          <a:noFill/>
          <a:ln>
            <a:noFill/>
          </a:ln>
        </p:spPr>
      </p:pic>
      <p:sp>
        <p:nvSpPr>
          <p:cNvPr id="603" name="Google Shape;603;p32"/>
          <p:cNvSpPr txBox="1"/>
          <p:nvPr/>
        </p:nvSpPr>
        <p:spPr>
          <a:xfrm>
            <a:off x="2615729" y="1923865"/>
            <a:ext cx="6375871"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sz="2800" dirty="0">
                <a:solidFill>
                  <a:schemeClr val="dk1"/>
                </a:solidFill>
                <a:latin typeface="HY헤드라인M" panose="02030600000101010101" pitchFamily="18" charset="-127"/>
                <a:ea typeface="HY헤드라인M" panose="02030600000101010101" pitchFamily="18" charset="-127"/>
                <a:sym typeface="Arial"/>
              </a:rPr>
              <a:t>주휴일은 반드시 일요일로 정해야 한다</a:t>
            </a:r>
            <a:endParaRPr dirty="0">
              <a:latin typeface="HY헤드라인M" panose="02030600000101010101" pitchFamily="18" charset="-127"/>
              <a:ea typeface="HY헤드라인M" panose="02030600000101010101" pitchFamily="18" charset="-127"/>
            </a:endParaRPr>
          </a:p>
        </p:txBody>
      </p:sp>
      <p:pic>
        <p:nvPicPr>
          <p:cNvPr id="604" name="Google Shape;604;p32" descr="D:\01.프로젝트-SUM\[프로젝트]취업지원센터\18.표준교안ppt제작\png저장\2-1_1차시\26-5.png"/>
          <p:cNvPicPr preferRelativeResize="0"/>
          <p:nvPr/>
        </p:nvPicPr>
        <p:blipFill rotWithShape="1">
          <a:blip r:embed="rId9">
            <a:alphaModFix/>
          </a:blip>
          <a:srcRect/>
          <a:stretch/>
        </p:blipFill>
        <p:spPr>
          <a:xfrm>
            <a:off x="1080388" y="4614220"/>
            <a:ext cx="890016" cy="944880"/>
          </a:xfrm>
          <a:prstGeom prst="rect">
            <a:avLst/>
          </a:prstGeom>
          <a:noFill/>
          <a:ln>
            <a:noFill/>
          </a:ln>
        </p:spPr>
      </p:pic>
      <p:sp>
        <p:nvSpPr>
          <p:cNvPr id="605" name="Google Shape;605;p32"/>
          <p:cNvSpPr txBox="1"/>
          <p:nvPr/>
        </p:nvSpPr>
        <p:spPr>
          <a:xfrm>
            <a:off x="1890316" y="4703768"/>
            <a:ext cx="7063601" cy="16388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보통 유급</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ko-KR" sz="2200" dirty="0">
                <a:solidFill>
                  <a:schemeClr val="dk1"/>
                </a:solidFill>
                <a:latin typeface="HY헤드라인M" panose="02030600000101010101" pitchFamily="18" charset="-127"/>
                <a:ea typeface="HY헤드라인M" panose="02030600000101010101" pitchFamily="18" charset="-127"/>
                <a:sym typeface="Arial"/>
              </a:rPr>
              <a:t>주휴일은 일요일이지만</a:t>
            </a:r>
            <a:endParaRPr dirty="0">
              <a:latin typeface="HY헤드라인M" panose="02030600000101010101" pitchFamily="18" charset="-127"/>
              <a:ea typeface="HY헤드라인M" panose="02030600000101010101" pitchFamily="18" charset="-127"/>
            </a:endParaRPr>
          </a:p>
          <a:p>
            <a:pPr marL="0" marR="0" lvl="0" indent="0" algn="r"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반드시 그런 것은 아니며,</a:t>
            </a:r>
            <a:endParaRPr dirty="0">
              <a:latin typeface="HY헤드라인M" panose="02030600000101010101" pitchFamily="18" charset="-127"/>
              <a:ea typeface="HY헤드라인M" panose="02030600000101010101" pitchFamily="18" charset="-127"/>
            </a:endParaRPr>
          </a:p>
          <a:p>
            <a:pPr marL="0" marR="0" lvl="0" indent="0" algn="r"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사용자가 회사의 사정을 고려하여 </a:t>
            </a:r>
            <a:r>
              <a:rPr lang="ko-KR" sz="2200" dirty="0">
                <a:solidFill>
                  <a:schemeClr val="accent6">
                    <a:lumMod val="75000"/>
                  </a:schemeClr>
                </a:solidFill>
                <a:latin typeface="HY헤드라인M" panose="02030600000101010101" pitchFamily="18" charset="-127"/>
                <a:ea typeface="HY헤드라인M" panose="02030600000101010101" pitchFamily="18" charset="-127"/>
                <a:sym typeface="Arial"/>
              </a:rPr>
              <a:t>일요일이 아닌 날을</a:t>
            </a:r>
            <a:endParaRPr dirty="0">
              <a:solidFill>
                <a:schemeClr val="accent6">
                  <a:lumMod val="75000"/>
                </a:schemeClr>
              </a:solidFill>
              <a:latin typeface="HY헤드라인M" panose="02030600000101010101" pitchFamily="18" charset="-127"/>
              <a:ea typeface="HY헤드라인M" panose="02030600000101010101" pitchFamily="18" charset="-127"/>
            </a:endParaRPr>
          </a:p>
          <a:p>
            <a:pPr marL="0" marR="0" lvl="0" indent="0" algn="r" rtl="0">
              <a:spcBef>
                <a:spcPts val="50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유급</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ko-KR" sz="2200" dirty="0">
                <a:solidFill>
                  <a:schemeClr val="dk1"/>
                </a:solidFill>
                <a:latin typeface="HY헤드라인M" panose="02030600000101010101" pitchFamily="18" charset="-127"/>
                <a:ea typeface="HY헤드라인M" panose="02030600000101010101" pitchFamily="18" charset="-127"/>
                <a:sym typeface="Arial"/>
              </a:rPr>
              <a:t>주휴일로 정할 수 있습니다.</a:t>
            </a:r>
            <a:endParaRPr sz="2200" dirty="0">
              <a:solidFill>
                <a:schemeClr val="dk1"/>
              </a:solidFill>
              <a:latin typeface="HY헤드라인M" panose="02030600000101010101" pitchFamily="18" charset="-127"/>
              <a:ea typeface="HY헤드라인M" panose="02030600000101010101" pitchFamily="18" charset="-127"/>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gtEl>
                                        <p:attrNameLst>
                                          <p:attrName>style.visibility</p:attrName>
                                        </p:attrNameLst>
                                      </p:cBhvr>
                                      <p:to>
                                        <p:strVal val="visible"/>
                                      </p:to>
                                    </p:set>
                                    <p:animEffect transition="in" filter="fade">
                                      <p:cBhvr>
                                        <p:cTn id="12" dur="5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3"/>
          <p:cNvSpPr/>
          <p:nvPr/>
        </p:nvSpPr>
        <p:spPr>
          <a:xfrm>
            <a:off x="1" y="1692399"/>
            <a:ext cx="450155" cy="1368152"/>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12" name="Google Shape;612;p33"/>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613" name="Google Shape;613;p33" descr="D:\01.프로젝트-SUM\[프로젝트]취업지원센터\18.표준교안ppt제작\png저장\2-1_1차시\27-1.png"/>
          <p:cNvPicPr preferRelativeResize="0"/>
          <p:nvPr/>
        </p:nvPicPr>
        <p:blipFill rotWithShape="1">
          <a:blip r:embed="rId3">
            <a:alphaModFix/>
          </a:blip>
          <a:srcRect/>
          <a:stretch/>
        </p:blipFill>
        <p:spPr>
          <a:xfrm>
            <a:off x="9321811" y="767741"/>
            <a:ext cx="810768" cy="810768"/>
          </a:xfrm>
          <a:prstGeom prst="rect">
            <a:avLst/>
          </a:prstGeom>
          <a:noFill/>
          <a:ln>
            <a:noFill/>
          </a:ln>
        </p:spPr>
      </p:pic>
      <p:sp>
        <p:nvSpPr>
          <p:cNvPr id="614" name="Google Shape;614;p33"/>
          <p:cNvSpPr/>
          <p:nvPr/>
        </p:nvSpPr>
        <p:spPr>
          <a:xfrm>
            <a:off x="290799" y="291480"/>
            <a:ext cx="4779343"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쉬는 것도 권리!</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615" name="Google Shape;615;p33"/>
          <p:cNvSpPr/>
          <p:nvPr/>
        </p:nvSpPr>
        <p:spPr>
          <a:xfrm>
            <a:off x="2598822" y="2071489"/>
            <a:ext cx="7533758" cy="917054"/>
          </a:xfrm>
          <a:prstGeom prst="roundRect">
            <a:avLst>
              <a:gd name="adj" fmla="val 11934"/>
            </a:avLst>
          </a:prstGeom>
          <a:noFill/>
          <a:ln w="19050" cap="flat" cmpd="sng">
            <a:solidFill>
              <a:srgbClr val="878787"/>
            </a:solidFill>
            <a:prstDash val="solid"/>
            <a:round/>
            <a:headEnd type="none" w="sm" len="sm"/>
            <a:tailEnd type="none" w="sm" len="sm"/>
          </a:ln>
        </p:spPr>
        <p:txBody>
          <a:bodyPr spcFirstLastPara="1" wrap="square" lIns="144000" tIns="0" rIns="0" bIns="0" anchor="ctr" anchorCtr="0">
            <a:noAutofit/>
          </a:bodyPr>
          <a:lstStyle/>
          <a:p>
            <a:pPr marL="0" marR="0" lvl="0" indent="0" algn="l" rtl="0">
              <a:spcBef>
                <a:spcPts val="0"/>
              </a:spcBef>
              <a:spcAft>
                <a:spcPts val="0"/>
              </a:spcAft>
              <a:buNone/>
            </a:pPr>
            <a:r>
              <a:rPr lang="ko-KR" sz="2000" dirty="0">
                <a:solidFill>
                  <a:schemeClr val="dk1"/>
                </a:solidFill>
                <a:latin typeface="HY헤드라인M" panose="02030600000101010101" pitchFamily="18" charset="-127"/>
                <a:ea typeface="HY헤드라인M" panose="02030600000101010101" pitchFamily="18" charset="-127"/>
                <a:sym typeface="Arial"/>
              </a:rPr>
              <a:t>・ 1년 미만 노동 (알바) : 월 개근 시 1일</a:t>
            </a:r>
            <a:r>
              <a:rPr lang="en-US" altLang="ko-KR" sz="2000" dirty="0">
                <a:solidFill>
                  <a:schemeClr val="dk1"/>
                </a:solidFill>
                <a:latin typeface="HY헤드라인M" panose="02030600000101010101" pitchFamily="18" charset="-127"/>
                <a:ea typeface="HY헤드라인M" panose="02030600000101010101" pitchFamily="18" charset="-127"/>
                <a:sym typeface="Arial"/>
              </a:rPr>
              <a:t> (</a:t>
            </a:r>
            <a:r>
              <a:rPr lang="en-US" altLang="ko-KR" sz="2000" dirty="0">
                <a:solidFill>
                  <a:schemeClr val="dk1"/>
                </a:solidFill>
                <a:latin typeface="HY헤드라인M" panose="02030600000101010101" pitchFamily="18" charset="-127"/>
                <a:ea typeface="HY헤드라인M" panose="02030600000101010101" pitchFamily="18" charset="-127"/>
              </a:rPr>
              <a:t>1</a:t>
            </a:r>
            <a:r>
              <a:rPr lang="ko-KR" altLang="en-US" sz="2000" dirty="0">
                <a:solidFill>
                  <a:schemeClr val="dk1"/>
                </a:solidFill>
                <a:latin typeface="HY헤드라인M" panose="02030600000101010101" pitchFamily="18" charset="-127"/>
                <a:ea typeface="HY헤드라인M" panose="02030600000101010101" pitchFamily="18" charset="-127"/>
              </a:rPr>
              <a:t>년 </a:t>
            </a:r>
            <a:r>
              <a:rPr lang="ko-KR" altLang="en-US" sz="2000" dirty="0" err="1">
                <a:solidFill>
                  <a:schemeClr val="dk1"/>
                </a:solidFill>
                <a:latin typeface="HY헤드라인M" panose="02030600000101010101" pitchFamily="18" charset="-127"/>
                <a:ea typeface="HY헤드라인M" panose="02030600000101010101" pitchFamily="18" charset="-127"/>
              </a:rPr>
              <a:t>개근시</a:t>
            </a:r>
            <a:r>
              <a:rPr lang="ko-KR" altLang="en-US" sz="2000" dirty="0">
                <a:solidFill>
                  <a:schemeClr val="dk1"/>
                </a:solidFill>
                <a:latin typeface="HY헤드라인M" panose="02030600000101010101" pitchFamily="18" charset="-127"/>
                <a:ea typeface="HY헤드라인M" panose="02030600000101010101" pitchFamily="18" charset="-127"/>
              </a:rPr>
              <a:t> </a:t>
            </a:r>
            <a:r>
              <a:rPr lang="en-US" altLang="ko-KR" sz="2000" dirty="0">
                <a:solidFill>
                  <a:schemeClr val="dk1"/>
                </a:solidFill>
                <a:latin typeface="HY헤드라인M" panose="02030600000101010101" pitchFamily="18" charset="-127"/>
                <a:ea typeface="HY헤드라인M" panose="02030600000101010101" pitchFamily="18" charset="-127"/>
                <a:sym typeface="Arial"/>
              </a:rPr>
              <a:t>11</a:t>
            </a:r>
            <a:r>
              <a:rPr lang="ko-KR" altLang="en-US" sz="2000" dirty="0">
                <a:solidFill>
                  <a:schemeClr val="dk1"/>
                </a:solidFill>
                <a:latin typeface="HY헤드라인M" panose="02030600000101010101" pitchFamily="18" charset="-127"/>
                <a:ea typeface="HY헤드라인M" panose="02030600000101010101" pitchFamily="18" charset="-127"/>
                <a:sym typeface="Arial"/>
              </a:rPr>
              <a:t>개</a:t>
            </a:r>
            <a:r>
              <a:rPr lang="en-US" altLang="ko-KR" sz="2000" dirty="0">
                <a:solidFill>
                  <a:schemeClr val="dk1"/>
                </a:solidFill>
                <a:latin typeface="HY헤드라인M" panose="02030600000101010101" pitchFamily="18" charset="-127"/>
                <a:ea typeface="HY헤드라인M" panose="02030600000101010101" pitchFamily="18" charset="-127"/>
                <a:sym typeface="Arial"/>
              </a:rPr>
              <a:t>)</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2000" dirty="0">
                <a:solidFill>
                  <a:schemeClr val="dk1"/>
                </a:solidFill>
                <a:latin typeface="HY헤드라인M" panose="02030600000101010101" pitchFamily="18" charset="-127"/>
                <a:ea typeface="HY헤드라인M" panose="02030600000101010101" pitchFamily="18" charset="-127"/>
                <a:sym typeface="Arial"/>
              </a:rPr>
              <a:t>・ 1년 이상 노동 (알바) : 80%이상 일하면 </a:t>
            </a:r>
            <a:r>
              <a:rPr lang="ko-KR" sz="2000" dirty="0">
                <a:solidFill>
                  <a:srgbClr val="E84246"/>
                </a:solidFill>
                <a:latin typeface="HY헤드라인M" panose="02030600000101010101" pitchFamily="18" charset="-127"/>
                <a:ea typeface="HY헤드라인M" panose="02030600000101010101" pitchFamily="18" charset="-127"/>
                <a:sym typeface="Arial"/>
              </a:rPr>
              <a:t>15일 이상 연차 휴가</a:t>
            </a:r>
            <a:endParaRPr sz="20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616" name="Google Shape;616;p33"/>
          <p:cNvSpPr txBox="1"/>
          <p:nvPr/>
        </p:nvSpPr>
        <p:spPr>
          <a:xfrm>
            <a:off x="2979156" y="1320607"/>
            <a:ext cx="52504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E84246"/>
                </a:solidFill>
                <a:latin typeface="HY헤드라인M" panose="02030600000101010101" pitchFamily="18" charset="-127"/>
                <a:ea typeface="HY헤드라인M" panose="02030600000101010101" pitchFamily="18" charset="-127"/>
                <a:sym typeface="Arial"/>
              </a:rPr>
              <a:t>일년 일했으면</a:t>
            </a:r>
            <a:r>
              <a:rPr lang="ko-KR" sz="4000" dirty="0">
                <a:solidFill>
                  <a:schemeClr val="dk1"/>
                </a:solidFill>
                <a:latin typeface="HY헤드라인M" panose="02030600000101010101" pitchFamily="18" charset="-127"/>
                <a:ea typeface="HY헤드라인M" panose="02030600000101010101" pitchFamily="18" charset="-127"/>
                <a:sym typeface="Arial"/>
              </a:rPr>
              <a:t> 쉬자!</a:t>
            </a:r>
            <a:endParaRPr dirty="0">
              <a:latin typeface="HY헤드라인M" panose="02030600000101010101" pitchFamily="18" charset="-127"/>
              <a:ea typeface="HY헤드라인M" panose="02030600000101010101" pitchFamily="18" charset="-127"/>
            </a:endParaRPr>
          </a:p>
        </p:txBody>
      </p:sp>
      <p:grpSp>
        <p:nvGrpSpPr>
          <p:cNvPr id="617" name="Google Shape;617;p33"/>
          <p:cNvGrpSpPr/>
          <p:nvPr/>
        </p:nvGrpSpPr>
        <p:grpSpPr>
          <a:xfrm>
            <a:off x="3114452" y="4059371"/>
            <a:ext cx="7018127" cy="369332"/>
            <a:chOff x="3114452" y="4059371"/>
            <a:chExt cx="5916967" cy="369332"/>
          </a:xfrm>
        </p:grpSpPr>
        <p:sp>
          <p:nvSpPr>
            <p:cNvPr id="618" name="Google Shape;618;p33"/>
            <p:cNvSpPr txBox="1"/>
            <p:nvPr/>
          </p:nvSpPr>
          <p:spPr>
            <a:xfrm>
              <a:off x="3114452" y="4059371"/>
              <a:ext cx="2246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18932"/>
                  </a:solidFill>
                  <a:latin typeface="HY헤드라인M" panose="02030600000101010101" pitchFamily="18" charset="-127"/>
                  <a:ea typeface="HY헤드라인M" panose="02030600000101010101" pitchFamily="18" charset="-127"/>
                  <a:sym typeface="Arial"/>
                </a:rPr>
                <a:t>연차유급휴가 미지급 시</a:t>
              </a:r>
              <a:endParaRPr sz="1800" dirty="0">
                <a:solidFill>
                  <a:srgbClr val="F18932"/>
                </a:solidFill>
                <a:latin typeface="HY헤드라인M" panose="02030600000101010101" pitchFamily="18" charset="-127"/>
                <a:ea typeface="HY헤드라인M" panose="02030600000101010101" pitchFamily="18" charset="-127"/>
                <a:sym typeface="Arial"/>
              </a:endParaRPr>
            </a:p>
          </p:txBody>
        </p:sp>
        <p:sp>
          <p:nvSpPr>
            <p:cNvPr id="619" name="Google Shape;619;p33"/>
            <p:cNvSpPr txBox="1"/>
            <p:nvPr/>
          </p:nvSpPr>
          <p:spPr>
            <a:xfrm>
              <a:off x="5557391" y="4059371"/>
              <a:ext cx="34740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a:solidFill>
                    <a:schemeClr val="dk1"/>
                  </a:solidFill>
                  <a:latin typeface="HY헤드라인M" panose="02030600000101010101" pitchFamily="18" charset="-127"/>
                  <a:ea typeface="HY헤드라인M" panose="02030600000101010101" pitchFamily="18" charset="-127"/>
                  <a:sym typeface="Arial"/>
                </a:rPr>
                <a:t>2년 이하 징역 또는 2천만원 이하 벌금</a:t>
              </a:r>
              <a:endParaRPr sz="1800">
                <a:solidFill>
                  <a:schemeClr val="dk1"/>
                </a:solidFill>
                <a:latin typeface="HY헤드라인M" panose="02030600000101010101" pitchFamily="18" charset="-127"/>
                <a:ea typeface="HY헤드라인M" panose="02030600000101010101" pitchFamily="18" charset="-127"/>
                <a:sym typeface="Arial"/>
              </a:endParaRPr>
            </a:p>
          </p:txBody>
        </p:sp>
      </p:grpSp>
      <p:grpSp>
        <p:nvGrpSpPr>
          <p:cNvPr id="620" name="Google Shape;620;p33"/>
          <p:cNvGrpSpPr/>
          <p:nvPr/>
        </p:nvGrpSpPr>
        <p:grpSpPr>
          <a:xfrm>
            <a:off x="608843" y="1404367"/>
            <a:ext cx="2316813" cy="792087"/>
            <a:chOff x="1166250" y="1704976"/>
            <a:chExt cx="2058310" cy="723899"/>
          </a:xfrm>
        </p:grpSpPr>
        <p:sp>
          <p:nvSpPr>
            <p:cNvPr id="621" name="Google Shape;621;p33"/>
            <p:cNvSpPr txBox="1"/>
            <p:nvPr/>
          </p:nvSpPr>
          <p:spPr>
            <a:xfrm>
              <a:off x="1166250" y="1704976"/>
              <a:ext cx="2058310" cy="563488"/>
            </a:xfrm>
            <a:prstGeom prst="rect">
              <a:avLst/>
            </a:prstGeom>
            <a:solidFill>
              <a:srgbClr val="51BB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600">
                  <a:solidFill>
                    <a:schemeClr val="lt1"/>
                  </a:solidFill>
                  <a:latin typeface="HY헤드라인M" panose="02030600000101010101" pitchFamily="18" charset="-127"/>
                  <a:ea typeface="HY헤드라인M" panose="02030600000101010101" pitchFamily="18" charset="-127"/>
                  <a:sym typeface="Arial"/>
                </a:rPr>
                <a:t>연차유급휴가</a:t>
              </a:r>
              <a:endParaRPr sz="2600">
                <a:solidFill>
                  <a:schemeClr val="lt1"/>
                </a:solidFill>
                <a:latin typeface="HY헤드라인M" panose="02030600000101010101" pitchFamily="18" charset="-127"/>
                <a:ea typeface="HY헤드라인M" panose="02030600000101010101" pitchFamily="18" charset="-127"/>
                <a:sym typeface="Arial"/>
              </a:endParaRPr>
            </a:p>
          </p:txBody>
        </p:sp>
        <p:sp>
          <p:nvSpPr>
            <p:cNvPr id="622" name="Google Shape;622;p33"/>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grpSp>
        <p:nvGrpSpPr>
          <p:cNvPr id="623" name="Google Shape;623;p33"/>
          <p:cNvGrpSpPr/>
          <p:nvPr/>
        </p:nvGrpSpPr>
        <p:grpSpPr>
          <a:xfrm>
            <a:off x="867346" y="4563194"/>
            <a:ext cx="2058310" cy="792086"/>
            <a:chOff x="1166250" y="1704977"/>
            <a:chExt cx="2058310" cy="723898"/>
          </a:xfrm>
        </p:grpSpPr>
        <p:sp>
          <p:nvSpPr>
            <p:cNvPr id="624" name="Google Shape;624;p33"/>
            <p:cNvSpPr txBox="1"/>
            <p:nvPr/>
          </p:nvSpPr>
          <p:spPr>
            <a:xfrm>
              <a:off x="1166250" y="1704977"/>
              <a:ext cx="2058310" cy="563488"/>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600">
                  <a:solidFill>
                    <a:schemeClr val="lt1"/>
                  </a:solidFill>
                  <a:latin typeface="HY헤드라인M" panose="02030600000101010101" pitchFamily="18" charset="-127"/>
                  <a:ea typeface="HY헤드라인M" panose="02030600000101010101" pitchFamily="18" charset="-127"/>
                  <a:sym typeface="Arial"/>
                </a:rPr>
                <a:t>생리휴가</a:t>
              </a:r>
              <a:endParaRPr sz="2600">
                <a:solidFill>
                  <a:schemeClr val="lt1"/>
                </a:solidFill>
                <a:latin typeface="HY헤드라인M" panose="02030600000101010101" pitchFamily="18" charset="-127"/>
                <a:ea typeface="HY헤드라인M" panose="02030600000101010101" pitchFamily="18" charset="-127"/>
                <a:sym typeface="Arial"/>
              </a:endParaRPr>
            </a:p>
          </p:txBody>
        </p:sp>
        <p:sp>
          <p:nvSpPr>
            <p:cNvPr id="625" name="Google Shape;625;p33"/>
            <p:cNvSpPr/>
            <p:nvPr/>
          </p:nvSpPr>
          <p:spPr>
            <a:xfrm rot="10800000" flipH="1">
              <a:off x="3026568" y="2268463"/>
              <a:ext cx="197991" cy="160412"/>
            </a:xfrm>
            <a:prstGeom prst="rtTriangle">
              <a:avLst/>
            </a:prstGeom>
            <a:solidFill>
              <a:srgbClr val="5757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grpSp>
      <p:sp>
        <p:nvSpPr>
          <p:cNvPr id="626" name="Google Shape;626;p33"/>
          <p:cNvSpPr txBox="1"/>
          <p:nvPr/>
        </p:nvSpPr>
        <p:spPr>
          <a:xfrm>
            <a:off x="2979155" y="4461015"/>
            <a:ext cx="651880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E84246"/>
                </a:solidFill>
                <a:latin typeface="HY헤드라인M" panose="02030600000101010101" pitchFamily="18" charset="-127"/>
                <a:ea typeface="HY헤드라인M" panose="02030600000101010101" pitchFamily="18" charset="-127"/>
                <a:sym typeface="Arial"/>
              </a:rPr>
              <a:t>여성이라면</a:t>
            </a:r>
            <a:r>
              <a:rPr lang="ko-KR" sz="4000" dirty="0">
                <a:solidFill>
                  <a:schemeClr val="dk1"/>
                </a:solidFill>
                <a:latin typeface="HY헤드라인M" panose="02030600000101010101" pitchFamily="18" charset="-127"/>
                <a:ea typeface="HY헤드라인M" panose="02030600000101010101" pitchFamily="18" charset="-127"/>
                <a:sym typeface="Arial"/>
              </a:rPr>
              <a:t> 쉬자! (무급)</a:t>
            </a:r>
            <a:endParaRPr dirty="0">
              <a:latin typeface="HY헤드라인M" panose="02030600000101010101" pitchFamily="18" charset="-127"/>
              <a:ea typeface="HY헤드라인M" panose="02030600000101010101" pitchFamily="18" charset="-127"/>
            </a:endParaRPr>
          </a:p>
        </p:txBody>
      </p:sp>
      <p:sp>
        <p:nvSpPr>
          <p:cNvPr id="627" name="Google Shape;627;p33"/>
          <p:cNvSpPr/>
          <p:nvPr/>
        </p:nvSpPr>
        <p:spPr>
          <a:xfrm>
            <a:off x="2598822" y="3084351"/>
            <a:ext cx="7533758" cy="917054"/>
          </a:xfrm>
          <a:prstGeom prst="roundRect">
            <a:avLst>
              <a:gd name="adj" fmla="val 11934"/>
            </a:avLst>
          </a:prstGeom>
          <a:noFill/>
          <a:ln w="19050" cap="flat" cmpd="sng">
            <a:solidFill>
              <a:srgbClr val="878787"/>
            </a:solidFill>
            <a:prstDash val="solid"/>
            <a:round/>
            <a:headEnd type="none" w="sm" len="sm"/>
            <a:tailEnd type="none" w="sm" len="sm"/>
          </a:ln>
        </p:spPr>
        <p:txBody>
          <a:bodyPr spcFirstLastPara="1" wrap="square" lIns="144000" tIns="0" rIns="0" bIns="0" anchor="ctr" anchorCtr="0">
            <a:noAutofit/>
          </a:bodyPr>
          <a:lstStyle/>
          <a:p>
            <a:pPr marL="0" marR="0" lvl="0" indent="0" algn="l" rtl="0">
              <a:spcBef>
                <a:spcPts val="0"/>
              </a:spcBef>
              <a:spcAft>
                <a:spcPts val="0"/>
              </a:spcAft>
              <a:buNone/>
            </a:pPr>
            <a:r>
              <a:rPr lang="ko-KR" sz="2000" dirty="0">
                <a:solidFill>
                  <a:srgbClr val="E84246"/>
                </a:solidFill>
                <a:latin typeface="HY헤드라인M" panose="02030600000101010101" pitchFamily="18" charset="-127"/>
                <a:ea typeface="HY헤드라인M" panose="02030600000101010101" pitchFamily="18" charset="-127"/>
                <a:sym typeface="Arial"/>
              </a:rPr>
              <a:t>임금을 받으면서 쉰다.</a:t>
            </a:r>
            <a:r>
              <a:rPr lang="ko-KR" sz="2000" dirty="0">
                <a:solidFill>
                  <a:schemeClr val="dk1"/>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2000" dirty="0">
                <a:solidFill>
                  <a:schemeClr val="dk1"/>
                </a:solidFill>
                <a:latin typeface="HY헤드라인M" panose="02030600000101010101" pitchFamily="18" charset="-127"/>
                <a:ea typeface="HY헤드라인M" panose="02030600000101010101" pitchFamily="18" charset="-127"/>
                <a:sym typeface="Arial"/>
              </a:rPr>
              <a:t>매달 1일씩 쉬어도 되고,  </a:t>
            </a:r>
            <a:r>
              <a:rPr lang="ko-KR" sz="2000" dirty="0">
                <a:solidFill>
                  <a:srgbClr val="E84246"/>
                </a:solidFill>
                <a:latin typeface="HY헤드라인M" panose="02030600000101010101" pitchFamily="18" charset="-127"/>
                <a:ea typeface="HY헤드라인M" panose="02030600000101010101" pitchFamily="18" charset="-127"/>
                <a:sym typeface="Arial"/>
              </a:rPr>
              <a:t>한꺼번에 쉬어도 됨. (5인 이상사업장)</a:t>
            </a:r>
            <a:endParaRPr dirty="0">
              <a:latin typeface="HY헤드라인M" panose="02030600000101010101" pitchFamily="18" charset="-127"/>
              <a:ea typeface="HY헤드라인M" panose="02030600000101010101" pitchFamily="18" charset="-127"/>
            </a:endParaRPr>
          </a:p>
        </p:txBody>
      </p:sp>
      <p:grpSp>
        <p:nvGrpSpPr>
          <p:cNvPr id="628" name="Google Shape;628;p33"/>
          <p:cNvGrpSpPr/>
          <p:nvPr/>
        </p:nvGrpSpPr>
        <p:grpSpPr>
          <a:xfrm>
            <a:off x="3114452" y="6535985"/>
            <a:ext cx="5046322" cy="369332"/>
            <a:chOff x="3114452" y="6535985"/>
            <a:chExt cx="3838787" cy="369332"/>
          </a:xfrm>
        </p:grpSpPr>
        <p:sp>
          <p:nvSpPr>
            <p:cNvPr id="629" name="Google Shape;629;p33"/>
            <p:cNvSpPr txBox="1"/>
            <p:nvPr/>
          </p:nvSpPr>
          <p:spPr>
            <a:xfrm>
              <a:off x="3114452" y="6535985"/>
              <a:ext cx="18517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a:solidFill>
                    <a:srgbClr val="F18932"/>
                  </a:solidFill>
                  <a:latin typeface="HY헤드라인M" panose="02030600000101010101" pitchFamily="18" charset="-127"/>
                  <a:ea typeface="HY헤드라인M" panose="02030600000101010101" pitchFamily="18" charset="-127"/>
                  <a:sym typeface="Arial"/>
                </a:rPr>
                <a:t>생리휴가 미지급 시</a:t>
              </a:r>
              <a:endParaRPr sz="1800">
                <a:solidFill>
                  <a:srgbClr val="F18932"/>
                </a:solidFill>
                <a:latin typeface="HY헤드라인M" panose="02030600000101010101" pitchFamily="18" charset="-127"/>
                <a:ea typeface="HY헤드라인M" panose="02030600000101010101" pitchFamily="18" charset="-127"/>
                <a:sym typeface="Arial"/>
              </a:endParaRPr>
            </a:p>
          </p:txBody>
        </p:sp>
        <p:sp>
          <p:nvSpPr>
            <p:cNvPr id="630" name="Google Shape;630;p33"/>
            <p:cNvSpPr txBox="1"/>
            <p:nvPr/>
          </p:nvSpPr>
          <p:spPr>
            <a:xfrm>
              <a:off x="5168776" y="6535985"/>
              <a:ext cx="17844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5백만원 이하 벌금</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grpSp>
      <p:sp>
        <p:nvSpPr>
          <p:cNvPr id="631" name="Google Shape;631;p33"/>
          <p:cNvSpPr/>
          <p:nvPr/>
        </p:nvSpPr>
        <p:spPr>
          <a:xfrm>
            <a:off x="3042444" y="5215119"/>
            <a:ext cx="7090135" cy="581736"/>
          </a:xfrm>
          <a:prstGeom prst="roundRect">
            <a:avLst>
              <a:gd name="adj" fmla="val 18483"/>
            </a:avLst>
          </a:prstGeom>
          <a:noFill/>
          <a:ln w="19050" cap="flat" cmpd="sng">
            <a:solidFill>
              <a:srgbClr val="878787"/>
            </a:solidFill>
            <a:prstDash val="solid"/>
            <a:round/>
            <a:headEnd type="none" w="sm" len="sm"/>
            <a:tailEnd type="none" w="sm" len="sm"/>
          </a:ln>
        </p:spPr>
        <p:txBody>
          <a:bodyPr spcFirstLastPara="1" wrap="square" lIns="144000" tIns="0" rIns="0" bIns="0" anchor="ctr" anchorCtr="0">
            <a:noAutofit/>
          </a:bodyPr>
          <a:lstStyle/>
          <a:p>
            <a:pPr marL="0" marR="0" lvl="0" indent="0" algn="l" rtl="0">
              <a:spcBef>
                <a:spcPts val="0"/>
              </a:spcBef>
              <a:spcAft>
                <a:spcPts val="0"/>
              </a:spcAft>
              <a:buNone/>
            </a:pPr>
            <a:r>
              <a:rPr lang="ko-KR" sz="2000">
                <a:solidFill>
                  <a:schemeClr val="dk1"/>
                </a:solidFill>
                <a:latin typeface="HY헤드라인M" panose="02030600000101010101" pitchFamily="18" charset="-127"/>
                <a:ea typeface="HY헤드라인M" panose="02030600000101010101" pitchFamily="18" charset="-127"/>
                <a:sym typeface="Arial"/>
              </a:rPr>
              <a:t>한 달에 </a:t>
            </a:r>
            <a:r>
              <a:rPr lang="ko-KR" sz="2000">
                <a:solidFill>
                  <a:srgbClr val="E84246"/>
                </a:solidFill>
                <a:latin typeface="HY헤드라인M" panose="02030600000101010101" pitchFamily="18" charset="-127"/>
                <a:ea typeface="HY헤드라인M" panose="02030600000101010101" pitchFamily="18" charset="-127"/>
                <a:sym typeface="Arial"/>
              </a:rPr>
              <a:t>하루</a:t>
            </a:r>
            <a:r>
              <a:rPr lang="ko-KR" sz="2000">
                <a:solidFill>
                  <a:schemeClr val="dk1"/>
                </a:solidFill>
                <a:latin typeface="HY헤드라인M" panose="02030600000101010101" pitchFamily="18" charset="-127"/>
                <a:ea typeface="HY헤드라인M" panose="02030600000101010101" pitchFamily="18" charset="-127"/>
                <a:sym typeface="Arial"/>
              </a:rPr>
              <a:t> 생리휴가 </a:t>
            </a:r>
            <a:r>
              <a:rPr lang="ko-KR" sz="2000">
                <a:solidFill>
                  <a:srgbClr val="E84246"/>
                </a:solidFill>
                <a:latin typeface="HY헤드라인M" panose="02030600000101010101" pitchFamily="18" charset="-127"/>
                <a:ea typeface="HY헤드라인M" panose="02030600000101010101" pitchFamily="18" charset="-127"/>
                <a:sym typeface="Arial"/>
              </a:rPr>
              <a:t>(5인 이상사업장)</a:t>
            </a:r>
            <a:endParaRPr>
              <a:latin typeface="HY헤드라인M" panose="02030600000101010101" pitchFamily="18" charset="-127"/>
              <a:ea typeface="HY헤드라인M" panose="02030600000101010101" pitchFamily="18" charset="-127"/>
            </a:endParaRPr>
          </a:p>
        </p:txBody>
      </p:sp>
      <p:sp>
        <p:nvSpPr>
          <p:cNvPr id="632" name="Google Shape;632;p33"/>
          <p:cNvSpPr/>
          <p:nvPr/>
        </p:nvSpPr>
        <p:spPr>
          <a:xfrm>
            <a:off x="3042444" y="5893229"/>
            <a:ext cx="7090135" cy="642756"/>
          </a:xfrm>
          <a:prstGeom prst="roundRect">
            <a:avLst>
              <a:gd name="adj" fmla="val 18483"/>
            </a:avLst>
          </a:prstGeom>
          <a:noFill/>
          <a:ln w="19050" cap="flat" cmpd="sng">
            <a:solidFill>
              <a:srgbClr val="878787"/>
            </a:solidFill>
            <a:prstDash val="solid"/>
            <a:round/>
            <a:headEnd type="none" w="sm" len="sm"/>
            <a:tailEnd type="none" w="sm" len="sm"/>
          </a:ln>
        </p:spPr>
        <p:txBody>
          <a:bodyPr spcFirstLastPara="1" wrap="square" lIns="144000" tIns="0" rIns="0" bIns="0" anchor="ctr" anchorCtr="0">
            <a:noAutofit/>
          </a:bodyPr>
          <a:lstStyle/>
          <a:p>
            <a:pPr marL="0" marR="0" lvl="0" indent="0" algn="l" rtl="0">
              <a:spcBef>
                <a:spcPts val="0"/>
              </a:spcBef>
              <a:spcAft>
                <a:spcPts val="0"/>
              </a:spcAft>
              <a:buNone/>
            </a:pPr>
            <a:r>
              <a:rPr lang="ko-KR" sz="2000" dirty="0">
                <a:solidFill>
                  <a:schemeClr val="dk1"/>
                </a:solidFill>
                <a:latin typeface="HY헤드라인M" panose="02030600000101010101" pitchFamily="18" charset="-127"/>
                <a:ea typeface="HY헤드라인M" panose="02030600000101010101" pitchFamily="18" charset="-127"/>
                <a:sym typeface="Arial"/>
              </a:rPr>
              <a:t>현장실습생의 경우 ‘</a:t>
            </a:r>
            <a:r>
              <a:rPr lang="ko-KR" sz="2000" dirty="0" err="1">
                <a:solidFill>
                  <a:schemeClr val="dk1"/>
                </a:solidFill>
                <a:latin typeface="HY헤드라인M" panose="02030600000101010101" pitchFamily="18" charset="-127"/>
                <a:ea typeface="HY헤드라인M" panose="02030600000101010101" pitchFamily="18" charset="-127"/>
                <a:sym typeface="Arial"/>
              </a:rPr>
              <a:t>생리휴가’를</a:t>
            </a:r>
            <a:r>
              <a:rPr lang="ko-KR" sz="2000" dirty="0">
                <a:solidFill>
                  <a:schemeClr val="dk1"/>
                </a:solidFill>
                <a:latin typeface="HY헤드라인M" panose="02030600000101010101" pitchFamily="18" charset="-127"/>
                <a:ea typeface="HY헤드라인M" panose="02030600000101010101" pitchFamily="18" charset="-127"/>
                <a:sym typeface="Arial"/>
              </a:rPr>
              <a:t> 청구하면 월 1일의 생리휴</a:t>
            </a:r>
            <a:r>
              <a:rPr lang="ko-KR" altLang="en-US" sz="2000" dirty="0">
                <a:solidFill>
                  <a:schemeClr val="dk1"/>
                </a:solidFill>
                <a:latin typeface="HY헤드라인M" panose="02030600000101010101" pitchFamily="18" charset="-127"/>
                <a:ea typeface="HY헤드라인M" panose="02030600000101010101" pitchFamily="18" charset="-127"/>
                <a:sym typeface="Arial"/>
              </a:rPr>
              <a:t>가</a:t>
            </a:r>
            <a:r>
              <a:rPr lang="ko-KR" sz="2000" dirty="0">
                <a:solidFill>
                  <a:schemeClr val="dk1"/>
                </a:solidFill>
                <a:latin typeface="HY헤드라인M" panose="02030600000101010101" pitchFamily="18" charset="-127"/>
                <a:ea typeface="HY헤드라인M" panose="02030600000101010101" pitchFamily="18" charset="-127"/>
                <a:sym typeface="Arial"/>
              </a:rPr>
              <a:t>를 </a:t>
            </a:r>
            <a:r>
              <a:rPr lang="ko-KR" altLang="en-US" sz="2000" dirty="0">
                <a:solidFill>
                  <a:schemeClr val="dk1"/>
                </a:solidFill>
                <a:latin typeface="HY헤드라인M" panose="02030600000101010101" pitchFamily="18" charset="-127"/>
                <a:ea typeface="HY헤드라인M" panose="02030600000101010101" pitchFamily="18" charset="-127"/>
              </a:rPr>
              <a:t>주어</a:t>
            </a:r>
            <a:r>
              <a:rPr lang="ko-KR" sz="2000" dirty="0">
                <a:solidFill>
                  <a:schemeClr val="dk1"/>
                </a:solidFill>
                <a:latin typeface="HY헤드라인M" panose="02030600000101010101" pitchFamily="18" charset="-127"/>
                <a:ea typeface="HY헤드라인M" panose="02030600000101010101" pitchFamily="18" charset="-127"/>
                <a:sym typeface="Arial"/>
              </a:rPr>
              <a:t>야 함</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500"/>
                                        <p:tgtEl>
                                          <p:spTgt spid="6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Effect transition="in" filter="fade">
                                      <p:cBhvr>
                                        <p:cTn id="12" dur="500"/>
                                        <p:tgtEl>
                                          <p:spTgt spid="6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7"/>
                                        </p:tgtEl>
                                        <p:attrNameLst>
                                          <p:attrName>style.visibility</p:attrName>
                                        </p:attrNameLst>
                                      </p:cBhvr>
                                      <p:to>
                                        <p:strVal val="visible"/>
                                      </p:to>
                                    </p:set>
                                    <p:animEffect transition="in" filter="fade">
                                      <p:cBhvr>
                                        <p:cTn id="17" dur="500"/>
                                        <p:tgtEl>
                                          <p:spTgt spid="6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7"/>
                                        </p:tgtEl>
                                        <p:attrNameLst>
                                          <p:attrName>style.visibility</p:attrName>
                                        </p:attrNameLst>
                                      </p:cBhvr>
                                      <p:to>
                                        <p:strVal val="visible"/>
                                      </p:to>
                                    </p:set>
                                    <p:animEffect transition="in" filter="fade">
                                      <p:cBhvr>
                                        <p:cTn id="22" dur="500"/>
                                        <p:tgtEl>
                                          <p:spTgt spid="6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6"/>
                                        </p:tgtEl>
                                        <p:attrNameLst>
                                          <p:attrName>style.visibility</p:attrName>
                                        </p:attrNameLst>
                                      </p:cBhvr>
                                      <p:to>
                                        <p:strVal val="visible"/>
                                      </p:to>
                                    </p:set>
                                    <p:animEffect transition="in" filter="fade">
                                      <p:cBhvr>
                                        <p:cTn id="27" dur="500"/>
                                        <p:tgtEl>
                                          <p:spTgt spid="6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1"/>
                                        </p:tgtEl>
                                        <p:attrNameLst>
                                          <p:attrName>style.visibility</p:attrName>
                                        </p:attrNameLst>
                                      </p:cBhvr>
                                      <p:to>
                                        <p:strVal val="visible"/>
                                      </p:to>
                                    </p:set>
                                    <p:animEffect transition="in" filter="fade">
                                      <p:cBhvr>
                                        <p:cTn id="32" dur="500"/>
                                        <p:tgtEl>
                                          <p:spTgt spid="6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32"/>
                                        </p:tgtEl>
                                        <p:attrNameLst>
                                          <p:attrName>style.visibility</p:attrName>
                                        </p:attrNameLst>
                                      </p:cBhvr>
                                      <p:to>
                                        <p:strVal val="visible"/>
                                      </p:to>
                                    </p:set>
                                    <p:animEffect transition="in" filter="fade">
                                      <p:cBhvr>
                                        <p:cTn id="37" dur="500"/>
                                        <p:tgtEl>
                                          <p:spTgt spid="6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28"/>
                                        </p:tgtEl>
                                        <p:attrNameLst>
                                          <p:attrName>style.visibility</p:attrName>
                                        </p:attrNameLst>
                                      </p:cBhvr>
                                      <p:to>
                                        <p:strVal val="visible"/>
                                      </p:to>
                                    </p:set>
                                    <p:animEffect transition="in" filter="fade">
                                      <p:cBhvr>
                                        <p:cTn id="42" dur="5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9F0CCC60-9B05-4CE3-BAEA-ADC6FD0762DE}"/>
              </a:ext>
            </a:extLst>
          </p:cNvPr>
          <p:cNvPicPr>
            <a:picLocks noChangeAspect="1"/>
          </p:cNvPicPr>
          <p:nvPr/>
        </p:nvPicPr>
        <p:blipFill>
          <a:blip r:embed="rId3"/>
          <a:stretch>
            <a:fillRect/>
          </a:stretch>
        </p:blipFill>
        <p:spPr>
          <a:xfrm>
            <a:off x="252248" y="-1"/>
            <a:ext cx="10082049" cy="7561263"/>
          </a:xfrm>
          <a:prstGeom prst="rect">
            <a:avLst/>
          </a:prstGeom>
        </p:spPr>
      </p:pic>
    </p:spTree>
    <p:extLst>
      <p:ext uri="{BB962C8B-B14F-4D97-AF65-F5344CB8AC3E}">
        <p14:creationId xmlns:p14="http://schemas.microsoft.com/office/powerpoint/2010/main" val="604041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5"/>
          <p:cNvSpPr/>
          <p:nvPr/>
        </p:nvSpPr>
        <p:spPr>
          <a:xfrm>
            <a:off x="1" y="1692399"/>
            <a:ext cx="450155" cy="1368152"/>
          </a:xfrm>
          <a:prstGeom prst="rect">
            <a:avLst/>
          </a:prstGeom>
          <a:solidFill>
            <a:srgbClr val="F189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44" name="Google Shape;644;p35"/>
          <p:cNvSpPr/>
          <p:nvPr/>
        </p:nvSpPr>
        <p:spPr>
          <a:xfrm>
            <a:off x="-51113" y="296679"/>
            <a:ext cx="10930653" cy="654520"/>
          </a:xfrm>
          <a:prstGeom prst="rect">
            <a:avLst/>
          </a:prstGeom>
          <a:noFill/>
          <a:ln>
            <a:noFill/>
          </a:ln>
        </p:spPr>
        <p:txBody>
          <a:bodyPr spcFirstLastPara="1" wrap="square" lIns="99550" tIns="49775" rIns="99550" bIns="49775" anchor="t" anchorCtr="0">
            <a:spAutoFit/>
          </a:bodyPr>
          <a:lstStyle/>
          <a:p>
            <a:pPr marL="0" marR="0" lvl="0" indent="0" algn="ctr" rtl="0">
              <a:spcBef>
                <a:spcPts val="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처음 약속했던 시간보다 더 많이 일하게 된다면!</a:t>
            </a:r>
            <a:endParaRPr sz="3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645" name="Google Shape;645;p35"/>
          <p:cNvSpPr txBox="1"/>
          <p:nvPr/>
        </p:nvSpPr>
        <p:spPr>
          <a:xfrm>
            <a:off x="450156" y="6772558"/>
            <a:ext cx="19284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18932"/>
                </a:solidFill>
                <a:latin typeface="HY헤드라인M" panose="02030600000101010101" pitchFamily="18" charset="-127"/>
                <a:ea typeface="HY헤드라인M" panose="02030600000101010101" pitchFamily="18" charset="-127"/>
                <a:sym typeface="Arial"/>
              </a:rPr>
              <a:t>겹치는 경우 </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sz="1800" dirty="0">
                <a:solidFill>
                  <a:srgbClr val="F18932"/>
                </a:solidFill>
                <a:latin typeface="HY헤드라인M" panose="02030600000101010101" pitchFamily="18" charset="-127"/>
                <a:ea typeface="HY헤드라인M" panose="02030600000101010101" pitchFamily="18" charset="-127"/>
                <a:sym typeface="Arial"/>
              </a:rPr>
              <a:t>중복 가산 </a:t>
            </a:r>
            <a:endParaRPr sz="1800" dirty="0">
              <a:solidFill>
                <a:srgbClr val="F18932"/>
              </a:solidFill>
              <a:latin typeface="HY헤드라인M" panose="02030600000101010101" pitchFamily="18" charset="-127"/>
              <a:ea typeface="HY헤드라인M" panose="02030600000101010101" pitchFamily="18" charset="-127"/>
              <a:sym typeface="Arial"/>
            </a:endParaRPr>
          </a:p>
        </p:txBody>
      </p:sp>
      <p:sp>
        <p:nvSpPr>
          <p:cNvPr id="646" name="Google Shape;646;p35"/>
          <p:cNvSpPr txBox="1"/>
          <p:nvPr/>
        </p:nvSpPr>
        <p:spPr>
          <a:xfrm>
            <a:off x="2125379" y="6780136"/>
            <a:ext cx="872710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단, 15세~18세 미만 노동자 야간(오후 10시 ~ 오전 6시)과  휴일에 일할 수 없음</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당사자 동의와 고용노동부 장관의 인가를 받은 경우에 가능함</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647" name="Google Shape;647;p35"/>
          <p:cNvCxnSpPr/>
          <p:nvPr/>
        </p:nvCxnSpPr>
        <p:spPr>
          <a:xfrm>
            <a:off x="1966296" y="6848457"/>
            <a:ext cx="0" cy="494531"/>
          </a:xfrm>
          <a:prstGeom prst="straightConnector1">
            <a:avLst/>
          </a:prstGeom>
          <a:noFill/>
          <a:ln w="25400" cap="flat" cmpd="sng">
            <a:solidFill>
              <a:srgbClr val="6F6F6F"/>
            </a:solidFill>
            <a:prstDash val="solid"/>
            <a:round/>
            <a:headEnd type="none" w="sm" len="sm"/>
            <a:tailEnd type="none" w="sm" len="sm"/>
          </a:ln>
        </p:spPr>
      </p:cxnSp>
      <p:sp>
        <p:nvSpPr>
          <p:cNvPr id="648" name="Google Shape;648;p35"/>
          <p:cNvSpPr txBox="1"/>
          <p:nvPr/>
        </p:nvSpPr>
        <p:spPr>
          <a:xfrm>
            <a:off x="5414214" y="1894979"/>
            <a:ext cx="5438270" cy="71041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8시간(연소자 </a:t>
            </a:r>
            <a:r>
              <a:rPr lang="ko-KR" sz="1800" dirty="0">
                <a:solidFill>
                  <a:srgbClr val="E84246"/>
                </a:solidFill>
                <a:latin typeface="HY헤드라인M" panose="02030600000101010101" pitchFamily="18" charset="-127"/>
                <a:ea typeface="HY헤드라인M" panose="02030600000101010101" pitchFamily="18" charset="-127"/>
                <a:sym typeface="Arial"/>
              </a:rPr>
              <a:t>7시간</a:t>
            </a:r>
            <a:r>
              <a:rPr lang="ko-KR" sz="1800" dirty="0">
                <a:solidFill>
                  <a:schemeClr val="dk1"/>
                </a:solidFill>
                <a:latin typeface="HY헤드라인M" panose="02030600000101010101" pitchFamily="18" charset="-127"/>
                <a:ea typeface="HY헤드라인M" panose="02030600000101010101" pitchFamily="18" charset="-127"/>
                <a:sym typeface="Arial"/>
              </a:rPr>
              <a:t>) 이내 – 통상임금의 50% 가산</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8시간(연소자 </a:t>
            </a:r>
            <a:r>
              <a:rPr lang="ko-KR" sz="1800" dirty="0">
                <a:solidFill>
                  <a:srgbClr val="E84246"/>
                </a:solidFill>
                <a:latin typeface="HY헤드라인M" panose="02030600000101010101" pitchFamily="18" charset="-127"/>
                <a:ea typeface="HY헤드라인M" panose="02030600000101010101" pitchFamily="18" charset="-127"/>
                <a:sym typeface="Arial"/>
              </a:rPr>
              <a:t>7시간</a:t>
            </a:r>
            <a:r>
              <a:rPr lang="ko-KR" sz="1800" dirty="0">
                <a:solidFill>
                  <a:schemeClr val="dk1"/>
                </a:solidFill>
                <a:latin typeface="HY헤드라인M" panose="02030600000101010101" pitchFamily="18" charset="-127"/>
                <a:ea typeface="HY헤드라인M" panose="02030600000101010101" pitchFamily="18" charset="-127"/>
                <a:sym typeface="Arial"/>
              </a:rPr>
              <a:t>) 초과 – 통상임금의 100% 가산</a:t>
            </a:r>
            <a:endParaRPr dirty="0">
              <a:latin typeface="HY헤드라인M" panose="02030600000101010101" pitchFamily="18" charset="-127"/>
              <a:ea typeface="HY헤드라인M" panose="02030600000101010101" pitchFamily="18" charset="-127"/>
            </a:endParaRPr>
          </a:p>
        </p:txBody>
      </p:sp>
      <p:sp>
        <p:nvSpPr>
          <p:cNvPr id="649" name="Google Shape;649;p35"/>
          <p:cNvSpPr txBox="1"/>
          <p:nvPr/>
        </p:nvSpPr>
        <p:spPr>
          <a:xfrm>
            <a:off x="669136" y="1650042"/>
            <a:ext cx="2358510" cy="12002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2400" dirty="0">
                <a:solidFill>
                  <a:srgbClr val="585FA8"/>
                </a:solidFill>
                <a:latin typeface="HY헤드라인M" panose="02030600000101010101" pitchFamily="18" charset="-127"/>
                <a:ea typeface="HY헤드라인M" panose="02030600000101010101" pitchFamily="18" charset="-127"/>
                <a:sym typeface="Arial"/>
              </a:rPr>
              <a:t>휴일에 쉬지</a:t>
            </a:r>
            <a:endParaRPr dirty="0">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400" dirty="0">
                <a:solidFill>
                  <a:srgbClr val="585FA8"/>
                </a:solidFill>
                <a:latin typeface="HY헤드라인M" panose="02030600000101010101" pitchFamily="18" charset="-127"/>
                <a:ea typeface="HY헤드라인M" panose="02030600000101010101" pitchFamily="18" charset="-127"/>
                <a:sym typeface="Arial"/>
              </a:rPr>
              <a:t>못하고 일했다면</a:t>
            </a:r>
            <a:endParaRPr dirty="0">
              <a:latin typeface="HY헤드라인M" panose="02030600000101010101" pitchFamily="18" charset="-127"/>
              <a:ea typeface="HY헤드라인M" panose="02030600000101010101" pitchFamily="18" charset="-127"/>
            </a:endParaRPr>
          </a:p>
        </p:txBody>
      </p:sp>
      <p:grpSp>
        <p:nvGrpSpPr>
          <p:cNvPr id="650" name="Google Shape;650;p35"/>
          <p:cNvGrpSpPr/>
          <p:nvPr/>
        </p:nvGrpSpPr>
        <p:grpSpPr>
          <a:xfrm>
            <a:off x="3647917" y="1536456"/>
            <a:ext cx="1517904" cy="1529831"/>
            <a:chOff x="3647917" y="1536456"/>
            <a:chExt cx="1517904" cy="1529831"/>
          </a:xfrm>
        </p:grpSpPr>
        <p:pic>
          <p:nvPicPr>
            <p:cNvPr id="651" name="Google Shape;651;p35" descr="D:\01.프로젝트-SUM\[프로젝트]취업지원센터\18.표준교안ppt제작\png저장\2-1_1차시\34-1.png"/>
            <p:cNvPicPr preferRelativeResize="0"/>
            <p:nvPr/>
          </p:nvPicPr>
          <p:blipFill rotWithShape="1">
            <a:blip r:embed="rId3">
              <a:alphaModFix/>
            </a:blip>
            <a:srcRect/>
            <a:stretch/>
          </p:blipFill>
          <p:spPr>
            <a:xfrm>
              <a:off x="3647917" y="1548383"/>
              <a:ext cx="1517904" cy="1517904"/>
            </a:xfrm>
            <a:prstGeom prst="rect">
              <a:avLst/>
            </a:prstGeom>
            <a:noFill/>
            <a:ln>
              <a:noFill/>
            </a:ln>
          </p:spPr>
        </p:pic>
        <p:sp>
          <p:nvSpPr>
            <p:cNvPr id="652" name="Google Shape;652;p35"/>
            <p:cNvSpPr txBox="1"/>
            <p:nvPr/>
          </p:nvSpPr>
          <p:spPr>
            <a:xfrm>
              <a:off x="3917296" y="1536456"/>
              <a:ext cx="979755" cy="144650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200" dirty="0">
                  <a:solidFill>
                    <a:schemeClr val="dk1"/>
                  </a:solidFill>
                  <a:latin typeface="HY헤드라인M" panose="02030600000101010101" pitchFamily="18" charset="-127"/>
                  <a:ea typeface="HY헤드라인M" panose="02030600000101010101" pitchFamily="18" charset="-127"/>
                  <a:sym typeface="Arial"/>
                </a:rPr>
                <a:t>휴일</a:t>
              </a:r>
              <a:endParaRPr sz="32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노동</a:t>
              </a:r>
              <a:endParaRPr dirty="0">
                <a:latin typeface="HY헤드라인M" panose="02030600000101010101" pitchFamily="18" charset="-127"/>
                <a:ea typeface="HY헤드라인M" panose="02030600000101010101" pitchFamily="18" charset="-127"/>
              </a:endParaRPr>
            </a:p>
          </p:txBody>
        </p:sp>
      </p:grpSp>
      <p:cxnSp>
        <p:nvCxnSpPr>
          <p:cNvPr id="653" name="Google Shape;653;p35"/>
          <p:cNvCxnSpPr/>
          <p:nvPr/>
        </p:nvCxnSpPr>
        <p:spPr>
          <a:xfrm>
            <a:off x="5381458" y="1954062"/>
            <a:ext cx="0" cy="651328"/>
          </a:xfrm>
          <a:prstGeom prst="straightConnector1">
            <a:avLst/>
          </a:prstGeom>
          <a:noFill/>
          <a:ln w="50800" cap="flat" cmpd="sng">
            <a:solidFill>
              <a:srgbClr val="878787">
                <a:alpha val="98823"/>
              </a:srgbClr>
            </a:solidFill>
            <a:prstDash val="solid"/>
            <a:round/>
            <a:headEnd type="none" w="sm" len="sm"/>
            <a:tailEnd type="none" w="sm" len="sm"/>
          </a:ln>
        </p:spPr>
      </p:cxnSp>
      <p:sp>
        <p:nvSpPr>
          <p:cNvPr id="654" name="Google Shape;654;p35"/>
          <p:cNvSpPr/>
          <p:nvPr/>
        </p:nvSpPr>
        <p:spPr>
          <a:xfrm rot="5400000">
            <a:off x="3225365" y="2131214"/>
            <a:ext cx="313484" cy="211013"/>
          </a:xfrm>
          <a:prstGeom prst="triangle">
            <a:avLst>
              <a:gd name="adj" fmla="val 50000"/>
            </a:avLst>
          </a:prstGeom>
          <a:solidFill>
            <a:srgbClr val="8787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55" name="Google Shape;655;p35"/>
          <p:cNvSpPr txBox="1"/>
          <p:nvPr/>
        </p:nvSpPr>
        <p:spPr>
          <a:xfrm>
            <a:off x="5346700" y="3476270"/>
            <a:ext cx="5644779" cy="77200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통상임금(받을 임금)에  </a:t>
            </a:r>
            <a:r>
              <a:rPr lang="ko-KR" sz="2200" dirty="0">
                <a:solidFill>
                  <a:srgbClr val="E84246"/>
                </a:solidFill>
                <a:latin typeface="HY헤드라인M" panose="02030600000101010101" pitchFamily="18" charset="-127"/>
                <a:ea typeface="HY헤드라인M" panose="02030600000101010101" pitchFamily="18" charset="-127"/>
                <a:sym typeface="Arial"/>
              </a:rPr>
              <a:t>50% 가산 </a:t>
            </a:r>
            <a:endParaRPr dirty="0">
              <a:latin typeface="HY헤드라인M" panose="02030600000101010101" pitchFamily="18" charset="-127"/>
              <a:ea typeface="HY헤드라인M" panose="02030600000101010101" pitchFamily="18" charset="-127"/>
            </a:endParaRPr>
          </a:p>
          <a:p>
            <a:pPr marL="0" marR="0" lvl="0" indent="0" algn="l" rtl="0">
              <a:spcBef>
                <a:spcPts val="5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당사자 합의로 1주일에  </a:t>
            </a:r>
            <a:r>
              <a:rPr lang="ko-KR" sz="1800" dirty="0">
                <a:solidFill>
                  <a:srgbClr val="E84246"/>
                </a:solidFill>
                <a:latin typeface="HY헤드라인M" panose="02030600000101010101" pitchFamily="18" charset="-127"/>
                <a:ea typeface="HY헤드라인M" panose="02030600000101010101" pitchFamily="18" charset="-127"/>
                <a:sym typeface="Arial"/>
              </a:rPr>
              <a:t>5시간</a:t>
            </a:r>
            <a:r>
              <a:rPr lang="ko-KR" sz="1800" dirty="0">
                <a:solidFill>
                  <a:schemeClr val="dk1"/>
                </a:solidFill>
                <a:latin typeface="HY헤드라인M" panose="02030600000101010101" pitchFamily="18" charset="-127"/>
                <a:ea typeface="HY헤드라인M" panose="02030600000101010101" pitchFamily="18" charset="-127"/>
                <a:sym typeface="Arial"/>
              </a:rPr>
              <a:t> 한도로 노동시간 연장 </a:t>
            </a:r>
            <a:endParaRPr dirty="0">
              <a:latin typeface="HY헤드라인M" panose="02030600000101010101" pitchFamily="18" charset="-127"/>
              <a:ea typeface="HY헤드라인M" panose="02030600000101010101" pitchFamily="18" charset="-127"/>
            </a:endParaRPr>
          </a:p>
        </p:txBody>
      </p:sp>
      <p:sp>
        <p:nvSpPr>
          <p:cNvPr id="656" name="Google Shape;656;p35"/>
          <p:cNvSpPr txBox="1"/>
          <p:nvPr/>
        </p:nvSpPr>
        <p:spPr>
          <a:xfrm>
            <a:off x="646063" y="3293712"/>
            <a:ext cx="2640467" cy="12002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2400">
                <a:solidFill>
                  <a:srgbClr val="51BBB5"/>
                </a:solidFill>
                <a:latin typeface="HY헤드라인M" panose="02030600000101010101" pitchFamily="18" charset="-127"/>
                <a:ea typeface="HY헤드라인M" panose="02030600000101010101" pitchFamily="18" charset="-127"/>
                <a:sym typeface="Arial"/>
              </a:rPr>
              <a:t>소정노동시간을 </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400">
                <a:solidFill>
                  <a:srgbClr val="51BBB5"/>
                </a:solidFill>
                <a:latin typeface="HY헤드라인M" panose="02030600000101010101" pitchFamily="18" charset="-127"/>
                <a:ea typeface="HY헤드라인M" panose="02030600000101010101" pitchFamily="18" charset="-127"/>
                <a:sym typeface="Arial"/>
              </a:rPr>
              <a:t>초과해서 일했다면</a:t>
            </a:r>
            <a:endParaRPr>
              <a:latin typeface="HY헤드라인M" panose="02030600000101010101" pitchFamily="18" charset="-127"/>
              <a:ea typeface="HY헤드라인M" panose="02030600000101010101" pitchFamily="18" charset="-127"/>
            </a:endParaRPr>
          </a:p>
        </p:txBody>
      </p:sp>
      <p:grpSp>
        <p:nvGrpSpPr>
          <p:cNvPr id="657" name="Google Shape;657;p35"/>
          <p:cNvGrpSpPr/>
          <p:nvPr/>
        </p:nvGrpSpPr>
        <p:grpSpPr>
          <a:xfrm>
            <a:off x="3647917" y="3180126"/>
            <a:ext cx="1517904" cy="1533592"/>
            <a:chOff x="3647917" y="3180126"/>
            <a:chExt cx="1517904" cy="1533592"/>
          </a:xfrm>
        </p:grpSpPr>
        <p:pic>
          <p:nvPicPr>
            <p:cNvPr id="658" name="Google Shape;658;p35" descr="D:\01.프로젝트-SUM\[프로젝트]취업지원센터\18.표준교안ppt제작\png저장\2-1_1차시\34-2.png"/>
            <p:cNvPicPr preferRelativeResize="0"/>
            <p:nvPr/>
          </p:nvPicPr>
          <p:blipFill rotWithShape="1">
            <a:blip r:embed="rId4">
              <a:alphaModFix/>
            </a:blip>
            <a:srcRect/>
            <a:stretch/>
          </p:blipFill>
          <p:spPr>
            <a:xfrm>
              <a:off x="3647917" y="3195814"/>
              <a:ext cx="1517904" cy="1517904"/>
            </a:xfrm>
            <a:prstGeom prst="rect">
              <a:avLst/>
            </a:prstGeom>
            <a:noFill/>
            <a:ln>
              <a:noFill/>
            </a:ln>
          </p:spPr>
        </p:pic>
        <p:sp>
          <p:nvSpPr>
            <p:cNvPr id="659" name="Google Shape;659;p35"/>
            <p:cNvSpPr txBox="1"/>
            <p:nvPr/>
          </p:nvSpPr>
          <p:spPr>
            <a:xfrm>
              <a:off x="3917296" y="3180126"/>
              <a:ext cx="979755" cy="144650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200" dirty="0">
                  <a:solidFill>
                    <a:schemeClr val="dk1"/>
                  </a:solidFill>
                  <a:latin typeface="HY헤드라인M" panose="02030600000101010101" pitchFamily="18" charset="-127"/>
                  <a:ea typeface="HY헤드라인M" panose="02030600000101010101" pitchFamily="18" charset="-127"/>
                  <a:sym typeface="Arial"/>
                </a:rPr>
                <a:t>연장</a:t>
              </a:r>
              <a:endParaRPr sz="32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노동</a:t>
              </a:r>
              <a:endParaRPr dirty="0">
                <a:latin typeface="HY헤드라인M" panose="02030600000101010101" pitchFamily="18" charset="-127"/>
                <a:ea typeface="HY헤드라인M" panose="02030600000101010101" pitchFamily="18" charset="-127"/>
              </a:endParaRPr>
            </a:p>
          </p:txBody>
        </p:sp>
      </p:grpSp>
      <p:cxnSp>
        <p:nvCxnSpPr>
          <p:cNvPr id="660" name="Google Shape;660;p35"/>
          <p:cNvCxnSpPr/>
          <p:nvPr/>
        </p:nvCxnSpPr>
        <p:spPr>
          <a:xfrm>
            <a:off x="5384800" y="3597752"/>
            <a:ext cx="0" cy="651328"/>
          </a:xfrm>
          <a:prstGeom prst="straightConnector1">
            <a:avLst/>
          </a:prstGeom>
          <a:noFill/>
          <a:ln w="50800" cap="flat" cmpd="sng">
            <a:solidFill>
              <a:srgbClr val="878787">
                <a:alpha val="98823"/>
              </a:srgbClr>
            </a:solidFill>
            <a:prstDash val="solid"/>
            <a:round/>
            <a:headEnd type="none" w="sm" len="sm"/>
            <a:tailEnd type="none" w="sm" len="sm"/>
          </a:ln>
        </p:spPr>
      </p:cxnSp>
      <p:sp>
        <p:nvSpPr>
          <p:cNvPr id="661" name="Google Shape;661;p35"/>
          <p:cNvSpPr/>
          <p:nvPr/>
        </p:nvSpPr>
        <p:spPr>
          <a:xfrm rot="5400000">
            <a:off x="3225365" y="3774884"/>
            <a:ext cx="313484" cy="211013"/>
          </a:xfrm>
          <a:prstGeom prst="triangle">
            <a:avLst>
              <a:gd name="adj" fmla="val 50000"/>
            </a:avLst>
          </a:prstGeom>
          <a:solidFill>
            <a:srgbClr val="8787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62" name="Google Shape;662;p35"/>
          <p:cNvSpPr txBox="1"/>
          <p:nvPr/>
        </p:nvSpPr>
        <p:spPr>
          <a:xfrm>
            <a:off x="5435201" y="5329602"/>
            <a:ext cx="4428514"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통상임금(받을 임금)에  </a:t>
            </a:r>
            <a:r>
              <a:rPr lang="ko-KR" sz="2200" dirty="0">
                <a:solidFill>
                  <a:srgbClr val="E84246"/>
                </a:solidFill>
                <a:latin typeface="HY헤드라인M" panose="02030600000101010101" pitchFamily="18" charset="-127"/>
                <a:ea typeface="HY헤드라인M" panose="02030600000101010101" pitchFamily="18" charset="-127"/>
                <a:sym typeface="Arial"/>
              </a:rPr>
              <a:t>50% 가산</a:t>
            </a:r>
            <a:endParaRPr dirty="0">
              <a:latin typeface="HY헤드라인M" panose="02030600000101010101" pitchFamily="18" charset="-127"/>
              <a:ea typeface="HY헤드라인M" panose="02030600000101010101" pitchFamily="18" charset="-127"/>
            </a:endParaRPr>
          </a:p>
        </p:txBody>
      </p:sp>
      <p:sp>
        <p:nvSpPr>
          <p:cNvPr id="663" name="Google Shape;663;p35"/>
          <p:cNvSpPr txBox="1"/>
          <p:nvPr/>
        </p:nvSpPr>
        <p:spPr>
          <a:xfrm>
            <a:off x="350107" y="4954427"/>
            <a:ext cx="3050835" cy="120028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2400">
                <a:solidFill>
                  <a:srgbClr val="F18932"/>
                </a:solidFill>
                <a:latin typeface="HY헤드라인M" panose="02030600000101010101" pitchFamily="18" charset="-127"/>
                <a:ea typeface="HY헤드라인M" panose="02030600000101010101" pitchFamily="18" charset="-127"/>
                <a:sym typeface="Arial"/>
              </a:rPr>
              <a:t>밤 10시부터 다음날</a:t>
            </a:r>
            <a:endParaRPr>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2400">
                <a:solidFill>
                  <a:srgbClr val="F18932"/>
                </a:solidFill>
                <a:latin typeface="HY헤드라인M" panose="02030600000101010101" pitchFamily="18" charset="-127"/>
                <a:ea typeface="HY헤드라인M" panose="02030600000101010101" pitchFamily="18" charset="-127"/>
                <a:sym typeface="Arial"/>
              </a:rPr>
              <a:t>06시 사이에 일한다면</a:t>
            </a:r>
            <a:endParaRPr>
              <a:latin typeface="HY헤드라인M" panose="02030600000101010101" pitchFamily="18" charset="-127"/>
              <a:ea typeface="HY헤드라인M" panose="02030600000101010101" pitchFamily="18" charset="-127"/>
            </a:endParaRPr>
          </a:p>
        </p:txBody>
      </p:sp>
      <p:grpSp>
        <p:nvGrpSpPr>
          <p:cNvPr id="664" name="Google Shape;664;p35"/>
          <p:cNvGrpSpPr/>
          <p:nvPr/>
        </p:nvGrpSpPr>
        <p:grpSpPr>
          <a:xfrm>
            <a:off x="3647917" y="4831317"/>
            <a:ext cx="1517904" cy="1529832"/>
            <a:chOff x="3647917" y="4831317"/>
            <a:chExt cx="1517904" cy="1529832"/>
          </a:xfrm>
        </p:grpSpPr>
        <p:pic>
          <p:nvPicPr>
            <p:cNvPr id="665" name="Google Shape;665;p35" descr="D:\01.프로젝트-SUM\[프로젝트]취업지원센터\18.표준교안ppt제작\png저장\2-1_1차시\34-3.png"/>
            <p:cNvPicPr preferRelativeResize="0"/>
            <p:nvPr/>
          </p:nvPicPr>
          <p:blipFill rotWithShape="1">
            <a:blip r:embed="rId5">
              <a:alphaModFix/>
            </a:blip>
            <a:srcRect/>
            <a:stretch/>
          </p:blipFill>
          <p:spPr>
            <a:xfrm>
              <a:off x="3647917" y="4843245"/>
              <a:ext cx="1517904" cy="1517904"/>
            </a:xfrm>
            <a:prstGeom prst="rect">
              <a:avLst/>
            </a:prstGeom>
            <a:noFill/>
            <a:ln>
              <a:noFill/>
            </a:ln>
          </p:spPr>
        </p:pic>
        <p:sp>
          <p:nvSpPr>
            <p:cNvPr id="666" name="Google Shape;666;p35"/>
            <p:cNvSpPr txBox="1"/>
            <p:nvPr/>
          </p:nvSpPr>
          <p:spPr>
            <a:xfrm>
              <a:off x="3917296" y="4831317"/>
              <a:ext cx="979755" cy="144650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3200">
                  <a:solidFill>
                    <a:schemeClr val="dk1"/>
                  </a:solidFill>
                  <a:latin typeface="HY헤드라인M" panose="02030600000101010101" pitchFamily="18" charset="-127"/>
                  <a:ea typeface="HY헤드라인M" panose="02030600000101010101" pitchFamily="18" charset="-127"/>
                  <a:sym typeface="Arial"/>
                </a:rPr>
                <a:t>야간</a:t>
              </a:r>
              <a:endParaRPr sz="320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0"/>
                </a:spcBef>
                <a:spcAft>
                  <a:spcPts val="0"/>
                </a:spcAft>
                <a:buNone/>
              </a:pPr>
              <a:r>
                <a:rPr lang="ko-KR" sz="2400">
                  <a:solidFill>
                    <a:schemeClr val="dk1"/>
                  </a:solidFill>
                  <a:latin typeface="HY헤드라인M" panose="02030600000101010101" pitchFamily="18" charset="-127"/>
                  <a:ea typeface="HY헤드라인M" panose="02030600000101010101" pitchFamily="18" charset="-127"/>
                  <a:sym typeface="Arial"/>
                </a:rPr>
                <a:t>노동</a:t>
              </a:r>
              <a:endParaRPr>
                <a:latin typeface="HY헤드라인M" panose="02030600000101010101" pitchFamily="18" charset="-127"/>
                <a:ea typeface="HY헤드라인M" panose="02030600000101010101" pitchFamily="18" charset="-127"/>
              </a:endParaRPr>
            </a:p>
          </p:txBody>
        </p:sp>
      </p:grpSp>
      <p:cxnSp>
        <p:nvCxnSpPr>
          <p:cNvPr id="667" name="Google Shape;667;p35"/>
          <p:cNvCxnSpPr/>
          <p:nvPr/>
        </p:nvCxnSpPr>
        <p:spPr>
          <a:xfrm>
            <a:off x="5384800" y="5248943"/>
            <a:ext cx="0" cy="651328"/>
          </a:xfrm>
          <a:prstGeom prst="straightConnector1">
            <a:avLst/>
          </a:prstGeom>
          <a:noFill/>
          <a:ln w="50800" cap="flat" cmpd="sng">
            <a:solidFill>
              <a:srgbClr val="878787">
                <a:alpha val="98823"/>
              </a:srgbClr>
            </a:solidFill>
            <a:prstDash val="solid"/>
            <a:round/>
            <a:headEnd type="none" w="sm" len="sm"/>
            <a:tailEnd type="none" w="sm" len="sm"/>
          </a:ln>
        </p:spPr>
      </p:cxnSp>
      <p:sp>
        <p:nvSpPr>
          <p:cNvPr id="668" name="Google Shape;668;p35"/>
          <p:cNvSpPr/>
          <p:nvPr/>
        </p:nvSpPr>
        <p:spPr>
          <a:xfrm rot="5400000">
            <a:off x="3225365" y="5426075"/>
            <a:ext cx="313484" cy="211013"/>
          </a:xfrm>
          <a:prstGeom prst="triangle">
            <a:avLst>
              <a:gd name="adj" fmla="val 50000"/>
            </a:avLst>
          </a:prstGeom>
          <a:solidFill>
            <a:srgbClr val="8787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500"/>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8"/>
                                        </p:tgtEl>
                                        <p:attrNameLst>
                                          <p:attrName>style.visibility</p:attrName>
                                        </p:attrNameLst>
                                      </p:cBhvr>
                                      <p:to>
                                        <p:strVal val="visible"/>
                                      </p:to>
                                    </p:set>
                                    <p:animEffect transition="in" filter="fade">
                                      <p:cBhvr>
                                        <p:cTn id="12" dur="500"/>
                                        <p:tgtEl>
                                          <p:spTgt spid="6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500"/>
                                        <p:tgtEl>
                                          <p:spTgt spid="6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5"/>
                                        </p:tgtEl>
                                        <p:attrNameLst>
                                          <p:attrName>style.visibility</p:attrName>
                                        </p:attrNameLst>
                                      </p:cBhvr>
                                      <p:to>
                                        <p:strVal val="visible"/>
                                      </p:to>
                                    </p:set>
                                    <p:animEffect transition="in" filter="fade">
                                      <p:cBhvr>
                                        <p:cTn id="22" dur="500"/>
                                        <p:tgtEl>
                                          <p:spTgt spid="6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4"/>
                                        </p:tgtEl>
                                        <p:attrNameLst>
                                          <p:attrName>style.visibility</p:attrName>
                                        </p:attrNameLst>
                                      </p:cBhvr>
                                      <p:to>
                                        <p:strVal val="visible"/>
                                      </p:to>
                                    </p:set>
                                    <p:animEffect transition="in" filter="fade">
                                      <p:cBhvr>
                                        <p:cTn id="27" dur="500"/>
                                        <p:tgtEl>
                                          <p:spTgt spid="6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2"/>
                                        </p:tgtEl>
                                        <p:attrNameLst>
                                          <p:attrName>style.visibility</p:attrName>
                                        </p:attrNameLst>
                                      </p:cBhvr>
                                      <p:to>
                                        <p:strVal val="visible"/>
                                      </p:to>
                                    </p:set>
                                    <p:animEffect transition="in" filter="fade">
                                      <p:cBhvr>
                                        <p:cTn id="32"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6" descr="D:\01.프로젝트-SUM\[프로젝트]취업지원센터\18.표준교안ppt제작\png저장\2-1_1차시\18-1.png"/>
          <p:cNvPicPr preferRelativeResize="0"/>
          <p:nvPr/>
        </p:nvPicPr>
        <p:blipFill rotWithShape="1">
          <a:blip r:embed="rId3">
            <a:alphaModFix/>
          </a:blip>
          <a:srcRect/>
          <a:stretch/>
        </p:blipFill>
        <p:spPr>
          <a:xfrm>
            <a:off x="612867" y="212998"/>
            <a:ext cx="786384" cy="762000"/>
          </a:xfrm>
          <a:prstGeom prst="rect">
            <a:avLst/>
          </a:prstGeom>
          <a:noFill/>
          <a:ln>
            <a:noFill/>
          </a:ln>
        </p:spPr>
      </p:pic>
      <p:sp>
        <p:nvSpPr>
          <p:cNvPr id="675" name="Google Shape;675;p36"/>
          <p:cNvSpPr/>
          <p:nvPr/>
        </p:nvSpPr>
        <p:spPr>
          <a:xfrm>
            <a:off x="1063758" y="212998"/>
            <a:ext cx="9381616"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rgbClr val="E84246"/>
                </a:solidFill>
                <a:latin typeface="HY헤드라인M" panose="02030600000101010101" pitchFamily="18" charset="-127"/>
                <a:ea typeface="HY헤드라인M" panose="02030600000101010101" pitchFamily="18" charset="-127"/>
                <a:sym typeface="Arial"/>
              </a:rPr>
              <a:t>정리</a:t>
            </a:r>
            <a:r>
              <a:rPr lang="ko-KR" sz="4600" dirty="0">
                <a:solidFill>
                  <a:schemeClr val="dk1"/>
                </a:solidFill>
                <a:latin typeface="HY헤드라인M" panose="02030600000101010101" pitchFamily="18" charset="-127"/>
                <a:ea typeface="HY헤드라인M" panose="02030600000101010101" pitchFamily="18" charset="-127"/>
                <a:sym typeface="Arial"/>
              </a:rPr>
              <a:t>  노동시간! 이것만은 기억하자!</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676" name="Google Shape;676;p36"/>
          <p:cNvSpPr txBox="1"/>
          <p:nvPr/>
        </p:nvSpPr>
        <p:spPr>
          <a:xfrm>
            <a:off x="0" y="1655180"/>
            <a:ext cx="11509133" cy="5218146"/>
          </a:xfrm>
          <a:prstGeom prst="rect">
            <a:avLst/>
          </a:prstGeom>
          <a:noFill/>
          <a:ln>
            <a:noFill/>
          </a:ln>
        </p:spPr>
        <p:txBody>
          <a:bodyPr spcFirstLastPara="1" wrap="square" lIns="108000" tIns="54000" rIns="108000" bIns="54000" anchor="t" anchorCtr="0">
            <a:spAutoFit/>
          </a:bodyPr>
          <a:lstStyle/>
          <a:p>
            <a:pPr marL="252000" marR="0" lvl="0" indent="-252000" algn="l" rtl="0">
              <a:lnSpc>
                <a:spcPct val="150000"/>
              </a:lnSpc>
              <a:spcBef>
                <a:spcPts val="0"/>
              </a:spcBef>
              <a:spcAft>
                <a:spcPts val="0"/>
              </a:spcAft>
              <a:buClr>
                <a:schemeClr val="dk1"/>
              </a:buClr>
              <a:buSzPts val="26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  근로계약 시  </a:t>
            </a:r>
            <a:r>
              <a:rPr lang="ko-KR" sz="2400" dirty="0">
                <a:solidFill>
                  <a:srgbClr val="E84246"/>
                </a:solidFill>
                <a:latin typeface="HY헤드라인M" panose="02030600000101010101" pitchFamily="18" charset="-127"/>
                <a:ea typeface="HY헤드라인M" panose="02030600000101010101" pitchFamily="18" charset="-127"/>
                <a:sym typeface="Arial"/>
              </a:rPr>
              <a:t>노동시간을  명확</a:t>
            </a:r>
            <a:r>
              <a:rPr lang="ko-KR" sz="2400" dirty="0">
                <a:solidFill>
                  <a:schemeClr val="dk1"/>
                </a:solidFill>
                <a:latin typeface="HY헤드라인M" panose="02030600000101010101" pitchFamily="18" charset="-127"/>
                <a:ea typeface="HY헤드라인M" panose="02030600000101010101" pitchFamily="18" charset="-127"/>
                <a:sym typeface="Arial"/>
              </a:rPr>
              <a:t>하게 정하도록 해요. </a:t>
            </a:r>
            <a:r>
              <a:rPr lang="ko-KR" sz="2000" dirty="0">
                <a:solidFill>
                  <a:schemeClr val="dk1"/>
                </a:solidFill>
                <a:latin typeface="HY헤드라인M" panose="02030600000101010101" pitchFamily="18" charset="-127"/>
                <a:ea typeface="HY헤드라인M" panose="02030600000101010101" pitchFamily="18" charset="-127"/>
                <a:sym typeface="Arial"/>
              </a:rPr>
              <a:t>( 녹취 )</a:t>
            </a:r>
            <a:endParaRPr sz="1200" dirty="0">
              <a:latin typeface="HY헤드라인M" panose="02030600000101010101" pitchFamily="18" charset="-127"/>
              <a:ea typeface="HY헤드라인M" panose="02030600000101010101" pitchFamily="18" charset="-127"/>
            </a:endParaRPr>
          </a:p>
          <a:p>
            <a:pPr marL="252000" marR="0" lvl="0" indent="-252000" algn="l" rtl="0">
              <a:lnSpc>
                <a:spcPct val="150000"/>
              </a:lnSpc>
              <a:spcBef>
                <a:spcPts val="2400"/>
              </a:spcBef>
              <a:spcAft>
                <a:spcPts val="0"/>
              </a:spcAft>
              <a:buClr>
                <a:schemeClr val="dk1"/>
              </a:buClr>
              <a:buSzPts val="26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 실제 </a:t>
            </a:r>
            <a:r>
              <a:rPr lang="ko-KR" sz="2400" dirty="0">
                <a:solidFill>
                  <a:srgbClr val="E84246"/>
                </a:solidFill>
                <a:latin typeface="HY헤드라인M" panose="02030600000101010101" pitchFamily="18" charset="-127"/>
                <a:ea typeface="HY헤드라인M" panose="02030600000101010101" pitchFamily="18" charset="-127"/>
                <a:sym typeface="Arial"/>
              </a:rPr>
              <a:t>일한 시간</a:t>
            </a:r>
            <a:r>
              <a:rPr lang="ko-KR" sz="2400" dirty="0">
                <a:solidFill>
                  <a:schemeClr val="dk1"/>
                </a:solidFill>
                <a:latin typeface="HY헤드라인M" panose="02030600000101010101" pitchFamily="18" charset="-127"/>
                <a:ea typeface="HY헤드라인M" panose="02030600000101010101" pitchFamily="18" charset="-127"/>
                <a:sym typeface="Arial"/>
              </a:rPr>
              <a:t>을  </a:t>
            </a:r>
            <a:r>
              <a:rPr lang="ko-KR" sz="2400" dirty="0">
                <a:solidFill>
                  <a:srgbClr val="E84246"/>
                </a:solidFill>
                <a:latin typeface="HY헤드라인M" panose="02030600000101010101" pitchFamily="18" charset="-127"/>
                <a:ea typeface="HY헤드라인M" panose="02030600000101010101" pitchFamily="18" charset="-127"/>
                <a:sym typeface="Arial"/>
              </a:rPr>
              <a:t>달력</a:t>
            </a:r>
            <a:r>
              <a:rPr lang="en-US" altLang="ko-KR" sz="2400" dirty="0">
                <a:solidFill>
                  <a:srgbClr val="E84246"/>
                </a:solidFill>
                <a:latin typeface="HY헤드라인M" panose="02030600000101010101" pitchFamily="18" charset="-127"/>
                <a:ea typeface="HY헤드라인M" panose="02030600000101010101" pitchFamily="18" charset="-127"/>
                <a:sym typeface="Arial"/>
              </a:rPr>
              <a:t>/</a:t>
            </a:r>
            <a:r>
              <a:rPr lang="ko-KR" sz="2400" dirty="0">
                <a:solidFill>
                  <a:srgbClr val="E84246"/>
                </a:solidFill>
                <a:latin typeface="HY헤드라인M" panose="02030600000101010101" pitchFamily="18" charset="-127"/>
                <a:ea typeface="HY헤드라인M" panose="02030600000101010101" pitchFamily="18" charset="-127"/>
                <a:sym typeface="Arial"/>
              </a:rPr>
              <a:t>수첩</a:t>
            </a:r>
            <a:r>
              <a:rPr lang="ko-KR" sz="2400" dirty="0">
                <a:solidFill>
                  <a:schemeClr val="dk1"/>
                </a:solidFill>
                <a:latin typeface="HY헤드라인M" panose="02030600000101010101" pitchFamily="18" charset="-127"/>
                <a:ea typeface="HY헤드라인M" panose="02030600000101010101" pitchFamily="18" charset="-127"/>
                <a:sym typeface="Arial"/>
              </a:rPr>
              <a:t>에  꼭  표시해 두세요.</a:t>
            </a:r>
            <a:r>
              <a:rPr lang="ko-KR" sz="2000" dirty="0">
                <a:solidFill>
                  <a:schemeClr val="dk1"/>
                </a:solidFill>
                <a:latin typeface="HY헤드라인M" panose="02030600000101010101" pitchFamily="18" charset="-127"/>
                <a:ea typeface="HY헤드라인M" panose="02030600000101010101" pitchFamily="18" charset="-127"/>
                <a:sym typeface="Arial"/>
              </a:rPr>
              <a:t>( 출퇴근 기록부 사진 )</a:t>
            </a:r>
            <a:endParaRPr sz="1200" dirty="0">
              <a:latin typeface="HY헤드라인M" panose="02030600000101010101" pitchFamily="18" charset="-127"/>
              <a:ea typeface="HY헤드라인M" panose="02030600000101010101" pitchFamily="18" charset="-127"/>
            </a:endParaRPr>
          </a:p>
          <a:p>
            <a:pPr marL="252000" marR="0" lvl="0" indent="-252000" algn="l" rtl="0">
              <a:lnSpc>
                <a:spcPct val="150000"/>
              </a:lnSpc>
              <a:spcBef>
                <a:spcPts val="2400"/>
              </a:spcBef>
              <a:spcAft>
                <a:spcPts val="0"/>
              </a:spcAft>
              <a:buClr>
                <a:schemeClr val="dk1"/>
              </a:buClr>
              <a:buSzPts val="26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 </a:t>
            </a:r>
            <a:r>
              <a:rPr lang="ko-KR" sz="2400" dirty="0">
                <a:solidFill>
                  <a:srgbClr val="E84246"/>
                </a:solidFill>
                <a:latin typeface="HY헤드라인M" panose="02030600000101010101" pitchFamily="18" charset="-127"/>
                <a:ea typeface="HY헤드라인M" panose="02030600000101010101" pitchFamily="18" charset="-127"/>
                <a:sym typeface="Arial"/>
              </a:rPr>
              <a:t>연장/야간/휴일노동</a:t>
            </a:r>
            <a:r>
              <a:rPr lang="ko-KR" sz="2400" dirty="0">
                <a:solidFill>
                  <a:schemeClr val="dk1"/>
                </a:solidFill>
                <a:latin typeface="HY헤드라인M" panose="02030600000101010101" pitchFamily="18" charset="-127"/>
                <a:ea typeface="HY헤드라인M" panose="02030600000101010101" pitchFamily="18" charset="-127"/>
                <a:sym typeface="Arial"/>
              </a:rPr>
              <a:t>을 하면 통상임금에 50% 가산(5인이상 사업장)</a:t>
            </a:r>
            <a:endParaRPr sz="2400" dirty="0">
              <a:solidFill>
                <a:schemeClr val="dk1"/>
              </a:solidFill>
              <a:latin typeface="HY헤드라인M" panose="02030600000101010101" pitchFamily="18" charset="-127"/>
              <a:ea typeface="HY헤드라인M" panose="02030600000101010101" pitchFamily="18" charset="-127"/>
              <a:sym typeface="Arial"/>
            </a:endParaRPr>
          </a:p>
          <a:p>
            <a:pPr marL="252000" marR="0" lvl="0" indent="-252000" algn="l" rtl="0">
              <a:lnSpc>
                <a:spcPct val="150000"/>
              </a:lnSpc>
              <a:spcBef>
                <a:spcPts val="2400"/>
              </a:spcBef>
              <a:spcAft>
                <a:spcPts val="0"/>
              </a:spcAft>
              <a:buClr>
                <a:schemeClr val="dk1"/>
              </a:buClr>
              <a:buSzPts val="26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 </a:t>
            </a:r>
            <a:r>
              <a:rPr lang="ko-KR" sz="2400" dirty="0">
                <a:solidFill>
                  <a:srgbClr val="E84246"/>
                </a:solidFill>
                <a:latin typeface="HY헤드라인M" panose="02030600000101010101" pitchFamily="18" charset="-127"/>
                <a:ea typeface="HY헤드라인M" panose="02030600000101010101" pitchFamily="18" charset="-127"/>
                <a:sym typeface="Arial"/>
              </a:rPr>
              <a:t>연장/야간/휴일노동은 거부</a:t>
            </a:r>
            <a:r>
              <a:rPr lang="ko-KR" sz="2400" dirty="0">
                <a:solidFill>
                  <a:schemeClr val="dk1"/>
                </a:solidFill>
                <a:latin typeface="HY헤드라인M" panose="02030600000101010101" pitchFamily="18" charset="-127"/>
                <a:ea typeface="HY헤드라인M" panose="02030600000101010101" pitchFamily="18" charset="-127"/>
                <a:sym typeface="Arial"/>
              </a:rPr>
              <a:t>할 수 있고, </a:t>
            </a:r>
            <a:br>
              <a:rPr lang="ko-KR" sz="2400" dirty="0">
                <a:solidFill>
                  <a:schemeClr val="dk1"/>
                </a:solidFill>
                <a:latin typeface="HY헤드라인M" panose="02030600000101010101" pitchFamily="18" charset="-127"/>
                <a:ea typeface="HY헤드라인M" panose="02030600000101010101" pitchFamily="18" charset="-127"/>
                <a:sym typeface="Arial"/>
              </a:rPr>
            </a:br>
            <a:r>
              <a:rPr lang="ko-KR" sz="2400" dirty="0">
                <a:solidFill>
                  <a:schemeClr val="dk1"/>
                </a:solidFill>
                <a:latin typeface="HY헤드라인M" panose="02030600000101010101" pitchFamily="18" charset="-127"/>
                <a:ea typeface="HY헤드라인M" panose="02030600000101010101" pitchFamily="18" charset="-127"/>
                <a:sym typeface="Arial"/>
              </a:rPr>
              <a:t>  </a:t>
            </a:r>
            <a:r>
              <a:rPr lang="ko-KR" sz="2400" dirty="0">
                <a:solidFill>
                  <a:srgbClr val="007B68"/>
                </a:solidFill>
                <a:latin typeface="HY헤드라인M" panose="02030600000101010101" pitchFamily="18" charset="-127"/>
                <a:ea typeface="HY헤드라인M" panose="02030600000101010101" pitchFamily="18" charset="-127"/>
                <a:sym typeface="Arial"/>
              </a:rPr>
              <a:t>강제노동</a:t>
            </a:r>
            <a:r>
              <a:rPr lang="ko-KR" sz="2400" dirty="0">
                <a:solidFill>
                  <a:schemeClr val="dk1"/>
                </a:solidFill>
                <a:latin typeface="HY헤드라인M" panose="02030600000101010101" pitchFamily="18" charset="-127"/>
                <a:ea typeface="HY헤드라인M" panose="02030600000101010101" pitchFamily="18" charset="-127"/>
                <a:sym typeface="Arial"/>
              </a:rPr>
              <a:t>을 시키는 사업주 ( 사장님 ) 는 </a:t>
            </a:r>
            <a:r>
              <a:rPr lang="ko-KR" sz="2400" dirty="0">
                <a:solidFill>
                  <a:srgbClr val="E84246"/>
                </a:solidFill>
                <a:latin typeface="HY헤드라인M" panose="02030600000101010101" pitchFamily="18" charset="-127"/>
                <a:ea typeface="HY헤드라인M" panose="02030600000101010101" pitchFamily="18" charset="-127"/>
                <a:sym typeface="Arial"/>
              </a:rPr>
              <a:t>처벌</a:t>
            </a:r>
            <a:r>
              <a:rPr lang="ko-KR" sz="2400" dirty="0">
                <a:solidFill>
                  <a:schemeClr val="dk1"/>
                </a:solidFill>
                <a:latin typeface="HY헤드라인M" panose="02030600000101010101" pitchFamily="18" charset="-127"/>
                <a:ea typeface="HY헤드라인M" panose="02030600000101010101" pitchFamily="18" charset="-127"/>
                <a:sym typeface="Arial"/>
              </a:rPr>
              <a:t>받을 수 있어요.</a:t>
            </a:r>
            <a:endParaRPr sz="1200" dirty="0">
              <a:latin typeface="HY헤드라인M" panose="02030600000101010101" pitchFamily="18" charset="-127"/>
              <a:ea typeface="HY헤드라인M" panose="02030600000101010101" pitchFamily="18" charset="-127"/>
            </a:endParaRPr>
          </a:p>
          <a:p>
            <a:pPr marL="252000" marR="0" lvl="0" indent="-252000" algn="l" rtl="0">
              <a:lnSpc>
                <a:spcPct val="150000"/>
              </a:lnSpc>
              <a:spcBef>
                <a:spcPts val="2400"/>
              </a:spcBef>
              <a:spcAft>
                <a:spcPts val="0"/>
              </a:spcAft>
              <a:buClr>
                <a:schemeClr val="dk1"/>
              </a:buClr>
              <a:buSzPts val="2600"/>
              <a:buFont typeface="Noto Sans Symbols"/>
              <a:buChar char="●"/>
            </a:pPr>
            <a:r>
              <a:rPr lang="ko-KR" sz="2400" dirty="0">
                <a:solidFill>
                  <a:schemeClr val="dk1"/>
                </a:solidFill>
                <a:latin typeface="HY헤드라인M" panose="02030600000101010101" pitchFamily="18" charset="-127"/>
                <a:ea typeface="HY헤드라인M" panose="02030600000101010101" pitchFamily="18" charset="-127"/>
                <a:sym typeface="Arial"/>
              </a:rPr>
              <a:t> 법을 위반한 장시간 노동 ( 알바 ) 라도 일을 한 노동자 ( 알바노동자 ) 는 </a:t>
            </a:r>
            <a:br>
              <a:rPr lang="ko-KR" sz="2400" dirty="0">
                <a:solidFill>
                  <a:schemeClr val="dk1"/>
                </a:solidFill>
                <a:latin typeface="HY헤드라인M" panose="02030600000101010101" pitchFamily="18" charset="-127"/>
                <a:ea typeface="HY헤드라인M" panose="02030600000101010101" pitchFamily="18" charset="-127"/>
                <a:sym typeface="Arial"/>
              </a:rPr>
            </a:br>
            <a:r>
              <a:rPr lang="ko-KR" sz="2400" dirty="0">
                <a:solidFill>
                  <a:schemeClr val="dk1"/>
                </a:solidFill>
                <a:latin typeface="HY헤드라인M" panose="02030600000101010101" pitchFamily="18" charset="-127"/>
                <a:ea typeface="HY헤드라인M" panose="02030600000101010101" pitchFamily="18" charset="-127"/>
                <a:sym typeface="Arial"/>
              </a:rPr>
              <a:t>  정당하게 모든 임금을  받을 수 있어요.</a:t>
            </a:r>
            <a:endParaRPr sz="2400" dirty="0">
              <a:solidFill>
                <a:srgbClr val="E84246"/>
              </a:solidFill>
              <a:latin typeface="HY헤드라인M" panose="02030600000101010101" pitchFamily="18" charset="-127"/>
              <a:ea typeface="HY헤드라인M" panose="02030600000101010101" pitchFamily="18" charset="-127"/>
              <a:sym typeface="Arial"/>
            </a:endParaRPr>
          </a:p>
        </p:txBody>
      </p:sp>
      <p:pic>
        <p:nvPicPr>
          <p:cNvPr id="677" name="Google Shape;677;p36" descr="D:\01.프로젝트-SUM\[프로젝트]취업지원센터\18.표준교안ppt제작\png저장\2-1_1차시\35-1.png"/>
          <p:cNvPicPr preferRelativeResize="0"/>
          <p:nvPr/>
        </p:nvPicPr>
        <p:blipFill rotWithShape="1">
          <a:blip r:embed="rId4">
            <a:alphaModFix/>
          </a:blip>
          <a:srcRect/>
          <a:stretch/>
        </p:blipFill>
        <p:spPr>
          <a:xfrm>
            <a:off x="8532722" y="6256421"/>
            <a:ext cx="1785185" cy="11437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xEl>
                                              <p:pRg st="0" end="0"/>
                                            </p:txEl>
                                          </p:spTgt>
                                        </p:tgtEl>
                                        <p:attrNameLst>
                                          <p:attrName>style.visibility</p:attrName>
                                        </p:attrNameLst>
                                      </p:cBhvr>
                                      <p:to>
                                        <p:strVal val="visible"/>
                                      </p:to>
                                    </p:set>
                                    <p:animEffect transition="in" filter="fade">
                                      <p:cBhvr>
                                        <p:cTn id="7" dur="500"/>
                                        <p:tgtEl>
                                          <p:spTgt spid="6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
                                            <p:txEl>
                                              <p:pRg st="1" end="1"/>
                                            </p:txEl>
                                          </p:spTgt>
                                        </p:tgtEl>
                                        <p:attrNameLst>
                                          <p:attrName>style.visibility</p:attrName>
                                        </p:attrNameLst>
                                      </p:cBhvr>
                                      <p:to>
                                        <p:strVal val="visible"/>
                                      </p:to>
                                    </p:set>
                                    <p:animEffect transition="in" filter="fade">
                                      <p:cBhvr>
                                        <p:cTn id="12" dur="500"/>
                                        <p:tgtEl>
                                          <p:spTgt spid="6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xEl>
                                              <p:pRg st="2" end="2"/>
                                            </p:txEl>
                                          </p:spTgt>
                                        </p:tgtEl>
                                        <p:attrNameLst>
                                          <p:attrName>style.visibility</p:attrName>
                                        </p:attrNameLst>
                                      </p:cBhvr>
                                      <p:to>
                                        <p:strVal val="visible"/>
                                      </p:to>
                                    </p:set>
                                    <p:animEffect transition="in" filter="fade">
                                      <p:cBhvr>
                                        <p:cTn id="17" dur="500"/>
                                        <p:tgtEl>
                                          <p:spTgt spid="6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6">
                                            <p:txEl>
                                              <p:pRg st="3" end="3"/>
                                            </p:txEl>
                                          </p:spTgt>
                                        </p:tgtEl>
                                        <p:attrNameLst>
                                          <p:attrName>style.visibility</p:attrName>
                                        </p:attrNameLst>
                                      </p:cBhvr>
                                      <p:to>
                                        <p:strVal val="visible"/>
                                      </p:to>
                                    </p:set>
                                    <p:animEffect transition="in" filter="fade">
                                      <p:cBhvr>
                                        <p:cTn id="22" dur="500"/>
                                        <p:tgtEl>
                                          <p:spTgt spid="6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6">
                                            <p:txEl>
                                              <p:pRg st="4" end="4"/>
                                            </p:txEl>
                                          </p:spTgt>
                                        </p:tgtEl>
                                        <p:attrNameLst>
                                          <p:attrName>style.visibility</p:attrName>
                                        </p:attrNameLst>
                                      </p:cBhvr>
                                      <p:to>
                                        <p:strVal val="visible"/>
                                      </p:to>
                                    </p:set>
                                    <p:animEffect transition="in" filter="fade">
                                      <p:cBhvr>
                                        <p:cTn id="27" dur="500"/>
                                        <p:tgtEl>
                                          <p:spTgt spid="6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pSp>
        <p:nvGrpSpPr>
          <p:cNvPr id="682" name="Google Shape;682;p37"/>
          <p:cNvGrpSpPr/>
          <p:nvPr/>
        </p:nvGrpSpPr>
        <p:grpSpPr>
          <a:xfrm>
            <a:off x="427273" y="1315912"/>
            <a:ext cx="8771128" cy="5544616"/>
            <a:chOff x="1017078" y="1182471"/>
            <a:chExt cx="9964325" cy="5045532"/>
          </a:xfrm>
        </p:grpSpPr>
        <p:pic>
          <p:nvPicPr>
            <p:cNvPr id="683" name="Google Shape;683;p37"/>
            <p:cNvPicPr preferRelativeResize="0"/>
            <p:nvPr/>
          </p:nvPicPr>
          <p:blipFill rotWithShape="1">
            <a:blip r:embed="rId3">
              <a:alphaModFix/>
            </a:blip>
            <a:srcRect t="7407" b="44856"/>
            <a:stretch/>
          </p:blipFill>
          <p:spPr>
            <a:xfrm>
              <a:off x="1017078" y="1182471"/>
              <a:ext cx="9964325" cy="5045532"/>
            </a:xfrm>
            <a:prstGeom prst="rect">
              <a:avLst/>
            </a:prstGeom>
            <a:noFill/>
            <a:ln>
              <a:noFill/>
            </a:ln>
          </p:spPr>
        </p:pic>
        <p:sp>
          <p:nvSpPr>
            <p:cNvPr id="684" name="Google Shape;684;p37"/>
            <p:cNvSpPr txBox="1"/>
            <p:nvPr/>
          </p:nvSpPr>
          <p:spPr>
            <a:xfrm>
              <a:off x="8452694" y="3633645"/>
              <a:ext cx="364201" cy="2800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400" b="1">
                  <a:solidFill>
                    <a:srgbClr val="FF0000"/>
                  </a:solidFill>
                  <a:latin typeface="HY헤드라인M" panose="02030600000101010101" pitchFamily="18" charset="-127"/>
                  <a:ea typeface="HY헤드라인M" panose="02030600000101010101" pitchFamily="18" charset="-127"/>
                  <a:cs typeface="Malgun Gothic"/>
                  <a:sym typeface="Malgun Gothic"/>
                </a:rPr>
                <a:t>일</a:t>
              </a:r>
              <a:endParaRPr>
                <a:latin typeface="HY헤드라인M" panose="02030600000101010101" pitchFamily="18" charset="-127"/>
                <a:ea typeface="HY헤드라인M" panose="02030600000101010101" pitchFamily="18" charset="-127"/>
              </a:endParaRPr>
            </a:p>
          </p:txBody>
        </p:sp>
      </p:grpSp>
      <p:sp>
        <p:nvSpPr>
          <p:cNvPr id="685" name="Google Shape;685;p37"/>
          <p:cNvSpPr txBox="1"/>
          <p:nvPr/>
        </p:nvSpPr>
        <p:spPr>
          <a:xfrm>
            <a:off x="3717432" y="4616379"/>
            <a:ext cx="642937" cy="23083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36000" tIns="0" rIns="0" bIns="0" anchor="ctr" anchorCtr="0">
            <a:spAutoFit/>
          </a:bodyPr>
          <a:lstStyle/>
          <a:p>
            <a:pPr marL="0" marR="0" lvl="0" indent="0" algn="ctr" rtl="0">
              <a:spcBef>
                <a:spcPts val="0"/>
              </a:spcBef>
              <a:spcAft>
                <a:spcPts val="0"/>
              </a:spcAft>
              <a:buNone/>
            </a:pPr>
            <a:r>
              <a:rPr lang="en-US" altLang="ko-KR" sz="1500" dirty="0">
                <a:solidFill>
                  <a:srgbClr val="FF0000"/>
                </a:solidFill>
                <a:latin typeface="HY헤드라인M" panose="02030600000101010101" pitchFamily="18" charset="-127"/>
                <a:ea typeface="HY헤드라인M" panose="02030600000101010101" pitchFamily="18" charset="-127"/>
                <a:sym typeface="Arial"/>
              </a:rPr>
              <a:t>10</a:t>
            </a:r>
            <a:r>
              <a:rPr lang="ko-KR" sz="1500" dirty="0">
                <a:solidFill>
                  <a:srgbClr val="FF0000"/>
                </a:solidFill>
                <a:latin typeface="HY헤드라인M" panose="02030600000101010101" pitchFamily="18" charset="-127"/>
                <a:ea typeface="HY헤드라인M" panose="02030600000101010101" pitchFamily="18" charset="-127"/>
                <a:sym typeface="Arial"/>
              </a:rPr>
              <a:t>,</a:t>
            </a:r>
            <a:r>
              <a:rPr lang="en-US" altLang="ko-KR" sz="1500" dirty="0">
                <a:solidFill>
                  <a:srgbClr val="FF0000"/>
                </a:solidFill>
                <a:latin typeface="HY헤드라인M" panose="02030600000101010101" pitchFamily="18" charset="-127"/>
                <a:ea typeface="HY헤드라인M" panose="02030600000101010101" pitchFamily="18" charset="-127"/>
                <a:sym typeface="Arial"/>
              </a:rPr>
              <a:t>23</a:t>
            </a:r>
            <a:r>
              <a:rPr lang="ko-KR" sz="1500" dirty="0">
                <a:solidFill>
                  <a:srgbClr val="FF0000"/>
                </a:solidFill>
                <a:latin typeface="HY헤드라인M" panose="02030600000101010101" pitchFamily="18" charset="-127"/>
                <a:ea typeface="HY헤드라인M" panose="02030600000101010101" pitchFamily="18" charset="-127"/>
                <a:sym typeface="Arial"/>
              </a:rPr>
              <a:t>0</a:t>
            </a:r>
            <a:endParaRPr sz="1500" dirty="0">
              <a:solidFill>
                <a:srgbClr val="FF0000"/>
              </a:solidFill>
              <a:latin typeface="HY헤드라인M" panose="02030600000101010101" pitchFamily="18" charset="-127"/>
              <a:ea typeface="HY헤드라인M" panose="02030600000101010101" pitchFamily="18" charset="-127"/>
              <a:sym typeface="Arial"/>
            </a:endParaRPr>
          </a:p>
        </p:txBody>
      </p:sp>
      <p:sp>
        <p:nvSpPr>
          <p:cNvPr id="687" name="Google Shape;687;p37"/>
          <p:cNvSpPr txBox="1"/>
          <p:nvPr/>
        </p:nvSpPr>
        <p:spPr>
          <a:xfrm>
            <a:off x="2975263" y="3124851"/>
            <a:ext cx="3022928" cy="21544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36000" tIns="0" rIns="0" bIns="0" anchor="ctr" anchorCtr="0">
            <a:spAutoFit/>
          </a:bodyPr>
          <a:lstStyle/>
          <a:p>
            <a:pPr marL="0" marR="0" lvl="0" indent="0" algn="ctr" rtl="0">
              <a:spcBef>
                <a:spcPts val="0"/>
              </a:spcBef>
              <a:spcAft>
                <a:spcPts val="0"/>
              </a:spcAft>
              <a:buNone/>
            </a:pPr>
            <a:r>
              <a:rPr lang="ko-KR" dirty="0">
                <a:solidFill>
                  <a:srgbClr val="FF0000"/>
                </a:solidFill>
                <a:latin typeface="HY헤드라인M" panose="02030600000101010101" pitchFamily="18" charset="-127"/>
                <a:ea typeface="HY헤드라인M" panose="02030600000101010101" pitchFamily="18" charset="-127"/>
                <a:sym typeface="Arial"/>
              </a:rPr>
              <a:t>부산광역시 부산진구 000로</a:t>
            </a:r>
            <a:endParaRPr sz="1200" dirty="0">
              <a:latin typeface="HY헤드라인M" panose="02030600000101010101" pitchFamily="18" charset="-127"/>
              <a:ea typeface="HY헤드라인M" panose="02030600000101010101" pitchFamily="18" charset="-127"/>
            </a:endParaRPr>
          </a:p>
        </p:txBody>
      </p:sp>
      <p:sp>
        <p:nvSpPr>
          <p:cNvPr id="688" name="Google Shape;688;p37"/>
          <p:cNvSpPr txBox="1"/>
          <p:nvPr/>
        </p:nvSpPr>
        <p:spPr>
          <a:xfrm>
            <a:off x="2894285" y="2822895"/>
            <a:ext cx="699240" cy="23083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36000" tIns="0" rIns="0" bIns="0" anchor="ctr" anchorCtr="0">
            <a:spAutoFit/>
          </a:bodyPr>
          <a:lstStyle/>
          <a:p>
            <a:pPr marL="0" marR="0" lvl="0" indent="0" algn="ctr" rtl="0">
              <a:spcBef>
                <a:spcPts val="0"/>
              </a:spcBef>
              <a:spcAft>
                <a:spcPts val="0"/>
              </a:spcAft>
              <a:buNone/>
            </a:pPr>
            <a:r>
              <a:rPr lang="ko-KR" sz="1500" dirty="0">
                <a:solidFill>
                  <a:srgbClr val="FF0000"/>
                </a:solidFill>
                <a:latin typeface="HY헤드라인M" panose="02030600000101010101" pitchFamily="18" charset="-127"/>
                <a:ea typeface="HY헤드라인M" panose="02030600000101010101" pitchFamily="18" charset="-127"/>
                <a:sym typeface="Arial"/>
              </a:rPr>
              <a:t>202</a:t>
            </a:r>
            <a:r>
              <a:rPr lang="en-US" altLang="ko-KR" sz="1500" dirty="0">
                <a:solidFill>
                  <a:srgbClr val="FF0000"/>
                </a:solidFill>
                <a:latin typeface="HY헤드라인M" panose="02030600000101010101" pitchFamily="18" charset="-127"/>
                <a:ea typeface="HY헤드라인M" panose="02030600000101010101" pitchFamily="18" charset="-127"/>
                <a:sym typeface="Arial"/>
              </a:rPr>
              <a:t>6</a:t>
            </a:r>
            <a:endParaRPr sz="1500" dirty="0">
              <a:solidFill>
                <a:srgbClr val="FF0000"/>
              </a:solidFill>
              <a:latin typeface="HY헤드라인M" panose="02030600000101010101" pitchFamily="18" charset="-127"/>
              <a:ea typeface="HY헤드라인M" panose="02030600000101010101" pitchFamily="18" charset="-127"/>
              <a:sym typeface="Arial"/>
            </a:endParaRPr>
          </a:p>
        </p:txBody>
      </p:sp>
      <p:sp>
        <p:nvSpPr>
          <p:cNvPr id="689" name="Google Shape;689;p37"/>
          <p:cNvSpPr/>
          <p:nvPr/>
        </p:nvSpPr>
        <p:spPr>
          <a:xfrm>
            <a:off x="7860376" y="507504"/>
            <a:ext cx="2836199" cy="421754"/>
          </a:xfrm>
          <a:prstGeom prst="rect">
            <a:avLst/>
          </a:prstGeom>
          <a:solidFill>
            <a:srgbClr val="009FE3"/>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근로계약서 작성</a:t>
            </a:r>
            <a:endParaRPr>
              <a:latin typeface="HY헤드라인M" panose="02030600000101010101" pitchFamily="18" charset="-127"/>
              <a:ea typeface="HY헤드라인M" panose="02030600000101010101" pitchFamily="18" charset="-127"/>
            </a:endParaRPr>
          </a:p>
        </p:txBody>
      </p:sp>
      <p:sp>
        <p:nvSpPr>
          <p:cNvPr id="690" name="Google Shape;690;p37"/>
          <p:cNvSpPr/>
          <p:nvPr/>
        </p:nvSpPr>
        <p:spPr>
          <a:xfrm>
            <a:off x="1" y="1692399"/>
            <a:ext cx="450155" cy="1368152"/>
          </a:xfrm>
          <a:prstGeom prst="rect">
            <a:avLst/>
          </a:prstGeom>
          <a:solidFill>
            <a:srgbClr val="009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91" name="Google Shape;691;p37"/>
          <p:cNvSpPr/>
          <p:nvPr/>
        </p:nvSpPr>
        <p:spPr>
          <a:xfrm>
            <a:off x="-23626" y="313603"/>
            <a:ext cx="8492254"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rgbClr val="009FE3"/>
                </a:solidFill>
                <a:latin typeface="HY헤드라인M" panose="02030600000101010101" pitchFamily="18" charset="-127"/>
                <a:ea typeface="HY헤드라인M" panose="02030600000101010101" pitchFamily="18" charset="-127"/>
                <a:sym typeface="Arial"/>
              </a:rPr>
              <a:t>복습</a:t>
            </a:r>
            <a:r>
              <a:rPr lang="ko-KR" sz="4600" dirty="0">
                <a:solidFill>
                  <a:schemeClr val="dk1"/>
                </a:solidFill>
                <a:latin typeface="HY헤드라인M" panose="02030600000101010101" pitchFamily="18" charset="-127"/>
                <a:ea typeface="HY헤드라인M" panose="02030600000101010101" pitchFamily="18" charset="-127"/>
                <a:sym typeface="Arial"/>
              </a:rPr>
              <a:t> 근로계약서 틀린 점 찾기</a:t>
            </a:r>
            <a:endParaRPr dirty="0">
              <a:latin typeface="HY헤드라인M" panose="02030600000101010101" pitchFamily="18" charset="-127"/>
              <a:ea typeface="HY헤드라인M" panose="02030600000101010101" pitchFamily="18" charset="-127"/>
            </a:endParaRPr>
          </a:p>
        </p:txBody>
      </p:sp>
      <p:sp>
        <p:nvSpPr>
          <p:cNvPr id="692" name="Google Shape;692;p37"/>
          <p:cNvSpPr/>
          <p:nvPr/>
        </p:nvSpPr>
        <p:spPr>
          <a:xfrm>
            <a:off x="2773576" y="3647971"/>
            <a:ext cx="2480223" cy="823642"/>
          </a:xfrm>
          <a:prstGeom prst="ellipse">
            <a:avLst/>
          </a:prstGeom>
          <a:noFill/>
          <a:ln w="25400" cap="flat" cmpd="sng">
            <a:solidFill>
              <a:srgbClr val="E8424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5">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93" name="Google Shape;693;p37"/>
          <p:cNvSpPr/>
          <p:nvPr/>
        </p:nvSpPr>
        <p:spPr>
          <a:xfrm>
            <a:off x="5998191" y="2454801"/>
            <a:ext cx="3534303" cy="971863"/>
          </a:xfrm>
          <a:prstGeom prst="wedgeRoundRectCallout">
            <a:avLst>
              <a:gd name="adj1" fmla="val -73772"/>
              <a:gd name="adj2" fmla="val 92582"/>
              <a:gd name="adj3" fmla="val 16667"/>
            </a:avLst>
          </a:prstGeom>
          <a:solidFill>
            <a:srgbClr val="F3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600" dirty="0">
                <a:solidFill>
                  <a:schemeClr val="dk1"/>
                </a:solidFill>
                <a:latin typeface="HY헤드라인M" panose="02030600000101010101" pitchFamily="18" charset="-127"/>
                <a:ea typeface="HY헤드라인M" panose="02030600000101010101" pitchFamily="18" charset="-127"/>
                <a:sym typeface="Arial"/>
              </a:rPr>
              <a:t>청소년은 하루 7시간, 1주일 </a:t>
            </a:r>
            <a:r>
              <a:rPr lang="ko-KR" sz="1600" dirty="0">
                <a:solidFill>
                  <a:schemeClr val="lt1"/>
                </a:solidFill>
                <a:latin typeface="HY헤드라인M" panose="02030600000101010101" pitchFamily="18" charset="-127"/>
                <a:ea typeface="HY헤드라인M" panose="02030600000101010101" pitchFamily="18" charset="-127"/>
                <a:sym typeface="Arial"/>
              </a:rPr>
              <a:t>35시간</a:t>
            </a:r>
            <a:r>
              <a:rPr lang="ko-KR" sz="1600" dirty="0">
                <a:solidFill>
                  <a:schemeClr val="dk1"/>
                </a:solidFill>
                <a:latin typeface="HY헤드라인M" panose="02030600000101010101" pitchFamily="18" charset="-127"/>
                <a:ea typeface="HY헤드라인M" panose="02030600000101010101" pitchFamily="18" charset="-127"/>
                <a:sym typeface="Arial"/>
              </a:rPr>
              <a:t> 이하 근무 가능</a:t>
            </a:r>
            <a:r>
              <a:rPr lang="en-US" altLang="ko-KR" sz="1100" dirty="0">
                <a:solidFill>
                  <a:schemeClr val="dk1"/>
                </a:solidFill>
                <a:latin typeface="HY헤드라인M" panose="02030600000101010101" pitchFamily="18" charset="-127"/>
                <a:ea typeface="HY헤드라인M" panose="02030600000101010101" pitchFamily="18" charset="-127"/>
                <a:sym typeface="Arial"/>
              </a:rPr>
              <a:t>(</a:t>
            </a:r>
            <a:r>
              <a:rPr lang="ko-KR" altLang="en-US" sz="1100" dirty="0">
                <a:solidFill>
                  <a:schemeClr val="dk1"/>
                </a:solidFill>
                <a:latin typeface="HY헤드라인M" panose="02030600000101010101" pitchFamily="18" charset="-127"/>
                <a:ea typeface="HY헤드라인M" panose="02030600000101010101" pitchFamily="18" charset="-127"/>
                <a:sym typeface="Arial"/>
              </a:rPr>
              <a:t>본인동의 </a:t>
            </a:r>
            <a:r>
              <a:rPr lang="en-US" altLang="ko-KR" sz="1100" dirty="0">
                <a:solidFill>
                  <a:schemeClr val="dk1"/>
                </a:solidFill>
                <a:latin typeface="HY헤드라인M" panose="02030600000101010101" pitchFamily="18" charset="-127"/>
                <a:ea typeface="HY헤드라인M" panose="02030600000101010101" pitchFamily="18" charset="-127"/>
                <a:sym typeface="Arial"/>
              </a:rPr>
              <a:t>8</a:t>
            </a:r>
            <a:r>
              <a:rPr lang="ko-KR" altLang="en-US" sz="1100" dirty="0">
                <a:solidFill>
                  <a:schemeClr val="dk1"/>
                </a:solidFill>
                <a:latin typeface="HY헤드라인M" panose="02030600000101010101" pitchFamily="18" charset="-127"/>
                <a:ea typeface="HY헤드라인M" panose="02030600000101010101" pitchFamily="18" charset="-127"/>
                <a:sym typeface="Arial"/>
              </a:rPr>
              <a:t>시간</a:t>
            </a:r>
            <a:r>
              <a:rPr lang="en-US" altLang="ko-KR" sz="1100" dirty="0">
                <a:solidFill>
                  <a:schemeClr val="dk1"/>
                </a:solidFill>
                <a:latin typeface="HY헤드라인M" panose="02030600000101010101" pitchFamily="18" charset="-127"/>
                <a:ea typeface="HY헤드라인M" panose="02030600000101010101" pitchFamily="18" charset="-127"/>
                <a:sym typeface="Arial"/>
              </a:rPr>
              <a:t>, 40</a:t>
            </a:r>
            <a:r>
              <a:rPr lang="ko-KR" altLang="en-US" sz="1100" dirty="0">
                <a:solidFill>
                  <a:schemeClr val="dk1"/>
                </a:solidFill>
                <a:latin typeface="HY헤드라인M" panose="02030600000101010101" pitchFamily="18" charset="-127"/>
                <a:ea typeface="HY헤드라인M" panose="02030600000101010101" pitchFamily="18" charset="-127"/>
                <a:sym typeface="Arial"/>
              </a:rPr>
              <a:t>시간 가능</a:t>
            </a:r>
            <a:r>
              <a:rPr lang="en-US" altLang="ko-KR" sz="1100" dirty="0">
                <a:solidFill>
                  <a:schemeClr val="dk1"/>
                </a:solidFill>
                <a:latin typeface="HY헤드라인M" panose="02030600000101010101" pitchFamily="18" charset="-127"/>
                <a:ea typeface="HY헤드라인M" panose="02030600000101010101" pitchFamily="18" charset="-127"/>
                <a:sym typeface="Arial"/>
              </a:rPr>
              <a:t>)</a:t>
            </a:r>
            <a:r>
              <a:rPr lang="ko-KR" sz="1100" dirty="0">
                <a:solidFill>
                  <a:schemeClr val="dk1"/>
                </a:solidFill>
                <a:latin typeface="HY헤드라인M" panose="02030600000101010101" pitchFamily="18" charset="-127"/>
                <a:ea typeface="HY헤드라인M" panose="02030600000101010101" pitchFamily="18" charset="-127"/>
                <a:sym typeface="Arial"/>
              </a:rPr>
              <a:t> </a:t>
            </a:r>
            <a:r>
              <a:rPr lang="ko-KR" sz="1600" dirty="0">
                <a:solidFill>
                  <a:schemeClr val="lt1"/>
                </a:solidFill>
                <a:latin typeface="HY헤드라인M" panose="02030600000101010101" pitchFamily="18" charset="-127"/>
                <a:ea typeface="HY헤드라인M" panose="02030600000101010101" pitchFamily="18" charset="-127"/>
                <a:sym typeface="Arial"/>
              </a:rPr>
              <a:t>야간근로(22시~06시)제한</a:t>
            </a:r>
            <a:endParaRPr sz="16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694" name="Google Shape;694;p37"/>
          <p:cNvSpPr/>
          <p:nvPr/>
        </p:nvSpPr>
        <p:spPr>
          <a:xfrm>
            <a:off x="6429341" y="3717673"/>
            <a:ext cx="572027" cy="410006"/>
          </a:xfrm>
          <a:prstGeom prst="ellipse">
            <a:avLst/>
          </a:prstGeom>
          <a:noFill/>
          <a:ln w="25400" cap="flat" cmpd="sng">
            <a:solidFill>
              <a:srgbClr val="E8424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5">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95" name="Google Shape;695;p37"/>
          <p:cNvSpPr/>
          <p:nvPr/>
        </p:nvSpPr>
        <p:spPr>
          <a:xfrm>
            <a:off x="8176911" y="3717673"/>
            <a:ext cx="1990672" cy="1182134"/>
          </a:xfrm>
          <a:prstGeom prst="wedgeRoundRectCallout">
            <a:avLst>
              <a:gd name="adj1" fmla="val -112858"/>
              <a:gd name="adj2" fmla="val -38270"/>
              <a:gd name="adj3" fmla="val 16667"/>
            </a:avLst>
          </a:prstGeom>
          <a:solidFill>
            <a:srgbClr val="F398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600" dirty="0">
                <a:solidFill>
                  <a:schemeClr val="dk1"/>
                </a:solidFill>
                <a:latin typeface="HY헤드라인M" panose="02030600000101010101" pitchFamily="18" charset="-127"/>
                <a:ea typeface="HY헤드라인M" panose="02030600000101010101" pitchFamily="18" charset="-127"/>
                <a:sym typeface="Arial"/>
              </a:rPr>
              <a:t>휴게시간은 4시간 근무 시 </a:t>
            </a:r>
            <a:r>
              <a:rPr lang="ko-KR" sz="1600" dirty="0">
                <a:solidFill>
                  <a:schemeClr val="lt1"/>
                </a:solidFill>
                <a:latin typeface="HY헤드라인M" panose="02030600000101010101" pitchFamily="18" charset="-127"/>
                <a:ea typeface="HY헤드라인M" panose="02030600000101010101" pitchFamily="18" charset="-127"/>
                <a:sym typeface="Arial"/>
              </a:rPr>
              <a:t>30분 이상</a:t>
            </a:r>
            <a:r>
              <a:rPr lang="ko-KR" sz="1600" dirty="0">
                <a:solidFill>
                  <a:schemeClr val="dk1"/>
                </a:solidFill>
                <a:latin typeface="HY헤드라인M" panose="02030600000101010101" pitchFamily="18" charset="-127"/>
                <a:ea typeface="HY헤드라인M" panose="02030600000101010101" pitchFamily="18" charset="-127"/>
                <a:sym typeface="Arial"/>
              </a:rPr>
              <a:t> </a:t>
            </a:r>
            <a:endParaRPr sz="1200" dirty="0">
              <a:latin typeface="HY헤드라인M" panose="02030600000101010101" pitchFamily="18" charset="-127"/>
              <a:ea typeface="HY헤드라인M" panose="02030600000101010101" pitchFamily="18" charset="-127"/>
            </a:endParaRPr>
          </a:p>
          <a:p>
            <a:pPr marL="0" marR="0" lvl="0" indent="0" algn="ctr" rtl="0">
              <a:spcBef>
                <a:spcPts val="221"/>
              </a:spcBef>
              <a:spcAft>
                <a:spcPts val="0"/>
              </a:spcAft>
              <a:buNone/>
            </a:pPr>
            <a:r>
              <a:rPr lang="ko-KR" sz="1600" dirty="0">
                <a:solidFill>
                  <a:schemeClr val="dk1"/>
                </a:solidFill>
                <a:latin typeface="HY헤드라인M" panose="02030600000101010101" pitchFamily="18" charset="-127"/>
                <a:ea typeface="HY헤드라인M" panose="02030600000101010101" pitchFamily="18" charset="-127"/>
                <a:sym typeface="Arial"/>
              </a:rPr>
              <a:t>8시간 근무 </a:t>
            </a:r>
            <a:r>
              <a:rPr lang="ko-KR" sz="1600" dirty="0">
                <a:solidFill>
                  <a:schemeClr val="lt1"/>
                </a:solidFill>
                <a:latin typeface="HY헤드라인M" panose="02030600000101010101" pitchFamily="18" charset="-127"/>
                <a:ea typeface="HY헤드라인M" panose="02030600000101010101" pitchFamily="18" charset="-127"/>
                <a:sym typeface="Arial"/>
              </a:rPr>
              <a:t>1</a:t>
            </a:r>
            <a:r>
              <a:rPr lang="ko-KR" dirty="0">
                <a:solidFill>
                  <a:schemeClr val="lt1"/>
                </a:solidFill>
                <a:latin typeface="HY헤드라인M" panose="02030600000101010101" pitchFamily="18" charset="-127"/>
                <a:ea typeface="HY헤드라인M" panose="02030600000101010101" pitchFamily="18" charset="-127"/>
                <a:sym typeface="Arial"/>
              </a:rPr>
              <a:t>시간이상</a:t>
            </a:r>
            <a:r>
              <a:rPr lang="ko-KR" sz="1600" dirty="0">
                <a:solidFill>
                  <a:schemeClr val="lt1"/>
                </a:solidFill>
                <a:latin typeface="HY헤드라인M" panose="02030600000101010101" pitchFamily="18" charset="-127"/>
                <a:ea typeface="HY헤드라인M" panose="02030600000101010101" pitchFamily="18" charset="-127"/>
                <a:sym typeface="Arial"/>
              </a:rPr>
              <a:t> 필수</a:t>
            </a:r>
            <a:endParaRPr sz="16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696" name="Google Shape;696;p37"/>
          <p:cNvSpPr/>
          <p:nvPr/>
        </p:nvSpPr>
        <p:spPr>
          <a:xfrm>
            <a:off x="3745471" y="4488145"/>
            <a:ext cx="642938" cy="466724"/>
          </a:xfrm>
          <a:prstGeom prst="ellipse">
            <a:avLst/>
          </a:prstGeom>
          <a:noFill/>
          <a:ln w="25400" cap="flat" cmpd="sng">
            <a:solidFill>
              <a:srgbClr val="E8424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5">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697" name="Google Shape;697;p37"/>
          <p:cNvSpPr/>
          <p:nvPr/>
        </p:nvSpPr>
        <p:spPr>
          <a:xfrm>
            <a:off x="2754412" y="5329238"/>
            <a:ext cx="2195959" cy="864096"/>
          </a:xfrm>
          <a:prstGeom prst="wedgeRoundRectCallout">
            <a:avLst>
              <a:gd name="adj1" fmla="val 24949"/>
              <a:gd name="adj2" fmla="val -94851"/>
              <a:gd name="adj3" fmla="val 16667"/>
            </a:avLst>
          </a:prstGeom>
          <a:solidFill>
            <a:srgbClr val="F39801"/>
          </a:solidFill>
          <a:ln>
            <a:noFill/>
          </a:ln>
        </p:spPr>
        <p:txBody>
          <a:bodyPr spcFirstLastPara="1" wrap="square" lIns="72000" tIns="0" rIns="72000" bIns="0" anchor="ctr" anchorCtr="0">
            <a:noAutofit/>
          </a:bodyPr>
          <a:lstStyle/>
          <a:p>
            <a:pPr marL="0" marR="0" lvl="0" indent="0" algn="ctr"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202</a:t>
            </a:r>
            <a:r>
              <a:rPr lang="en-US" altLang="ko-KR" sz="1800" dirty="0">
                <a:solidFill>
                  <a:schemeClr val="dk1"/>
                </a:solidFill>
                <a:latin typeface="HY헤드라인M" panose="02030600000101010101" pitchFamily="18" charset="-127"/>
                <a:ea typeface="HY헤드라인M" panose="02030600000101010101" pitchFamily="18" charset="-127"/>
              </a:rPr>
              <a:t>6</a:t>
            </a:r>
            <a:r>
              <a:rPr lang="ko-KR" sz="1800" dirty="0">
                <a:solidFill>
                  <a:schemeClr val="dk1"/>
                </a:solidFill>
                <a:latin typeface="HY헤드라인M" panose="02030600000101010101" pitchFamily="18" charset="-127"/>
                <a:ea typeface="HY헤드라인M" panose="02030600000101010101" pitchFamily="18" charset="-127"/>
                <a:sym typeface="Arial"/>
              </a:rPr>
              <a:t>년 최저임금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lt1"/>
                </a:solidFill>
                <a:latin typeface="HY헤드라인M" panose="02030600000101010101" pitchFamily="18" charset="-127"/>
                <a:ea typeface="HY헤드라인M" panose="02030600000101010101" pitchFamily="18" charset="-127"/>
                <a:sym typeface="Arial"/>
              </a:rPr>
              <a:t>‘시급 </a:t>
            </a:r>
            <a:r>
              <a:rPr lang="en-US" altLang="ko-KR" sz="1800" dirty="0">
                <a:solidFill>
                  <a:schemeClr val="lt1"/>
                </a:solidFill>
                <a:latin typeface="HY헤드라인M" panose="02030600000101010101" pitchFamily="18" charset="-127"/>
                <a:ea typeface="HY헤드라인M" panose="02030600000101010101" pitchFamily="18" charset="-127"/>
                <a:sym typeface="Arial"/>
              </a:rPr>
              <a:t>10</a:t>
            </a:r>
            <a:r>
              <a:rPr lang="ko-KR" sz="1800" dirty="0">
                <a:solidFill>
                  <a:schemeClr val="lt1"/>
                </a:solidFill>
                <a:latin typeface="HY헤드라인M" panose="02030600000101010101" pitchFamily="18" charset="-127"/>
                <a:ea typeface="HY헤드라인M" panose="02030600000101010101" pitchFamily="18" charset="-127"/>
                <a:sym typeface="Arial"/>
              </a:rPr>
              <a:t>,</a:t>
            </a:r>
            <a:r>
              <a:rPr lang="en-US" altLang="ko-KR" sz="1800" dirty="0">
                <a:solidFill>
                  <a:schemeClr val="lt1"/>
                </a:solidFill>
                <a:latin typeface="HY헤드라인M" panose="02030600000101010101" pitchFamily="18" charset="-127"/>
                <a:ea typeface="HY헤드라인M" panose="02030600000101010101" pitchFamily="18" charset="-127"/>
              </a:rPr>
              <a:t>320</a:t>
            </a:r>
            <a:r>
              <a:rPr lang="ko-KR" sz="1800" dirty="0">
                <a:solidFill>
                  <a:schemeClr val="lt1"/>
                </a:solidFill>
                <a:latin typeface="HY헤드라인M" panose="02030600000101010101" pitchFamily="18" charset="-127"/>
                <a:ea typeface="HY헤드라인M" panose="02030600000101010101" pitchFamily="18" charset="-127"/>
                <a:sym typeface="Arial"/>
              </a:rPr>
              <a:t>원‘</a:t>
            </a:r>
            <a:endParaRPr dirty="0">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3"/>
                                        </p:tgtEl>
                                        <p:attrNameLst>
                                          <p:attrName>style.visibility</p:attrName>
                                        </p:attrNameLst>
                                      </p:cBhvr>
                                      <p:to>
                                        <p:strVal val="visible"/>
                                      </p:to>
                                    </p:set>
                                    <p:animEffect transition="in" filter="fade">
                                      <p:cBhvr>
                                        <p:cTn id="12" dur="500"/>
                                        <p:tgtEl>
                                          <p:spTgt spid="6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4"/>
                                        </p:tgtEl>
                                        <p:attrNameLst>
                                          <p:attrName>style.visibility</p:attrName>
                                        </p:attrNameLst>
                                      </p:cBhvr>
                                      <p:to>
                                        <p:strVal val="visible"/>
                                      </p:to>
                                    </p:set>
                                    <p:animEffect transition="in" filter="fade">
                                      <p:cBhvr>
                                        <p:cTn id="17" dur="500"/>
                                        <p:tgtEl>
                                          <p:spTgt spid="6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5"/>
                                        </p:tgtEl>
                                        <p:attrNameLst>
                                          <p:attrName>style.visibility</p:attrName>
                                        </p:attrNameLst>
                                      </p:cBhvr>
                                      <p:to>
                                        <p:strVal val="visible"/>
                                      </p:to>
                                    </p:set>
                                    <p:animEffect transition="in" filter="fade">
                                      <p:cBhvr>
                                        <p:cTn id="22" dur="500"/>
                                        <p:tgtEl>
                                          <p:spTgt spid="6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6"/>
                                        </p:tgtEl>
                                        <p:attrNameLst>
                                          <p:attrName>style.visibility</p:attrName>
                                        </p:attrNameLst>
                                      </p:cBhvr>
                                      <p:to>
                                        <p:strVal val="visible"/>
                                      </p:to>
                                    </p:set>
                                    <p:animEffect transition="in" filter="fade">
                                      <p:cBhvr>
                                        <p:cTn id="27" dur="500"/>
                                        <p:tgtEl>
                                          <p:spTgt spid="6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7"/>
                                        </p:tgtEl>
                                        <p:attrNameLst>
                                          <p:attrName>style.visibility</p:attrName>
                                        </p:attrNameLst>
                                      </p:cBhvr>
                                      <p:to>
                                        <p:strVal val="visible"/>
                                      </p:to>
                                    </p:set>
                                    <p:animEffect transition="in" filter="fade">
                                      <p:cBhvr>
                                        <p:cTn id="32" dur="5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8"/>
          <p:cNvSpPr/>
          <p:nvPr/>
        </p:nvSpPr>
        <p:spPr>
          <a:xfrm>
            <a:off x="1470074" y="272430"/>
            <a:ext cx="9291186"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법을 위반한 근로계약일 때 </a:t>
            </a:r>
            <a:endParaRPr dirty="0">
              <a:latin typeface="HY헤드라인M" panose="02030600000101010101" pitchFamily="18" charset="-127"/>
              <a:ea typeface="HY헤드라인M" panose="02030600000101010101" pitchFamily="18" charset="-127"/>
            </a:endParaRPr>
          </a:p>
        </p:txBody>
      </p:sp>
      <p:pic>
        <p:nvPicPr>
          <p:cNvPr id="704" name="Google Shape;704;p38" descr="D:\01.프로젝트-SUM\[프로젝트]취업지원센터\18.표준교안ppt제작\png저장\2-1_1차시\18-1.png"/>
          <p:cNvPicPr preferRelativeResize="0"/>
          <p:nvPr/>
        </p:nvPicPr>
        <p:blipFill rotWithShape="1">
          <a:blip r:embed="rId3">
            <a:alphaModFix/>
          </a:blip>
          <a:srcRect/>
          <a:stretch/>
        </p:blipFill>
        <p:spPr>
          <a:xfrm>
            <a:off x="694755" y="212998"/>
            <a:ext cx="786384" cy="762000"/>
          </a:xfrm>
          <a:prstGeom prst="rect">
            <a:avLst/>
          </a:prstGeom>
          <a:noFill/>
          <a:ln>
            <a:noFill/>
          </a:ln>
        </p:spPr>
      </p:pic>
      <p:sp>
        <p:nvSpPr>
          <p:cNvPr id="705" name="Google Shape;705;p38"/>
          <p:cNvSpPr/>
          <p:nvPr/>
        </p:nvSpPr>
        <p:spPr>
          <a:xfrm>
            <a:off x="8803084" y="507504"/>
            <a:ext cx="1893491" cy="421754"/>
          </a:xfrm>
          <a:prstGeom prst="rect">
            <a:avLst/>
          </a:prstGeom>
          <a:solidFill>
            <a:srgbClr val="E84246"/>
          </a:solidFill>
          <a:ln>
            <a:noFill/>
          </a:ln>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노동시간</a:t>
            </a:r>
            <a:endParaRPr>
              <a:latin typeface="HY헤드라인M" panose="02030600000101010101" pitchFamily="18" charset="-127"/>
              <a:ea typeface="HY헤드라인M" panose="02030600000101010101" pitchFamily="18" charset="-127"/>
            </a:endParaRPr>
          </a:p>
        </p:txBody>
      </p:sp>
      <p:pic>
        <p:nvPicPr>
          <p:cNvPr id="706" name="Google Shape;706;p38" descr="D:\01.프로젝트-SUM\[프로젝트]취업지원센터\18.표준교안ppt제작\png저장\2-1_1차시\26-7.png"/>
          <p:cNvPicPr preferRelativeResize="0"/>
          <p:nvPr/>
        </p:nvPicPr>
        <p:blipFill rotWithShape="1">
          <a:blip r:embed="rId4">
            <a:alphaModFix/>
          </a:blip>
          <a:srcRect/>
          <a:stretch/>
        </p:blipFill>
        <p:spPr>
          <a:xfrm rot="10800000">
            <a:off x="8036853" y="5553387"/>
            <a:ext cx="1194816" cy="938784"/>
          </a:xfrm>
          <a:prstGeom prst="rect">
            <a:avLst/>
          </a:prstGeom>
          <a:noFill/>
          <a:ln>
            <a:noFill/>
          </a:ln>
        </p:spPr>
      </p:pic>
      <p:pic>
        <p:nvPicPr>
          <p:cNvPr id="707" name="Google Shape;707;p38" descr="D:\01.프로젝트-SUM\[프로젝트]취업지원센터\18.표준교안ppt제작\png저장\2-1_1차시\26-1.png"/>
          <p:cNvPicPr preferRelativeResize="0"/>
          <p:nvPr/>
        </p:nvPicPr>
        <p:blipFill rotWithShape="1">
          <a:blip r:embed="rId5">
            <a:alphaModFix/>
          </a:blip>
          <a:srcRect/>
          <a:stretch/>
        </p:blipFill>
        <p:spPr>
          <a:xfrm>
            <a:off x="1035745" y="1438653"/>
            <a:ext cx="1085088" cy="2499360"/>
          </a:xfrm>
          <a:prstGeom prst="rect">
            <a:avLst/>
          </a:prstGeom>
          <a:noFill/>
          <a:ln>
            <a:noFill/>
          </a:ln>
        </p:spPr>
      </p:pic>
      <p:pic>
        <p:nvPicPr>
          <p:cNvPr id="708" name="Google Shape;708;p38" descr="D:\01.프로젝트-SUM\[프로젝트]취업지원센터\18.표준교안ppt제작\png저장\2-1_1차시\26-2.png"/>
          <p:cNvPicPr preferRelativeResize="0"/>
          <p:nvPr/>
        </p:nvPicPr>
        <p:blipFill rotWithShape="1">
          <a:blip r:embed="rId6">
            <a:alphaModFix/>
          </a:blip>
          <a:srcRect/>
          <a:stretch/>
        </p:blipFill>
        <p:spPr>
          <a:xfrm>
            <a:off x="9199880" y="4394366"/>
            <a:ext cx="1493520" cy="2493264"/>
          </a:xfrm>
          <a:prstGeom prst="rect">
            <a:avLst/>
          </a:prstGeom>
          <a:noFill/>
          <a:ln>
            <a:noFill/>
          </a:ln>
        </p:spPr>
      </p:pic>
      <p:pic>
        <p:nvPicPr>
          <p:cNvPr id="709" name="Google Shape;709;p38" descr="D:\01.프로젝트-SUM\[프로젝트]취업지원센터\18.표준교안ppt제작\png저장\2-1_1차시\26-3.png"/>
          <p:cNvPicPr preferRelativeResize="0"/>
          <p:nvPr/>
        </p:nvPicPr>
        <p:blipFill rotWithShape="1">
          <a:blip r:embed="rId7">
            <a:alphaModFix/>
          </a:blip>
          <a:srcRect/>
          <a:stretch/>
        </p:blipFill>
        <p:spPr>
          <a:xfrm>
            <a:off x="9231669" y="1565420"/>
            <a:ext cx="518160" cy="896112"/>
          </a:xfrm>
          <a:prstGeom prst="rect">
            <a:avLst/>
          </a:prstGeom>
          <a:noFill/>
          <a:ln>
            <a:noFill/>
          </a:ln>
        </p:spPr>
      </p:pic>
      <p:pic>
        <p:nvPicPr>
          <p:cNvPr id="710" name="Google Shape;710;p38" descr="D:\01.프로젝트-SUM\[프로젝트]취업지원센터\18.표준교안ppt제작\png저장\2-1_1차시\26-6.png"/>
          <p:cNvPicPr preferRelativeResize="0"/>
          <p:nvPr/>
        </p:nvPicPr>
        <p:blipFill rotWithShape="1">
          <a:blip r:embed="rId8">
            <a:alphaModFix/>
          </a:blip>
          <a:srcRect/>
          <a:stretch/>
        </p:blipFill>
        <p:spPr>
          <a:xfrm>
            <a:off x="2358189" y="1730428"/>
            <a:ext cx="1194816" cy="938784"/>
          </a:xfrm>
          <a:prstGeom prst="rect">
            <a:avLst/>
          </a:prstGeom>
          <a:noFill/>
          <a:ln>
            <a:noFill/>
          </a:ln>
        </p:spPr>
      </p:pic>
      <p:pic>
        <p:nvPicPr>
          <p:cNvPr id="711" name="Google Shape;711;p38" descr="D:\01.프로젝트-SUM\[프로젝트]취업지원센터\18.표준교안ppt제작\png저장\2-1_1차시\26-7.png"/>
          <p:cNvPicPr preferRelativeResize="0"/>
          <p:nvPr/>
        </p:nvPicPr>
        <p:blipFill rotWithShape="1">
          <a:blip r:embed="rId4">
            <a:alphaModFix/>
          </a:blip>
          <a:srcRect/>
          <a:stretch/>
        </p:blipFill>
        <p:spPr>
          <a:xfrm>
            <a:off x="1035745" y="4334266"/>
            <a:ext cx="1194816" cy="938784"/>
          </a:xfrm>
          <a:prstGeom prst="rect">
            <a:avLst/>
          </a:prstGeom>
          <a:noFill/>
          <a:ln>
            <a:noFill/>
          </a:ln>
        </p:spPr>
      </p:pic>
      <p:pic>
        <p:nvPicPr>
          <p:cNvPr id="712" name="Google Shape;712;p38" descr="D:\01.프로젝트-SUM\[프로젝트]취업지원센터\18.표준교안ppt제작\png저장\2-1_1차시\26-6.png"/>
          <p:cNvPicPr preferRelativeResize="0"/>
          <p:nvPr/>
        </p:nvPicPr>
        <p:blipFill rotWithShape="1">
          <a:blip r:embed="rId8">
            <a:alphaModFix/>
          </a:blip>
          <a:srcRect/>
          <a:stretch/>
        </p:blipFill>
        <p:spPr>
          <a:xfrm rot="10800000">
            <a:off x="8268162" y="2930836"/>
            <a:ext cx="1194816" cy="938784"/>
          </a:xfrm>
          <a:prstGeom prst="rect">
            <a:avLst/>
          </a:prstGeom>
          <a:noFill/>
          <a:ln>
            <a:noFill/>
          </a:ln>
        </p:spPr>
      </p:pic>
      <p:sp>
        <p:nvSpPr>
          <p:cNvPr id="713" name="Google Shape;713;p38"/>
          <p:cNvSpPr txBox="1"/>
          <p:nvPr/>
        </p:nvSpPr>
        <p:spPr>
          <a:xfrm>
            <a:off x="2649236" y="2003218"/>
            <a:ext cx="6712094" cy="1785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근로계약시 시급을</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ko-KR" altLang="en-US" sz="2200" dirty="0">
                <a:solidFill>
                  <a:schemeClr val="dk1"/>
                </a:solidFill>
                <a:latin typeface="HY헤드라인M" panose="02030600000101010101" pitchFamily="18" charset="-127"/>
                <a:ea typeface="HY헤드라인M" panose="02030600000101010101" pitchFamily="18" charset="-127"/>
                <a:sym typeface="Arial"/>
              </a:rPr>
              <a:t>주휴수당 포함</a:t>
            </a:r>
            <a:r>
              <a:rPr lang="ko-KR" sz="2200" dirty="0">
                <a:solidFill>
                  <a:schemeClr val="dk1"/>
                </a:solidFill>
                <a:latin typeface="HY헤드라인M" panose="02030600000101010101" pitchFamily="18" charset="-127"/>
                <a:ea typeface="HY헤드라인M" panose="02030600000101010101" pitchFamily="18" charset="-127"/>
                <a:sym typeface="Arial"/>
              </a:rPr>
              <a:t> </a:t>
            </a:r>
            <a:r>
              <a:rPr lang="en-US" altLang="ko-KR" sz="2200" dirty="0">
                <a:solidFill>
                  <a:srgbClr val="E84246"/>
                </a:solidFill>
                <a:latin typeface="HY헤드라인M" panose="02030600000101010101" pitchFamily="18" charset="-127"/>
                <a:ea typeface="HY헤드라인M" panose="02030600000101010101" pitchFamily="18" charset="-127"/>
                <a:sym typeface="Arial"/>
              </a:rPr>
              <a:t>11,000</a:t>
            </a:r>
            <a:r>
              <a:rPr lang="ko-KR" sz="2200" dirty="0">
                <a:solidFill>
                  <a:srgbClr val="E84246"/>
                </a:solidFill>
                <a:latin typeface="HY헤드라인M" panose="02030600000101010101" pitchFamily="18" charset="-127"/>
                <a:ea typeface="HY헤드라인M" panose="02030600000101010101" pitchFamily="18" charset="-127"/>
                <a:sym typeface="Arial"/>
              </a:rPr>
              <a:t>원</a:t>
            </a:r>
            <a:r>
              <a:rPr lang="ko-KR" sz="2200" dirty="0">
                <a:solidFill>
                  <a:schemeClr val="dk1"/>
                </a:solidFill>
                <a:latin typeface="HY헤드라인M" panose="02030600000101010101" pitchFamily="18" charset="-127"/>
                <a:ea typeface="HY헤드라인M" panose="02030600000101010101" pitchFamily="18" charset="-127"/>
                <a:sym typeface="Arial"/>
              </a:rPr>
              <a:t>으로 </a:t>
            </a:r>
            <a:r>
              <a:rPr lang="ko-KR" altLang="en-US" sz="2200" dirty="0">
                <a:solidFill>
                  <a:schemeClr val="dk1"/>
                </a:solidFill>
                <a:latin typeface="HY헤드라인M" panose="02030600000101010101" pitchFamily="18" charset="-127"/>
                <a:ea typeface="HY헤드라인M" panose="02030600000101010101" pitchFamily="18" charset="-127"/>
              </a:rPr>
              <a:t>약속했습니다</a:t>
            </a:r>
            <a:r>
              <a:rPr lang="en-US" altLang="ko-KR" sz="2200" dirty="0">
                <a:solidFill>
                  <a:schemeClr val="dk1"/>
                </a:solidFill>
                <a:latin typeface="HY헤드라인M" panose="02030600000101010101" pitchFamily="18" charset="-127"/>
                <a:ea typeface="HY헤드라인M" panose="02030600000101010101" pitchFamily="18" charset="-127"/>
              </a:rPr>
              <a:t>.</a:t>
            </a:r>
          </a:p>
          <a:p>
            <a:pPr marL="0" marR="0" lvl="0" indent="0" algn="l" rtl="0">
              <a:spcBef>
                <a:spcPts val="0"/>
              </a:spcBef>
              <a:spcAft>
                <a:spcPts val="0"/>
              </a:spcAft>
              <a:buNone/>
            </a:pPr>
            <a:r>
              <a:rPr lang="ko-KR" altLang="en-US" sz="2200" dirty="0">
                <a:solidFill>
                  <a:schemeClr val="dk1"/>
                </a:solidFill>
                <a:latin typeface="HY헤드라인M" panose="02030600000101010101" pitchFamily="18" charset="-127"/>
                <a:ea typeface="HY헤드라인M" panose="02030600000101010101" pitchFamily="18" charset="-127"/>
                <a:sym typeface="Arial"/>
              </a:rPr>
              <a:t>저는 최저임금 </a:t>
            </a:r>
            <a:r>
              <a:rPr lang="en-US" altLang="ko-KR" sz="2200" dirty="0">
                <a:solidFill>
                  <a:schemeClr val="dk1"/>
                </a:solidFill>
                <a:latin typeface="HY헤드라인M" panose="02030600000101010101" pitchFamily="18" charset="-127"/>
                <a:ea typeface="HY헤드라인M" panose="02030600000101010101" pitchFamily="18" charset="-127"/>
                <a:sym typeface="Arial"/>
              </a:rPr>
              <a:t>10,320</a:t>
            </a:r>
            <a:r>
              <a:rPr lang="ko-KR" altLang="en-US" sz="2200" dirty="0">
                <a:solidFill>
                  <a:schemeClr val="dk1"/>
                </a:solidFill>
                <a:latin typeface="HY헤드라인M" panose="02030600000101010101" pitchFamily="18" charset="-127"/>
                <a:ea typeface="HY헤드라인M" panose="02030600000101010101" pitchFamily="18" charset="-127"/>
                <a:sym typeface="Arial"/>
              </a:rPr>
              <a:t>원보다 </a:t>
            </a:r>
            <a:r>
              <a:rPr lang="en-US" altLang="ko-KR" sz="2200" dirty="0">
                <a:solidFill>
                  <a:schemeClr val="dk1"/>
                </a:solidFill>
                <a:latin typeface="HY헤드라인M" panose="02030600000101010101" pitchFamily="18" charset="-127"/>
                <a:ea typeface="HY헤드라인M" panose="02030600000101010101" pitchFamily="18" charset="-127"/>
                <a:sym typeface="Arial"/>
              </a:rPr>
              <a:t> </a:t>
            </a:r>
            <a:r>
              <a:rPr lang="ko-KR" altLang="en-US" sz="2200" dirty="0">
                <a:solidFill>
                  <a:schemeClr val="dk1"/>
                </a:solidFill>
                <a:latin typeface="HY헤드라인M" panose="02030600000101010101" pitchFamily="18" charset="-127"/>
                <a:ea typeface="HY헤드라인M" panose="02030600000101010101" pitchFamily="18" charset="-127"/>
                <a:sym typeface="Arial"/>
              </a:rPr>
              <a:t>많이 받으니 근로계약 잘 한 것 맞나요</a:t>
            </a:r>
            <a:r>
              <a:rPr lang="en-US" altLang="ko-KR" sz="2200" dirty="0">
                <a:solidFill>
                  <a:schemeClr val="dk1"/>
                </a:solidFill>
                <a:latin typeface="HY헤드라인M" panose="02030600000101010101" pitchFamily="18" charset="-127"/>
                <a:ea typeface="HY헤드라인M" panose="02030600000101010101" pitchFamily="18" charset="-127"/>
                <a:sym typeface="Arial"/>
              </a:rPr>
              <a:t>?</a:t>
            </a:r>
            <a:endParaRPr lang="en-US" altLang="ko-KR" sz="2200" dirty="0">
              <a:solidFill>
                <a:schemeClr val="dk1"/>
              </a:solidFill>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endParaRPr sz="22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714" name="Google Shape;714;p38" descr="D:\01.프로젝트-SUM\[프로젝트]취업지원센터\18.표준교안ppt제작\png저장\2-1_1차시\26-5.png"/>
          <p:cNvPicPr preferRelativeResize="0"/>
          <p:nvPr/>
        </p:nvPicPr>
        <p:blipFill rotWithShape="1">
          <a:blip r:embed="rId9">
            <a:alphaModFix/>
          </a:blip>
          <a:srcRect/>
          <a:stretch/>
        </p:blipFill>
        <p:spPr>
          <a:xfrm>
            <a:off x="1368642" y="4787063"/>
            <a:ext cx="890016" cy="944880"/>
          </a:xfrm>
          <a:prstGeom prst="rect">
            <a:avLst/>
          </a:prstGeom>
          <a:noFill/>
          <a:ln>
            <a:noFill/>
          </a:ln>
        </p:spPr>
      </p:pic>
      <p:sp>
        <p:nvSpPr>
          <p:cNvPr id="715" name="Google Shape;715;p38"/>
          <p:cNvSpPr txBox="1"/>
          <p:nvPr/>
        </p:nvSpPr>
        <p:spPr>
          <a:xfrm>
            <a:off x="2358189" y="4257586"/>
            <a:ext cx="6785497" cy="1846619"/>
          </a:xfrm>
          <a:prstGeom prst="rect">
            <a:avLst/>
          </a:prstGeom>
          <a:noFill/>
          <a:ln>
            <a:noFill/>
          </a:ln>
        </p:spPr>
        <p:txBody>
          <a:bodyPr spcFirstLastPara="1" wrap="square" lIns="91425" tIns="45700" rIns="91425" bIns="45700" anchor="t" anchorCtr="0">
            <a:spAutoFit/>
          </a:bodyPr>
          <a:lstStyle/>
          <a:p>
            <a:pPr lvl="0" algn="ctr"/>
            <a:r>
              <a:rPr lang="ko-KR" altLang="ko-KR" sz="1800" dirty="0">
                <a:solidFill>
                  <a:schemeClr val="dk1"/>
                </a:solidFill>
                <a:latin typeface="HY헤드라인M" panose="02030600000101010101" pitchFamily="18" charset="-127"/>
                <a:ea typeface="HY헤드라인M" panose="02030600000101010101" pitchFamily="18" charset="-127"/>
              </a:rPr>
              <a:t>최저임금 및 근로기준법</a:t>
            </a:r>
            <a:r>
              <a:rPr lang="en-US" altLang="ko-KR" sz="1800" dirty="0">
                <a:solidFill>
                  <a:schemeClr val="dk1"/>
                </a:solidFill>
                <a:latin typeface="HY헤드라인M" panose="02030600000101010101" pitchFamily="18" charset="-127"/>
                <a:ea typeface="HY헤드라인M" panose="02030600000101010101" pitchFamily="18" charset="-127"/>
              </a:rPr>
              <a:t> </a:t>
            </a:r>
            <a:r>
              <a:rPr lang="ko-KR" altLang="ko-KR" sz="1800" dirty="0">
                <a:solidFill>
                  <a:schemeClr val="dk1"/>
                </a:solidFill>
                <a:latin typeface="HY헤드라인M" panose="02030600000101010101" pitchFamily="18" charset="-127"/>
                <a:ea typeface="HY헤드라인M" panose="02030600000101010101" pitchFamily="18" charset="-127"/>
              </a:rPr>
              <a:t>위반한 계약은 법적효력이  없습니다.</a:t>
            </a:r>
            <a:endParaRPr lang="en-US" altLang="ko-KR" sz="1800" dirty="0">
              <a:solidFill>
                <a:schemeClr val="dk1"/>
              </a:solidFill>
              <a:latin typeface="HY헤드라인M" panose="02030600000101010101" pitchFamily="18" charset="-127"/>
              <a:ea typeface="HY헤드라인M" panose="02030600000101010101" pitchFamily="18" charset="-127"/>
            </a:endParaRPr>
          </a:p>
          <a:p>
            <a:pPr lvl="0" algn="ctr"/>
            <a:endParaRPr lang="en-US" altLang="ko-KR"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0"/>
              </a:spcBef>
              <a:spcAft>
                <a:spcPts val="0"/>
              </a:spcAft>
              <a:buNone/>
            </a:pPr>
            <a:r>
              <a:rPr lang="ko-KR" altLang="en-US" sz="2600" dirty="0">
                <a:solidFill>
                  <a:schemeClr val="dk1"/>
                </a:solidFill>
                <a:latin typeface="HY헤드라인M" panose="02030600000101010101" pitchFamily="18" charset="-127"/>
                <a:ea typeface="HY헤드라인M" panose="02030600000101010101" pitchFamily="18" charset="-127"/>
                <a:sym typeface="Arial"/>
              </a:rPr>
              <a:t>주휴수당 포함 할 경우 최저임금 </a:t>
            </a:r>
            <a:r>
              <a:rPr lang="en-US" altLang="ko-KR" sz="2600" dirty="0">
                <a:solidFill>
                  <a:schemeClr val="dk1"/>
                </a:solidFill>
                <a:latin typeface="HY헤드라인M" panose="02030600000101010101" pitchFamily="18" charset="-127"/>
                <a:ea typeface="HY헤드라인M" panose="02030600000101010101" pitchFamily="18" charset="-127"/>
                <a:sym typeface="Arial"/>
              </a:rPr>
              <a:t>10,320</a:t>
            </a:r>
            <a:r>
              <a:rPr lang="ko-KR" altLang="en-US" sz="2600" dirty="0">
                <a:solidFill>
                  <a:schemeClr val="dk1"/>
                </a:solidFill>
                <a:latin typeface="HY헤드라인M" panose="02030600000101010101" pitchFamily="18" charset="-127"/>
                <a:ea typeface="HY헤드라인M" panose="02030600000101010101" pitchFamily="18" charset="-127"/>
                <a:sym typeface="Arial"/>
              </a:rPr>
              <a:t>원의 </a:t>
            </a:r>
            <a:r>
              <a:rPr lang="en-US" altLang="ko-KR" sz="2600" dirty="0">
                <a:solidFill>
                  <a:schemeClr val="dk1"/>
                </a:solidFill>
                <a:latin typeface="HY헤드라인M" panose="02030600000101010101" pitchFamily="18" charset="-127"/>
                <a:ea typeface="HY헤드라인M" panose="02030600000101010101" pitchFamily="18" charset="-127"/>
                <a:sym typeface="Arial"/>
              </a:rPr>
              <a:t>120%</a:t>
            </a:r>
            <a:r>
              <a:rPr lang="ko-KR" altLang="en-US" sz="2600" dirty="0">
                <a:solidFill>
                  <a:schemeClr val="dk1"/>
                </a:solidFill>
                <a:latin typeface="HY헤드라인M" panose="02030600000101010101" pitchFamily="18" charset="-127"/>
                <a:ea typeface="HY헤드라인M" panose="02030600000101010101" pitchFamily="18" charset="-127"/>
                <a:sym typeface="Arial"/>
              </a:rPr>
              <a:t>인 </a:t>
            </a:r>
            <a:r>
              <a:rPr lang="en-US" altLang="ko-KR" sz="2600" dirty="0">
                <a:solidFill>
                  <a:schemeClr val="dk1"/>
                </a:solidFill>
                <a:latin typeface="HY헤드라인M" panose="02030600000101010101" pitchFamily="18" charset="-127"/>
                <a:ea typeface="HY헤드라인M" panose="02030600000101010101" pitchFamily="18" charset="-127"/>
                <a:sym typeface="Arial"/>
              </a:rPr>
              <a:t>12,384</a:t>
            </a:r>
            <a:r>
              <a:rPr lang="ko-KR" altLang="en-US" sz="2600" dirty="0">
                <a:solidFill>
                  <a:schemeClr val="dk1"/>
                </a:solidFill>
                <a:latin typeface="HY헤드라인M" panose="02030600000101010101" pitchFamily="18" charset="-127"/>
                <a:ea typeface="HY헤드라인M" panose="02030600000101010101" pitchFamily="18" charset="-127"/>
                <a:sym typeface="Arial"/>
              </a:rPr>
              <a:t>원 이상 지급해야 합니다</a:t>
            </a:r>
            <a:r>
              <a:rPr lang="en-US" altLang="ko-KR" sz="2600" dirty="0">
                <a:solidFill>
                  <a:schemeClr val="dk1"/>
                </a:solidFill>
                <a:latin typeface="HY헤드라인M" panose="02030600000101010101" pitchFamily="18" charset="-127"/>
                <a:ea typeface="HY헤드라인M" panose="02030600000101010101" pitchFamily="18" charset="-127"/>
                <a:sym typeface="Arial"/>
              </a:rPr>
              <a:t>.</a:t>
            </a:r>
          </a:p>
          <a:p>
            <a:pPr marL="0" marR="0" lvl="0" indent="0" algn="ctr" rtl="0">
              <a:spcBef>
                <a:spcPts val="0"/>
              </a:spcBef>
              <a:spcAft>
                <a:spcPts val="0"/>
              </a:spcAft>
              <a:buNone/>
            </a:pPr>
            <a:endParaRPr lang="en-US" altLang="ko-KR" dirty="0">
              <a:solidFill>
                <a:schemeClr val="dk1"/>
              </a:solidFill>
              <a:latin typeface="HY헤드라인M" panose="02030600000101010101" pitchFamily="18" charset="-127"/>
              <a:ea typeface="HY헤드라인M" panose="02030600000101010101" pitchFamily="18" charset="-127"/>
              <a:sym typeface="Arial"/>
            </a:endParaRPr>
          </a:p>
          <a:p>
            <a:pPr marL="0" marR="0" lvl="0" indent="0" rtl="0">
              <a:spcBef>
                <a:spcPts val="0"/>
              </a:spcBef>
              <a:spcAft>
                <a:spcPts val="0"/>
              </a:spcAft>
              <a:buNone/>
            </a:pPr>
            <a:r>
              <a:rPr lang="ko-KR" sz="1600" dirty="0">
                <a:solidFill>
                  <a:schemeClr val="dk1"/>
                </a:solidFill>
                <a:latin typeface="HY헤드라인M" panose="02030600000101010101" pitchFamily="18" charset="-127"/>
                <a:ea typeface="HY헤드라인M" panose="02030600000101010101" pitchFamily="18" charset="-127"/>
                <a:sym typeface="Arial"/>
              </a:rPr>
              <a:t>체불임금 신고 가능 ( 3년이내 청구 )</a:t>
            </a:r>
            <a:endParaRPr sz="1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3" name="TextBox 2">
            <a:extLst>
              <a:ext uri="{FF2B5EF4-FFF2-40B4-BE49-F238E27FC236}">
                <a16:creationId xmlns:a16="http://schemas.microsoft.com/office/drawing/2014/main" id="{CBE25E2F-ADA4-4872-B33D-E9AE99093FB0}"/>
              </a:ext>
            </a:extLst>
          </p:cNvPr>
          <p:cNvSpPr txBox="1"/>
          <p:nvPr/>
        </p:nvSpPr>
        <p:spPr>
          <a:xfrm>
            <a:off x="9462978" y="3663493"/>
            <a:ext cx="1210588" cy="400110"/>
          </a:xfrm>
          <a:prstGeom prst="rect">
            <a:avLst/>
          </a:prstGeom>
          <a:noFill/>
        </p:spPr>
        <p:txBody>
          <a:bodyPr wrap="none" rtlCol="0">
            <a:spAutoFit/>
          </a:bodyPr>
          <a:lstStyle/>
          <a:p>
            <a:r>
              <a:rPr lang="ko-KR" altLang="en-US" sz="2000" dirty="0" err="1">
                <a:solidFill>
                  <a:srgbClr val="FF0000"/>
                </a:solidFill>
                <a:highlight>
                  <a:srgbClr val="FFFF00"/>
                </a:highlight>
                <a:latin typeface="HY헤드라인M" panose="02030600000101010101" pitchFamily="18" charset="-127"/>
                <a:ea typeface="HY헤드라인M" panose="02030600000101010101" pitchFamily="18" charset="-127"/>
              </a:rPr>
              <a:t>사례찾기</a:t>
            </a:r>
            <a:endParaRPr lang="ko-KR" altLang="en-US" sz="2000" dirty="0">
              <a:solidFill>
                <a:srgbClr val="FF0000"/>
              </a:solidFill>
              <a:highlight>
                <a:srgbClr val="FFFF00"/>
              </a:highlight>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500"/>
                                        <p:tgtEl>
                                          <p:spTgt spid="7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5"/>
                                        </p:tgtEl>
                                        <p:attrNameLst>
                                          <p:attrName>style.visibility</p:attrName>
                                        </p:attrNameLst>
                                      </p:cBhvr>
                                      <p:to>
                                        <p:strVal val="visible"/>
                                      </p:to>
                                    </p:set>
                                    <p:animEffect transition="in" filter="fade">
                                      <p:cBhvr>
                                        <p:cTn id="12" dur="500"/>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0" y="5004767"/>
            <a:ext cx="10696575" cy="2558083"/>
          </a:xfrm>
          <a:prstGeom prst="rect">
            <a:avLst/>
          </a:prstGeom>
          <a:solidFill>
            <a:srgbClr val="74B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102" name="Google Shape;102;p3" descr="D:\01.프로젝트-SUM\[프로젝트]취업지원센터\18.표준교안ppt제작\png저장\2-1_1차시\03-1.png"/>
          <p:cNvPicPr preferRelativeResize="0"/>
          <p:nvPr/>
        </p:nvPicPr>
        <p:blipFill rotWithShape="1">
          <a:blip r:embed="rId3">
            <a:alphaModFix/>
          </a:blip>
          <a:srcRect/>
          <a:stretch/>
        </p:blipFill>
        <p:spPr>
          <a:xfrm>
            <a:off x="9012361" y="1064438"/>
            <a:ext cx="1578864" cy="2127504"/>
          </a:xfrm>
          <a:prstGeom prst="rect">
            <a:avLst/>
          </a:prstGeom>
          <a:noFill/>
          <a:ln>
            <a:noFill/>
          </a:ln>
        </p:spPr>
      </p:pic>
      <p:pic>
        <p:nvPicPr>
          <p:cNvPr id="103" name="Google Shape;103;p3" descr="D:\01.프로젝트-SUM\[프로젝트]취업지원센터\18.표준교안ppt제작\png저장\2-1_1차시\제목-없음-3.png"/>
          <p:cNvPicPr preferRelativeResize="0"/>
          <p:nvPr/>
        </p:nvPicPr>
        <p:blipFill rotWithShape="1">
          <a:blip r:embed="rId4">
            <a:alphaModFix/>
          </a:blip>
          <a:srcRect/>
          <a:stretch/>
        </p:blipFill>
        <p:spPr>
          <a:xfrm>
            <a:off x="1005649" y="3908235"/>
            <a:ext cx="8723376" cy="2066544"/>
          </a:xfrm>
          <a:prstGeom prst="rect">
            <a:avLst/>
          </a:prstGeom>
          <a:noFill/>
          <a:ln>
            <a:noFill/>
          </a:ln>
        </p:spPr>
      </p:pic>
      <p:sp>
        <p:nvSpPr>
          <p:cNvPr id="104" name="Google Shape;104;p3"/>
          <p:cNvSpPr txBox="1"/>
          <p:nvPr/>
        </p:nvSpPr>
        <p:spPr>
          <a:xfrm>
            <a:off x="891607" y="1033483"/>
            <a:ext cx="7057255"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5600" b="0" i="0" u="none" strike="noStrike" cap="none" dirty="0">
                <a:solidFill>
                  <a:schemeClr val="dk1"/>
                </a:solidFill>
                <a:latin typeface="HY헤드라인M" panose="02030600000101010101" pitchFamily="18" charset="-127"/>
                <a:ea typeface="HY헤드라인M" panose="02030600000101010101" pitchFamily="18" charset="-127"/>
                <a:sym typeface="Arial"/>
              </a:rPr>
              <a:t>알바 경험이 있나요?</a:t>
            </a:r>
            <a:endParaRPr dirty="0">
              <a:latin typeface="HY헤드라인M" panose="02030600000101010101" pitchFamily="18" charset="-127"/>
              <a:ea typeface="HY헤드라인M" panose="02030600000101010101" pitchFamily="18" charset="-127"/>
            </a:endParaRPr>
          </a:p>
        </p:txBody>
      </p:sp>
      <p:sp>
        <p:nvSpPr>
          <p:cNvPr id="105" name="Google Shape;105;p3"/>
          <p:cNvSpPr txBox="1"/>
          <p:nvPr/>
        </p:nvSpPr>
        <p:spPr>
          <a:xfrm>
            <a:off x="988119" y="2268829"/>
            <a:ext cx="846870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5600" b="0" i="0" u="none" strike="noStrike" cap="none" dirty="0">
                <a:solidFill>
                  <a:srgbClr val="74B959"/>
                </a:solidFill>
                <a:latin typeface="HY헤드라인M" panose="02030600000101010101" pitchFamily="18" charset="-127"/>
                <a:ea typeface="HY헤드라인M" panose="02030600000101010101" pitchFamily="18" charset="-127"/>
                <a:sym typeface="Arial"/>
              </a:rPr>
              <a:t>알바를 하고 싶은 이유는?</a:t>
            </a:r>
            <a:endParaRPr dirty="0">
              <a:latin typeface="HY헤드라인M" panose="02030600000101010101" pitchFamily="18" charset="-127"/>
              <a:ea typeface="HY헤드라인M" panose="02030600000101010101" pitchFamily="18" charset="-127"/>
            </a:endParaRPr>
          </a:p>
        </p:txBody>
      </p:sp>
      <p:sp>
        <p:nvSpPr>
          <p:cNvPr id="106" name="Google Shape;106;p3"/>
          <p:cNvSpPr txBox="1"/>
          <p:nvPr/>
        </p:nvSpPr>
        <p:spPr>
          <a:xfrm>
            <a:off x="6376737" y="219471"/>
            <a:ext cx="4298555" cy="40011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b="0" i="0" u="none" strike="noStrike" cap="none" dirty="0">
                <a:solidFill>
                  <a:schemeClr val="lt1"/>
                </a:solidFill>
                <a:latin typeface="HY헤드라인M" panose="02030600000101010101" pitchFamily="18" charset="-127"/>
                <a:ea typeface="HY헤드라인M" panose="02030600000101010101" pitchFamily="18" charset="-127"/>
                <a:sym typeface="Arial"/>
              </a:rPr>
              <a:t>노동을 하기전에 알아야 할 내용</a:t>
            </a:r>
            <a:endParaRPr sz="2000" b="0" i="0" u="none" strike="noStrike" cap="none"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39"/>
          <p:cNvSpPr/>
          <p:nvPr/>
        </p:nvSpPr>
        <p:spPr>
          <a:xfrm rot="5400000" flipH="1">
            <a:off x="3137581" y="-2037674"/>
            <a:ext cx="611415" cy="6886577"/>
          </a:xfrm>
          <a:custGeom>
            <a:avLst/>
            <a:gdLst/>
            <a:ahLst/>
            <a:cxnLst/>
            <a:rect l="l" t="t" r="r" b="b"/>
            <a:pathLst>
              <a:path w="10000" h="10000" extrusionOk="0">
                <a:moveTo>
                  <a:pt x="158" y="639"/>
                </a:moveTo>
                <a:lnTo>
                  <a:pt x="10000" y="0"/>
                </a:lnTo>
                <a:lnTo>
                  <a:pt x="10000" y="10000"/>
                </a:lnTo>
                <a:lnTo>
                  <a:pt x="0" y="10000"/>
                </a:lnTo>
                <a:cubicBezTo>
                  <a:pt x="53" y="6880"/>
                  <a:pt x="105" y="3759"/>
                  <a:pt x="158" y="63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722" name="Google Shape;722;p39"/>
          <p:cNvSpPr/>
          <p:nvPr/>
        </p:nvSpPr>
        <p:spPr>
          <a:xfrm>
            <a:off x="278257" y="166247"/>
            <a:ext cx="8521652" cy="1454759"/>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400" dirty="0">
                <a:solidFill>
                  <a:schemeClr val="dk1"/>
                </a:solidFill>
                <a:latin typeface="HY헤드라인M" panose="02030600000101010101" pitchFamily="18" charset="-127"/>
                <a:ea typeface="HY헤드라인M" panose="02030600000101010101" pitchFamily="18" charset="-127"/>
                <a:sym typeface="Arial"/>
              </a:rPr>
              <a:t>근로계약서에 적힌 내용 이외의 </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sz="4400" dirty="0">
                <a:solidFill>
                  <a:schemeClr val="dk1"/>
                </a:solidFill>
                <a:latin typeface="HY헤드라인M" panose="02030600000101010101" pitchFamily="18" charset="-127"/>
                <a:ea typeface="HY헤드라인M" panose="02030600000101010101" pitchFamily="18" charset="-127"/>
                <a:sym typeface="Arial"/>
              </a:rPr>
              <a:t>일을 시킬 땐 어떻게 ?</a:t>
            </a:r>
            <a:endParaRPr sz="44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23" name="Google Shape;723;p39"/>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724" name="Google Shape;724;p39" descr="D:\01.프로젝트-SUM\[프로젝트]취업지원센터\18.표준교안ppt제작\png저장\2-1_1차시\06-3.png"/>
          <p:cNvPicPr preferRelativeResize="0"/>
          <p:nvPr/>
        </p:nvPicPr>
        <p:blipFill rotWithShape="1">
          <a:blip r:embed="rId3">
            <a:alphaModFix/>
          </a:blip>
          <a:srcRect/>
          <a:stretch/>
        </p:blipFill>
        <p:spPr>
          <a:xfrm>
            <a:off x="9269040" y="180231"/>
            <a:ext cx="1164336" cy="1219200"/>
          </a:xfrm>
          <a:prstGeom prst="rect">
            <a:avLst/>
          </a:prstGeom>
          <a:noFill/>
          <a:ln>
            <a:noFill/>
          </a:ln>
        </p:spPr>
      </p:pic>
      <p:sp>
        <p:nvSpPr>
          <p:cNvPr id="725" name="Google Shape;725;p39"/>
          <p:cNvSpPr/>
          <p:nvPr/>
        </p:nvSpPr>
        <p:spPr>
          <a:xfrm>
            <a:off x="1" y="1692399"/>
            <a:ext cx="450155" cy="1368152"/>
          </a:xfrm>
          <a:prstGeom prst="rect">
            <a:avLst/>
          </a:prstGeom>
          <a:solidFill>
            <a:srgbClr val="58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726" name="Google Shape;726;p39"/>
          <p:cNvSpPr txBox="1"/>
          <p:nvPr/>
        </p:nvSpPr>
        <p:spPr>
          <a:xfrm>
            <a:off x="811117" y="2298332"/>
            <a:ext cx="7795471" cy="1494049"/>
          </a:xfrm>
          <a:prstGeom prst="rect">
            <a:avLst/>
          </a:prstGeom>
          <a:noFill/>
          <a:ln>
            <a:noFill/>
          </a:ln>
        </p:spPr>
        <p:txBody>
          <a:bodyPr spcFirstLastPara="1" wrap="square" lIns="108000" tIns="54000" rIns="108000" bIns="54000" anchor="t" anchorCtr="0">
            <a:spAutoFit/>
          </a:bodyPr>
          <a:lstStyle/>
          <a:p>
            <a:pPr marL="252000" marR="0" lvl="0" indent="-252000" algn="l" rtl="0">
              <a:lnSpc>
                <a:spcPct val="150000"/>
              </a:lnSpc>
              <a:spcBef>
                <a:spcPts val="0"/>
              </a:spcBef>
              <a:spcAft>
                <a:spcPts val="0"/>
              </a:spcAft>
              <a:buClr>
                <a:schemeClr val="dk1"/>
              </a:buClr>
              <a:buSzPts val="3000"/>
              <a:buFont typeface="Noto Sans Symbols"/>
              <a:buChar char="●"/>
            </a:pPr>
            <a:r>
              <a:rPr lang="ko-KR" sz="3000" dirty="0">
                <a:solidFill>
                  <a:schemeClr val="dk1"/>
                </a:solidFill>
                <a:latin typeface="HY헤드라인M" panose="02030600000101010101" pitchFamily="18" charset="-127"/>
                <a:ea typeface="HY헤드라인M" panose="02030600000101010101" pitchFamily="18" charset="-127"/>
                <a:sym typeface="Arial"/>
              </a:rPr>
              <a:t>근로계약서에 적힌 업무내용을 이야기하며  </a:t>
            </a:r>
            <a:br>
              <a:rPr lang="ko-KR" sz="3000" dirty="0">
                <a:solidFill>
                  <a:schemeClr val="dk1"/>
                </a:solidFill>
                <a:latin typeface="HY헤드라인M" panose="02030600000101010101" pitchFamily="18" charset="-127"/>
                <a:ea typeface="HY헤드라인M" panose="02030600000101010101" pitchFamily="18" charset="-127"/>
                <a:sym typeface="Arial"/>
              </a:rPr>
            </a:br>
            <a:r>
              <a:rPr lang="ko-KR" sz="3000" dirty="0">
                <a:solidFill>
                  <a:schemeClr val="dk1"/>
                </a:solidFill>
                <a:latin typeface="HY헤드라인M" panose="02030600000101010101" pitchFamily="18" charset="-127"/>
                <a:ea typeface="HY헤드라인M" panose="02030600000101010101" pitchFamily="18" charset="-127"/>
                <a:sym typeface="Arial"/>
              </a:rPr>
              <a:t>거부할 수 있다.</a:t>
            </a:r>
            <a:endParaRPr sz="30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27" name="Google Shape;727;p39"/>
          <p:cNvSpPr txBox="1"/>
          <p:nvPr/>
        </p:nvSpPr>
        <p:spPr>
          <a:xfrm>
            <a:off x="669570" y="4398849"/>
            <a:ext cx="6191374" cy="1494049"/>
          </a:xfrm>
          <a:prstGeom prst="rect">
            <a:avLst/>
          </a:prstGeom>
          <a:noFill/>
          <a:ln>
            <a:noFill/>
          </a:ln>
        </p:spPr>
        <p:txBody>
          <a:bodyPr spcFirstLastPara="1" wrap="square" lIns="108000" tIns="54000" rIns="108000" bIns="54000" anchor="t" anchorCtr="0">
            <a:spAutoFit/>
          </a:bodyPr>
          <a:lstStyle/>
          <a:p>
            <a:pPr marL="252000" marR="0" lvl="0" indent="-252000" algn="l" rtl="0">
              <a:lnSpc>
                <a:spcPct val="150000"/>
              </a:lnSpc>
              <a:spcBef>
                <a:spcPts val="0"/>
              </a:spcBef>
              <a:spcAft>
                <a:spcPts val="0"/>
              </a:spcAft>
              <a:buClr>
                <a:schemeClr val="dk1"/>
              </a:buClr>
              <a:buSzPts val="3000"/>
              <a:buFont typeface="Noto Sans Symbols"/>
              <a:buChar char="●"/>
            </a:pPr>
            <a:r>
              <a:rPr lang="ko-KR" sz="3000" dirty="0">
                <a:solidFill>
                  <a:schemeClr val="dk1"/>
                </a:solidFill>
                <a:latin typeface="HY헤드라인M" panose="02030600000101010101" pitchFamily="18" charset="-127"/>
                <a:ea typeface="HY헤드라인M" panose="02030600000101010101" pitchFamily="18" charset="-127"/>
                <a:sym typeface="Arial"/>
              </a:rPr>
              <a:t>증거 ( 업무지시서, 카톡, 녹취 )</a:t>
            </a:r>
            <a:r>
              <a:rPr lang="ko-KR" sz="3000" dirty="0" err="1">
                <a:solidFill>
                  <a:schemeClr val="dk1"/>
                </a:solidFill>
                <a:latin typeface="HY헤드라인M" panose="02030600000101010101" pitchFamily="18" charset="-127"/>
                <a:ea typeface="HY헤드라인M" panose="02030600000101010101" pitchFamily="18" charset="-127"/>
                <a:sym typeface="Arial"/>
              </a:rPr>
              <a:t>를</a:t>
            </a:r>
            <a:r>
              <a:rPr lang="ko-KR" sz="3000" dirty="0">
                <a:solidFill>
                  <a:schemeClr val="dk1"/>
                </a:solidFill>
                <a:latin typeface="HY헤드라인M" panose="02030600000101010101" pitchFamily="18" charset="-127"/>
                <a:ea typeface="HY헤드라인M" panose="02030600000101010101" pitchFamily="18" charset="-127"/>
                <a:sym typeface="Arial"/>
              </a:rPr>
              <a:t> </a:t>
            </a:r>
            <a:br>
              <a:rPr lang="ko-KR" sz="3000" dirty="0">
                <a:solidFill>
                  <a:schemeClr val="dk1"/>
                </a:solidFill>
                <a:latin typeface="HY헤드라인M" panose="02030600000101010101" pitchFamily="18" charset="-127"/>
                <a:ea typeface="HY헤드라인M" panose="02030600000101010101" pitchFamily="18" charset="-127"/>
                <a:sym typeface="Arial"/>
              </a:rPr>
            </a:br>
            <a:r>
              <a:rPr lang="ko-KR" sz="3000" dirty="0">
                <a:solidFill>
                  <a:schemeClr val="dk1"/>
                </a:solidFill>
                <a:latin typeface="HY헤드라인M" panose="02030600000101010101" pitchFamily="18" charset="-127"/>
                <a:ea typeface="HY헤드라인M" panose="02030600000101010101" pitchFamily="18" charset="-127"/>
                <a:sym typeface="Arial"/>
              </a:rPr>
              <a:t>남긴다.</a:t>
            </a:r>
            <a:endParaRPr sz="3000" dirty="0">
              <a:solidFill>
                <a:srgbClr val="E84246"/>
              </a:solidFill>
              <a:latin typeface="HY헤드라인M" panose="02030600000101010101" pitchFamily="18" charset="-127"/>
              <a:ea typeface="HY헤드라인M" panose="02030600000101010101" pitchFamily="18" charset="-127"/>
              <a:sym typeface="Arial"/>
            </a:endParaRPr>
          </a:p>
        </p:txBody>
      </p:sp>
      <p:pic>
        <p:nvPicPr>
          <p:cNvPr id="728" name="Google Shape;728;p39" descr="D:\01.프로젝트-SUM\[프로젝트]취업지원센터\18.표준교안ppt제작\png저장\2-1_1차시\38-1.png"/>
          <p:cNvPicPr preferRelativeResize="0"/>
          <p:nvPr/>
        </p:nvPicPr>
        <p:blipFill rotWithShape="1">
          <a:blip r:embed="rId4">
            <a:alphaModFix/>
          </a:blip>
          <a:srcRect/>
          <a:stretch/>
        </p:blipFill>
        <p:spPr>
          <a:xfrm>
            <a:off x="7703258" y="2815018"/>
            <a:ext cx="2528581" cy="3309377"/>
          </a:xfrm>
          <a:prstGeom prst="rect">
            <a:avLst/>
          </a:prstGeom>
          <a:noFill/>
          <a:ln>
            <a:noFill/>
          </a:ln>
        </p:spPr>
      </p:pic>
      <p:sp>
        <p:nvSpPr>
          <p:cNvPr id="729" name="Google Shape;729;p39"/>
          <p:cNvSpPr/>
          <p:nvPr/>
        </p:nvSpPr>
        <p:spPr>
          <a:xfrm>
            <a:off x="8799909" y="196718"/>
            <a:ext cx="1893491" cy="42175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대응방법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0"/>
          <p:cNvSpPr/>
          <p:nvPr/>
        </p:nvSpPr>
        <p:spPr>
          <a:xfrm>
            <a:off x="1" y="1692399"/>
            <a:ext cx="450155" cy="1368152"/>
          </a:xfrm>
          <a:prstGeom prst="rect">
            <a:avLst/>
          </a:prstGeom>
          <a:solidFill>
            <a:srgbClr val="58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736" name="Google Shape;736;p40"/>
          <p:cNvSpPr/>
          <p:nvPr/>
        </p:nvSpPr>
        <p:spPr>
          <a:xfrm>
            <a:off x="62230" y="362243"/>
            <a:ext cx="8978240"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근로조건이 계약내용과 다를 경우</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37" name="Google Shape;737;p40"/>
          <p:cNvSpPr txBox="1"/>
          <p:nvPr/>
        </p:nvSpPr>
        <p:spPr>
          <a:xfrm>
            <a:off x="450156" y="6034325"/>
            <a:ext cx="369952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585FA8"/>
                </a:solidFill>
                <a:latin typeface="HY헤드라인M" panose="02030600000101010101" pitchFamily="18" charset="-127"/>
                <a:ea typeface="HY헤드라인M" panose="02030600000101010101" pitchFamily="18" charset="-127"/>
                <a:sym typeface="Arial"/>
              </a:rPr>
              <a:t>손해배상 청구 시</a:t>
            </a:r>
            <a:r>
              <a:rPr lang="en-US" altLang="ko-KR" sz="1800" dirty="0">
                <a:solidFill>
                  <a:srgbClr val="585FA8"/>
                </a:solidFill>
                <a:latin typeface="HY헤드라인M" panose="02030600000101010101" pitchFamily="18" charset="-127"/>
                <a:ea typeface="HY헤드라인M" panose="02030600000101010101" pitchFamily="18" charset="-127"/>
                <a:sym typeface="Arial"/>
              </a:rPr>
              <a:t> </a:t>
            </a:r>
            <a:r>
              <a:rPr lang="ko-KR" sz="1800" dirty="0">
                <a:solidFill>
                  <a:srgbClr val="585FA8"/>
                </a:solidFill>
                <a:latin typeface="HY헤드라인M" panose="02030600000101010101" pitchFamily="18" charset="-127"/>
                <a:ea typeface="HY헤드라인M" panose="02030600000101010101" pitchFamily="18" charset="-127"/>
                <a:sym typeface="Arial"/>
              </a:rPr>
              <a:t>필요 서류</a:t>
            </a:r>
            <a:endParaRPr sz="1800" dirty="0">
              <a:solidFill>
                <a:srgbClr val="585FA8"/>
              </a:solidFill>
              <a:latin typeface="HY헤드라인M" panose="02030600000101010101" pitchFamily="18" charset="-127"/>
              <a:ea typeface="HY헤드라인M" panose="02030600000101010101" pitchFamily="18" charset="-127"/>
              <a:sym typeface="Arial"/>
            </a:endParaRPr>
          </a:p>
        </p:txBody>
      </p:sp>
      <p:sp>
        <p:nvSpPr>
          <p:cNvPr id="738" name="Google Shape;738;p40"/>
          <p:cNvSpPr txBox="1"/>
          <p:nvPr/>
        </p:nvSpPr>
        <p:spPr>
          <a:xfrm>
            <a:off x="3553428" y="5895806"/>
            <a:ext cx="68799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근로 조건 위반 손해배상 청구 신청서 # 근로계약서 사본 </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 사용자가 근로조건을 위반하였다는 사실을 증명하는 자료</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739" name="Google Shape;739;p40"/>
          <p:cNvCxnSpPr/>
          <p:nvPr/>
        </p:nvCxnSpPr>
        <p:spPr>
          <a:xfrm>
            <a:off x="3432200" y="5931855"/>
            <a:ext cx="0" cy="494531"/>
          </a:xfrm>
          <a:prstGeom prst="straightConnector1">
            <a:avLst/>
          </a:prstGeom>
          <a:noFill/>
          <a:ln w="25400" cap="flat" cmpd="sng">
            <a:solidFill>
              <a:srgbClr val="6F6F6F"/>
            </a:solidFill>
            <a:prstDash val="solid"/>
            <a:round/>
            <a:headEnd type="none" w="sm" len="sm"/>
            <a:tailEnd type="none" w="sm" len="sm"/>
          </a:ln>
        </p:spPr>
      </p:cxnSp>
      <p:sp>
        <p:nvSpPr>
          <p:cNvPr id="740" name="Google Shape;740;p40"/>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pic>
        <p:nvPicPr>
          <p:cNvPr id="741" name="Google Shape;741;p40" descr="D:\01.프로젝트-SUM\[프로젝트]취업지원센터\18.표준교안ppt제작\png저장\2-1_1차시\06-3.png"/>
          <p:cNvPicPr preferRelativeResize="0"/>
          <p:nvPr/>
        </p:nvPicPr>
        <p:blipFill rotWithShape="1">
          <a:blip r:embed="rId3">
            <a:alphaModFix/>
          </a:blip>
          <a:srcRect/>
          <a:stretch/>
        </p:blipFill>
        <p:spPr>
          <a:xfrm>
            <a:off x="9269040" y="180231"/>
            <a:ext cx="1164336" cy="1219200"/>
          </a:xfrm>
          <a:prstGeom prst="rect">
            <a:avLst/>
          </a:prstGeom>
          <a:noFill/>
          <a:ln>
            <a:noFill/>
          </a:ln>
        </p:spPr>
      </p:pic>
      <p:sp>
        <p:nvSpPr>
          <p:cNvPr id="742" name="Google Shape;742;p40"/>
          <p:cNvSpPr txBox="1"/>
          <p:nvPr/>
        </p:nvSpPr>
        <p:spPr>
          <a:xfrm>
            <a:off x="798402" y="3788759"/>
            <a:ext cx="9512320" cy="2037788"/>
          </a:xfrm>
          <a:prstGeom prst="rect">
            <a:avLst/>
          </a:prstGeom>
          <a:solidFill>
            <a:schemeClr val="accent1">
              <a:lumMod val="20000"/>
              <a:lumOff val="80000"/>
            </a:schemeClr>
          </a:solidFill>
          <a:ln/>
        </p:spPr>
        <p:style>
          <a:lnRef idx="1">
            <a:schemeClr val="dk1"/>
          </a:lnRef>
          <a:fillRef idx="2">
            <a:schemeClr val="dk1"/>
          </a:fillRef>
          <a:effectRef idx="1">
            <a:schemeClr val="dk1"/>
          </a:effectRef>
          <a:fontRef idx="minor">
            <a:schemeClr val="dk1"/>
          </a:fontRef>
        </p:style>
        <p:txBody>
          <a:bodyPr spcFirstLastPara="1" wrap="square" lIns="108000" tIns="54000" rIns="108000" bIns="54000" anchor="t" anchorCtr="0">
            <a:spAutoFit/>
          </a:bodyPr>
          <a:lstStyle/>
          <a:p>
            <a:pPr marL="252000" marR="0" lvl="0" indent="-252000" algn="l" rtl="0">
              <a:spcBef>
                <a:spcPts val="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청소년 노동자의  동의 없이 일방적으로 근로계약 내용을 변경(근로조건을 저하)하는 경우, 사용자에게 거부의사를 명확히 전달해야 합니다.</a:t>
            </a:r>
            <a:endParaRPr dirty="0">
              <a:latin typeface="HY헤드라인M" panose="02030600000101010101" pitchFamily="18" charset="-127"/>
              <a:ea typeface="HY헤드라인M" panose="02030600000101010101" pitchFamily="18" charset="-127"/>
            </a:endParaRPr>
          </a:p>
          <a:p>
            <a:pPr marL="252000" marR="0" lvl="0" indent="-252000" algn="l" rtl="0">
              <a:lnSpc>
                <a:spcPct val="150000"/>
              </a:lnSpc>
              <a:spcBef>
                <a:spcPts val="100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노동조건 변경으로 손해가 생겼을 경우 즉시 계약을 취소하고,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노동위원회에 손해배상 청구를 신청할 수 있습니다.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손해배상에는 거주를 옮겨야 할 때 필요한 비용(</a:t>
            </a:r>
            <a:r>
              <a:rPr lang="ko-KR" sz="1800" dirty="0" err="1">
                <a:solidFill>
                  <a:schemeClr val="dk1"/>
                </a:solidFill>
                <a:latin typeface="HY헤드라인M" panose="02030600000101010101" pitchFamily="18" charset="-127"/>
                <a:ea typeface="HY헤드라인M" panose="02030600000101010101" pitchFamily="18" charset="-127"/>
                <a:sym typeface="Arial"/>
              </a:rPr>
              <a:t>귀향여비</a:t>
            </a:r>
            <a:r>
              <a:rPr lang="ko-KR" sz="1800" dirty="0">
                <a:solidFill>
                  <a:schemeClr val="dk1"/>
                </a:solidFill>
                <a:latin typeface="HY헤드라인M" panose="02030600000101010101" pitchFamily="18" charset="-127"/>
                <a:ea typeface="HY헤드라인M" panose="02030600000101010101" pitchFamily="18" charset="-127"/>
                <a:sym typeface="Arial"/>
              </a:rPr>
              <a:t>)도 포함됩니다.</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43" name="Google Shape;743;p40"/>
          <p:cNvSpPr txBox="1"/>
          <p:nvPr/>
        </p:nvSpPr>
        <p:spPr>
          <a:xfrm>
            <a:off x="640977" y="1920731"/>
            <a:ext cx="9792399" cy="15157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00" dirty="0">
                <a:solidFill>
                  <a:schemeClr val="dk1"/>
                </a:solidFill>
                <a:latin typeface="HY헤드라인M" panose="02030600000101010101" pitchFamily="18" charset="-127"/>
                <a:ea typeface="HY헤드라인M" panose="02030600000101010101" pitchFamily="18" charset="-127"/>
                <a:sym typeface="Arial"/>
              </a:rPr>
              <a:t>근로계약서에 쓰여진 노동조건이 사실과 다를 경우,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3000" dirty="0">
                <a:solidFill>
                  <a:schemeClr val="dk1"/>
                </a:solidFill>
                <a:latin typeface="HY헤드라인M" panose="02030600000101010101" pitchFamily="18" charset="-127"/>
                <a:ea typeface="HY헤드라인M" panose="02030600000101010101" pitchFamily="18" charset="-127"/>
                <a:sym typeface="Arial"/>
              </a:rPr>
              <a:t>노동자는 </a:t>
            </a:r>
            <a:r>
              <a:rPr lang="ko-KR" sz="3000" dirty="0">
                <a:solidFill>
                  <a:srgbClr val="F18932"/>
                </a:solidFill>
                <a:latin typeface="HY헤드라인M" panose="02030600000101010101" pitchFamily="18" charset="-127"/>
                <a:ea typeface="HY헤드라인M" panose="02030600000101010101" pitchFamily="18" charset="-127"/>
                <a:sym typeface="Arial"/>
              </a:rPr>
              <a:t>업무를 거부하거나 손해배상을 청구</a:t>
            </a:r>
            <a:r>
              <a:rPr lang="ko-KR" sz="3000" dirty="0">
                <a:solidFill>
                  <a:schemeClr val="dk1"/>
                </a:solidFill>
                <a:latin typeface="HY헤드라인M" panose="02030600000101010101" pitchFamily="18" charset="-127"/>
                <a:ea typeface="HY헤드라인M" panose="02030600000101010101" pitchFamily="18" charset="-127"/>
                <a:sym typeface="Arial"/>
              </a:rPr>
              <a:t>할 수 있으며 </a:t>
            </a:r>
            <a:r>
              <a:rPr lang="ko-KR" sz="3000" dirty="0">
                <a:solidFill>
                  <a:srgbClr val="F18932"/>
                </a:solidFill>
                <a:latin typeface="HY헤드라인M" panose="02030600000101010101" pitchFamily="18" charset="-127"/>
                <a:ea typeface="HY헤드라인M" panose="02030600000101010101" pitchFamily="18" charset="-127"/>
                <a:sym typeface="Arial"/>
              </a:rPr>
              <a:t>즉시 근로계약을 해제</a:t>
            </a:r>
            <a:r>
              <a:rPr lang="ko-KR" sz="3000" dirty="0">
                <a:solidFill>
                  <a:schemeClr val="dk1"/>
                </a:solidFill>
                <a:latin typeface="HY헤드라인M" panose="02030600000101010101" pitchFamily="18" charset="-127"/>
                <a:ea typeface="HY헤드라인M" panose="02030600000101010101" pitchFamily="18" charset="-127"/>
                <a:sym typeface="Arial"/>
              </a:rPr>
              <a:t>할 수 있습니다.</a:t>
            </a:r>
            <a:endParaRPr dirty="0">
              <a:latin typeface="HY헤드라인M" panose="02030600000101010101" pitchFamily="18" charset="-127"/>
              <a:ea typeface="HY헤드라인M" panose="02030600000101010101" pitchFamily="18" charset="-127"/>
            </a:endParaRPr>
          </a:p>
        </p:txBody>
      </p:sp>
      <p:sp>
        <p:nvSpPr>
          <p:cNvPr id="744" name="Google Shape;744;p40"/>
          <p:cNvSpPr/>
          <p:nvPr/>
        </p:nvSpPr>
        <p:spPr>
          <a:xfrm>
            <a:off x="8799909" y="196718"/>
            <a:ext cx="1893491" cy="42175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대응방법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1"/>
          <p:cNvSpPr txBox="1"/>
          <p:nvPr/>
        </p:nvSpPr>
        <p:spPr>
          <a:xfrm>
            <a:off x="1174618" y="187423"/>
            <a:ext cx="5095051" cy="5673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87" b="1" dirty="0" err="1">
                <a:solidFill>
                  <a:srgbClr val="015496"/>
                </a:solidFill>
                <a:latin typeface="HY헤드라인M" panose="02030600000101010101" pitchFamily="18" charset="-127"/>
                <a:ea typeface="HY헤드라인M" panose="02030600000101010101" pitchFamily="18" charset="-127"/>
                <a:sym typeface="Arial"/>
              </a:rPr>
              <a:t>뭐라고요</a:t>
            </a:r>
            <a:r>
              <a:rPr lang="ko-KR" sz="3087" b="1" dirty="0">
                <a:solidFill>
                  <a:srgbClr val="015496"/>
                </a:solidFill>
                <a:latin typeface="HY헤드라인M" panose="02030600000101010101" pitchFamily="18" charset="-127"/>
                <a:ea typeface="HY헤드라인M" panose="02030600000101010101" pitchFamily="18" charset="-127"/>
                <a:sym typeface="Arial"/>
              </a:rPr>
              <a:t>? 당장 나가라고요?</a:t>
            </a:r>
            <a:endParaRPr dirty="0">
              <a:latin typeface="HY헤드라인M" panose="02030600000101010101" pitchFamily="18" charset="-127"/>
              <a:ea typeface="HY헤드라인M" panose="02030600000101010101" pitchFamily="18" charset="-127"/>
            </a:endParaRPr>
          </a:p>
        </p:txBody>
      </p:sp>
      <p:grpSp>
        <p:nvGrpSpPr>
          <p:cNvPr id="751" name="Google Shape;751;p41"/>
          <p:cNvGrpSpPr/>
          <p:nvPr/>
        </p:nvGrpSpPr>
        <p:grpSpPr>
          <a:xfrm>
            <a:off x="305858" y="6638859"/>
            <a:ext cx="10081679" cy="388674"/>
            <a:chOff x="0" y="6323154"/>
            <a:chExt cx="9143996" cy="352524"/>
          </a:xfrm>
        </p:grpSpPr>
        <p:grpSp>
          <p:nvGrpSpPr>
            <p:cNvPr id="752" name="Google Shape;752;p41"/>
            <p:cNvGrpSpPr/>
            <p:nvPr/>
          </p:nvGrpSpPr>
          <p:grpSpPr>
            <a:xfrm>
              <a:off x="0" y="6323154"/>
              <a:ext cx="6543954" cy="352524"/>
              <a:chOff x="7179307" y="4314601"/>
              <a:chExt cx="3614668" cy="352524"/>
            </a:xfrm>
          </p:grpSpPr>
          <p:sp>
            <p:nvSpPr>
              <p:cNvPr id="753" name="Google Shape;753;p41"/>
              <p:cNvSpPr/>
              <p:nvPr/>
            </p:nvSpPr>
            <p:spPr>
              <a:xfrm>
                <a:off x="7179307" y="4314601"/>
                <a:ext cx="3614668" cy="352524"/>
              </a:xfrm>
              <a:prstGeom prst="rect">
                <a:avLst/>
              </a:prstGeom>
              <a:solidFill>
                <a:srgbClr val="EEF2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23" b="1">
                  <a:solidFill>
                    <a:srgbClr val="1D4E89"/>
                  </a:solidFill>
                  <a:latin typeface="HY헤드라인M" panose="02030600000101010101" pitchFamily="18" charset="-127"/>
                  <a:ea typeface="HY헤드라인M" panose="02030600000101010101" pitchFamily="18" charset="-127"/>
                  <a:sym typeface="Arial"/>
                </a:endParaRPr>
              </a:p>
            </p:txBody>
          </p:sp>
          <p:sp>
            <p:nvSpPr>
              <p:cNvPr id="754" name="Google Shape;754;p41"/>
              <p:cNvSpPr txBox="1"/>
              <p:nvPr/>
            </p:nvSpPr>
            <p:spPr>
              <a:xfrm>
                <a:off x="7247154" y="4361469"/>
                <a:ext cx="1484645" cy="24989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ko-KR" sz="992">
                    <a:solidFill>
                      <a:srgbClr val="7F7F7F"/>
                    </a:solidFill>
                    <a:latin typeface="HY헤드라인M" panose="02030600000101010101" pitchFamily="18" charset="-127"/>
                    <a:ea typeface="HY헤드라인M" panose="02030600000101010101" pitchFamily="18" charset="-127"/>
                    <a:sym typeface="Arial"/>
                  </a:rPr>
                  <a:t>출처: 고용노동부(2019)</a:t>
                </a:r>
                <a:endParaRPr sz="992">
                  <a:solidFill>
                    <a:srgbClr val="7F7F7F"/>
                  </a:solidFill>
                  <a:latin typeface="HY헤드라인M" panose="02030600000101010101" pitchFamily="18" charset="-127"/>
                  <a:ea typeface="HY헤드라인M" panose="02030600000101010101" pitchFamily="18" charset="-127"/>
                  <a:sym typeface="Arial"/>
                </a:endParaRPr>
              </a:p>
            </p:txBody>
          </p:sp>
        </p:grpSp>
        <p:sp>
          <p:nvSpPr>
            <p:cNvPr id="755" name="Google Shape;755;p41"/>
            <p:cNvSpPr/>
            <p:nvPr/>
          </p:nvSpPr>
          <p:spPr>
            <a:xfrm>
              <a:off x="6543954" y="6323154"/>
              <a:ext cx="2600042" cy="352524"/>
            </a:xfrm>
            <a:prstGeom prst="rect">
              <a:avLst/>
            </a:prstGeom>
            <a:solidFill>
              <a:srgbClr val="EEF2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23" b="1">
                <a:solidFill>
                  <a:srgbClr val="1D4E89"/>
                </a:solidFill>
                <a:latin typeface="HY헤드라인M" panose="02030600000101010101" pitchFamily="18" charset="-127"/>
                <a:ea typeface="HY헤드라인M" panose="02030600000101010101" pitchFamily="18" charset="-127"/>
                <a:sym typeface="Arial"/>
              </a:endParaRPr>
            </a:p>
          </p:txBody>
        </p:sp>
      </p:grpSp>
      <p:pic>
        <p:nvPicPr>
          <p:cNvPr id="756" name="Google Shape;756;p41" descr="디스플레이, 전자기기, 컴퓨터이(가) 표시된 사진&#10;&#10;자동 생성된 설명"/>
          <p:cNvPicPr preferRelativeResize="0"/>
          <p:nvPr/>
        </p:nvPicPr>
        <p:blipFill rotWithShape="1">
          <a:blip r:embed="rId3">
            <a:alphaModFix/>
          </a:blip>
          <a:srcRect/>
          <a:stretch/>
        </p:blipFill>
        <p:spPr>
          <a:xfrm>
            <a:off x="1476215" y="1557506"/>
            <a:ext cx="7761336" cy="5845699"/>
          </a:xfrm>
          <a:prstGeom prst="rect">
            <a:avLst/>
          </a:prstGeom>
          <a:noFill/>
          <a:ln>
            <a:noFill/>
          </a:ln>
        </p:spPr>
      </p:pic>
      <p:pic>
        <p:nvPicPr>
          <p:cNvPr id="757" name="Google Shape;757;p41"/>
          <p:cNvPicPr preferRelativeResize="0"/>
          <p:nvPr/>
        </p:nvPicPr>
        <p:blipFill rotWithShape="1">
          <a:blip r:embed="rId4">
            <a:alphaModFix/>
          </a:blip>
          <a:srcRect/>
          <a:stretch/>
        </p:blipFill>
        <p:spPr>
          <a:xfrm>
            <a:off x="1744818" y="1818529"/>
            <a:ext cx="7224128" cy="4104460"/>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2" name="잉크 1">
                <a:extLst>
                  <a:ext uri="{FF2B5EF4-FFF2-40B4-BE49-F238E27FC236}">
                    <a16:creationId xmlns:a16="http://schemas.microsoft.com/office/drawing/2014/main" id="{2E01AB5D-723B-B9A7-BA3B-CE21E610330E}"/>
                  </a:ext>
                </a:extLst>
              </p14:cNvPr>
              <p14:cNvContentPartPr/>
              <p14:nvPr/>
            </p14:nvContentPartPr>
            <p14:xfrm>
              <a:off x="9902721" y="4729571"/>
              <a:ext cx="15020" cy="16662"/>
            </p14:xfrm>
          </p:contentPart>
        </mc:Choice>
        <mc:Fallback xmlns="">
          <p:pic>
            <p:nvPicPr>
              <p:cNvPr id="2" name="잉크 1">
                <a:extLst>
                  <a:ext uri="{FF2B5EF4-FFF2-40B4-BE49-F238E27FC236}">
                    <a16:creationId xmlns:a16="http://schemas.microsoft.com/office/drawing/2014/main" id="{2E01AB5D-723B-B9A7-BA3B-CE21E610330E}"/>
                  </a:ext>
                </a:extLst>
              </p:cNvPr>
              <p:cNvPicPr/>
              <p:nvPr/>
            </p:nvPicPr>
            <p:blipFill>
              <a:blip r:embed="rId6"/>
              <a:stretch>
                <a:fillRect/>
              </a:stretch>
            </p:blipFill>
            <p:spPr>
              <a:xfrm>
                <a:off x="9865922" y="4712200"/>
                <a:ext cx="89369" cy="51759"/>
              </a:xfrm>
              <a:prstGeom prst="rect">
                <a:avLst/>
              </a:prstGeom>
            </p:spPr>
          </p:pic>
        </mc:Fallback>
      </mc:AlternateContent>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50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2" descr="D:\01.프로젝트-SUM\[프로젝트]취업지원센터\18.표준교안ppt제작\png저장\2-1_1차시\39-1.png"/>
          <p:cNvPicPr preferRelativeResize="0"/>
          <p:nvPr/>
        </p:nvPicPr>
        <p:blipFill rotWithShape="1">
          <a:blip r:embed="rId3">
            <a:alphaModFix/>
          </a:blip>
          <a:srcRect/>
          <a:stretch/>
        </p:blipFill>
        <p:spPr>
          <a:xfrm>
            <a:off x="-77964" y="0"/>
            <a:ext cx="2716889" cy="1274064"/>
          </a:xfrm>
          <a:prstGeom prst="rect">
            <a:avLst/>
          </a:prstGeom>
          <a:noFill/>
          <a:ln>
            <a:noFill/>
          </a:ln>
        </p:spPr>
      </p:pic>
      <p:sp>
        <p:nvSpPr>
          <p:cNvPr id="763" name="Google Shape;763;p42"/>
          <p:cNvSpPr/>
          <p:nvPr/>
        </p:nvSpPr>
        <p:spPr>
          <a:xfrm>
            <a:off x="1177617" y="177591"/>
            <a:ext cx="1698736"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lt1"/>
                </a:solidFill>
                <a:latin typeface="HY헤드라인M" panose="02030600000101010101" pitchFamily="18" charset="-127"/>
                <a:ea typeface="HY헤드라인M" panose="02030600000101010101" pitchFamily="18" charset="-127"/>
                <a:sym typeface="Arial"/>
              </a:rPr>
              <a:t>해고</a:t>
            </a:r>
            <a:endParaRPr dirty="0">
              <a:latin typeface="HY헤드라인M" panose="02030600000101010101" pitchFamily="18" charset="-127"/>
              <a:ea typeface="HY헤드라인M" panose="02030600000101010101" pitchFamily="18" charset="-127"/>
            </a:endParaRPr>
          </a:p>
        </p:txBody>
      </p:sp>
      <p:sp>
        <p:nvSpPr>
          <p:cNvPr id="764" name="Google Shape;764;p42"/>
          <p:cNvSpPr txBox="1"/>
          <p:nvPr/>
        </p:nvSpPr>
        <p:spPr>
          <a:xfrm>
            <a:off x="227029" y="2258938"/>
            <a:ext cx="10815046" cy="3699781"/>
          </a:xfrm>
          <a:prstGeom prst="rect">
            <a:avLst/>
          </a:prstGeom>
          <a:noFill/>
          <a:ln>
            <a:noFill/>
          </a:ln>
        </p:spPr>
        <p:txBody>
          <a:bodyPr spcFirstLastPara="1" wrap="square" lIns="108000" tIns="54000" rIns="108000" bIns="54000" anchor="t" anchorCtr="0">
            <a:spAutoFit/>
          </a:bodyPr>
          <a:lstStyle/>
          <a:p>
            <a:pPr marL="252000" marR="0" lvl="0" indent="-252000" algn="l" rtl="0">
              <a:spcBef>
                <a:spcPts val="0"/>
              </a:spcBef>
              <a:spcAft>
                <a:spcPts val="0"/>
              </a:spcAft>
              <a:buClr>
                <a:schemeClr val="dk1"/>
              </a:buClr>
              <a:buSzPts val="2600"/>
              <a:buFont typeface="Noto Sans Symbols"/>
              <a:buChar char="●"/>
            </a:pPr>
            <a:r>
              <a:rPr lang="ko-KR" sz="2600" dirty="0">
                <a:solidFill>
                  <a:schemeClr val="dk1"/>
                </a:solidFill>
                <a:latin typeface="HY헤드라인M" panose="02030600000101010101" pitchFamily="18" charset="-127"/>
                <a:ea typeface="HY헤드라인M" panose="02030600000101010101" pitchFamily="18" charset="-127"/>
                <a:sym typeface="Arial"/>
              </a:rPr>
              <a:t>사업주가 </a:t>
            </a:r>
            <a:r>
              <a:rPr lang="ko-KR" sz="2600" dirty="0">
                <a:solidFill>
                  <a:srgbClr val="E84246"/>
                </a:solidFill>
                <a:latin typeface="HY헤드라인M" panose="02030600000101010101" pitchFamily="18" charset="-127"/>
                <a:ea typeface="HY헤드라인M" panose="02030600000101010101" pitchFamily="18" charset="-127"/>
                <a:sym typeface="Arial"/>
              </a:rPr>
              <a:t>정당한 이유 없이</a:t>
            </a:r>
            <a:r>
              <a:rPr lang="ko-KR" sz="2600" dirty="0">
                <a:solidFill>
                  <a:schemeClr val="dk1"/>
                </a:solidFill>
                <a:latin typeface="HY헤드라인M" panose="02030600000101010101" pitchFamily="18" charset="-127"/>
                <a:ea typeface="HY헤드라인M" panose="02030600000101010101" pitchFamily="18" charset="-127"/>
                <a:sym typeface="Arial"/>
              </a:rPr>
              <a:t> 노동자를 해고하는 건 </a:t>
            </a:r>
            <a:r>
              <a:rPr lang="ko-KR" sz="2600" dirty="0">
                <a:solidFill>
                  <a:srgbClr val="E84246"/>
                </a:solidFill>
                <a:latin typeface="HY헤드라인M" panose="02030600000101010101" pitchFamily="18" charset="-127"/>
                <a:ea typeface="HY헤드라인M" panose="02030600000101010101" pitchFamily="18" charset="-127"/>
                <a:sym typeface="Arial"/>
              </a:rPr>
              <a:t>부당해고</a:t>
            </a:r>
            <a:r>
              <a:rPr lang="ko-KR" sz="2600" dirty="0">
                <a:solidFill>
                  <a:schemeClr val="dk1"/>
                </a:solidFill>
                <a:latin typeface="HY헤드라인M" panose="02030600000101010101" pitchFamily="18" charset="-127"/>
                <a:ea typeface="HY헤드라인M" panose="02030600000101010101" pitchFamily="18" charset="-127"/>
                <a:sym typeface="Arial"/>
              </a:rPr>
              <a:t>!</a:t>
            </a:r>
            <a:endParaRPr dirty="0">
              <a:latin typeface="HY헤드라인M" panose="02030600000101010101" pitchFamily="18" charset="-127"/>
              <a:ea typeface="HY헤드라인M" panose="02030600000101010101" pitchFamily="18" charset="-127"/>
            </a:endParaRPr>
          </a:p>
          <a:p>
            <a:pPr marL="252000" marR="0" lvl="0" indent="-252000" algn="l" rtl="0">
              <a:spcBef>
                <a:spcPts val="3100"/>
              </a:spcBef>
              <a:spcAft>
                <a:spcPts val="0"/>
              </a:spcAft>
              <a:buClr>
                <a:schemeClr val="dk1"/>
              </a:buClr>
              <a:buSzPts val="2600"/>
              <a:buFont typeface="Noto Sans Symbols"/>
              <a:buChar char="●"/>
            </a:pPr>
            <a:r>
              <a:rPr lang="ko-KR" sz="2600" dirty="0">
                <a:solidFill>
                  <a:schemeClr val="dk1"/>
                </a:solidFill>
                <a:latin typeface="HY헤드라인M" panose="02030600000101010101" pitchFamily="18" charset="-127"/>
                <a:ea typeface="HY헤드라인M" panose="02030600000101010101" pitchFamily="18" charset="-127"/>
                <a:sym typeface="Arial"/>
              </a:rPr>
              <a:t>산업재해 치료 및 출산 휴가 기간과 그후 30일까지 </a:t>
            </a:r>
            <a:r>
              <a:rPr lang="ko-KR" sz="2600" dirty="0">
                <a:solidFill>
                  <a:srgbClr val="E84246"/>
                </a:solidFill>
                <a:latin typeface="HY헤드라인M" panose="02030600000101010101" pitchFamily="18" charset="-127"/>
                <a:ea typeface="HY헤드라인M" panose="02030600000101010101" pitchFamily="18" charset="-127"/>
                <a:sym typeface="Arial"/>
              </a:rPr>
              <a:t>해고할 수 없어</a:t>
            </a:r>
            <a:r>
              <a:rPr lang="ko-KR" sz="2600" dirty="0">
                <a:solidFill>
                  <a:schemeClr val="dk1"/>
                </a:solidFill>
                <a:latin typeface="HY헤드라인M" panose="02030600000101010101" pitchFamily="18" charset="-127"/>
                <a:ea typeface="HY헤드라인M" panose="02030600000101010101" pitchFamily="18" charset="-127"/>
                <a:sym typeface="Arial"/>
              </a:rPr>
              <a:t>!</a:t>
            </a:r>
            <a:endParaRPr dirty="0">
              <a:latin typeface="HY헤드라인M" panose="02030600000101010101" pitchFamily="18" charset="-127"/>
              <a:ea typeface="HY헤드라인M" panose="02030600000101010101" pitchFamily="18" charset="-127"/>
            </a:endParaRPr>
          </a:p>
          <a:p>
            <a:pPr marL="252000" marR="0" lvl="0" indent="-252000" algn="l" rtl="0">
              <a:spcBef>
                <a:spcPts val="3100"/>
              </a:spcBef>
              <a:spcAft>
                <a:spcPts val="0"/>
              </a:spcAft>
              <a:buClr>
                <a:schemeClr val="dk1"/>
              </a:buClr>
              <a:buSzPts val="2600"/>
              <a:buFont typeface="Noto Sans Symbols"/>
              <a:buChar char="●"/>
            </a:pPr>
            <a:r>
              <a:rPr lang="ko-KR" sz="2600" dirty="0">
                <a:solidFill>
                  <a:schemeClr val="dk1"/>
                </a:solidFill>
                <a:latin typeface="HY헤드라인M" panose="02030600000101010101" pitchFamily="18" charset="-127"/>
                <a:ea typeface="HY헤드라인M" panose="02030600000101010101" pitchFamily="18" charset="-127"/>
                <a:sym typeface="Arial"/>
              </a:rPr>
              <a:t>해고의 이유가 정당하다 해도 </a:t>
            </a:r>
            <a:r>
              <a:rPr lang="ko-KR" sz="2600" dirty="0">
                <a:solidFill>
                  <a:srgbClr val="E84246"/>
                </a:solidFill>
                <a:latin typeface="HY헤드라인M" panose="02030600000101010101" pitchFamily="18" charset="-127"/>
                <a:ea typeface="HY헤드라인M" panose="02030600000101010101" pitchFamily="18" charset="-127"/>
                <a:sym typeface="Arial"/>
              </a:rPr>
              <a:t>적법한 절차를 지켜야</a:t>
            </a:r>
            <a:r>
              <a:rPr lang="ko-KR" sz="2600" dirty="0">
                <a:solidFill>
                  <a:schemeClr val="dk1"/>
                </a:solidFill>
                <a:latin typeface="HY헤드라인M" panose="02030600000101010101" pitchFamily="18" charset="-127"/>
                <a:ea typeface="HY헤드라인M" panose="02030600000101010101" pitchFamily="18" charset="-127"/>
                <a:sym typeface="Arial"/>
              </a:rPr>
              <a:t>!</a:t>
            </a:r>
            <a:endParaRPr dirty="0">
              <a:latin typeface="HY헤드라인M" panose="02030600000101010101" pitchFamily="18" charset="-127"/>
              <a:ea typeface="HY헤드라인M" panose="02030600000101010101" pitchFamily="18" charset="-127"/>
            </a:endParaRPr>
          </a:p>
          <a:p>
            <a:pPr marL="252000" marR="0" lvl="0" indent="-252000" algn="l" rtl="0">
              <a:spcBef>
                <a:spcPts val="3100"/>
              </a:spcBef>
              <a:spcAft>
                <a:spcPts val="0"/>
              </a:spcAft>
              <a:buClr>
                <a:schemeClr val="dk1"/>
              </a:buClr>
              <a:buSzPts val="2600"/>
              <a:buFont typeface="Noto Sans Symbols"/>
              <a:buChar char="●"/>
            </a:pPr>
            <a:r>
              <a:rPr lang="ko-KR" sz="2600" dirty="0">
                <a:solidFill>
                  <a:schemeClr val="dk1"/>
                </a:solidFill>
                <a:latin typeface="HY헤드라인M" panose="02030600000101010101" pitchFamily="18" charset="-127"/>
                <a:ea typeface="HY헤드라인M" panose="02030600000101010101" pitchFamily="18" charset="-127"/>
                <a:sym typeface="Arial"/>
              </a:rPr>
              <a:t>정당한 이유를 들어 </a:t>
            </a:r>
            <a:r>
              <a:rPr lang="ko-KR" sz="2600" dirty="0">
                <a:solidFill>
                  <a:srgbClr val="E84246"/>
                </a:solidFill>
                <a:latin typeface="HY헤드라인M" panose="02030600000101010101" pitchFamily="18" charset="-127"/>
                <a:ea typeface="HY헤드라인M" panose="02030600000101010101" pitchFamily="18" charset="-127"/>
                <a:sym typeface="Arial"/>
              </a:rPr>
              <a:t>30일 전</a:t>
            </a:r>
            <a:r>
              <a:rPr lang="ko-KR" sz="2600" dirty="0">
                <a:solidFill>
                  <a:schemeClr val="dk1"/>
                </a:solidFill>
                <a:latin typeface="HY헤드라인M" panose="02030600000101010101" pitchFamily="18" charset="-127"/>
                <a:ea typeface="HY헤드라인M" panose="02030600000101010101" pitchFamily="18" charset="-127"/>
                <a:sym typeface="Arial"/>
              </a:rPr>
              <a:t>에는 미리 얘기해야 함.</a:t>
            </a:r>
            <a:endParaRPr dirty="0">
              <a:latin typeface="HY헤드라인M" panose="02030600000101010101" pitchFamily="18" charset="-127"/>
              <a:ea typeface="HY헤드라인M" panose="02030600000101010101" pitchFamily="18" charset="-127"/>
            </a:endParaRPr>
          </a:p>
          <a:p>
            <a:pPr marL="252000" marR="0" lvl="0" indent="-252000" algn="l" rtl="0">
              <a:spcBef>
                <a:spcPts val="3100"/>
              </a:spcBef>
              <a:spcAft>
                <a:spcPts val="0"/>
              </a:spcAft>
              <a:buClr>
                <a:schemeClr val="dk1"/>
              </a:buClr>
              <a:buSzPts val="2600"/>
              <a:buFont typeface="Noto Sans Symbols"/>
              <a:buChar char="●"/>
            </a:pPr>
            <a:r>
              <a:rPr lang="ko-KR" sz="2600" dirty="0">
                <a:solidFill>
                  <a:schemeClr val="dk1"/>
                </a:solidFill>
                <a:latin typeface="HY헤드라인M" panose="02030600000101010101" pitchFamily="18" charset="-127"/>
                <a:ea typeface="HY헤드라인M" panose="02030600000101010101" pitchFamily="18" charset="-127"/>
                <a:sym typeface="Arial"/>
              </a:rPr>
              <a:t>해고를 하는 </a:t>
            </a:r>
            <a:r>
              <a:rPr lang="ko-KR" sz="2600" dirty="0">
                <a:solidFill>
                  <a:srgbClr val="E84246"/>
                </a:solidFill>
                <a:latin typeface="HY헤드라인M" panose="02030600000101010101" pitchFamily="18" charset="-127"/>
                <a:ea typeface="HY헤드라인M" panose="02030600000101010101" pitchFamily="18" charset="-127"/>
                <a:sym typeface="Arial"/>
              </a:rPr>
              <a:t>이유와 시기</a:t>
            </a:r>
            <a:r>
              <a:rPr lang="ko-KR" sz="2600" dirty="0">
                <a:solidFill>
                  <a:schemeClr val="dk1"/>
                </a:solidFill>
                <a:latin typeface="HY헤드라인M" panose="02030600000101010101" pitchFamily="18" charset="-127"/>
                <a:ea typeface="HY헤드라인M" panose="02030600000101010101" pitchFamily="18" charset="-127"/>
                <a:sym typeface="Arial"/>
              </a:rPr>
              <a:t>를 반드시 </a:t>
            </a:r>
            <a:r>
              <a:rPr lang="ko-KR" sz="2600" dirty="0">
                <a:solidFill>
                  <a:srgbClr val="E84246"/>
                </a:solidFill>
                <a:latin typeface="HY헤드라인M" panose="02030600000101010101" pitchFamily="18" charset="-127"/>
                <a:ea typeface="HY헤드라인M" panose="02030600000101010101" pitchFamily="18" charset="-127"/>
                <a:sym typeface="Arial"/>
              </a:rPr>
              <a:t>서면(문서)</a:t>
            </a:r>
            <a:r>
              <a:rPr lang="ko-KR" sz="2600" dirty="0" err="1">
                <a:solidFill>
                  <a:schemeClr val="dk1"/>
                </a:solidFill>
                <a:latin typeface="HY헤드라인M" panose="02030600000101010101" pitchFamily="18" charset="-127"/>
                <a:ea typeface="HY헤드라인M" panose="02030600000101010101" pitchFamily="18" charset="-127"/>
                <a:sym typeface="Arial"/>
              </a:rPr>
              <a:t>으로</a:t>
            </a:r>
            <a:r>
              <a:rPr lang="ko-KR" sz="2600" dirty="0">
                <a:solidFill>
                  <a:schemeClr val="dk1"/>
                </a:solidFill>
                <a:latin typeface="HY헤드라인M" panose="02030600000101010101" pitchFamily="18" charset="-127"/>
                <a:ea typeface="HY헤드라인M" panose="02030600000101010101" pitchFamily="18" charset="-127"/>
                <a:sym typeface="Arial"/>
              </a:rPr>
              <a:t> 통지</a:t>
            </a:r>
            <a:endParaRPr sz="2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65" name="Google Shape;765;p42"/>
          <p:cNvSpPr/>
          <p:nvPr/>
        </p:nvSpPr>
        <p:spPr>
          <a:xfrm>
            <a:off x="1944519" y="589281"/>
            <a:ext cx="10520196" cy="1577850"/>
          </a:xfrm>
          <a:prstGeom prst="rect">
            <a:avLst/>
          </a:prstGeom>
          <a:noFill/>
          <a:ln>
            <a:noFill/>
          </a:ln>
        </p:spPr>
        <p:txBody>
          <a:bodyPr spcFirstLastPara="1" wrap="square" lIns="99550" tIns="49775" rIns="99550" bIns="49775" anchor="t" anchorCtr="0">
            <a:spAutoFit/>
          </a:bodyPr>
          <a:lstStyle/>
          <a:p>
            <a:pPr marL="0" marR="0" lvl="0" indent="0" algn="l" rtl="0">
              <a:lnSpc>
                <a:spcPct val="150000"/>
              </a:lnSpc>
              <a:spcBef>
                <a:spcPts val="0"/>
              </a:spcBef>
              <a:spcAft>
                <a:spcPts val="0"/>
              </a:spcAft>
              <a:buNone/>
            </a:pPr>
            <a:r>
              <a:rPr lang="ko-KR" sz="3200" dirty="0">
                <a:solidFill>
                  <a:schemeClr val="dk1"/>
                </a:solidFill>
                <a:latin typeface="HY헤드라인M" panose="02030600000101010101" pitchFamily="18" charset="-127"/>
                <a:ea typeface="HY헤드라인M" panose="02030600000101010101" pitchFamily="18" charset="-127"/>
                <a:sym typeface="Arial"/>
              </a:rPr>
              <a:t>      정당한 사유 없는 해고는 안돼!</a:t>
            </a:r>
            <a:endParaRPr sz="1200" dirty="0">
              <a:latin typeface="HY헤드라인M" panose="02030600000101010101" pitchFamily="18" charset="-127"/>
              <a:ea typeface="HY헤드라인M" panose="02030600000101010101" pitchFamily="18" charset="-127"/>
            </a:endParaRPr>
          </a:p>
          <a:p>
            <a:pPr marL="0" marR="0" lvl="0" indent="0" algn="l" rtl="0">
              <a:lnSpc>
                <a:spcPct val="150000"/>
              </a:lnSpc>
              <a:spcBef>
                <a:spcPts val="0"/>
              </a:spcBef>
              <a:spcAft>
                <a:spcPts val="0"/>
              </a:spcAft>
              <a:buNone/>
            </a:pPr>
            <a:r>
              <a:rPr lang="ko-KR" sz="3200" dirty="0">
                <a:solidFill>
                  <a:schemeClr val="dk1"/>
                </a:solidFill>
                <a:latin typeface="HY헤드라인M" panose="02030600000101010101" pitchFamily="18" charset="-127"/>
                <a:ea typeface="HY헤드라인M" panose="02030600000101010101" pitchFamily="18" charset="-127"/>
                <a:sym typeface="Arial"/>
              </a:rPr>
              <a:t>마음에 들지 않는다고 곧장 해고할 수는 없어요! </a:t>
            </a:r>
            <a:endParaRPr sz="32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766" name="Google Shape;766;p42"/>
          <p:cNvSpPr txBox="1"/>
          <p:nvPr/>
        </p:nvSpPr>
        <p:spPr>
          <a:xfrm>
            <a:off x="1705392" y="6086048"/>
            <a:ext cx="5393240"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ko-KR" sz="2200" dirty="0">
                <a:solidFill>
                  <a:schemeClr val="dk1"/>
                </a:solidFill>
                <a:latin typeface="HY헤드라인M" panose="02030600000101010101" pitchFamily="18" charset="-127"/>
                <a:ea typeface="HY헤드라인M" panose="02030600000101010101" pitchFamily="18" charset="-127"/>
                <a:sym typeface="Arial"/>
              </a:rPr>
              <a:t>*서면 통지 하지 않으면  해고 무효</a:t>
            </a:r>
            <a:endParaRPr dirty="0">
              <a:latin typeface="HY헤드라인M" panose="02030600000101010101" pitchFamily="18" charset="-127"/>
              <a:ea typeface="HY헤드라인M" panose="02030600000101010101" pitchFamily="18" charset="-127"/>
            </a:endParaRPr>
          </a:p>
        </p:txBody>
      </p:sp>
      <p:cxnSp>
        <p:nvCxnSpPr>
          <p:cNvPr id="767" name="Google Shape;767;p42"/>
          <p:cNvCxnSpPr/>
          <p:nvPr/>
        </p:nvCxnSpPr>
        <p:spPr>
          <a:xfrm>
            <a:off x="1695867" y="2844527"/>
            <a:ext cx="7313716" cy="0"/>
          </a:xfrm>
          <a:prstGeom prst="straightConnector1">
            <a:avLst/>
          </a:prstGeom>
          <a:noFill/>
          <a:ln w="15875" cap="flat" cmpd="sng">
            <a:solidFill>
              <a:srgbClr val="A5A5A5"/>
            </a:solidFill>
            <a:prstDash val="dash"/>
            <a:round/>
            <a:headEnd type="none" w="sm" len="sm"/>
            <a:tailEnd type="none" w="sm" len="sm"/>
          </a:ln>
        </p:spPr>
      </p:cxnSp>
      <p:cxnSp>
        <p:nvCxnSpPr>
          <p:cNvPr id="768" name="Google Shape;768;p42"/>
          <p:cNvCxnSpPr/>
          <p:nvPr/>
        </p:nvCxnSpPr>
        <p:spPr>
          <a:xfrm>
            <a:off x="1705392" y="3631136"/>
            <a:ext cx="7313716" cy="0"/>
          </a:xfrm>
          <a:prstGeom prst="straightConnector1">
            <a:avLst/>
          </a:prstGeom>
          <a:noFill/>
          <a:ln w="15875" cap="flat" cmpd="sng">
            <a:solidFill>
              <a:srgbClr val="A5A5A5"/>
            </a:solidFill>
            <a:prstDash val="dash"/>
            <a:round/>
            <a:headEnd type="none" w="sm" len="sm"/>
            <a:tailEnd type="none" w="sm" len="sm"/>
          </a:ln>
        </p:spPr>
      </p:cxnSp>
      <p:cxnSp>
        <p:nvCxnSpPr>
          <p:cNvPr id="769" name="Google Shape;769;p42"/>
          <p:cNvCxnSpPr/>
          <p:nvPr/>
        </p:nvCxnSpPr>
        <p:spPr>
          <a:xfrm>
            <a:off x="1705392" y="4417745"/>
            <a:ext cx="7313716" cy="0"/>
          </a:xfrm>
          <a:prstGeom prst="straightConnector1">
            <a:avLst/>
          </a:prstGeom>
          <a:noFill/>
          <a:ln w="15875" cap="flat" cmpd="sng">
            <a:solidFill>
              <a:srgbClr val="A5A5A5"/>
            </a:solidFill>
            <a:prstDash val="dash"/>
            <a:round/>
            <a:headEnd type="none" w="sm" len="sm"/>
            <a:tailEnd type="none" w="sm" len="sm"/>
          </a:ln>
        </p:spPr>
      </p:cxnSp>
      <p:cxnSp>
        <p:nvCxnSpPr>
          <p:cNvPr id="770" name="Google Shape;770;p42"/>
          <p:cNvCxnSpPr/>
          <p:nvPr/>
        </p:nvCxnSpPr>
        <p:spPr>
          <a:xfrm>
            <a:off x="1705392" y="5204354"/>
            <a:ext cx="7313716" cy="0"/>
          </a:xfrm>
          <a:prstGeom prst="straightConnector1">
            <a:avLst/>
          </a:prstGeom>
          <a:noFill/>
          <a:ln w="15875" cap="flat" cmpd="sng">
            <a:solidFill>
              <a:srgbClr val="A5A5A5"/>
            </a:solidFill>
            <a:prstDash val="dash"/>
            <a:round/>
            <a:headEnd type="none" w="sm" len="sm"/>
            <a:tailEnd type="none" w="sm" len="sm"/>
          </a:ln>
        </p:spPr>
      </p:cxnSp>
      <p:cxnSp>
        <p:nvCxnSpPr>
          <p:cNvPr id="771" name="Google Shape;771;p42"/>
          <p:cNvCxnSpPr/>
          <p:nvPr/>
        </p:nvCxnSpPr>
        <p:spPr>
          <a:xfrm>
            <a:off x="1705392" y="5990965"/>
            <a:ext cx="7313716" cy="0"/>
          </a:xfrm>
          <a:prstGeom prst="straightConnector1">
            <a:avLst/>
          </a:prstGeom>
          <a:noFill/>
          <a:ln w="15875" cap="flat" cmpd="sng">
            <a:solidFill>
              <a:srgbClr val="A5A5A5"/>
            </a:solidFill>
            <a:prstDash val="dash"/>
            <a:round/>
            <a:headEnd type="none" w="sm" len="sm"/>
            <a:tailEnd type="none" w="sm" len="sm"/>
          </a:ln>
        </p:spPr>
      </p:cxnSp>
      <p:sp>
        <p:nvSpPr>
          <p:cNvPr id="772" name="Google Shape;772;p42"/>
          <p:cNvSpPr/>
          <p:nvPr/>
        </p:nvSpPr>
        <p:spPr>
          <a:xfrm>
            <a:off x="8799909" y="196718"/>
            <a:ext cx="1893491" cy="421754"/>
          </a:xfrm>
          <a:prstGeom prst="rect">
            <a:avLst/>
          </a:prstGeom>
          <a:gradFill>
            <a:gsLst>
              <a:gs pos="0">
                <a:srgbClr val="29859E"/>
              </a:gs>
              <a:gs pos="80000">
                <a:srgbClr val="36B0D0"/>
              </a:gs>
              <a:gs pos="100000">
                <a:srgbClr val="33B3D5"/>
              </a:gs>
            </a:gsLst>
            <a:lin ang="16200000" scaled="0"/>
          </a:gradFill>
          <a:ln w="9525" cap="flat" cmpd="sng">
            <a:solidFill>
              <a:srgbClr val="45A9C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252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대응방법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3"/>
          <p:cNvSpPr/>
          <p:nvPr/>
        </p:nvSpPr>
        <p:spPr>
          <a:xfrm>
            <a:off x="1" y="1692399"/>
            <a:ext cx="450155" cy="1368152"/>
          </a:xfrm>
          <a:prstGeom prst="rect">
            <a:avLst/>
          </a:prstGeom>
          <a:solidFill>
            <a:srgbClr val="E842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779" name="Google Shape;779;p43"/>
          <p:cNvSpPr/>
          <p:nvPr/>
        </p:nvSpPr>
        <p:spPr>
          <a:xfrm>
            <a:off x="290800" y="291480"/>
            <a:ext cx="9288446"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부당한 해고에 대처하는 방법</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780" name="Google Shape;780;p43"/>
          <p:cNvSpPr/>
          <p:nvPr/>
        </p:nvSpPr>
        <p:spPr>
          <a:xfrm>
            <a:off x="471190" y="2412479"/>
            <a:ext cx="3463207" cy="3168352"/>
          </a:xfrm>
          <a:prstGeom prst="star24">
            <a:avLst>
              <a:gd name="adj" fmla="val 43799"/>
            </a:avLst>
          </a:prstGeom>
          <a:solidFill>
            <a:srgbClr val="E84246"/>
          </a:solidFill>
          <a:ln w="25400" cap="flat" cmpd="sng">
            <a:solidFill>
              <a:srgbClr val="FFED00"/>
            </a:solidFill>
            <a:prstDash val="solid"/>
            <a:round/>
            <a:headEnd type="none" w="sm" len="sm"/>
            <a:tailEnd type="none" w="sm" len="sm"/>
          </a:ln>
        </p:spPr>
        <p:txBody>
          <a:bodyPr spcFirstLastPara="1" wrap="square" lIns="0" tIns="144000" rIns="0" bIns="0" anchor="ctr" anchorCtr="0">
            <a:noAutofit/>
          </a:bodyPr>
          <a:lstStyle/>
          <a:p>
            <a:pPr marL="0" marR="0" lvl="0" indent="0" algn="ctr" rtl="0">
              <a:lnSpc>
                <a:spcPct val="95238"/>
              </a:lnSpc>
              <a:spcBef>
                <a:spcPts val="0"/>
              </a:spcBef>
              <a:spcAft>
                <a:spcPts val="0"/>
              </a:spcAft>
              <a:buNone/>
            </a:pPr>
            <a:r>
              <a:rPr lang="ko-KR" sz="4200">
                <a:solidFill>
                  <a:schemeClr val="lt1"/>
                </a:solidFill>
                <a:latin typeface="HY헤드라인M" panose="02030600000101010101" pitchFamily="18" charset="-127"/>
                <a:ea typeface="HY헤드라인M" panose="02030600000101010101" pitchFamily="18" charset="-127"/>
                <a:sym typeface="Arial"/>
              </a:rPr>
              <a:t>정당한</a:t>
            </a:r>
            <a:endParaRPr>
              <a:latin typeface="HY헤드라인M" panose="02030600000101010101" pitchFamily="18" charset="-127"/>
              <a:ea typeface="HY헤드라인M" panose="02030600000101010101" pitchFamily="18" charset="-127"/>
            </a:endParaRPr>
          </a:p>
          <a:p>
            <a:pPr marL="0" marR="0" lvl="0" indent="0" algn="ctr" rtl="0">
              <a:lnSpc>
                <a:spcPct val="95238"/>
              </a:lnSpc>
              <a:spcBef>
                <a:spcPts val="0"/>
              </a:spcBef>
              <a:spcAft>
                <a:spcPts val="0"/>
              </a:spcAft>
              <a:buNone/>
            </a:pPr>
            <a:r>
              <a:rPr lang="ko-KR" sz="4200">
                <a:solidFill>
                  <a:schemeClr val="lt1"/>
                </a:solidFill>
                <a:latin typeface="HY헤드라인M" panose="02030600000101010101" pitchFamily="18" charset="-127"/>
                <a:ea typeface="HY헤드라인M" panose="02030600000101010101" pitchFamily="18" charset="-127"/>
                <a:sym typeface="Arial"/>
              </a:rPr>
              <a:t>사유없는</a:t>
            </a:r>
            <a:endParaRPr sz="4200">
              <a:solidFill>
                <a:schemeClr val="lt1"/>
              </a:solidFill>
              <a:latin typeface="HY헤드라인M" panose="02030600000101010101" pitchFamily="18" charset="-127"/>
              <a:ea typeface="HY헤드라인M" panose="02030600000101010101" pitchFamily="18" charset="-127"/>
              <a:sym typeface="Arial"/>
            </a:endParaRPr>
          </a:p>
          <a:p>
            <a:pPr marL="0" marR="0" lvl="0" indent="0" algn="ctr" rtl="0">
              <a:lnSpc>
                <a:spcPct val="95238"/>
              </a:lnSpc>
              <a:spcBef>
                <a:spcPts val="0"/>
              </a:spcBef>
              <a:spcAft>
                <a:spcPts val="0"/>
              </a:spcAft>
              <a:buNone/>
            </a:pPr>
            <a:r>
              <a:rPr lang="ko-KR" sz="4200">
                <a:solidFill>
                  <a:schemeClr val="lt1"/>
                </a:solidFill>
                <a:latin typeface="HY헤드라인M" panose="02030600000101010101" pitchFamily="18" charset="-127"/>
                <a:ea typeface="HY헤드라인M" panose="02030600000101010101" pitchFamily="18" charset="-127"/>
                <a:sym typeface="Arial"/>
              </a:rPr>
              <a:t>해고는</a:t>
            </a:r>
            <a:endParaRPr>
              <a:latin typeface="HY헤드라인M" panose="02030600000101010101" pitchFamily="18" charset="-127"/>
              <a:ea typeface="HY헤드라인M" panose="02030600000101010101" pitchFamily="18" charset="-127"/>
            </a:endParaRPr>
          </a:p>
          <a:p>
            <a:pPr marL="0" marR="0" lvl="0" indent="0" algn="ctr" rtl="0">
              <a:lnSpc>
                <a:spcPct val="95238"/>
              </a:lnSpc>
              <a:spcBef>
                <a:spcPts val="0"/>
              </a:spcBef>
              <a:spcAft>
                <a:spcPts val="0"/>
              </a:spcAft>
              <a:buNone/>
            </a:pPr>
            <a:r>
              <a:rPr lang="ko-KR" sz="4200">
                <a:solidFill>
                  <a:srgbClr val="FFED00"/>
                </a:solidFill>
                <a:latin typeface="HY헤드라인M" panose="02030600000101010101" pitchFamily="18" charset="-127"/>
                <a:ea typeface="HY헤드라인M" panose="02030600000101010101" pitchFamily="18" charset="-127"/>
                <a:sym typeface="Arial"/>
              </a:rPr>
              <a:t>안돼!</a:t>
            </a:r>
            <a:endParaRPr sz="4200">
              <a:solidFill>
                <a:srgbClr val="FFED00"/>
              </a:solidFill>
              <a:latin typeface="HY헤드라인M" panose="02030600000101010101" pitchFamily="18" charset="-127"/>
              <a:ea typeface="HY헤드라인M" panose="02030600000101010101" pitchFamily="18" charset="-127"/>
              <a:sym typeface="Arial"/>
            </a:endParaRPr>
          </a:p>
        </p:txBody>
      </p:sp>
      <p:pic>
        <p:nvPicPr>
          <p:cNvPr id="781" name="Google Shape;781;p43" descr="D:\01.프로젝트-SUM\[프로젝트]취업지원센터\18.표준교안ppt제작\png저장\2-1_1차시\40-2.png"/>
          <p:cNvPicPr preferRelativeResize="0"/>
          <p:nvPr/>
        </p:nvPicPr>
        <p:blipFill rotWithShape="1">
          <a:blip r:embed="rId3">
            <a:alphaModFix/>
          </a:blip>
          <a:srcRect/>
          <a:stretch/>
        </p:blipFill>
        <p:spPr>
          <a:xfrm>
            <a:off x="4016865" y="1704580"/>
            <a:ext cx="5437632" cy="816864"/>
          </a:xfrm>
          <a:prstGeom prst="rect">
            <a:avLst/>
          </a:prstGeom>
          <a:noFill/>
          <a:ln>
            <a:noFill/>
          </a:ln>
        </p:spPr>
      </p:pic>
      <p:pic>
        <p:nvPicPr>
          <p:cNvPr id="782" name="Google Shape;782;p43" descr="D:\01.프로젝트-SUM\[프로젝트]취업지원센터\18.표준교안ppt제작\png저장\2-1_1차시\40-3.png"/>
          <p:cNvPicPr preferRelativeResize="0"/>
          <p:nvPr/>
        </p:nvPicPr>
        <p:blipFill rotWithShape="1">
          <a:blip r:embed="rId4">
            <a:alphaModFix/>
          </a:blip>
          <a:srcRect/>
          <a:stretch/>
        </p:blipFill>
        <p:spPr>
          <a:xfrm>
            <a:off x="3987749" y="3386683"/>
            <a:ext cx="5468112" cy="1188720"/>
          </a:xfrm>
          <a:prstGeom prst="rect">
            <a:avLst/>
          </a:prstGeom>
          <a:noFill/>
          <a:ln>
            <a:noFill/>
          </a:ln>
        </p:spPr>
      </p:pic>
      <p:pic>
        <p:nvPicPr>
          <p:cNvPr id="783" name="Google Shape;783;p43" descr="D:\01.프로젝트-SUM\[프로젝트]취업지원센터\18.표준교안ppt제작\png저장\2-1_1차시\40-4.png"/>
          <p:cNvPicPr preferRelativeResize="0"/>
          <p:nvPr/>
        </p:nvPicPr>
        <p:blipFill rotWithShape="1">
          <a:blip r:embed="rId5">
            <a:alphaModFix/>
          </a:blip>
          <a:srcRect/>
          <a:stretch/>
        </p:blipFill>
        <p:spPr>
          <a:xfrm>
            <a:off x="4014290" y="5172399"/>
            <a:ext cx="5437632" cy="816864"/>
          </a:xfrm>
          <a:prstGeom prst="rect">
            <a:avLst/>
          </a:prstGeom>
          <a:noFill/>
          <a:ln>
            <a:noFill/>
          </a:ln>
        </p:spPr>
      </p:pic>
      <p:pic>
        <p:nvPicPr>
          <p:cNvPr id="784" name="Google Shape;784;p43" descr="D:\01.프로젝트-SUM\[프로젝트]취업지원센터\18.표준교안ppt제작\png저장\2-1_1차시\40-1.png"/>
          <p:cNvPicPr preferRelativeResize="0"/>
          <p:nvPr/>
        </p:nvPicPr>
        <p:blipFill rotWithShape="1">
          <a:blip r:embed="rId6">
            <a:alphaModFix/>
          </a:blip>
          <a:srcRect/>
          <a:stretch/>
        </p:blipFill>
        <p:spPr>
          <a:xfrm>
            <a:off x="4677220" y="2511919"/>
            <a:ext cx="316992" cy="225552"/>
          </a:xfrm>
          <a:prstGeom prst="rect">
            <a:avLst/>
          </a:prstGeom>
          <a:noFill/>
          <a:ln>
            <a:noFill/>
          </a:ln>
        </p:spPr>
      </p:pic>
      <p:pic>
        <p:nvPicPr>
          <p:cNvPr id="785" name="Google Shape;785;p43" descr="D:\01.프로젝트-SUM\[프로젝트]취업지원센터\18.표준교안ppt제작\png저장\2-1_1차시\40-1.png"/>
          <p:cNvPicPr preferRelativeResize="0"/>
          <p:nvPr/>
        </p:nvPicPr>
        <p:blipFill rotWithShape="1">
          <a:blip r:embed="rId6">
            <a:alphaModFix/>
          </a:blip>
          <a:srcRect/>
          <a:stretch/>
        </p:blipFill>
        <p:spPr>
          <a:xfrm>
            <a:off x="4677220" y="4580723"/>
            <a:ext cx="316992" cy="225552"/>
          </a:xfrm>
          <a:prstGeom prst="rect">
            <a:avLst/>
          </a:prstGeom>
          <a:noFill/>
          <a:ln>
            <a:noFill/>
          </a:ln>
        </p:spPr>
      </p:pic>
      <p:pic>
        <p:nvPicPr>
          <p:cNvPr id="786" name="Google Shape;786;p43" descr="D:\01.프로젝트-SUM\[프로젝트]취업지원센터\18.표준교안ppt제작\png저장\2-1_1차시\40-1.png"/>
          <p:cNvPicPr preferRelativeResize="0"/>
          <p:nvPr/>
        </p:nvPicPr>
        <p:blipFill rotWithShape="1">
          <a:blip r:embed="rId6">
            <a:alphaModFix/>
          </a:blip>
          <a:srcRect/>
          <a:stretch/>
        </p:blipFill>
        <p:spPr>
          <a:xfrm>
            <a:off x="4677220" y="5998788"/>
            <a:ext cx="316992" cy="225552"/>
          </a:xfrm>
          <a:prstGeom prst="rect">
            <a:avLst/>
          </a:prstGeom>
          <a:noFill/>
          <a:ln>
            <a:noFill/>
          </a:ln>
        </p:spPr>
      </p:pic>
      <p:pic>
        <p:nvPicPr>
          <p:cNvPr id="787" name="Google Shape;787;p43" descr="D:\01.프로젝트-SUM\[프로젝트]취업지원센터\18.표준교안ppt제작\png저장\2-1_1차시\40-1.png"/>
          <p:cNvPicPr preferRelativeResize="0"/>
          <p:nvPr/>
        </p:nvPicPr>
        <p:blipFill rotWithShape="1">
          <a:blip r:embed="rId6">
            <a:alphaModFix/>
          </a:blip>
          <a:srcRect/>
          <a:stretch/>
        </p:blipFill>
        <p:spPr>
          <a:xfrm>
            <a:off x="4677220" y="6291386"/>
            <a:ext cx="316992" cy="225552"/>
          </a:xfrm>
          <a:prstGeom prst="rect">
            <a:avLst/>
          </a:prstGeom>
          <a:noFill/>
          <a:ln>
            <a:noFill/>
          </a:ln>
        </p:spPr>
      </p:pic>
      <p:sp>
        <p:nvSpPr>
          <p:cNvPr id="788" name="Google Shape;788;p43"/>
          <p:cNvSpPr txBox="1"/>
          <p:nvPr/>
        </p:nvSpPr>
        <p:spPr>
          <a:xfrm>
            <a:off x="4864236" y="1821557"/>
            <a:ext cx="4721935"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rgbClr val="E84246"/>
                </a:solidFill>
                <a:latin typeface="HY헤드라인M" panose="02030600000101010101" pitchFamily="18" charset="-127"/>
                <a:ea typeface="HY헤드라인M" panose="02030600000101010101" pitchFamily="18" charset="-127"/>
                <a:sym typeface="Arial"/>
              </a:rPr>
              <a:t>해고 과정</a:t>
            </a:r>
            <a:r>
              <a:rPr lang="ko-KR" sz="2600" dirty="0">
                <a:solidFill>
                  <a:schemeClr val="dk1"/>
                </a:solidFill>
                <a:latin typeface="HY헤드라인M" panose="02030600000101010101" pitchFamily="18" charset="-127"/>
                <a:ea typeface="HY헤드라인M" panose="02030600000101010101" pitchFamily="18" charset="-127"/>
                <a:sym typeface="Arial"/>
              </a:rPr>
              <a:t>을 </a:t>
            </a:r>
            <a:r>
              <a:rPr lang="ko-KR" sz="2600" dirty="0">
                <a:solidFill>
                  <a:srgbClr val="E84246"/>
                </a:solidFill>
                <a:latin typeface="HY헤드라인M" panose="02030600000101010101" pitchFamily="18" charset="-127"/>
                <a:ea typeface="HY헤드라인M" panose="02030600000101010101" pitchFamily="18" charset="-127"/>
                <a:sym typeface="Arial"/>
              </a:rPr>
              <a:t>녹음</a:t>
            </a:r>
            <a:r>
              <a:rPr lang="ko-KR" sz="2600" dirty="0">
                <a:solidFill>
                  <a:schemeClr val="dk1"/>
                </a:solidFill>
                <a:latin typeface="HY헤드라인M" panose="02030600000101010101" pitchFamily="18" charset="-127"/>
                <a:ea typeface="HY헤드라인M" panose="02030600000101010101" pitchFamily="18" charset="-127"/>
                <a:sym typeface="Arial"/>
              </a:rPr>
              <a:t>해두세요!</a:t>
            </a:r>
            <a:endParaRPr sz="2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789" name="Google Shape;789;p43"/>
          <p:cNvSpPr txBox="1"/>
          <p:nvPr/>
        </p:nvSpPr>
        <p:spPr>
          <a:xfrm>
            <a:off x="4864236" y="2465908"/>
            <a:ext cx="5355598" cy="6848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사용자측에서 해고사실을 부인하면, 사용자가 해고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시켰다는 사실 자체를 근로자가 입증하여야 함</a:t>
            </a:r>
            <a:endParaRPr dirty="0">
              <a:latin typeface="HY헤드라인M" panose="02030600000101010101" pitchFamily="18" charset="-127"/>
              <a:ea typeface="HY헤드라인M" panose="02030600000101010101" pitchFamily="18" charset="-127"/>
            </a:endParaRPr>
          </a:p>
        </p:txBody>
      </p:sp>
      <p:sp>
        <p:nvSpPr>
          <p:cNvPr id="790" name="Google Shape;790;p43"/>
          <p:cNvSpPr txBox="1"/>
          <p:nvPr/>
        </p:nvSpPr>
        <p:spPr>
          <a:xfrm>
            <a:off x="4864236" y="3524746"/>
            <a:ext cx="5539716" cy="1012545"/>
          </a:xfrm>
          <a:prstGeom prst="rect">
            <a:avLst/>
          </a:prstGeom>
          <a:noFill/>
          <a:ln>
            <a:noFill/>
          </a:ln>
        </p:spPr>
        <p:txBody>
          <a:bodyPr spcFirstLastPara="1" wrap="square" lIns="91425" tIns="45700" rIns="91425" bIns="45700" anchor="t" anchorCtr="0">
            <a:spAutoFit/>
          </a:bodyPr>
          <a:lstStyle/>
          <a:p>
            <a:pPr marL="0" marR="0" lvl="0" indent="0" algn="l" rtl="0">
              <a:lnSpc>
                <a:spcPct val="115384"/>
              </a:lnSpc>
              <a:spcBef>
                <a:spcPts val="0"/>
              </a:spcBef>
              <a:spcAft>
                <a:spcPts val="0"/>
              </a:spcAft>
              <a:buNone/>
            </a:pPr>
            <a:r>
              <a:rPr lang="ko-KR" sz="2600" dirty="0">
                <a:solidFill>
                  <a:schemeClr val="dk1"/>
                </a:solidFill>
                <a:latin typeface="HY헤드라인M" panose="02030600000101010101" pitchFamily="18" charset="-127"/>
                <a:ea typeface="HY헤드라인M" panose="02030600000101010101" pitchFamily="18" charset="-127"/>
                <a:sym typeface="Arial"/>
              </a:rPr>
              <a:t>사직서는 </a:t>
            </a:r>
            <a:r>
              <a:rPr lang="ko-KR" sz="2600" dirty="0">
                <a:solidFill>
                  <a:srgbClr val="E84246"/>
                </a:solidFill>
                <a:latin typeface="HY헤드라인M" panose="02030600000101010101" pitchFamily="18" charset="-127"/>
                <a:ea typeface="HY헤드라인M" panose="02030600000101010101" pitchFamily="18" charset="-127"/>
                <a:sym typeface="Arial"/>
              </a:rPr>
              <a:t>절대 안 돼</a:t>
            </a:r>
            <a:r>
              <a:rPr lang="ko-KR" sz="2600" dirty="0">
                <a:solidFill>
                  <a:schemeClr val="dk1"/>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a:p>
            <a:pPr marL="0" marR="0" lvl="0" indent="0" algn="l" rtl="0">
              <a:lnSpc>
                <a:spcPct val="115384"/>
              </a:lnSpc>
              <a:spcBef>
                <a:spcPts val="0"/>
              </a:spcBef>
              <a:spcAft>
                <a:spcPts val="0"/>
              </a:spcAft>
              <a:buNone/>
            </a:pPr>
            <a:r>
              <a:rPr lang="ko-KR" sz="2600" dirty="0">
                <a:solidFill>
                  <a:schemeClr val="dk1"/>
                </a:solidFill>
                <a:latin typeface="HY헤드라인M" panose="02030600000101010101" pitchFamily="18" charset="-127"/>
                <a:ea typeface="HY헤드라인M" panose="02030600000101010101" pitchFamily="18" charset="-127"/>
                <a:sym typeface="Arial"/>
              </a:rPr>
              <a:t>내손으로 사직서를 쓰지 않는다. </a:t>
            </a:r>
            <a:endParaRPr sz="2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791" name="Google Shape;791;p43"/>
          <p:cNvSpPr txBox="1"/>
          <p:nvPr/>
        </p:nvSpPr>
        <p:spPr>
          <a:xfrm>
            <a:off x="4864236" y="4558094"/>
            <a:ext cx="47949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사직서를 쓰면 스스로 나간 것으로 해석됨! </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792" name="Google Shape;792;p43"/>
          <p:cNvSpPr txBox="1"/>
          <p:nvPr/>
        </p:nvSpPr>
        <p:spPr>
          <a:xfrm>
            <a:off x="4835716" y="5243602"/>
            <a:ext cx="5949202"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chemeClr val="dk1"/>
                </a:solidFill>
                <a:latin typeface="HY헤드라인M" panose="02030600000101010101" pitchFamily="18" charset="-127"/>
                <a:ea typeface="HY헤드라인M" panose="02030600000101010101" pitchFamily="18" charset="-127"/>
                <a:sym typeface="Arial"/>
              </a:rPr>
              <a:t>노동위원회에 </a:t>
            </a:r>
            <a:r>
              <a:rPr lang="ko-KR" sz="2600" dirty="0">
                <a:solidFill>
                  <a:srgbClr val="E84246"/>
                </a:solidFill>
                <a:latin typeface="HY헤드라인M" panose="02030600000101010101" pitchFamily="18" charset="-127"/>
                <a:ea typeface="HY헤드라인M" panose="02030600000101010101" pitchFamily="18" charset="-127"/>
                <a:sym typeface="Arial"/>
              </a:rPr>
              <a:t>부당해고 구제신청</a:t>
            </a:r>
            <a:r>
              <a:rPr lang="en-US" altLang="ko-KR" sz="2600" dirty="0">
                <a:solidFill>
                  <a:srgbClr val="E84246"/>
                </a:solidFill>
                <a:latin typeface="HY헤드라인M" panose="02030600000101010101" pitchFamily="18" charset="-127"/>
                <a:ea typeface="HY헤드라인M" panose="02030600000101010101" pitchFamily="18" charset="-127"/>
                <a:sym typeface="Arial"/>
              </a:rPr>
              <a:t> </a:t>
            </a:r>
            <a:r>
              <a:rPr lang="ko-KR" sz="2600" dirty="0">
                <a:solidFill>
                  <a:schemeClr val="dk1"/>
                </a:solidFill>
                <a:latin typeface="HY헤드라인M" panose="02030600000101010101" pitchFamily="18" charset="-127"/>
                <a:ea typeface="HY헤드라인M" panose="02030600000101010101" pitchFamily="18" charset="-127"/>
                <a:sym typeface="Arial"/>
              </a:rPr>
              <a:t>제기</a:t>
            </a:r>
            <a:endParaRPr dirty="0">
              <a:latin typeface="HY헤드라인M" panose="02030600000101010101" pitchFamily="18" charset="-127"/>
              <a:ea typeface="HY헤드라인M" panose="02030600000101010101" pitchFamily="18" charset="-127"/>
            </a:endParaRPr>
          </a:p>
        </p:txBody>
      </p:sp>
      <p:sp>
        <p:nvSpPr>
          <p:cNvPr id="793" name="Google Shape;793;p43"/>
          <p:cNvSpPr txBox="1"/>
          <p:nvPr/>
        </p:nvSpPr>
        <p:spPr>
          <a:xfrm>
            <a:off x="4864236" y="5948984"/>
            <a:ext cx="5109091" cy="961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해고일로부터 </a:t>
            </a:r>
            <a:r>
              <a:rPr lang="ko-KR" sz="1800" dirty="0">
                <a:solidFill>
                  <a:srgbClr val="FF0000"/>
                </a:solidFill>
                <a:latin typeface="HY헤드라인M" panose="02030600000101010101" pitchFamily="18" charset="-127"/>
                <a:ea typeface="HY헤드라인M" panose="02030600000101010101" pitchFamily="18" charset="-127"/>
                <a:sym typeface="Arial"/>
              </a:rPr>
              <a:t>3개월 </a:t>
            </a:r>
            <a:r>
              <a:rPr lang="ko-KR" sz="1800" dirty="0">
                <a:solidFill>
                  <a:schemeClr val="dk1"/>
                </a:solidFill>
                <a:latin typeface="HY헤드라인M" panose="02030600000101010101" pitchFamily="18" charset="-127"/>
                <a:ea typeface="HY헤드라인M" panose="02030600000101010101" pitchFamily="18" charset="-127"/>
                <a:sym typeface="Arial"/>
              </a:rPr>
              <a:t>내에 제기할 수 있음</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부당해고임이 인정되면 복직 및 해고기간 동안의 </a:t>
            </a:r>
            <a:r>
              <a:rPr lang="ko-KR" sz="1800" dirty="0">
                <a:solidFill>
                  <a:srgbClr val="FF0000"/>
                </a:solidFill>
                <a:latin typeface="HY헤드라인M" panose="02030600000101010101" pitchFamily="18" charset="-127"/>
                <a:ea typeface="HY헤드라인M" panose="02030600000101010101" pitchFamily="18" charset="-127"/>
                <a:sym typeface="Arial"/>
              </a:rPr>
              <a:t>임금보상</a:t>
            </a:r>
            <a:endParaRPr dirty="0">
              <a:solidFill>
                <a:srgbClr val="FF0000"/>
              </a:solidFill>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anim calcmode="lin" valueType="num">
                                      <p:cBhvr additive="base">
                                        <p:cTn id="7" dur="500"/>
                                        <p:tgtEl>
                                          <p:spTgt spid="780"/>
                                        </p:tgtEl>
                                        <p:attrNameLst>
                                          <p:attrName>ppt_w</p:attrName>
                                        </p:attrNameLst>
                                      </p:cBhvr>
                                      <p:tavLst>
                                        <p:tav tm="0">
                                          <p:val>
                                            <p:strVal val="0"/>
                                          </p:val>
                                        </p:tav>
                                        <p:tav tm="100000">
                                          <p:val>
                                            <p:strVal val="#ppt_w"/>
                                          </p:val>
                                        </p:tav>
                                      </p:tavLst>
                                    </p:anim>
                                    <p:anim calcmode="lin" valueType="num">
                                      <p:cBhvr additive="base">
                                        <p:cTn id="8" dur="500"/>
                                        <p:tgtEl>
                                          <p:spTgt spid="78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44"/>
          <p:cNvSpPr/>
          <p:nvPr/>
        </p:nvSpPr>
        <p:spPr>
          <a:xfrm>
            <a:off x="1" y="1692399"/>
            <a:ext cx="450155" cy="1368152"/>
          </a:xfrm>
          <a:prstGeom prst="rect">
            <a:avLst/>
          </a:prstGeom>
          <a:solidFill>
            <a:srgbClr val="E842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800" name="Google Shape;800;p44"/>
          <p:cNvSpPr/>
          <p:nvPr/>
        </p:nvSpPr>
        <p:spPr>
          <a:xfrm>
            <a:off x="290799" y="291480"/>
            <a:ext cx="3414567" cy="80840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해고예고</a:t>
            </a:r>
            <a:endParaRPr sz="46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801" name="Google Shape;801;p44"/>
          <p:cNvSpPr/>
          <p:nvPr/>
        </p:nvSpPr>
        <p:spPr>
          <a:xfrm>
            <a:off x="9163124" y="614094"/>
            <a:ext cx="1147598" cy="117537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802" name="Google Shape;802;p44"/>
          <p:cNvSpPr txBox="1"/>
          <p:nvPr/>
        </p:nvSpPr>
        <p:spPr>
          <a:xfrm>
            <a:off x="683922" y="3593589"/>
            <a:ext cx="9683949" cy="2730285"/>
          </a:xfrm>
          <a:prstGeom prst="rect">
            <a:avLst/>
          </a:prstGeom>
          <a:solidFill>
            <a:schemeClr val="accent1">
              <a:lumMod val="20000"/>
              <a:lumOff val="80000"/>
            </a:schemeClr>
          </a:solidFill>
          <a:ln>
            <a:noFill/>
          </a:ln>
        </p:spPr>
        <p:txBody>
          <a:bodyPr spcFirstLastPara="1" wrap="square" lIns="108000" tIns="54000" rIns="108000" bIns="54000" anchor="t" anchorCtr="0">
            <a:spAutoFit/>
          </a:bodyPr>
          <a:lstStyle/>
          <a:p>
            <a:pPr marL="252000" marR="0" lvl="0" indent="-252000" algn="l" rtl="0">
              <a:lnSpc>
                <a:spcPct val="150000"/>
              </a:lnSpc>
              <a:spcBef>
                <a:spcPts val="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 5인 미만 사업장, 고용보험 </a:t>
            </a:r>
            <a:r>
              <a:rPr lang="ko-KR" sz="1800" dirty="0" err="1">
                <a:solidFill>
                  <a:schemeClr val="dk1"/>
                </a:solidFill>
                <a:latin typeface="HY헤드라인M" panose="02030600000101010101" pitchFamily="18" charset="-127"/>
                <a:ea typeface="HY헤드라인M" panose="02030600000101010101" pitchFamily="18" charset="-127"/>
                <a:sym typeface="Arial"/>
              </a:rPr>
              <a:t>미가입</a:t>
            </a:r>
            <a:r>
              <a:rPr lang="ko-KR" sz="1800" dirty="0">
                <a:solidFill>
                  <a:schemeClr val="dk1"/>
                </a:solidFill>
                <a:latin typeface="HY헤드라인M" panose="02030600000101010101" pitchFamily="18" charset="-127"/>
                <a:ea typeface="HY헤드라인M" panose="02030600000101010101" pitchFamily="18" charset="-127"/>
                <a:sym typeface="Arial"/>
              </a:rPr>
              <a:t> 사업장, 아르바이트를 하는 경우에도 해고예고는 필수</a:t>
            </a:r>
            <a:endParaRPr dirty="0">
              <a:latin typeface="HY헤드라인M" panose="02030600000101010101" pitchFamily="18" charset="-127"/>
              <a:ea typeface="HY헤드라인M" panose="02030600000101010101" pitchFamily="18" charset="-127"/>
            </a:endParaRPr>
          </a:p>
          <a:p>
            <a:pPr marL="252000" marR="0" lvl="0" indent="-252000" algn="l" rtl="0">
              <a:lnSpc>
                <a:spcPct val="150000"/>
              </a:lnSpc>
              <a:spcBef>
                <a:spcPts val="1000"/>
              </a:spcBef>
              <a:spcAft>
                <a:spcPts val="0"/>
              </a:spcAft>
              <a:buClr>
                <a:schemeClr val="dk1"/>
              </a:buClr>
              <a:buSzPts val="1800"/>
              <a:buFont typeface="Noto Sans Symbols"/>
              <a:buChar char="●"/>
            </a:pPr>
            <a:r>
              <a:rPr lang="ko-KR" sz="1800" dirty="0">
                <a:solidFill>
                  <a:schemeClr val="dk1"/>
                </a:solidFill>
                <a:latin typeface="HY헤드라인M" panose="02030600000101010101" pitchFamily="18" charset="-127"/>
                <a:ea typeface="HY헤드라인M" panose="02030600000101010101" pitchFamily="18" charset="-127"/>
                <a:sym typeface="Arial"/>
              </a:rPr>
              <a:t> 해고예고를 하지 않아도 사용자가 법적 책임을 지지 않는 경우가 있습니다.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노동자가 계속 노동한 기간이 </a:t>
            </a:r>
            <a:r>
              <a:rPr lang="ko-KR" sz="1800" u="sng" dirty="0">
                <a:solidFill>
                  <a:srgbClr val="FF0000"/>
                </a:solidFill>
                <a:latin typeface="HY헤드라인M" panose="02030600000101010101" pitchFamily="18" charset="-127"/>
                <a:ea typeface="HY헤드라인M" panose="02030600000101010101" pitchFamily="18" charset="-127"/>
                <a:sym typeface="Arial"/>
              </a:rPr>
              <a:t>3개월 미만인 경우</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천재 사변, 그 밖의 부득이한 사유로 사업을 계속하는 것이 불가능한 경우</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 노동자가 고의로 사업에 막대한 지장을 초래하거나 재산상 손해를 끼친 경우로서 </a:t>
            </a:r>
            <a:br>
              <a:rPr lang="ko-KR" sz="1800" dirty="0">
                <a:solidFill>
                  <a:schemeClr val="dk1"/>
                </a:solidFill>
                <a:latin typeface="HY헤드라인M" panose="02030600000101010101" pitchFamily="18" charset="-127"/>
                <a:ea typeface="HY헤드라인M" panose="02030600000101010101" pitchFamily="18" charset="-127"/>
                <a:sym typeface="Arial"/>
              </a:rPr>
            </a:br>
            <a:r>
              <a:rPr lang="ko-KR" sz="1800" dirty="0">
                <a:solidFill>
                  <a:schemeClr val="dk1"/>
                </a:solidFill>
                <a:latin typeface="HY헤드라인M" panose="02030600000101010101" pitchFamily="18" charset="-127"/>
                <a:ea typeface="HY헤드라인M" panose="02030600000101010101" pitchFamily="18" charset="-127"/>
                <a:sym typeface="Arial"/>
              </a:rPr>
              <a:t>       고용노동부령으로 정하는 사유에 해당하는 경우</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803" name="Google Shape;803;p44"/>
          <p:cNvSpPr txBox="1"/>
          <p:nvPr/>
        </p:nvSpPr>
        <p:spPr>
          <a:xfrm>
            <a:off x="1228526" y="1650295"/>
            <a:ext cx="9139345" cy="15542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000" dirty="0">
                <a:solidFill>
                  <a:schemeClr val="dk1"/>
                </a:solidFill>
                <a:latin typeface="HY헤드라인M" panose="02030600000101010101" pitchFamily="18" charset="-127"/>
                <a:ea typeface="HY헤드라인M" panose="02030600000101010101" pitchFamily="18" charset="-127"/>
                <a:sym typeface="Arial"/>
              </a:rPr>
              <a:t>해고를 하려면 </a:t>
            </a:r>
            <a:r>
              <a:rPr lang="ko-KR" sz="3000" dirty="0">
                <a:solidFill>
                  <a:srgbClr val="E84246"/>
                </a:solidFill>
                <a:latin typeface="HY헤드라인M" panose="02030600000101010101" pitchFamily="18" charset="-127"/>
                <a:ea typeface="HY헤드라인M" panose="02030600000101010101" pitchFamily="18" charset="-127"/>
                <a:sym typeface="Arial"/>
              </a:rPr>
              <a:t>최소 30일 전</a:t>
            </a:r>
            <a:r>
              <a:rPr lang="ko-KR" sz="3000" dirty="0">
                <a:solidFill>
                  <a:schemeClr val="dk1"/>
                </a:solidFill>
                <a:latin typeface="HY헤드라인M" panose="02030600000101010101" pitchFamily="18" charset="-127"/>
                <a:ea typeface="HY헤드라인M" panose="02030600000101010101" pitchFamily="18" charset="-127"/>
                <a:sym typeface="Arial"/>
              </a:rPr>
              <a:t>에 예고해야 합니다.</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3000" dirty="0">
                <a:solidFill>
                  <a:schemeClr val="dk1"/>
                </a:solidFill>
                <a:latin typeface="HY헤드라인M" panose="02030600000101010101" pitchFamily="18" charset="-127"/>
                <a:ea typeface="HY헤드라인M" panose="02030600000101010101" pitchFamily="18" charset="-127"/>
                <a:sym typeface="Arial"/>
              </a:rPr>
              <a:t>예고를 하지 않으면 30일분 이상의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3000" dirty="0">
                <a:solidFill>
                  <a:srgbClr val="E84246"/>
                </a:solidFill>
                <a:latin typeface="HY헤드라인M" panose="02030600000101010101" pitchFamily="18" charset="-127"/>
                <a:ea typeface="HY헤드라인M" panose="02030600000101010101" pitchFamily="18" charset="-127"/>
                <a:sym typeface="Arial"/>
              </a:rPr>
              <a:t>통상임금</a:t>
            </a:r>
            <a:r>
              <a:rPr lang="ko-KR" sz="3000" dirty="0">
                <a:solidFill>
                  <a:schemeClr val="tx1"/>
                </a:solidFill>
                <a:latin typeface="HY헤드라인M" panose="02030600000101010101" pitchFamily="18" charset="-127"/>
                <a:ea typeface="HY헤드라인M" panose="02030600000101010101" pitchFamily="18" charset="-127"/>
                <a:sym typeface="Arial"/>
              </a:rPr>
              <a:t>을</a:t>
            </a:r>
            <a:r>
              <a:rPr lang="ko-KR" sz="3000" dirty="0">
                <a:solidFill>
                  <a:srgbClr val="E84246"/>
                </a:solidFill>
                <a:latin typeface="HY헤드라인M" panose="02030600000101010101" pitchFamily="18" charset="-127"/>
                <a:ea typeface="HY헤드라인M" panose="02030600000101010101" pitchFamily="18" charset="-127"/>
                <a:sym typeface="Arial"/>
              </a:rPr>
              <a:t> 해고</a:t>
            </a:r>
            <a:r>
              <a:rPr lang="ko-KR" sz="3000" dirty="0">
                <a:solidFill>
                  <a:schemeClr val="tx1"/>
                </a:solidFill>
                <a:latin typeface="HY헤드라인M" panose="02030600000101010101" pitchFamily="18" charset="-127"/>
                <a:ea typeface="HY헤드라인M" panose="02030600000101010101" pitchFamily="18" charset="-127"/>
                <a:sym typeface="Arial"/>
              </a:rPr>
              <a:t>와</a:t>
            </a:r>
            <a:r>
              <a:rPr lang="ko-KR" sz="3000" dirty="0">
                <a:solidFill>
                  <a:srgbClr val="E84246"/>
                </a:solidFill>
                <a:latin typeface="HY헤드라인M" panose="02030600000101010101" pitchFamily="18" charset="-127"/>
                <a:ea typeface="HY헤드라인M" panose="02030600000101010101" pitchFamily="18" charset="-127"/>
                <a:sym typeface="Arial"/>
              </a:rPr>
              <a:t> 동시</a:t>
            </a:r>
            <a:r>
              <a:rPr lang="ko-KR" sz="3000" dirty="0">
                <a:solidFill>
                  <a:schemeClr val="tx1"/>
                </a:solidFill>
                <a:latin typeface="HY헤드라인M" panose="02030600000101010101" pitchFamily="18" charset="-127"/>
                <a:ea typeface="HY헤드라인M" panose="02030600000101010101" pitchFamily="18" charset="-127"/>
                <a:sym typeface="Arial"/>
              </a:rPr>
              <a:t>에</a:t>
            </a:r>
            <a:r>
              <a:rPr lang="ko-KR" sz="3000" dirty="0">
                <a:solidFill>
                  <a:srgbClr val="E84246"/>
                </a:solidFill>
                <a:latin typeface="HY헤드라인M" panose="02030600000101010101" pitchFamily="18" charset="-127"/>
                <a:ea typeface="HY헤드라인M" panose="02030600000101010101" pitchFamily="18" charset="-127"/>
                <a:sym typeface="Arial"/>
              </a:rPr>
              <a:t> 지급</a:t>
            </a:r>
            <a:r>
              <a:rPr lang="ko-KR" sz="3000" dirty="0">
                <a:solidFill>
                  <a:schemeClr val="dk1"/>
                </a:solidFill>
                <a:latin typeface="HY헤드라인M" panose="02030600000101010101" pitchFamily="18" charset="-127"/>
                <a:ea typeface="HY헤드라인M" panose="02030600000101010101" pitchFamily="18" charset="-127"/>
                <a:sym typeface="Arial"/>
              </a:rPr>
              <a:t>해야 합니다. </a:t>
            </a:r>
            <a:endParaRPr dirty="0">
              <a:latin typeface="HY헤드라인M" panose="02030600000101010101" pitchFamily="18" charset="-127"/>
              <a:ea typeface="HY헤드라인M" panose="02030600000101010101" pitchFamily="18" charset="-127"/>
            </a:endParaRPr>
          </a:p>
        </p:txBody>
      </p:sp>
      <p:pic>
        <p:nvPicPr>
          <p:cNvPr id="804" name="Google Shape;804;p44" descr="D:\01.프로젝트-SUM\[프로젝트]취업지원센터\18.표준교안ppt제작\png저장\2-1_1차시\41-1.png"/>
          <p:cNvPicPr preferRelativeResize="0"/>
          <p:nvPr/>
        </p:nvPicPr>
        <p:blipFill rotWithShape="1">
          <a:blip r:embed="rId3">
            <a:alphaModFix/>
          </a:blip>
          <a:srcRect/>
          <a:stretch/>
        </p:blipFill>
        <p:spPr>
          <a:xfrm>
            <a:off x="9307168" y="281955"/>
            <a:ext cx="1060704" cy="993648"/>
          </a:xfrm>
          <a:prstGeom prst="rect">
            <a:avLst/>
          </a:prstGeom>
          <a:noFill/>
          <a:ln>
            <a:noFill/>
          </a:ln>
        </p:spPr>
      </p:pic>
      <p:pic>
        <p:nvPicPr>
          <p:cNvPr id="805" name="Google Shape;805;p44" descr="D:\01.프로젝트-SUM\[프로젝트]취업지원센터\18.표준교안ppt제작\png저장\2-1_1차시\41-2.png"/>
          <p:cNvPicPr preferRelativeResize="0"/>
          <p:nvPr/>
        </p:nvPicPr>
        <p:blipFill rotWithShape="1">
          <a:blip r:embed="rId4">
            <a:alphaModFix/>
          </a:blip>
          <a:srcRect/>
          <a:stretch/>
        </p:blipFill>
        <p:spPr>
          <a:xfrm>
            <a:off x="1694076" y="6712896"/>
            <a:ext cx="926592" cy="719328"/>
          </a:xfrm>
          <a:prstGeom prst="rect">
            <a:avLst/>
          </a:prstGeom>
          <a:noFill/>
          <a:ln>
            <a:noFill/>
          </a:ln>
        </p:spPr>
      </p:pic>
      <p:sp>
        <p:nvSpPr>
          <p:cNvPr id="806" name="Google Shape;806;p44"/>
          <p:cNvSpPr txBox="1"/>
          <p:nvPr/>
        </p:nvSpPr>
        <p:spPr>
          <a:xfrm>
            <a:off x="2740300" y="6885359"/>
            <a:ext cx="2102983"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a:solidFill>
                  <a:srgbClr val="E84246"/>
                </a:solidFill>
                <a:latin typeface="HY헤드라인M" panose="02030600000101010101" pitchFamily="18" charset="-127"/>
                <a:ea typeface="HY헤드라인M" panose="02030600000101010101" pitchFamily="18" charset="-127"/>
                <a:sym typeface="Arial"/>
              </a:rPr>
              <a:t>해고예고 위반 시 </a:t>
            </a:r>
            <a:endParaRPr sz="1800" dirty="0">
              <a:solidFill>
                <a:srgbClr val="E84246"/>
              </a:solidFill>
              <a:latin typeface="HY헤드라인M" panose="02030600000101010101" pitchFamily="18" charset="-127"/>
              <a:ea typeface="HY헤드라인M" panose="02030600000101010101" pitchFamily="18" charset="-127"/>
              <a:sym typeface="Arial"/>
            </a:endParaRPr>
          </a:p>
        </p:txBody>
      </p:sp>
      <p:sp>
        <p:nvSpPr>
          <p:cNvPr id="807" name="Google Shape;807;p44"/>
          <p:cNvSpPr txBox="1"/>
          <p:nvPr/>
        </p:nvSpPr>
        <p:spPr>
          <a:xfrm>
            <a:off x="5021688" y="6885359"/>
            <a:ext cx="473576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2년 이하 징역 또는 2천 만원 이하 벌금</a:t>
            </a:r>
            <a:endParaRPr sz="1800" dirty="0">
              <a:solidFill>
                <a:schemeClr val="dk1"/>
              </a:solidFill>
              <a:latin typeface="HY헤드라인M" panose="02030600000101010101" pitchFamily="18" charset="-127"/>
              <a:ea typeface="HY헤드라인M" panose="02030600000101010101" pitchFamily="18" charset="-127"/>
              <a:sym typeface="Arial"/>
            </a:endParaRPr>
          </a:p>
        </p:txBody>
      </p:sp>
      <p:cxnSp>
        <p:nvCxnSpPr>
          <p:cNvPr id="808" name="Google Shape;808;p44"/>
          <p:cNvCxnSpPr/>
          <p:nvPr/>
        </p:nvCxnSpPr>
        <p:spPr>
          <a:xfrm>
            <a:off x="4902056" y="6958508"/>
            <a:ext cx="0" cy="228105"/>
          </a:xfrm>
          <a:prstGeom prst="straightConnector1">
            <a:avLst/>
          </a:prstGeom>
          <a:noFill/>
          <a:ln w="25400" cap="flat" cmpd="sng">
            <a:solidFill>
              <a:srgbClr val="6F6F6F"/>
            </a:solidFill>
            <a:prstDash val="solid"/>
            <a:round/>
            <a:headEnd type="none" w="sm" len="sm"/>
            <a:tailEnd type="none" w="sm" len="sm"/>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45" descr="D:\01.프로젝트-SUM\[프로젝트]취업지원센터\18.표준교안ppt제작\png저장\2-1_1차시\07-1.png"/>
          <p:cNvPicPr preferRelativeResize="0"/>
          <p:nvPr/>
        </p:nvPicPr>
        <p:blipFill rotWithShape="1">
          <a:blip r:embed="rId3">
            <a:alphaModFix/>
          </a:blip>
          <a:srcRect/>
          <a:stretch/>
        </p:blipFill>
        <p:spPr>
          <a:xfrm flipH="1">
            <a:off x="6924053" y="151866"/>
            <a:ext cx="3769347" cy="3352800"/>
          </a:xfrm>
          <a:prstGeom prst="rect">
            <a:avLst/>
          </a:prstGeom>
          <a:noFill/>
          <a:ln>
            <a:noFill/>
          </a:ln>
        </p:spPr>
      </p:pic>
      <p:sp>
        <p:nvSpPr>
          <p:cNvPr id="815" name="Google Shape;815;p45"/>
          <p:cNvSpPr/>
          <p:nvPr/>
        </p:nvSpPr>
        <p:spPr>
          <a:xfrm>
            <a:off x="7294728" y="657403"/>
            <a:ext cx="3308555" cy="1516294"/>
          </a:xfrm>
          <a:prstGeom prst="rect">
            <a:avLst/>
          </a:prstGeom>
          <a:noFill/>
          <a:ln>
            <a:noFill/>
          </a:ln>
        </p:spPr>
        <p:txBody>
          <a:bodyPr spcFirstLastPara="1" wrap="square" lIns="99550" tIns="49775" rIns="99550" bIns="49775" anchor="t" anchorCtr="0">
            <a:spAutoFit/>
          </a:bodyPr>
          <a:lstStyle/>
          <a:p>
            <a:pPr marL="0" marR="0" lvl="0" indent="0" algn="ctr"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일자리</a:t>
            </a:r>
            <a:endParaRPr dirty="0">
              <a:latin typeface="HY헤드라인M" panose="02030600000101010101" pitchFamily="18" charset="-127"/>
              <a:ea typeface="HY헤드라인M" panose="02030600000101010101" pitchFamily="18" charset="-127"/>
            </a:endParaRPr>
          </a:p>
          <a:p>
            <a:pPr marL="0" marR="0" lvl="0" indent="0" algn="ctr"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그만둘  때!</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816" name="Google Shape;816;p45"/>
          <p:cNvSpPr txBox="1"/>
          <p:nvPr/>
        </p:nvSpPr>
        <p:spPr>
          <a:xfrm>
            <a:off x="954212" y="1523033"/>
            <a:ext cx="595191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800" dirty="0">
                <a:solidFill>
                  <a:schemeClr val="dk1"/>
                </a:solidFill>
                <a:latin typeface="HY헤드라인M" panose="02030600000101010101" pitchFamily="18" charset="-127"/>
                <a:ea typeface="HY헤드라인M" panose="02030600000101010101" pitchFamily="18" charset="-127"/>
                <a:sym typeface="Arial"/>
              </a:rPr>
              <a:t>계약기간이 다 돼 그만두려고  할 때</a:t>
            </a:r>
            <a:endParaRPr sz="28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817" name="Google Shape;817;p45" descr="D:\01.프로젝트-SUM\[프로젝트]취업지원센터\18.표준교안ppt제작\png저장\2-1_1차시\07-4.png"/>
          <p:cNvPicPr preferRelativeResize="0"/>
          <p:nvPr/>
        </p:nvPicPr>
        <p:blipFill rotWithShape="1">
          <a:blip r:embed="rId4">
            <a:alphaModFix/>
          </a:blip>
          <a:srcRect/>
          <a:stretch/>
        </p:blipFill>
        <p:spPr>
          <a:xfrm>
            <a:off x="7364972" y="1163588"/>
            <a:ext cx="408432" cy="286512"/>
          </a:xfrm>
          <a:prstGeom prst="rect">
            <a:avLst/>
          </a:prstGeom>
          <a:noFill/>
          <a:ln>
            <a:noFill/>
          </a:ln>
        </p:spPr>
      </p:pic>
      <p:pic>
        <p:nvPicPr>
          <p:cNvPr id="818" name="Google Shape;818;p45" descr="D:\01.프로젝트-SUM\[프로젝트]취업지원센터\18.표준교안ppt제작\png저장\2-1_1차시\07-2.png"/>
          <p:cNvPicPr preferRelativeResize="0"/>
          <p:nvPr/>
        </p:nvPicPr>
        <p:blipFill rotWithShape="1">
          <a:blip r:embed="rId5">
            <a:alphaModFix/>
          </a:blip>
          <a:srcRect/>
          <a:stretch/>
        </p:blipFill>
        <p:spPr>
          <a:xfrm>
            <a:off x="615884" y="1591052"/>
            <a:ext cx="338328" cy="259080"/>
          </a:xfrm>
          <a:prstGeom prst="rect">
            <a:avLst/>
          </a:prstGeom>
          <a:noFill/>
          <a:ln>
            <a:noFill/>
          </a:ln>
        </p:spPr>
      </p:pic>
      <p:pic>
        <p:nvPicPr>
          <p:cNvPr id="819" name="Google Shape;819;p45" descr="D:\01.프로젝트-SUM\[프로젝트]취업지원센터\18.표준교안ppt제작\png저장\2-1_1차시\07-2.png"/>
          <p:cNvPicPr preferRelativeResize="0"/>
          <p:nvPr/>
        </p:nvPicPr>
        <p:blipFill rotWithShape="1">
          <a:blip r:embed="rId5">
            <a:alphaModFix/>
          </a:blip>
          <a:srcRect/>
          <a:stretch/>
        </p:blipFill>
        <p:spPr>
          <a:xfrm rot="10800000">
            <a:off x="5966800" y="1296915"/>
            <a:ext cx="338328" cy="259080"/>
          </a:xfrm>
          <a:prstGeom prst="rect">
            <a:avLst/>
          </a:prstGeom>
          <a:noFill/>
          <a:ln>
            <a:noFill/>
          </a:ln>
        </p:spPr>
      </p:pic>
      <p:sp>
        <p:nvSpPr>
          <p:cNvPr id="820" name="Google Shape;820;p45"/>
          <p:cNvSpPr txBox="1"/>
          <p:nvPr/>
        </p:nvSpPr>
        <p:spPr>
          <a:xfrm>
            <a:off x="954212" y="4006184"/>
            <a:ext cx="80534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800" dirty="0">
                <a:solidFill>
                  <a:schemeClr val="dk1"/>
                </a:solidFill>
                <a:latin typeface="HY헤드라인M" panose="02030600000101010101" pitchFamily="18" charset="-127"/>
                <a:ea typeface="HY헤드라인M" panose="02030600000101010101" pitchFamily="18" charset="-127"/>
                <a:sym typeface="Arial"/>
              </a:rPr>
              <a:t>계약기간이 되지는 않았지만 그만두고  싶을 때</a:t>
            </a:r>
            <a:endParaRPr sz="28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821" name="Google Shape;821;p45" descr="D:\01.프로젝트-SUM\[프로젝트]취업지원센터\18.표준교안ppt제작\png저장\2-1_1차시\07-2.png"/>
          <p:cNvPicPr preferRelativeResize="0"/>
          <p:nvPr/>
        </p:nvPicPr>
        <p:blipFill rotWithShape="1">
          <a:blip r:embed="rId5">
            <a:alphaModFix/>
          </a:blip>
          <a:srcRect/>
          <a:stretch/>
        </p:blipFill>
        <p:spPr>
          <a:xfrm>
            <a:off x="615884" y="3958555"/>
            <a:ext cx="338328" cy="259080"/>
          </a:xfrm>
          <a:prstGeom prst="rect">
            <a:avLst/>
          </a:prstGeom>
          <a:noFill/>
          <a:ln>
            <a:noFill/>
          </a:ln>
        </p:spPr>
      </p:pic>
      <p:pic>
        <p:nvPicPr>
          <p:cNvPr id="822" name="Google Shape;822;p45" descr="D:\01.프로젝트-SUM\[프로젝트]취업지원센터\18.표준교안ppt제작\png저장\2-1_1차시\07-2.png"/>
          <p:cNvPicPr preferRelativeResize="0"/>
          <p:nvPr/>
        </p:nvPicPr>
        <p:blipFill rotWithShape="1">
          <a:blip r:embed="rId5">
            <a:alphaModFix/>
          </a:blip>
          <a:srcRect/>
          <a:stretch/>
        </p:blipFill>
        <p:spPr>
          <a:xfrm rot="10800000">
            <a:off x="8549445" y="3863153"/>
            <a:ext cx="338328" cy="259080"/>
          </a:xfrm>
          <a:prstGeom prst="rect">
            <a:avLst/>
          </a:prstGeom>
          <a:noFill/>
          <a:ln>
            <a:noFill/>
          </a:ln>
        </p:spPr>
      </p:pic>
      <p:pic>
        <p:nvPicPr>
          <p:cNvPr id="823" name="Google Shape;823;p45" descr="D:\01.프로젝트-SUM\[프로젝트]취업지원센터\18.표준교안ppt제작\png저장\2-1_1차시\40-1.png"/>
          <p:cNvPicPr preferRelativeResize="0"/>
          <p:nvPr/>
        </p:nvPicPr>
        <p:blipFill rotWithShape="1">
          <a:blip r:embed="rId6">
            <a:alphaModFix/>
          </a:blip>
          <a:srcRect/>
          <a:stretch/>
        </p:blipFill>
        <p:spPr>
          <a:xfrm>
            <a:off x="892225" y="2430857"/>
            <a:ext cx="316992" cy="225552"/>
          </a:xfrm>
          <a:prstGeom prst="rect">
            <a:avLst/>
          </a:prstGeom>
          <a:noFill/>
          <a:ln>
            <a:noFill/>
          </a:ln>
        </p:spPr>
      </p:pic>
      <p:sp>
        <p:nvSpPr>
          <p:cNvPr id="824" name="Google Shape;824;p45"/>
          <p:cNvSpPr txBox="1"/>
          <p:nvPr/>
        </p:nvSpPr>
        <p:spPr>
          <a:xfrm>
            <a:off x="1145915" y="2340471"/>
            <a:ext cx="8655260" cy="11438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rgbClr val="E84246"/>
                </a:solidFill>
                <a:latin typeface="HY헤드라인M" panose="02030600000101010101" pitchFamily="18" charset="-127"/>
                <a:ea typeface="HY헤드라인M" panose="02030600000101010101" pitchFamily="18" charset="-127"/>
                <a:sym typeface="Arial"/>
              </a:rPr>
              <a:t>근로계약기간</a:t>
            </a:r>
            <a:r>
              <a:rPr lang="ko-KR" sz="2000" dirty="0">
                <a:solidFill>
                  <a:schemeClr val="dk1"/>
                </a:solidFill>
                <a:latin typeface="HY헤드라인M" panose="02030600000101010101" pitchFamily="18" charset="-127"/>
                <a:ea typeface="HY헤드라인M" panose="02030600000101010101" pitchFamily="18" charset="-127"/>
                <a:sym typeface="Arial"/>
              </a:rPr>
              <a:t>이 정해져 있는 경우</a:t>
            </a:r>
            <a:br>
              <a:rPr lang="ko-KR" sz="2000" dirty="0">
                <a:solidFill>
                  <a:schemeClr val="dk1"/>
                </a:solidFill>
                <a:latin typeface="HY헤드라인M" panose="02030600000101010101" pitchFamily="18" charset="-127"/>
                <a:ea typeface="HY헤드라인M" panose="02030600000101010101" pitchFamily="18" charset="-127"/>
                <a:sym typeface="Arial"/>
              </a:rPr>
            </a:br>
            <a:r>
              <a:rPr lang="ko-KR" sz="2000" dirty="0">
                <a:solidFill>
                  <a:schemeClr val="dk1"/>
                </a:solidFill>
                <a:latin typeface="HY헤드라인M" panose="02030600000101010101" pitchFamily="18" charset="-127"/>
                <a:ea typeface="HY헤드라인M" panose="02030600000101010101" pitchFamily="18" charset="-127"/>
                <a:sym typeface="Arial"/>
              </a:rPr>
              <a:t> : 기간 </a:t>
            </a:r>
            <a:r>
              <a:rPr lang="ko-KR" sz="2000" dirty="0">
                <a:solidFill>
                  <a:srgbClr val="E84246"/>
                </a:solidFill>
                <a:latin typeface="HY헤드라인M" panose="02030600000101010101" pitchFamily="18" charset="-127"/>
                <a:ea typeface="HY헤드라인M" panose="02030600000101010101" pitchFamily="18" charset="-127"/>
                <a:sym typeface="Arial"/>
              </a:rPr>
              <a:t>만료 시 자동 퇴직</a:t>
            </a:r>
            <a:endParaRPr dirty="0">
              <a:latin typeface="HY헤드라인M" panose="02030600000101010101" pitchFamily="18" charset="-127"/>
              <a:ea typeface="HY헤드라인M" panose="02030600000101010101" pitchFamily="18" charset="-127"/>
            </a:endParaRPr>
          </a:p>
          <a:p>
            <a:pPr marL="0" marR="0" lvl="0" indent="0" algn="l" rtl="0">
              <a:spcBef>
                <a:spcPts val="1000"/>
              </a:spcBef>
              <a:spcAft>
                <a:spcPts val="0"/>
              </a:spcAft>
              <a:buNone/>
            </a:pPr>
            <a:r>
              <a:rPr lang="ko-KR" sz="2000" dirty="0">
                <a:solidFill>
                  <a:srgbClr val="E84246"/>
                </a:solidFill>
                <a:latin typeface="HY헤드라인M" panose="02030600000101010101" pitchFamily="18" charset="-127"/>
                <a:ea typeface="HY헤드라인M" panose="02030600000101010101" pitchFamily="18" charset="-127"/>
                <a:sym typeface="Arial"/>
              </a:rPr>
              <a:t>미리 사직의 뜻을 밝히고</a:t>
            </a:r>
            <a:r>
              <a:rPr lang="ko-KR" sz="2000" dirty="0">
                <a:solidFill>
                  <a:schemeClr val="dk1"/>
                </a:solidFill>
                <a:latin typeface="HY헤드라인M" panose="02030600000101010101" pitchFamily="18" charset="-127"/>
                <a:ea typeface="HY헤드라인M" panose="02030600000101010101" pitchFamily="18" charset="-127"/>
                <a:sym typeface="Arial"/>
              </a:rPr>
              <a:t> 서로 </a:t>
            </a:r>
            <a:r>
              <a:rPr lang="ko-KR" sz="2000" dirty="0">
                <a:solidFill>
                  <a:srgbClr val="E84246"/>
                </a:solidFill>
                <a:latin typeface="HY헤드라인M" panose="02030600000101010101" pitchFamily="18" charset="-127"/>
                <a:ea typeface="HY헤드라인M" panose="02030600000101010101" pitchFamily="18" charset="-127"/>
                <a:sym typeface="Arial"/>
              </a:rPr>
              <a:t>합의해 퇴직 일자</a:t>
            </a:r>
            <a:r>
              <a:rPr lang="ko-KR" sz="2000" dirty="0">
                <a:solidFill>
                  <a:schemeClr val="dk1"/>
                </a:solidFill>
                <a:latin typeface="HY헤드라인M" panose="02030600000101010101" pitchFamily="18" charset="-127"/>
                <a:ea typeface="HY헤드라인M" panose="02030600000101010101" pitchFamily="18" charset="-127"/>
                <a:sym typeface="Arial"/>
              </a:rPr>
              <a:t>를 정하는 것이 좋다.</a:t>
            </a:r>
            <a:endParaRPr sz="20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825" name="Google Shape;825;p45" descr="D:\01.프로젝트-SUM\[프로젝트]취업지원센터\18.표준교안ppt제작\png저장\2-1_1차시\40-1.png"/>
          <p:cNvPicPr preferRelativeResize="0"/>
          <p:nvPr/>
        </p:nvPicPr>
        <p:blipFill rotWithShape="1">
          <a:blip r:embed="rId6">
            <a:alphaModFix/>
          </a:blip>
          <a:srcRect/>
          <a:stretch/>
        </p:blipFill>
        <p:spPr>
          <a:xfrm>
            <a:off x="892225" y="3107132"/>
            <a:ext cx="316992" cy="225552"/>
          </a:xfrm>
          <a:prstGeom prst="rect">
            <a:avLst/>
          </a:prstGeom>
          <a:noFill/>
          <a:ln>
            <a:noFill/>
          </a:ln>
        </p:spPr>
      </p:pic>
      <p:pic>
        <p:nvPicPr>
          <p:cNvPr id="826" name="Google Shape;826;p45" descr="D:\01.프로젝트-SUM\[프로젝트]취업지원센터\18.표준교안ppt제작\png저장\2-1_1차시\40-1.png"/>
          <p:cNvPicPr preferRelativeResize="0"/>
          <p:nvPr/>
        </p:nvPicPr>
        <p:blipFill rotWithShape="1">
          <a:blip r:embed="rId6">
            <a:alphaModFix/>
          </a:blip>
          <a:srcRect/>
          <a:stretch/>
        </p:blipFill>
        <p:spPr>
          <a:xfrm>
            <a:off x="892225" y="4793057"/>
            <a:ext cx="316992" cy="225552"/>
          </a:xfrm>
          <a:prstGeom prst="rect">
            <a:avLst/>
          </a:prstGeom>
          <a:noFill/>
          <a:ln>
            <a:noFill/>
          </a:ln>
        </p:spPr>
      </p:pic>
      <p:pic>
        <p:nvPicPr>
          <p:cNvPr id="827" name="Google Shape;827;p45" descr="D:\01.프로젝트-SUM\[프로젝트]취업지원센터\18.표준교안ppt제작\png저장\2-1_1차시\40-1.png"/>
          <p:cNvPicPr preferRelativeResize="0"/>
          <p:nvPr/>
        </p:nvPicPr>
        <p:blipFill rotWithShape="1">
          <a:blip r:embed="rId6">
            <a:alphaModFix/>
          </a:blip>
          <a:srcRect/>
          <a:stretch/>
        </p:blipFill>
        <p:spPr>
          <a:xfrm>
            <a:off x="892225" y="5478857"/>
            <a:ext cx="316992" cy="225552"/>
          </a:xfrm>
          <a:prstGeom prst="rect">
            <a:avLst/>
          </a:prstGeom>
          <a:noFill/>
          <a:ln>
            <a:noFill/>
          </a:ln>
        </p:spPr>
      </p:pic>
      <p:sp>
        <p:nvSpPr>
          <p:cNvPr id="828" name="Google Shape;828;p45"/>
          <p:cNvSpPr txBox="1"/>
          <p:nvPr/>
        </p:nvSpPr>
        <p:spPr>
          <a:xfrm>
            <a:off x="1145916" y="4724606"/>
            <a:ext cx="9699450" cy="216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rgbClr val="E84246"/>
                </a:solidFill>
                <a:latin typeface="HY헤드라인M" panose="02030600000101010101" pitchFamily="18" charset="-127"/>
                <a:ea typeface="HY헤드라인M" panose="02030600000101010101" pitchFamily="18" charset="-127"/>
                <a:sym typeface="Arial"/>
              </a:rPr>
              <a:t>부득이한 사정</a:t>
            </a:r>
            <a:r>
              <a:rPr lang="ko-KR" sz="2000" dirty="0">
                <a:solidFill>
                  <a:schemeClr val="dk1"/>
                </a:solidFill>
                <a:latin typeface="HY헤드라인M" panose="02030600000101010101" pitchFamily="18" charset="-127"/>
                <a:ea typeface="HY헤드라인M" panose="02030600000101010101" pitchFamily="18" charset="-127"/>
                <a:sym typeface="Arial"/>
              </a:rPr>
              <a:t>으로 그만 둘 경우 </a:t>
            </a:r>
            <a:br>
              <a:rPr lang="ko-KR" sz="2000" dirty="0">
                <a:solidFill>
                  <a:schemeClr val="dk1"/>
                </a:solidFill>
                <a:latin typeface="HY헤드라인M" panose="02030600000101010101" pitchFamily="18" charset="-127"/>
                <a:ea typeface="HY헤드라인M" panose="02030600000101010101" pitchFamily="18" charset="-127"/>
                <a:sym typeface="Arial"/>
              </a:rPr>
            </a:br>
            <a:r>
              <a:rPr lang="ko-KR" sz="2000" dirty="0">
                <a:solidFill>
                  <a:schemeClr val="dk1"/>
                </a:solidFill>
                <a:latin typeface="HY헤드라인M" panose="02030600000101010101" pitchFamily="18" charset="-127"/>
                <a:ea typeface="HY헤드라인M" panose="02030600000101010101" pitchFamily="18" charset="-127"/>
                <a:sym typeface="Arial"/>
              </a:rPr>
              <a:t> : </a:t>
            </a:r>
            <a:r>
              <a:rPr lang="ko-KR" sz="2000" dirty="0">
                <a:solidFill>
                  <a:srgbClr val="E84246"/>
                </a:solidFill>
                <a:latin typeface="HY헤드라인M" panose="02030600000101010101" pitchFamily="18" charset="-127"/>
                <a:ea typeface="HY헤드라인M" panose="02030600000101010101" pitchFamily="18" charset="-127"/>
                <a:sym typeface="Arial"/>
              </a:rPr>
              <a:t>사표(사직원) 제출 후</a:t>
            </a:r>
            <a:r>
              <a:rPr lang="ko-KR" sz="2000" dirty="0">
                <a:solidFill>
                  <a:schemeClr val="dk1"/>
                </a:solidFill>
                <a:latin typeface="HY헤드라인M" panose="02030600000101010101" pitchFamily="18" charset="-127"/>
                <a:ea typeface="HY헤드라인M" panose="02030600000101010101" pitchFamily="18" charset="-127"/>
                <a:sym typeface="Arial"/>
              </a:rPr>
              <a:t> </a:t>
            </a:r>
            <a:r>
              <a:rPr lang="ko-KR" sz="1800" dirty="0">
                <a:solidFill>
                  <a:schemeClr val="dk1"/>
                </a:solidFill>
                <a:latin typeface="HY헤드라인M" panose="02030600000101010101" pitchFamily="18" charset="-127"/>
                <a:ea typeface="HY헤드라인M" panose="02030600000101010101" pitchFamily="18" charset="-127"/>
                <a:sym typeface="Arial"/>
              </a:rPr>
              <a:t>사용자가 사표를 수리하고 이를 근로자가 통지 받는 때 근로계약 합의 종료</a:t>
            </a:r>
            <a:endParaRPr sz="2000" dirty="0">
              <a:solidFill>
                <a:schemeClr val="dk1"/>
              </a:solidFill>
              <a:latin typeface="HY헤드라인M" panose="02030600000101010101" pitchFamily="18" charset="-127"/>
              <a:ea typeface="HY헤드라인M" panose="02030600000101010101" pitchFamily="18" charset="-127"/>
              <a:sym typeface="Arial"/>
            </a:endParaRPr>
          </a:p>
          <a:p>
            <a:pPr marL="0" marR="0" lvl="0" indent="0" algn="l" rtl="0">
              <a:spcBef>
                <a:spcPts val="1000"/>
              </a:spcBef>
              <a:spcAft>
                <a:spcPts val="0"/>
              </a:spcAft>
              <a:buNone/>
            </a:pPr>
            <a:r>
              <a:rPr lang="ko-KR" sz="2000" dirty="0">
                <a:solidFill>
                  <a:schemeClr val="dk1"/>
                </a:solidFill>
                <a:latin typeface="HY헤드라인M" panose="02030600000101010101" pitchFamily="18" charset="-127"/>
                <a:ea typeface="HY헤드라인M" panose="02030600000101010101" pitchFamily="18" charset="-127"/>
                <a:sym typeface="Arial"/>
              </a:rPr>
              <a:t>사용자가 </a:t>
            </a:r>
            <a:r>
              <a:rPr lang="ko-KR" sz="2000" dirty="0">
                <a:solidFill>
                  <a:srgbClr val="E84246"/>
                </a:solidFill>
                <a:latin typeface="HY헤드라인M" panose="02030600000101010101" pitchFamily="18" charset="-127"/>
                <a:ea typeface="HY헤드라인M" panose="02030600000101010101" pitchFamily="18" charset="-127"/>
                <a:sym typeface="Arial"/>
              </a:rPr>
              <a:t>사표 수리를 거부</a:t>
            </a:r>
            <a:r>
              <a:rPr lang="ko-KR" sz="2000" dirty="0">
                <a:solidFill>
                  <a:schemeClr val="dk1"/>
                </a:solidFill>
                <a:latin typeface="HY헤드라인M" panose="02030600000101010101" pitchFamily="18" charset="-127"/>
                <a:ea typeface="HY헤드라인M" panose="02030600000101010101" pitchFamily="18" charset="-127"/>
                <a:sym typeface="Arial"/>
              </a:rPr>
              <a:t>해도 근로자가 사직의사가 명확한 경우 근로계약 종료 </a:t>
            </a:r>
            <a:br>
              <a:rPr lang="ko-KR" sz="2000" dirty="0">
                <a:solidFill>
                  <a:schemeClr val="dk1"/>
                </a:solidFill>
                <a:latin typeface="HY헤드라인M" panose="02030600000101010101" pitchFamily="18" charset="-127"/>
                <a:ea typeface="HY헤드라인M" panose="02030600000101010101" pitchFamily="18" charset="-127"/>
                <a:sym typeface="Arial"/>
              </a:rPr>
            </a:br>
            <a:r>
              <a:rPr lang="ko-KR" sz="2000" dirty="0">
                <a:solidFill>
                  <a:srgbClr val="E84246"/>
                </a:solidFill>
                <a:latin typeface="HY헤드라인M" panose="02030600000101010101" pitchFamily="18" charset="-127"/>
                <a:ea typeface="HY헤드라인M" panose="02030600000101010101" pitchFamily="18" charset="-127"/>
                <a:sym typeface="Arial"/>
              </a:rPr>
              <a:t>( 사표를 제출한 다음 급여일에 종료 )</a:t>
            </a:r>
            <a:endParaRPr dirty="0">
              <a:latin typeface="HY헤드라인M" panose="02030600000101010101" pitchFamily="18" charset="-127"/>
              <a:ea typeface="HY헤드라인M" panose="02030600000101010101" pitchFamily="18" charset="-127"/>
            </a:endParaRPr>
          </a:p>
          <a:p>
            <a:pPr marL="0" marR="0" lvl="0" indent="0" algn="l" rtl="0">
              <a:spcBef>
                <a:spcPts val="1000"/>
              </a:spcBef>
              <a:spcAft>
                <a:spcPts val="0"/>
              </a:spcAft>
              <a:buNone/>
            </a:pPr>
            <a:r>
              <a:rPr lang="ko-KR" sz="2000" dirty="0">
                <a:solidFill>
                  <a:srgbClr val="E84246"/>
                </a:solidFill>
                <a:latin typeface="HY헤드라인M" panose="02030600000101010101" pitchFamily="18" charset="-127"/>
                <a:ea typeface="HY헤드라인M" panose="02030600000101010101" pitchFamily="18" charset="-127"/>
                <a:sym typeface="Arial"/>
              </a:rPr>
              <a:t>퇴직 효력이 발생하기 전</a:t>
            </a:r>
            <a:r>
              <a:rPr lang="ko-KR" sz="2000" dirty="0">
                <a:solidFill>
                  <a:schemeClr val="dk1"/>
                </a:solidFill>
                <a:latin typeface="HY헤드라인M" panose="02030600000101010101" pitchFamily="18" charset="-127"/>
                <a:ea typeface="HY헤드라인M" panose="02030600000101010101" pitchFamily="18" charset="-127"/>
                <a:sym typeface="Arial"/>
              </a:rPr>
              <a:t>까지 무단결근 - </a:t>
            </a:r>
            <a:r>
              <a:rPr lang="ko-KR" sz="2000" dirty="0">
                <a:solidFill>
                  <a:srgbClr val="E84246"/>
                </a:solidFill>
                <a:latin typeface="HY헤드라인M" panose="02030600000101010101" pitchFamily="18" charset="-127"/>
                <a:ea typeface="HY헤드라인M" panose="02030600000101010101" pitchFamily="18" charset="-127"/>
                <a:sym typeface="Arial"/>
              </a:rPr>
              <a:t>손해 배상</a:t>
            </a:r>
            <a:r>
              <a:rPr lang="ko-KR" sz="2000" dirty="0">
                <a:solidFill>
                  <a:schemeClr val="dk1"/>
                </a:solidFill>
                <a:latin typeface="HY헤드라인M" panose="02030600000101010101" pitchFamily="18" charset="-127"/>
                <a:ea typeface="HY헤드라인M" panose="02030600000101010101" pitchFamily="18" charset="-127"/>
                <a:sym typeface="Arial"/>
              </a:rPr>
              <a:t> 주의 </a:t>
            </a:r>
            <a:endParaRPr dirty="0">
              <a:latin typeface="HY헤드라인M" panose="02030600000101010101" pitchFamily="18" charset="-127"/>
              <a:ea typeface="HY헤드라인M" panose="02030600000101010101" pitchFamily="18" charset="-127"/>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6"/>
          <p:cNvSpPr/>
          <p:nvPr/>
        </p:nvSpPr>
        <p:spPr>
          <a:xfrm>
            <a:off x="1" y="0"/>
            <a:ext cx="10694987" cy="1836415"/>
          </a:xfrm>
          <a:prstGeom prst="rect">
            <a:avLst/>
          </a:prstGeom>
          <a:solidFill>
            <a:srgbClr val="585F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835" name="Google Shape;835;p46"/>
          <p:cNvSpPr/>
          <p:nvPr/>
        </p:nvSpPr>
        <p:spPr>
          <a:xfrm>
            <a:off x="1" y="1700782"/>
            <a:ext cx="10694987" cy="567681"/>
          </a:xfrm>
          <a:prstGeom prst="rect">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HY헤드라인M" panose="02030600000101010101" pitchFamily="18" charset="-127"/>
              <a:ea typeface="HY헤드라인M" panose="02030600000101010101" pitchFamily="18" charset="-127"/>
              <a:cs typeface="Malgun Gothic"/>
              <a:sym typeface="Malgun Gothic"/>
            </a:endParaRPr>
          </a:p>
        </p:txBody>
      </p:sp>
      <p:sp>
        <p:nvSpPr>
          <p:cNvPr id="836" name="Google Shape;836;p46"/>
          <p:cNvSpPr/>
          <p:nvPr/>
        </p:nvSpPr>
        <p:spPr>
          <a:xfrm>
            <a:off x="3030182" y="245285"/>
            <a:ext cx="6905980" cy="1572977"/>
          </a:xfrm>
          <a:prstGeom prst="rect">
            <a:avLst/>
          </a:prstGeom>
          <a:noFill/>
          <a:ln>
            <a:noFill/>
          </a:ln>
        </p:spPr>
        <p:txBody>
          <a:bodyPr spcFirstLastPara="1" wrap="square" lIns="99550" tIns="49775" rIns="99550" bIns="49775" anchor="t" anchorCtr="0">
            <a:spAutoFit/>
          </a:bodyPr>
          <a:lstStyle/>
          <a:p>
            <a:pPr marL="0" marR="0" lvl="0" indent="0" algn="r" rtl="0">
              <a:lnSpc>
                <a:spcPct val="104347"/>
              </a:lnSpc>
              <a:spcBef>
                <a:spcPts val="0"/>
              </a:spcBef>
              <a:spcAft>
                <a:spcPts val="0"/>
              </a:spcAft>
              <a:buNone/>
            </a:pPr>
            <a:r>
              <a:rPr lang="ko-KR" sz="4600" dirty="0">
                <a:solidFill>
                  <a:schemeClr val="lt1"/>
                </a:solidFill>
                <a:latin typeface="HY헤드라인M" panose="02030600000101010101" pitchFamily="18" charset="-127"/>
                <a:ea typeface="HY헤드라인M" panose="02030600000101010101" pitchFamily="18" charset="-127"/>
                <a:sym typeface="Arial"/>
              </a:rPr>
              <a:t>권리 위에 잠자는 자는</a:t>
            </a:r>
            <a:endParaRPr dirty="0">
              <a:latin typeface="HY헤드라인M" panose="02030600000101010101" pitchFamily="18" charset="-127"/>
              <a:ea typeface="HY헤드라인M" panose="02030600000101010101" pitchFamily="18" charset="-127"/>
            </a:endParaRPr>
          </a:p>
          <a:p>
            <a:pPr marL="0" marR="0" lvl="0" indent="0" algn="r" rtl="0">
              <a:lnSpc>
                <a:spcPct val="104347"/>
              </a:lnSpc>
              <a:spcBef>
                <a:spcPts val="0"/>
              </a:spcBef>
              <a:spcAft>
                <a:spcPts val="0"/>
              </a:spcAft>
              <a:buNone/>
            </a:pPr>
            <a:r>
              <a:rPr lang="ko-KR" sz="4600" dirty="0">
                <a:solidFill>
                  <a:schemeClr val="lt1"/>
                </a:solidFill>
                <a:latin typeface="HY헤드라인M" panose="02030600000101010101" pitchFamily="18" charset="-127"/>
                <a:ea typeface="HY헤드라인M" panose="02030600000101010101" pitchFamily="18" charset="-127"/>
                <a:sym typeface="Arial"/>
              </a:rPr>
              <a:t>보호받지 못한다</a:t>
            </a:r>
            <a:endParaRPr dirty="0">
              <a:latin typeface="HY헤드라인M" panose="02030600000101010101" pitchFamily="18" charset="-127"/>
              <a:ea typeface="HY헤드라인M" panose="02030600000101010101" pitchFamily="18" charset="-127"/>
            </a:endParaRPr>
          </a:p>
        </p:txBody>
      </p:sp>
      <p:sp>
        <p:nvSpPr>
          <p:cNvPr id="837" name="Google Shape;837;p46"/>
          <p:cNvSpPr txBox="1"/>
          <p:nvPr/>
        </p:nvSpPr>
        <p:spPr>
          <a:xfrm>
            <a:off x="4122821" y="1818262"/>
            <a:ext cx="5813341"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ko-KR" sz="1800" dirty="0">
                <a:solidFill>
                  <a:schemeClr val="dk1"/>
                </a:solidFill>
                <a:latin typeface="HY헤드라인M" panose="02030600000101010101" pitchFamily="18" charset="-127"/>
                <a:ea typeface="HY헤드라인M" panose="02030600000101010101" pitchFamily="18" charset="-127"/>
                <a:sym typeface="Arial"/>
              </a:rPr>
              <a:t>독일의 법학자 루돌프 폰 </a:t>
            </a:r>
            <a:r>
              <a:rPr lang="ko-KR" sz="1800" dirty="0" err="1">
                <a:solidFill>
                  <a:schemeClr val="dk1"/>
                </a:solidFill>
                <a:latin typeface="HY헤드라인M" panose="02030600000101010101" pitchFamily="18" charset="-127"/>
                <a:ea typeface="HY헤드라인M" panose="02030600000101010101" pitchFamily="18" charset="-127"/>
                <a:sym typeface="Arial"/>
              </a:rPr>
              <a:t>예링</a:t>
            </a:r>
            <a:r>
              <a:rPr lang="ko-KR" sz="1800" dirty="0">
                <a:solidFill>
                  <a:schemeClr val="dk1"/>
                </a:solidFill>
                <a:latin typeface="HY헤드라인M" panose="02030600000101010101" pitchFamily="18" charset="-127"/>
                <a:ea typeface="HY헤드라인M" panose="02030600000101010101" pitchFamily="18" charset="-127"/>
                <a:sym typeface="Arial"/>
              </a:rPr>
              <a:t>  &lt; 권리를 위한 투쟁 &gt;</a:t>
            </a:r>
            <a:endParaRPr dirty="0">
              <a:latin typeface="HY헤드라인M" panose="02030600000101010101" pitchFamily="18" charset="-127"/>
              <a:ea typeface="HY헤드라인M" panose="02030600000101010101" pitchFamily="18" charset="-127"/>
            </a:endParaRPr>
          </a:p>
        </p:txBody>
      </p:sp>
      <p:pic>
        <p:nvPicPr>
          <p:cNvPr id="838" name="Google Shape;838;p46" descr="D:\01.프로젝트-SUM\[프로젝트]취업지원센터\18.표준교안ppt제작\png저장\2-1_1차시\43-14.png"/>
          <p:cNvPicPr preferRelativeResize="0"/>
          <p:nvPr/>
        </p:nvPicPr>
        <p:blipFill rotWithShape="1">
          <a:blip r:embed="rId3">
            <a:alphaModFix/>
          </a:blip>
          <a:srcRect/>
          <a:stretch/>
        </p:blipFill>
        <p:spPr>
          <a:xfrm>
            <a:off x="938518" y="413111"/>
            <a:ext cx="2499360" cy="1767840"/>
          </a:xfrm>
          <a:prstGeom prst="rect">
            <a:avLst/>
          </a:prstGeom>
          <a:noFill/>
          <a:ln>
            <a:noFill/>
          </a:ln>
        </p:spPr>
      </p:pic>
      <p:sp>
        <p:nvSpPr>
          <p:cNvPr id="839" name="Google Shape;839;p46"/>
          <p:cNvSpPr txBox="1"/>
          <p:nvPr/>
        </p:nvSpPr>
        <p:spPr>
          <a:xfrm>
            <a:off x="573207" y="2348777"/>
            <a:ext cx="10120193" cy="473971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ko-KR" sz="2400" u="sng" dirty="0">
                <a:solidFill>
                  <a:schemeClr val="dk1"/>
                </a:solidFill>
                <a:latin typeface="HY헤드라인M" panose="02030600000101010101" pitchFamily="18" charset="-127"/>
                <a:ea typeface="HY헤드라인M" panose="02030600000101010101" pitchFamily="18" charset="-127"/>
                <a:sym typeface="Arial"/>
              </a:rPr>
              <a:t>권리를 지키는 것은 </a:t>
            </a:r>
            <a:r>
              <a:rPr lang="ko-KR" sz="2400" dirty="0">
                <a:solidFill>
                  <a:schemeClr val="dk1"/>
                </a:solidFill>
                <a:latin typeface="HY헤드라인M" panose="02030600000101010101" pitchFamily="18" charset="-127"/>
                <a:ea typeface="HY헤드라인M" panose="02030600000101010101" pitchFamily="18" charset="-127"/>
                <a:sym typeface="Arial"/>
              </a:rPr>
              <a:t>모욕당한 인격을 되찾는 일이며,</a:t>
            </a:r>
            <a:endParaRPr sz="1200" dirty="0">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u="sng" dirty="0">
                <a:solidFill>
                  <a:schemeClr val="dk1"/>
                </a:solidFill>
                <a:latin typeface="HY헤드라인M" panose="02030600000101010101" pitchFamily="18" charset="-127"/>
                <a:ea typeface="HY헤드라인M" panose="02030600000101010101" pitchFamily="18" charset="-127"/>
                <a:sym typeface="Arial"/>
              </a:rPr>
              <a:t>공동체 전체의 정의를 실현하는 일</a:t>
            </a:r>
            <a:r>
              <a:rPr lang="ko-KR" sz="2400" dirty="0">
                <a:solidFill>
                  <a:schemeClr val="dk1"/>
                </a:solidFill>
                <a:latin typeface="HY헤드라인M" panose="02030600000101010101" pitchFamily="18" charset="-127"/>
                <a:ea typeface="HY헤드라인M" panose="02030600000101010101" pitchFamily="18" charset="-127"/>
                <a:sym typeface="Arial"/>
              </a:rPr>
              <a:t>. </a:t>
            </a:r>
            <a:endParaRPr sz="1200" dirty="0">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자신의 권리가 불법적으로 침해당하고 있는데도 권리 위에 잠잘 경우,</a:t>
            </a:r>
            <a:endParaRPr sz="1200" dirty="0">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자신의 권리만 침해 당하는 것이 아니라</a:t>
            </a:r>
            <a:endParaRPr sz="1200" dirty="0">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같은 상황에 처한 이웃의 권리까지 침해당하는 것이므로</a:t>
            </a:r>
            <a:endParaRPr sz="1200" dirty="0">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dirty="0">
                <a:solidFill>
                  <a:schemeClr val="dk1"/>
                </a:solidFill>
                <a:highlight>
                  <a:srgbClr val="FFFF00"/>
                </a:highlight>
                <a:latin typeface="HY헤드라인M" panose="02030600000101010101" pitchFamily="18" charset="-127"/>
                <a:ea typeface="HY헤드라인M" panose="02030600000101010101" pitchFamily="18" charset="-127"/>
                <a:sym typeface="Arial"/>
              </a:rPr>
              <a:t>권리침해에 저항하는 일은 자기 자신에 대한 의무일 뿐 아니라,</a:t>
            </a:r>
            <a:endParaRPr sz="1200" dirty="0">
              <a:highlight>
                <a:srgbClr val="FFFF00"/>
              </a:highlight>
              <a:latin typeface="HY헤드라인M" panose="02030600000101010101" pitchFamily="18" charset="-127"/>
              <a:ea typeface="HY헤드라인M" panose="02030600000101010101" pitchFamily="18" charset="-127"/>
            </a:endParaRPr>
          </a:p>
          <a:p>
            <a:pPr marL="0" marR="0" lvl="0" indent="0" algn="just" rtl="0">
              <a:lnSpc>
                <a:spcPct val="150000"/>
              </a:lnSpc>
              <a:spcBef>
                <a:spcPts val="1000"/>
              </a:spcBef>
              <a:spcAft>
                <a:spcPts val="0"/>
              </a:spcAft>
              <a:buNone/>
            </a:pPr>
            <a:r>
              <a:rPr lang="ko-KR" sz="2400" dirty="0">
                <a:solidFill>
                  <a:schemeClr val="dk1"/>
                </a:solidFill>
                <a:highlight>
                  <a:srgbClr val="FFFF00"/>
                </a:highlight>
                <a:latin typeface="HY헤드라인M" panose="02030600000101010101" pitchFamily="18" charset="-127"/>
                <a:ea typeface="HY헤드라인M" panose="02030600000101010101" pitchFamily="18" charset="-127"/>
                <a:sym typeface="Arial"/>
              </a:rPr>
              <a:t>이웃과 공동체에 대한 의무이기도 하다.</a:t>
            </a:r>
            <a:endParaRPr sz="1200" dirty="0">
              <a:highlight>
                <a:srgbClr val="FFFF00"/>
              </a:highlight>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animEffect transition="in" filter="fade">
                                      <p:cBhvr>
                                        <p:cTn id="7"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59"/>
          <p:cNvSpPr txBox="1"/>
          <p:nvPr/>
        </p:nvSpPr>
        <p:spPr>
          <a:xfrm>
            <a:off x="2390820" y="3542990"/>
            <a:ext cx="6801307" cy="140038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8500" dirty="0">
                <a:solidFill>
                  <a:schemeClr val="dk1"/>
                </a:solidFill>
                <a:latin typeface="HY헤드라인M" panose="02030600000101010101" pitchFamily="18" charset="-127"/>
                <a:ea typeface="HY헤드라인M" panose="02030600000101010101" pitchFamily="18" charset="-127"/>
                <a:sym typeface="Arial"/>
              </a:rPr>
              <a:t>감사합니다!</a:t>
            </a:r>
            <a:endParaRPr sz="85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1007" name="Google Shape;1007;p59"/>
          <p:cNvSpPr txBox="1"/>
          <p:nvPr/>
        </p:nvSpPr>
        <p:spPr>
          <a:xfrm>
            <a:off x="615479" y="1970778"/>
            <a:ext cx="97415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800" dirty="0">
                <a:solidFill>
                  <a:schemeClr val="dk1"/>
                </a:solidFill>
                <a:latin typeface="HY헤드라인M" panose="02030600000101010101" pitchFamily="18" charset="-127"/>
                <a:ea typeface="HY헤드라인M" panose="02030600000101010101" pitchFamily="18" charset="-127"/>
                <a:sym typeface="Arial"/>
              </a:rPr>
              <a:t>노동의 권리 - 노동조건의 이해 </a:t>
            </a:r>
            <a:r>
              <a:rPr lang="ko-KR" sz="4800" dirty="0" err="1">
                <a:solidFill>
                  <a:schemeClr val="dk1"/>
                </a:solidFill>
                <a:latin typeface="HY헤드라인M" panose="02030600000101010101" pitchFamily="18" charset="-127"/>
                <a:ea typeface="HY헤드라인M" panose="02030600000101010101" pitchFamily="18" charset="-127"/>
                <a:cs typeface="Malgun Gothic"/>
                <a:sym typeface="Malgun Gothic"/>
              </a:rPr>
              <a:t>Ⅰ</a:t>
            </a:r>
            <a:endParaRPr sz="48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1008" name="Google Shape;1008;p59"/>
          <p:cNvSpPr txBox="1"/>
          <p:nvPr/>
        </p:nvSpPr>
        <p:spPr>
          <a:xfrm>
            <a:off x="684328" y="863758"/>
            <a:ext cx="46623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3200" dirty="0">
                <a:solidFill>
                  <a:srgbClr val="6F6F6F"/>
                </a:solidFill>
                <a:latin typeface="HY헤드라인M" panose="02030600000101010101" pitchFamily="18" charset="-127"/>
                <a:ea typeface="HY헤드라인M" panose="02030600000101010101" pitchFamily="18" charset="-127"/>
                <a:sym typeface="Arial"/>
              </a:rPr>
              <a:t>2학년 1학기 - 1차시</a:t>
            </a:r>
            <a:endParaRPr sz="3200" dirty="0">
              <a:solidFill>
                <a:srgbClr val="6F6F6F"/>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47" descr="D:\01.프로젝트-SUM\[프로젝트]취업지원센터\18.표준교안ppt제작\png저장\2-1_1차시\44-1.png"/>
          <p:cNvPicPr preferRelativeResize="0"/>
          <p:nvPr/>
        </p:nvPicPr>
        <p:blipFill rotWithShape="1">
          <a:blip r:embed="rId3">
            <a:alphaModFix/>
          </a:blip>
          <a:srcRect/>
          <a:stretch/>
        </p:blipFill>
        <p:spPr>
          <a:xfrm>
            <a:off x="603697" y="1035745"/>
            <a:ext cx="9954768" cy="329184"/>
          </a:xfrm>
          <a:prstGeom prst="rect">
            <a:avLst/>
          </a:prstGeom>
          <a:noFill/>
          <a:ln>
            <a:noFill/>
          </a:ln>
        </p:spPr>
      </p:pic>
      <p:sp>
        <p:nvSpPr>
          <p:cNvPr id="845" name="Google Shape;845;p47"/>
          <p:cNvSpPr txBox="1"/>
          <p:nvPr/>
        </p:nvSpPr>
        <p:spPr>
          <a:xfrm>
            <a:off x="2975769" y="1231776"/>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BFBFBF"/>
                </a:solidFill>
                <a:latin typeface="HY헤드라인M" panose="02030600000101010101" pitchFamily="18" charset="-127"/>
                <a:ea typeface="HY헤드라인M" panose="02030600000101010101" pitchFamily="18" charset="-127"/>
                <a:sym typeface="Arial"/>
              </a:rPr>
              <a:t>ㄱ</a:t>
            </a:r>
            <a:endParaRPr sz="7400">
              <a:solidFill>
                <a:srgbClr val="BFBFBF"/>
              </a:solidFill>
              <a:latin typeface="HY헤드라인M" panose="02030600000101010101" pitchFamily="18" charset="-127"/>
              <a:ea typeface="HY헤드라인M" panose="02030600000101010101" pitchFamily="18" charset="-127"/>
              <a:sym typeface="Arial"/>
            </a:endParaRPr>
          </a:p>
        </p:txBody>
      </p:sp>
      <p:sp>
        <p:nvSpPr>
          <p:cNvPr id="846" name="Google Shape;846;p47"/>
          <p:cNvSpPr txBox="1"/>
          <p:nvPr/>
        </p:nvSpPr>
        <p:spPr>
          <a:xfrm rot="-2320021">
            <a:off x="866512" y="1537321"/>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ㄴ</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47" name="Google Shape;847;p47"/>
          <p:cNvSpPr txBox="1"/>
          <p:nvPr/>
        </p:nvSpPr>
        <p:spPr>
          <a:xfrm>
            <a:off x="5938490" y="1387328"/>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ㅇ</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48" name="Google Shape;848;p47"/>
          <p:cNvSpPr txBox="1"/>
          <p:nvPr/>
        </p:nvSpPr>
        <p:spPr>
          <a:xfrm rot="-1363131">
            <a:off x="8371169" y="1274195"/>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ㅈ</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49" name="Google Shape;849;p47"/>
          <p:cNvSpPr txBox="1"/>
          <p:nvPr/>
        </p:nvSpPr>
        <p:spPr>
          <a:xfrm>
            <a:off x="1098228" y="3746723"/>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BFBFBF"/>
                </a:solidFill>
                <a:latin typeface="HY헤드라인M" panose="02030600000101010101" pitchFamily="18" charset="-127"/>
                <a:ea typeface="HY헤드라인M" panose="02030600000101010101" pitchFamily="18" charset="-127"/>
                <a:sym typeface="Arial"/>
              </a:rPr>
              <a:t>ㅇ</a:t>
            </a:r>
            <a:endParaRPr sz="7400">
              <a:solidFill>
                <a:srgbClr val="BFBFBF"/>
              </a:solidFill>
              <a:latin typeface="HY헤드라인M" panose="02030600000101010101" pitchFamily="18" charset="-127"/>
              <a:ea typeface="HY헤드라인M" panose="02030600000101010101" pitchFamily="18" charset="-127"/>
              <a:sym typeface="Arial"/>
            </a:endParaRPr>
          </a:p>
        </p:txBody>
      </p:sp>
      <p:sp>
        <p:nvSpPr>
          <p:cNvPr id="850" name="Google Shape;850;p47"/>
          <p:cNvSpPr txBox="1"/>
          <p:nvPr/>
        </p:nvSpPr>
        <p:spPr>
          <a:xfrm>
            <a:off x="9043491" y="3401541"/>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BFBFBF"/>
                </a:solidFill>
                <a:latin typeface="HY헤드라인M" panose="02030600000101010101" pitchFamily="18" charset="-127"/>
                <a:ea typeface="HY헤드라인M" panose="02030600000101010101" pitchFamily="18" charset="-127"/>
                <a:sym typeface="Arial"/>
              </a:rPr>
              <a:t>ㄹ</a:t>
            </a:r>
            <a:endParaRPr sz="7400">
              <a:solidFill>
                <a:srgbClr val="BFBFBF"/>
              </a:solidFill>
              <a:latin typeface="HY헤드라인M" panose="02030600000101010101" pitchFamily="18" charset="-127"/>
              <a:ea typeface="HY헤드라인M" panose="02030600000101010101" pitchFamily="18" charset="-127"/>
              <a:sym typeface="Arial"/>
            </a:endParaRPr>
          </a:p>
        </p:txBody>
      </p:sp>
      <p:sp>
        <p:nvSpPr>
          <p:cNvPr id="851" name="Google Shape;851;p47"/>
          <p:cNvSpPr txBox="1"/>
          <p:nvPr/>
        </p:nvSpPr>
        <p:spPr>
          <a:xfrm rot="578850">
            <a:off x="791679" y="5649686"/>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ㄹ</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52" name="Google Shape;852;p47"/>
          <p:cNvSpPr txBox="1"/>
          <p:nvPr/>
        </p:nvSpPr>
        <p:spPr>
          <a:xfrm rot="2123894">
            <a:off x="2353223" y="5343157"/>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A5A5A5"/>
                </a:solidFill>
                <a:latin typeface="HY헤드라인M" panose="02030600000101010101" pitchFamily="18" charset="-127"/>
                <a:ea typeface="HY헤드라인M" panose="02030600000101010101" pitchFamily="18" charset="-127"/>
                <a:sym typeface="Arial"/>
              </a:rPr>
              <a:t>ㅂ</a:t>
            </a:r>
            <a:endParaRPr sz="7400">
              <a:solidFill>
                <a:srgbClr val="A5A5A5"/>
              </a:solidFill>
              <a:latin typeface="HY헤드라인M" panose="02030600000101010101" pitchFamily="18" charset="-127"/>
              <a:ea typeface="HY헤드라인M" panose="02030600000101010101" pitchFamily="18" charset="-127"/>
              <a:sym typeface="Arial"/>
            </a:endParaRPr>
          </a:p>
        </p:txBody>
      </p:sp>
      <p:sp>
        <p:nvSpPr>
          <p:cNvPr id="853" name="Google Shape;853;p47"/>
          <p:cNvSpPr txBox="1"/>
          <p:nvPr/>
        </p:nvSpPr>
        <p:spPr>
          <a:xfrm>
            <a:off x="4669986" y="4860751"/>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ㅊ</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54" name="Google Shape;854;p47"/>
          <p:cNvSpPr txBox="1"/>
          <p:nvPr/>
        </p:nvSpPr>
        <p:spPr>
          <a:xfrm rot="-1511438">
            <a:off x="6007091" y="5633091"/>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ㅅ</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55" name="Google Shape;855;p47"/>
          <p:cNvSpPr txBox="1"/>
          <p:nvPr/>
        </p:nvSpPr>
        <p:spPr>
          <a:xfrm>
            <a:off x="7506940" y="4639146"/>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ㄱ</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56" name="Google Shape;856;p47"/>
          <p:cNvSpPr txBox="1"/>
          <p:nvPr/>
        </p:nvSpPr>
        <p:spPr>
          <a:xfrm>
            <a:off x="9404873" y="5580831"/>
            <a:ext cx="838371" cy="113877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ko-KR" sz="7400">
                <a:solidFill>
                  <a:srgbClr val="D8D8D8"/>
                </a:solidFill>
                <a:latin typeface="HY헤드라인M" panose="02030600000101010101" pitchFamily="18" charset="-127"/>
                <a:ea typeface="HY헤드라인M" panose="02030600000101010101" pitchFamily="18" charset="-127"/>
                <a:sym typeface="Arial"/>
              </a:rPr>
              <a:t>ㄷ</a:t>
            </a:r>
            <a:endParaRPr sz="7400">
              <a:solidFill>
                <a:srgbClr val="D8D8D8"/>
              </a:solidFill>
              <a:latin typeface="HY헤드라인M" panose="02030600000101010101" pitchFamily="18" charset="-127"/>
              <a:ea typeface="HY헤드라인M" panose="02030600000101010101" pitchFamily="18" charset="-127"/>
              <a:sym typeface="Arial"/>
            </a:endParaRPr>
          </a:p>
        </p:txBody>
      </p:sp>
      <p:sp>
        <p:nvSpPr>
          <p:cNvPr id="857" name="Google Shape;857;p47"/>
          <p:cNvSpPr/>
          <p:nvPr/>
        </p:nvSpPr>
        <p:spPr>
          <a:xfrm>
            <a:off x="2643366" y="4285495"/>
            <a:ext cx="5696110" cy="1477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ko-KR" sz="4500" dirty="0">
                <a:solidFill>
                  <a:srgbClr val="000000"/>
                </a:solidFill>
                <a:latin typeface="HY헤드라인M" panose="02030600000101010101" pitchFamily="18" charset="-127"/>
                <a:ea typeface="HY헤드라인M" panose="02030600000101010101" pitchFamily="18" charset="-127"/>
                <a:sym typeface="Arial"/>
              </a:rPr>
              <a:t>OX 놀이로 알아보는 노동법</a:t>
            </a:r>
            <a:endParaRPr sz="4500" dirty="0">
              <a:solidFill>
                <a:schemeClr val="dk1"/>
              </a:solidFill>
              <a:latin typeface="HY헤드라인M" panose="02030600000101010101" pitchFamily="18" charset="-127"/>
              <a:ea typeface="HY헤드라인M" panose="02030600000101010101" pitchFamily="18" charset="-127"/>
              <a:cs typeface="Malgun Gothic"/>
              <a:sym typeface="Malgun Gothic"/>
            </a:endParaRPr>
          </a:p>
        </p:txBody>
      </p:sp>
      <p:sp>
        <p:nvSpPr>
          <p:cNvPr id="858" name="Google Shape;858;p47"/>
          <p:cNvSpPr/>
          <p:nvPr/>
        </p:nvSpPr>
        <p:spPr>
          <a:xfrm>
            <a:off x="1918891" y="2580353"/>
            <a:ext cx="1440000" cy="1440000"/>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9500">
                <a:solidFill>
                  <a:srgbClr val="E84246"/>
                </a:solidFill>
                <a:latin typeface="HY헤드라인M" panose="02030600000101010101" pitchFamily="18" charset="-127"/>
                <a:ea typeface="HY헤드라인M" panose="02030600000101010101" pitchFamily="18" charset="-127"/>
                <a:sym typeface="Arial"/>
              </a:rPr>
              <a:t>초</a:t>
            </a:r>
            <a:endParaRPr sz="9500">
              <a:solidFill>
                <a:srgbClr val="E84246"/>
              </a:solidFill>
              <a:latin typeface="HY헤드라인M" panose="02030600000101010101" pitchFamily="18" charset="-127"/>
              <a:ea typeface="HY헤드라인M" panose="02030600000101010101" pitchFamily="18" charset="-127"/>
              <a:sym typeface="Arial"/>
            </a:endParaRPr>
          </a:p>
        </p:txBody>
      </p:sp>
      <p:sp>
        <p:nvSpPr>
          <p:cNvPr id="859" name="Google Shape;859;p47"/>
          <p:cNvSpPr/>
          <p:nvPr/>
        </p:nvSpPr>
        <p:spPr>
          <a:xfrm>
            <a:off x="3728641" y="2580353"/>
            <a:ext cx="1440000" cy="1440000"/>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9500">
                <a:solidFill>
                  <a:srgbClr val="E84246"/>
                </a:solidFill>
                <a:latin typeface="HY헤드라인M" panose="02030600000101010101" pitchFamily="18" charset="-127"/>
                <a:ea typeface="HY헤드라인M" panose="02030600000101010101" pitchFamily="18" charset="-127"/>
                <a:sym typeface="Arial"/>
              </a:rPr>
              <a:t>성</a:t>
            </a:r>
            <a:endParaRPr sz="9500">
              <a:solidFill>
                <a:srgbClr val="E84246"/>
              </a:solidFill>
              <a:latin typeface="HY헤드라인M" panose="02030600000101010101" pitchFamily="18" charset="-127"/>
              <a:ea typeface="HY헤드라인M" panose="02030600000101010101" pitchFamily="18" charset="-127"/>
              <a:sym typeface="Arial"/>
            </a:endParaRPr>
          </a:p>
        </p:txBody>
      </p:sp>
      <p:sp>
        <p:nvSpPr>
          <p:cNvPr id="860" name="Google Shape;860;p47"/>
          <p:cNvSpPr/>
          <p:nvPr/>
        </p:nvSpPr>
        <p:spPr>
          <a:xfrm>
            <a:off x="5538391" y="2580353"/>
            <a:ext cx="1440000" cy="1440000"/>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9500">
                <a:solidFill>
                  <a:srgbClr val="009FE3"/>
                </a:solidFill>
                <a:latin typeface="HY헤드라인M" panose="02030600000101010101" pitchFamily="18" charset="-127"/>
                <a:ea typeface="HY헤드라인M" panose="02030600000101010101" pitchFamily="18" charset="-127"/>
                <a:sym typeface="Arial"/>
              </a:rPr>
              <a:t>게</a:t>
            </a:r>
            <a:endParaRPr sz="9500">
              <a:solidFill>
                <a:srgbClr val="009FE3"/>
              </a:solidFill>
              <a:latin typeface="HY헤드라인M" panose="02030600000101010101" pitchFamily="18" charset="-127"/>
              <a:ea typeface="HY헤드라인M" panose="02030600000101010101" pitchFamily="18" charset="-127"/>
              <a:sym typeface="Arial"/>
            </a:endParaRPr>
          </a:p>
        </p:txBody>
      </p:sp>
      <p:sp>
        <p:nvSpPr>
          <p:cNvPr id="861" name="Google Shape;861;p47"/>
          <p:cNvSpPr/>
          <p:nvPr/>
        </p:nvSpPr>
        <p:spPr>
          <a:xfrm>
            <a:off x="7348141" y="2580353"/>
            <a:ext cx="1440000" cy="1440000"/>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9500">
                <a:solidFill>
                  <a:srgbClr val="009FE3"/>
                </a:solidFill>
                <a:latin typeface="HY헤드라인M" panose="02030600000101010101" pitchFamily="18" charset="-127"/>
                <a:ea typeface="HY헤드라인M" panose="02030600000101010101" pitchFamily="18" charset="-127"/>
                <a:sym typeface="Arial"/>
              </a:rPr>
              <a:t>임</a:t>
            </a:r>
            <a:endParaRPr sz="9500">
              <a:solidFill>
                <a:srgbClr val="009FE3"/>
              </a:solidFill>
              <a:latin typeface="HY헤드라인M" panose="02030600000101010101" pitchFamily="18" charset="-127"/>
              <a:ea typeface="HY헤드라인M" panose="02030600000101010101" pitchFamily="18" charset="-127"/>
              <a:sym typeface="Arial"/>
            </a:endParaRPr>
          </a:p>
        </p:txBody>
      </p:sp>
      <p:sp>
        <p:nvSpPr>
          <p:cNvPr id="862" name="Google Shape;862;p47"/>
          <p:cNvSpPr/>
          <p:nvPr/>
        </p:nvSpPr>
        <p:spPr>
          <a:xfrm>
            <a:off x="702186" y="225453"/>
            <a:ext cx="9362963" cy="654520"/>
          </a:xfrm>
          <a:prstGeom prst="rect">
            <a:avLst/>
          </a:prstGeom>
          <a:noFill/>
          <a:ln>
            <a:noFill/>
          </a:ln>
        </p:spPr>
        <p:txBody>
          <a:bodyPr spcFirstLastPara="1" wrap="square" lIns="99550" tIns="49775" rIns="99550" bIns="49775" anchor="t" anchorCtr="0">
            <a:spAutoFit/>
          </a:bodyPr>
          <a:lstStyle/>
          <a:p>
            <a:pPr marL="0" marR="0" lvl="0" indent="0" algn="ctr" rtl="0">
              <a:spcBef>
                <a:spcPts val="0"/>
              </a:spcBef>
              <a:spcAft>
                <a:spcPts val="0"/>
              </a:spcAft>
              <a:buNone/>
            </a:pPr>
            <a:r>
              <a:rPr lang="ko-KR" sz="3600">
                <a:solidFill>
                  <a:schemeClr val="dk1"/>
                </a:solidFill>
                <a:latin typeface="HY헤드라인M" panose="02030600000101010101" pitchFamily="18" charset="-127"/>
                <a:ea typeface="HY헤드라인M" panose="02030600000101010101" pitchFamily="18" charset="-127"/>
                <a:sym typeface="Arial"/>
              </a:rPr>
              <a:t>권리</a:t>
            </a:r>
            <a:r>
              <a:rPr lang="ko-KR" altLang="en-US" sz="3600">
                <a:solidFill>
                  <a:schemeClr val="dk1"/>
                </a:solidFill>
                <a:latin typeface="HY헤드라인M" panose="02030600000101010101" pitchFamily="18" charset="-127"/>
                <a:ea typeface="HY헤드라인M" panose="02030600000101010101" pitchFamily="18" charset="-127"/>
                <a:sym typeface="Arial"/>
              </a:rPr>
              <a:t>를 지키는 것은 나와 공동체에 대한 의무</a:t>
            </a:r>
            <a:endParaRPr sz="3600" dirty="0">
              <a:solidFill>
                <a:srgbClr val="E84246"/>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p:nvPr/>
        </p:nvSpPr>
        <p:spPr>
          <a:xfrm>
            <a:off x="1732582" y="1028865"/>
            <a:ext cx="9071775" cy="592965"/>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3200" b="0" i="0" u="none" strike="noStrike" cap="none" dirty="0">
                <a:solidFill>
                  <a:schemeClr val="dk1"/>
                </a:solidFill>
                <a:latin typeface="HY헤드라인M" panose="02030600000101010101" pitchFamily="18" charset="-127"/>
                <a:ea typeface="HY헤드라인M" panose="02030600000101010101" pitchFamily="18" charset="-127"/>
                <a:sym typeface="Arial"/>
              </a:rPr>
              <a:t>청소년은 </a:t>
            </a:r>
            <a:r>
              <a:rPr lang="ko-KR" sz="3200" b="0" i="0" u="none" strike="noStrike" cap="none" dirty="0">
                <a:solidFill>
                  <a:srgbClr val="E84246"/>
                </a:solidFill>
                <a:latin typeface="HY헤드라인M" panose="02030600000101010101" pitchFamily="18" charset="-127"/>
                <a:ea typeface="HY헤드라인M" panose="02030600000101010101" pitchFamily="18" charset="-127"/>
                <a:sym typeface="Arial"/>
              </a:rPr>
              <a:t>유해</a:t>
            </a:r>
            <a:r>
              <a:rPr lang="ko-KR" sz="3200" b="0" i="0" u="none" strike="noStrike" cap="none" dirty="0">
                <a:solidFill>
                  <a:schemeClr val="dk1"/>
                </a:solidFill>
                <a:latin typeface="HY헤드라인M" panose="02030600000101010101" pitchFamily="18" charset="-127"/>
                <a:ea typeface="HY헤드라인M" panose="02030600000101010101" pitchFamily="18" charset="-127"/>
                <a:sym typeface="Arial"/>
              </a:rPr>
              <a:t>하고 </a:t>
            </a:r>
            <a:r>
              <a:rPr lang="ko-KR" sz="3200" b="0" i="0" u="none" strike="noStrike" cap="none" dirty="0">
                <a:solidFill>
                  <a:srgbClr val="E84246"/>
                </a:solidFill>
                <a:latin typeface="HY헤드라인M" panose="02030600000101010101" pitchFamily="18" charset="-127"/>
                <a:ea typeface="HY헤드라인M" panose="02030600000101010101" pitchFamily="18" charset="-127"/>
                <a:sym typeface="Arial"/>
              </a:rPr>
              <a:t>위험</a:t>
            </a:r>
            <a:r>
              <a:rPr lang="ko-KR" sz="3200" b="0" i="0" u="none" strike="noStrike" cap="none" dirty="0">
                <a:solidFill>
                  <a:schemeClr val="dk1"/>
                </a:solidFill>
                <a:latin typeface="HY헤드라인M" panose="02030600000101010101" pitchFamily="18" charset="-127"/>
                <a:ea typeface="HY헤드라인M" panose="02030600000101010101" pitchFamily="18" charset="-127"/>
                <a:sym typeface="Arial"/>
              </a:rPr>
              <a:t>한 일을 할 수 없어요</a:t>
            </a:r>
            <a:endParaRPr sz="1200" dirty="0">
              <a:latin typeface="HY헤드라인M" panose="02030600000101010101" pitchFamily="18" charset="-127"/>
              <a:ea typeface="HY헤드라인M" panose="02030600000101010101" pitchFamily="18" charset="-127"/>
            </a:endParaRPr>
          </a:p>
        </p:txBody>
      </p:sp>
      <p:pic>
        <p:nvPicPr>
          <p:cNvPr id="113" name="Google Shape;113;p4" descr="D:\01.프로젝트-SUM\[프로젝트]취업지원센터\18.표준교안ppt제작\png저장\2-1_1차시\04-1.png"/>
          <p:cNvPicPr preferRelativeResize="0"/>
          <p:nvPr/>
        </p:nvPicPr>
        <p:blipFill rotWithShape="1">
          <a:blip r:embed="rId3">
            <a:alphaModFix/>
          </a:blip>
          <a:srcRect/>
          <a:stretch/>
        </p:blipFill>
        <p:spPr>
          <a:xfrm>
            <a:off x="723316" y="706214"/>
            <a:ext cx="950976" cy="957072"/>
          </a:xfrm>
          <a:prstGeom prst="rect">
            <a:avLst/>
          </a:prstGeom>
          <a:noFill/>
          <a:ln>
            <a:noFill/>
          </a:ln>
        </p:spPr>
      </p:pic>
      <p:pic>
        <p:nvPicPr>
          <p:cNvPr id="114" name="Google Shape;114;p4" descr="D:\01.프로젝트-SUM\[프로젝트]취업지원센터\18.표준교안ppt제작\png저장\2-1_1차시\04-3.png"/>
          <p:cNvPicPr preferRelativeResize="0"/>
          <p:nvPr/>
        </p:nvPicPr>
        <p:blipFill rotWithShape="1">
          <a:blip r:embed="rId4">
            <a:alphaModFix/>
          </a:blip>
          <a:srcRect/>
          <a:stretch/>
        </p:blipFill>
        <p:spPr>
          <a:xfrm>
            <a:off x="4374443" y="2632202"/>
            <a:ext cx="2543133" cy="1904062"/>
          </a:xfrm>
          <a:prstGeom prst="rect">
            <a:avLst/>
          </a:prstGeom>
          <a:noFill/>
          <a:ln>
            <a:noFill/>
          </a:ln>
        </p:spPr>
      </p:pic>
      <p:pic>
        <p:nvPicPr>
          <p:cNvPr id="115" name="Google Shape;115;p4" descr="D:\01.프로젝트-SUM\[프로젝트]취업지원센터\18.표준교안ppt제작\png저장\2-1_1차시\04-6.png"/>
          <p:cNvPicPr preferRelativeResize="0"/>
          <p:nvPr/>
        </p:nvPicPr>
        <p:blipFill rotWithShape="1">
          <a:blip r:embed="rId5">
            <a:alphaModFix/>
          </a:blip>
          <a:srcRect/>
          <a:stretch/>
        </p:blipFill>
        <p:spPr>
          <a:xfrm>
            <a:off x="4360064" y="4737714"/>
            <a:ext cx="2577970" cy="1904062"/>
          </a:xfrm>
          <a:prstGeom prst="rect">
            <a:avLst/>
          </a:prstGeom>
          <a:noFill/>
          <a:ln>
            <a:noFill/>
          </a:ln>
        </p:spPr>
      </p:pic>
      <p:sp>
        <p:nvSpPr>
          <p:cNvPr id="116" name="Google Shape;116;p4"/>
          <p:cNvSpPr/>
          <p:nvPr/>
        </p:nvSpPr>
        <p:spPr>
          <a:xfrm>
            <a:off x="4358516" y="4104234"/>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주유소</a:t>
            </a:r>
            <a:endParaRPr>
              <a:latin typeface="HY헤드라인M" panose="02030600000101010101" pitchFamily="18" charset="-127"/>
              <a:ea typeface="HY헤드라인M" panose="02030600000101010101" pitchFamily="18" charset="-127"/>
            </a:endParaRPr>
          </a:p>
        </p:txBody>
      </p:sp>
      <p:sp>
        <p:nvSpPr>
          <p:cNvPr id="117" name="Google Shape;117;p4"/>
          <p:cNvSpPr/>
          <p:nvPr/>
        </p:nvSpPr>
        <p:spPr>
          <a:xfrm>
            <a:off x="4376803" y="6218620"/>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식당서빙</a:t>
            </a:r>
            <a:endParaRPr sz="1800">
              <a:solidFill>
                <a:schemeClr val="lt1"/>
              </a:solidFill>
              <a:latin typeface="HY헤드라인M" panose="02030600000101010101" pitchFamily="18" charset="-127"/>
              <a:ea typeface="HY헤드라인M" panose="02030600000101010101" pitchFamily="18" charset="-127"/>
              <a:sym typeface="Arial"/>
            </a:endParaRPr>
          </a:p>
        </p:txBody>
      </p:sp>
      <p:sp>
        <p:nvSpPr>
          <p:cNvPr id="118" name="Google Shape;118;p4"/>
          <p:cNvSpPr txBox="1"/>
          <p:nvPr/>
        </p:nvSpPr>
        <p:spPr>
          <a:xfrm>
            <a:off x="2422772" y="1753119"/>
            <a:ext cx="76913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18세 미만 청소년이 일할 수 있는 곳은? </a:t>
            </a:r>
            <a:endParaRPr sz="24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119" name="Google Shape;119;p4"/>
          <p:cNvSpPr/>
          <p:nvPr/>
        </p:nvSpPr>
        <p:spPr>
          <a:xfrm>
            <a:off x="490080" y="6820260"/>
            <a:ext cx="10064934" cy="344747"/>
          </a:xfrm>
          <a:prstGeom prst="roundRect">
            <a:avLst>
              <a:gd name="adj" fmla="val 6690"/>
            </a:avLst>
          </a:prstGeom>
          <a:solidFill>
            <a:srgbClr val="FFF2BF"/>
          </a:solidFill>
          <a:ln>
            <a:noFill/>
          </a:ln>
        </p:spPr>
        <p:txBody>
          <a:bodyPr spcFirstLastPara="1" wrap="square" lIns="108000" tIns="54000" rIns="0" bIns="0" anchor="ctr" anchorCtr="0">
            <a:noAutofit/>
          </a:bodyPr>
          <a:lstStyle/>
          <a:p>
            <a:pPr marL="0" marR="0" lvl="0" indent="0" algn="l" rtl="0">
              <a:spcBef>
                <a:spcPts val="0"/>
              </a:spcBef>
              <a:spcAft>
                <a:spcPts val="0"/>
              </a:spcAft>
              <a:buNone/>
            </a:pPr>
            <a:r>
              <a:rPr lang="ko-KR" altLang="en-US" sz="1000" dirty="0">
                <a:solidFill>
                  <a:schemeClr val="dk1"/>
                </a:solidFill>
                <a:latin typeface="HY헤드라인M" panose="02030600000101010101" pitchFamily="18" charset="-127"/>
                <a:ea typeface="HY헤드라인M" panose="02030600000101010101" pitchFamily="18" charset="-127"/>
                <a:sym typeface="Arial"/>
              </a:rPr>
              <a:t>★</a:t>
            </a:r>
            <a:r>
              <a:rPr lang="ko-KR" sz="1000" dirty="0">
                <a:solidFill>
                  <a:schemeClr val="dk1"/>
                </a:solidFill>
                <a:latin typeface="HY헤드라인M" panose="02030600000101010101" pitchFamily="18" charset="-127"/>
                <a:ea typeface="HY헤드라인M" panose="02030600000101010101" pitchFamily="18" charset="-127"/>
                <a:sym typeface="Arial"/>
              </a:rPr>
              <a:t>유흥주점, 단란주점, 비디오방, 노래방, </a:t>
            </a:r>
            <a:r>
              <a:rPr lang="ko-KR" sz="1000" dirty="0" err="1">
                <a:solidFill>
                  <a:schemeClr val="dk1"/>
                </a:solidFill>
                <a:latin typeface="HY헤드라인M" panose="02030600000101010101" pitchFamily="18" charset="-127"/>
                <a:ea typeface="HY헤드라인M" panose="02030600000101010101" pitchFamily="18" charset="-127"/>
                <a:sym typeface="Arial"/>
              </a:rPr>
              <a:t>전화방</a:t>
            </a:r>
            <a:r>
              <a:rPr lang="ko-KR" sz="1000" dirty="0">
                <a:solidFill>
                  <a:schemeClr val="dk1"/>
                </a:solidFill>
                <a:latin typeface="HY헤드라인M" panose="02030600000101010101" pitchFamily="18" charset="-127"/>
                <a:ea typeface="HY헤드라인M" panose="02030600000101010101" pitchFamily="18" charset="-127"/>
                <a:sym typeface="Arial"/>
              </a:rPr>
              <a:t>, 무도장업, 숙박업, </a:t>
            </a:r>
            <a:r>
              <a:rPr lang="ko-KR" sz="1000" dirty="0" err="1">
                <a:solidFill>
                  <a:schemeClr val="dk1"/>
                </a:solidFill>
                <a:latin typeface="HY헤드라인M" panose="02030600000101010101" pitchFamily="18" charset="-127"/>
                <a:ea typeface="HY헤드라인M" panose="02030600000101010101" pitchFamily="18" charset="-127"/>
                <a:sym typeface="Arial"/>
              </a:rPr>
              <a:t>이용업</a:t>
            </a:r>
            <a:r>
              <a:rPr lang="ko-KR" sz="1000" dirty="0">
                <a:solidFill>
                  <a:schemeClr val="dk1"/>
                </a:solidFill>
                <a:latin typeface="HY헤드라인M" panose="02030600000101010101" pitchFamily="18" charset="-127"/>
                <a:ea typeface="HY헤드라인M" panose="02030600000101010101" pitchFamily="18" charset="-127"/>
                <a:sym typeface="Arial"/>
              </a:rPr>
              <a:t>, </a:t>
            </a:r>
            <a:r>
              <a:rPr lang="ko-KR" sz="1000" dirty="0" err="1">
                <a:solidFill>
                  <a:schemeClr val="dk1"/>
                </a:solidFill>
                <a:latin typeface="HY헤드라인M" panose="02030600000101010101" pitchFamily="18" charset="-127"/>
                <a:ea typeface="HY헤드라인M" panose="02030600000101010101" pitchFamily="18" charset="-127"/>
                <a:sym typeface="Arial"/>
              </a:rPr>
              <a:t>목욕장업</a:t>
            </a:r>
            <a:r>
              <a:rPr lang="ko-KR" sz="1000" dirty="0">
                <a:solidFill>
                  <a:schemeClr val="dk1"/>
                </a:solidFill>
                <a:latin typeface="HY헤드라인M" panose="02030600000101010101" pitchFamily="18" charset="-127"/>
                <a:ea typeface="HY헤드라인M" panose="02030600000101010101" pitchFamily="18" charset="-127"/>
                <a:sym typeface="Arial"/>
              </a:rPr>
              <a:t> 중 </a:t>
            </a:r>
            <a:r>
              <a:rPr lang="ko-KR" sz="1000" dirty="0" err="1">
                <a:solidFill>
                  <a:schemeClr val="dk1"/>
                </a:solidFill>
                <a:latin typeface="HY헤드라인M" panose="02030600000101010101" pitchFamily="18" charset="-127"/>
                <a:ea typeface="HY헤드라인M" panose="02030600000101010101" pitchFamily="18" charset="-127"/>
                <a:sym typeface="Arial"/>
              </a:rPr>
              <a:t>안마실</a:t>
            </a:r>
            <a:r>
              <a:rPr lang="ko-KR" sz="1000" dirty="0">
                <a:solidFill>
                  <a:schemeClr val="dk1"/>
                </a:solidFill>
                <a:latin typeface="HY헤드라인M" panose="02030600000101010101" pitchFamily="18" charset="-127"/>
                <a:ea typeface="HY헤드라인M" panose="02030600000101010101" pitchFamily="18" charset="-127"/>
                <a:sym typeface="Arial"/>
              </a:rPr>
              <a:t> 등 설치, </a:t>
            </a:r>
            <a:r>
              <a:rPr lang="ko-KR" sz="1000" dirty="0" err="1">
                <a:solidFill>
                  <a:schemeClr val="dk1"/>
                </a:solidFill>
                <a:latin typeface="HY헤드라인M" panose="02030600000101010101" pitchFamily="18" charset="-127"/>
                <a:ea typeface="HY헤드라인M" panose="02030600000101010101" pitchFamily="18" charset="-127"/>
                <a:sym typeface="Arial"/>
              </a:rPr>
              <a:t>유독물</a:t>
            </a:r>
            <a:r>
              <a:rPr lang="ko-KR" sz="1000" dirty="0">
                <a:solidFill>
                  <a:schemeClr val="dk1"/>
                </a:solidFill>
                <a:latin typeface="HY헤드라인M" panose="02030600000101010101" pitchFamily="18" charset="-127"/>
                <a:ea typeface="HY헤드라인M" panose="02030600000101010101" pitchFamily="18" charset="-127"/>
                <a:sym typeface="Arial"/>
              </a:rPr>
              <a:t> 제조 및 판매업, </a:t>
            </a:r>
            <a:r>
              <a:rPr lang="ko-KR" sz="1000" dirty="0" err="1">
                <a:solidFill>
                  <a:schemeClr val="dk1"/>
                </a:solidFill>
                <a:latin typeface="HY헤드라인M" panose="02030600000101010101" pitchFamily="18" charset="-127"/>
                <a:ea typeface="HY헤드라인M" panose="02030600000101010101" pitchFamily="18" charset="-127"/>
                <a:sym typeface="Arial"/>
              </a:rPr>
              <a:t>티켓다방,주류판매목적의</a:t>
            </a:r>
            <a:r>
              <a:rPr lang="ko-KR" sz="1000" dirty="0">
                <a:solidFill>
                  <a:schemeClr val="dk1"/>
                </a:solidFill>
                <a:latin typeface="HY헤드라인M" panose="02030600000101010101" pitchFamily="18" charset="-127"/>
                <a:ea typeface="HY헤드라인M" panose="02030600000101010101" pitchFamily="18" charset="-127"/>
                <a:sym typeface="Arial"/>
              </a:rPr>
              <a:t>  소주방/호프집/카페, 종합게임장, 만화방, </a:t>
            </a:r>
            <a:r>
              <a:rPr lang="ko-KR" sz="1000" dirty="0" err="1">
                <a:solidFill>
                  <a:schemeClr val="dk1"/>
                </a:solidFill>
                <a:latin typeface="HY헤드라인M" panose="02030600000101010101" pitchFamily="18" charset="-127"/>
                <a:ea typeface="HY헤드라인M" panose="02030600000101010101" pitchFamily="18" charset="-127"/>
                <a:sym typeface="Arial"/>
              </a:rPr>
              <a:t>PC방</a:t>
            </a:r>
            <a:r>
              <a:rPr lang="ko-KR" sz="1000" dirty="0">
                <a:solidFill>
                  <a:schemeClr val="dk1"/>
                </a:solidFill>
                <a:latin typeface="HY헤드라인M" panose="02030600000101010101" pitchFamily="18" charset="-127"/>
                <a:ea typeface="HY헤드라인M" panose="02030600000101010101" pitchFamily="18" charset="-127"/>
                <a:sym typeface="Arial"/>
              </a:rPr>
              <a:t> 등</a:t>
            </a:r>
            <a:endParaRPr sz="1200" dirty="0">
              <a:latin typeface="HY헤드라인M" panose="02030600000101010101" pitchFamily="18" charset="-127"/>
              <a:ea typeface="HY헤드라인M" panose="02030600000101010101" pitchFamily="18" charset="-127"/>
            </a:endParaRPr>
          </a:p>
        </p:txBody>
      </p:sp>
      <p:sp>
        <p:nvSpPr>
          <p:cNvPr id="120" name="Google Shape;120;p4"/>
          <p:cNvSpPr/>
          <p:nvPr/>
        </p:nvSpPr>
        <p:spPr>
          <a:xfrm>
            <a:off x="490080" y="7176541"/>
            <a:ext cx="9309844" cy="308496"/>
          </a:xfrm>
          <a:prstGeom prst="roundRect">
            <a:avLst>
              <a:gd name="adj" fmla="val 28303"/>
            </a:avLst>
          </a:prstGeom>
          <a:noFill/>
          <a:ln w="19050" cap="flat" cmpd="sng">
            <a:solidFill>
              <a:srgbClr val="C6C6C6"/>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KR" sz="1200" dirty="0">
                <a:solidFill>
                  <a:schemeClr val="dk1"/>
                </a:solidFill>
                <a:latin typeface="HY헤드라인M" panose="02030600000101010101" pitchFamily="18" charset="-127"/>
                <a:ea typeface="HY헤드라인M" panose="02030600000101010101" pitchFamily="18" charset="-127"/>
                <a:sym typeface="Arial"/>
              </a:rPr>
              <a:t>고용금지 직종에 </a:t>
            </a:r>
            <a:r>
              <a:rPr lang="ko-KR" sz="1050" dirty="0">
                <a:solidFill>
                  <a:schemeClr val="dk1"/>
                </a:solidFill>
                <a:latin typeface="HY헤드라인M" panose="02030600000101010101" pitchFamily="18" charset="-127"/>
                <a:ea typeface="HY헤드라인M" panose="02030600000101010101" pitchFamily="18" charset="-127"/>
                <a:sym typeface="Arial"/>
              </a:rPr>
              <a:t>청소년</a:t>
            </a:r>
            <a:r>
              <a:rPr lang="ko-KR" sz="1200" dirty="0">
                <a:solidFill>
                  <a:schemeClr val="dk1"/>
                </a:solidFill>
                <a:latin typeface="HY헤드라인M" panose="02030600000101010101" pitchFamily="18" charset="-127"/>
                <a:ea typeface="HY헤드라인M" panose="02030600000101010101" pitchFamily="18" charset="-127"/>
                <a:sym typeface="Arial"/>
              </a:rPr>
              <a:t> 고용 시  3년 이하 징역 또는 3천만원 이하 벌금, 1명 1회 고용마다 1,000만원 과징 청소년보호법 제58조 (벌칙)</a:t>
            </a:r>
            <a:endParaRPr sz="12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121" name="Google Shape;121;p4" descr="D:\01.프로젝트-SUM\[프로젝트]취업지원센터\18.표준교안ppt제작\png저장\2-1_1차시\04-2.png"/>
          <p:cNvPicPr preferRelativeResize="0"/>
          <p:nvPr/>
        </p:nvPicPr>
        <p:blipFill rotWithShape="1">
          <a:blip r:embed="rId6">
            <a:alphaModFix/>
          </a:blip>
          <a:srcRect/>
          <a:stretch/>
        </p:blipFill>
        <p:spPr>
          <a:xfrm>
            <a:off x="1032641" y="2623625"/>
            <a:ext cx="2601195" cy="1912639"/>
          </a:xfrm>
          <a:prstGeom prst="rect">
            <a:avLst/>
          </a:prstGeom>
          <a:noFill/>
          <a:ln>
            <a:noFill/>
          </a:ln>
        </p:spPr>
      </p:pic>
      <p:pic>
        <p:nvPicPr>
          <p:cNvPr id="122" name="Google Shape;122;p4" descr="D:\01.프로젝트-SUM\[프로젝트]취업지원센터\18.표준교안ppt제작\png저장\2-1_1차시\04-4.png"/>
          <p:cNvPicPr preferRelativeResize="0"/>
          <p:nvPr/>
        </p:nvPicPr>
        <p:blipFill rotWithShape="1">
          <a:blip r:embed="rId7">
            <a:alphaModFix/>
          </a:blip>
          <a:srcRect/>
          <a:stretch/>
        </p:blipFill>
        <p:spPr>
          <a:xfrm>
            <a:off x="7797442" y="2575660"/>
            <a:ext cx="2589583" cy="1912639"/>
          </a:xfrm>
          <a:prstGeom prst="rect">
            <a:avLst/>
          </a:prstGeom>
          <a:noFill/>
          <a:ln>
            <a:noFill/>
          </a:ln>
        </p:spPr>
      </p:pic>
      <p:pic>
        <p:nvPicPr>
          <p:cNvPr id="123" name="Google Shape;123;p4" descr="D:\01.프로젝트-SUM\[프로젝트]취업지원센터\18.표준교안ppt제작\png저장\2-1_1차시\04-5.png"/>
          <p:cNvPicPr preferRelativeResize="0"/>
          <p:nvPr/>
        </p:nvPicPr>
        <p:blipFill rotWithShape="1">
          <a:blip r:embed="rId8">
            <a:alphaModFix/>
          </a:blip>
          <a:srcRect/>
          <a:stretch/>
        </p:blipFill>
        <p:spPr>
          <a:xfrm>
            <a:off x="1069608" y="4741330"/>
            <a:ext cx="2601195" cy="1904062"/>
          </a:xfrm>
          <a:prstGeom prst="rect">
            <a:avLst/>
          </a:prstGeom>
          <a:noFill/>
          <a:ln>
            <a:noFill/>
          </a:ln>
        </p:spPr>
      </p:pic>
      <p:pic>
        <p:nvPicPr>
          <p:cNvPr id="124" name="Google Shape;124;p4" descr="D:\01.프로젝트-SUM\[프로젝트]취업지원센터\18.표준교안ppt제작\png저장\2-1_1차시\04-7.png"/>
          <p:cNvPicPr preferRelativeResize="0"/>
          <p:nvPr/>
        </p:nvPicPr>
        <p:blipFill rotWithShape="1">
          <a:blip r:embed="rId9">
            <a:alphaModFix/>
          </a:blip>
          <a:srcRect/>
          <a:stretch/>
        </p:blipFill>
        <p:spPr>
          <a:xfrm>
            <a:off x="7803538" y="4687269"/>
            <a:ext cx="2589583" cy="1904062"/>
          </a:xfrm>
          <a:prstGeom prst="rect">
            <a:avLst/>
          </a:prstGeom>
          <a:noFill/>
          <a:ln>
            <a:noFill/>
          </a:ln>
        </p:spPr>
      </p:pic>
      <p:pic>
        <p:nvPicPr>
          <p:cNvPr id="125" name="Google Shape;125;p4" descr="D:\01.프로젝트-SUM\[프로젝트]취업지원센터\18.표준교안ppt제작\png저장\2-1_1차시\04-8.png"/>
          <p:cNvPicPr preferRelativeResize="0"/>
          <p:nvPr/>
        </p:nvPicPr>
        <p:blipFill rotWithShape="1">
          <a:blip r:embed="rId10">
            <a:alphaModFix/>
          </a:blip>
          <a:srcRect/>
          <a:stretch/>
        </p:blipFill>
        <p:spPr>
          <a:xfrm>
            <a:off x="1144485" y="2796486"/>
            <a:ext cx="1916059" cy="1415181"/>
          </a:xfrm>
          <a:prstGeom prst="rect">
            <a:avLst/>
          </a:prstGeom>
          <a:noFill/>
          <a:ln>
            <a:noFill/>
          </a:ln>
        </p:spPr>
      </p:pic>
      <p:pic>
        <p:nvPicPr>
          <p:cNvPr id="126" name="Google Shape;126;p4" descr="D:\01.프로젝트-SUM\[프로젝트]취업지원센터\18.표준교안ppt제작\png저장\2-1_1차시\04-8.png"/>
          <p:cNvPicPr preferRelativeResize="0"/>
          <p:nvPr/>
        </p:nvPicPr>
        <p:blipFill rotWithShape="1">
          <a:blip r:embed="rId10">
            <a:alphaModFix/>
          </a:blip>
          <a:srcRect/>
          <a:stretch/>
        </p:blipFill>
        <p:spPr>
          <a:xfrm>
            <a:off x="8039153" y="2742425"/>
            <a:ext cx="1916059" cy="1415181"/>
          </a:xfrm>
          <a:prstGeom prst="rect">
            <a:avLst/>
          </a:prstGeom>
          <a:noFill/>
          <a:ln>
            <a:noFill/>
          </a:ln>
        </p:spPr>
      </p:pic>
      <p:pic>
        <p:nvPicPr>
          <p:cNvPr id="127" name="Google Shape;127;p4" descr="D:\01.프로젝트-SUM\[프로젝트]취업지원센터\18.표준교안ppt제작\png저장\2-1_1차시\04-8.png"/>
          <p:cNvPicPr preferRelativeResize="0"/>
          <p:nvPr/>
        </p:nvPicPr>
        <p:blipFill rotWithShape="1">
          <a:blip r:embed="rId10">
            <a:alphaModFix/>
          </a:blip>
          <a:srcRect/>
          <a:stretch/>
        </p:blipFill>
        <p:spPr>
          <a:xfrm>
            <a:off x="1144485" y="4937104"/>
            <a:ext cx="1916059" cy="1415181"/>
          </a:xfrm>
          <a:prstGeom prst="rect">
            <a:avLst/>
          </a:prstGeom>
          <a:noFill/>
          <a:ln>
            <a:noFill/>
          </a:ln>
        </p:spPr>
      </p:pic>
      <p:pic>
        <p:nvPicPr>
          <p:cNvPr id="128" name="Google Shape;128;p4" descr="D:\01.프로젝트-SUM\[프로젝트]취업지원센터\18.표준교안ppt제작\png저장\2-1_1차시\04-8.png"/>
          <p:cNvPicPr preferRelativeResize="0"/>
          <p:nvPr/>
        </p:nvPicPr>
        <p:blipFill rotWithShape="1">
          <a:blip r:embed="rId10">
            <a:alphaModFix/>
          </a:blip>
          <a:srcRect/>
          <a:stretch/>
        </p:blipFill>
        <p:spPr>
          <a:xfrm>
            <a:off x="8039153" y="4883043"/>
            <a:ext cx="1916059" cy="1415181"/>
          </a:xfrm>
          <a:prstGeom prst="rect">
            <a:avLst/>
          </a:prstGeom>
          <a:noFill/>
          <a:ln>
            <a:noFill/>
          </a:ln>
        </p:spPr>
      </p:pic>
      <p:sp>
        <p:nvSpPr>
          <p:cNvPr id="129" name="Google Shape;129;p4"/>
          <p:cNvSpPr txBox="1"/>
          <p:nvPr/>
        </p:nvSpPr>
        <p:spPr>
          <a:xfrm>
            <a:off x="6625389" y="219471"/>
            <a:ext cx="4049903" cy="40011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노동을 하기전에 알아야 할 내용</a:t>
            </a:r>
            <a:endParaRPr sz="20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130" name="Google Shape;130;p4"/>
          <p:cNvSpPr/>
          <p:nvPr/>
        </p:nvSpPr>
        <p:spPr>
          <a:xfrm>
            <a:off x="1048354" y="4100406"/>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노래방</a:t>
            </a:r>
            <a:endParaRPr>
              <a:latin typeface="HY헤드라인M" panose="02030600000101010101" pitchFamily="18" charset="-127"/>
              <a:ea typeface="HY헤드라인M" panose="02030600000101010101" pitchFamily="18" charset="-127"/>
            </a:endParaRPr>
          </a:p>
        </p:txBody>
      </p:sp>
      <p:sp>
        <p:nvSpPr>
          <p:cNvPr id="131" name="Google Shape;131;p4"/>
          <p:cNvSpPr/>
          <p:nvPr/>
        </p:nvSpPr>
        <p:spPr>
          <a:xfrm>
            <a:off x="1048354" y="6216244"/>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모텔</a:t>
            </a:r>
            <a:endParaRPr>
              <a:latin typeface="HY헤드라인M" panose="02030600000101010101" pitchFamily="18" charset="-127"/>
              <a:ea typeface="HY헤드라인M" panose="02030600000101010101" pitchFamily="18" charset="-127"/>
            </a:endParaRPr>
          </a:p>
        </p:txBody>
      </p:sp>
      <p:sp>
        <p:nvSpPr>
          <p:cNvPr id="132" name="Google Shape;132;p4"/>
          <p:cNvSpPr/>
          <p:nvPr/>
        </p:nvSpPr>
        <p:spPr>
          <a:xfrm>
            <a:off x="7823099" y="4106442"/>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잠수사</a:t>
            </a:r>
            <a:endParaRPr sz="1800">
              <a:solidFill>
                <a:schemeClr val="lt1"/>
              </a:solidFill>
              <a:latin typeface="HY헤드라인M" panose="02030600000101010101" pitchFamily="18" charset="-127"/>
              <a:ea typeface="HY헤드라인M" panose="02030600000101010101" pitchFamily="18" charset="-127"/>
              <a:sym typeface="Arial"/>
            </a:endParaRPr>
          </a:p>
        </p:txBody>
      </p:sp>
      <p:sp>
        <p:nvSpPr>
          <p:cNvPr id="133" name="Google Shape;133;p4"/>
          <p:cNvSpPr/>
          <p:nvPr/>
        </p:nvSpPr>
        <p:spPr>
          <a:xfrm>
            <a:off x="7841386" y="6185034"/>
            <a:ext cx="2564161" cy="435858"/>
          </a:xfrm>
          <a:prstGeom prst="roundRect">
            <a:avLst>
              <a:gd name="adj" fmla="val 16667"/>
            </a:avLst>
          </a:prstGeom>
          <a:solidFill>
            <a:srgbClr val="FDC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1800">
                <a:solidFill>
                  <a:schemeClr val="lt1"/>
                </a:solidFill>
                <a:latin typeface="HY헤드라인M" panose="02030600000101010101" pitchFamily="18" charset="-127"/>
                <a:ea typeface="HY헤드라인M" panose="02030600000101010101" pitchFamily="18" charset="-127"/>
                <a:sym typeface="Arial"/>
              </a:rPr>
              <a:t>PC방</a:t>
            </a:r>
            <a:endParaRPr>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500"/>
                                        <p:tgtEl>
                                          <p:spTgt spid="1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500"/>
                                        <p:tgtEl>
                                          <p:spTgt spid="1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500"/>
                                        <p:tgtEl>
                                          <p:spTgt spid="128"/>
                                        </p:tgtEl>
                                      </p:cBhvr>
                                    </p:animEffect>
                                  </p:childTnLst>
                                </p:cTn>
                              </p:par>
                              <p:par>
                                <p:cTn id="20" presetID="10" presetClass="entr" presetSubtype="0" fill="hold"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fade">
                                      <p:cBhvr>
                                        <p:cTn id="22" dur="500"/>
                                        <p:tgtEl>
                                          <p:spTgt spid="119"/>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49"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883" name="Google Shape;883;p49"/>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
        <p:nvSpPr>
          <p:cNvPr id="884" name="Google Shape;884;p49"/>
          <p:cNvSpPr/>
          <p:nvPr/>
        </p:nvSpPr>
        <p:spPr>
          <a:xfrm>
            <a:off x="962862" y="1631800"/>
            <a:ext cx="9730538"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sz="4000">
                <a:solidFill>
                  <a:srgbClr val="004899"/>
                </a:solidFill>
                <a:latin typeface="HY헤드라인M" panose="02030600000101010101" pitchFamily="18" charset="-127"/>
                <a:ea typeface="HY헤드라인M" panose="02030600000101010101" pitchFamily="18" charset="-127"/>
                <a:sym typeface="Arial"/>
              </a:rPr>
              <a:t>근로계약서는 사업주가 아는 사람이면 </a:t>
            </a:r>
            <a:endParaRPr sz="4000">
              <a:solidFill>
                <a:srgbClr val="004899"/>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None/>
            </a:pPr>
            <a:r>
              <a:rPr lang="ko-KR" sz="4000">
                <a:solidFill>
                  <a:srgbClr val="004899"/>
                </a:solidFill>
                <a:latin typeface="HY헤드라인M" panose="02030600000101010101" pitchFamily="18" charset="-127"/>
                <a:ea typeface="HY헤드라인M" panose="02030600000101010101" pitchFamily="18" charset="-127"/>
                <a:sym typeface="Arial"/>
              </a:rPr>
              <a:t>구두로도 가능하며</a:t>
            </a:r>
            <a:endParaRPr sz="4000">
              <a:solidFill>
                <a:srgbClr val="004899"/>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None/>
            </a:pPr>
            <a:r>
              <a:rPr lang="ko-KR" sz="4000">
                <a:solidFill>
                  <a:srgbClr val="004899"/>
                </a:solidFill>
                <a:latin typeface="HY헤드라인M" panose="02030600000101010101" pitchFamily="18" charset="-127"/>
                <a:ea typeface="HY헤드라인M" panose="02030600000101010101" pitchFamily="18" charset="-127"/>
                <a:sym typeface="Arial"/>
              </a:rPr>
              <a:t>1부만 작성하여 사업주가 보관한다.</a:t>
            </a:r>
            <a:endParaRPr sz="400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pic>
        <p:nvPicPr>
          <p:cNvPr id="885" name="Google Shape;885;p49" descr="D:\01.프로젝트-SUM\[프로젝트]취업지원센터\18.표준교안ppt제작\png저장\2-1_1차시\46-2.png"/>
          <p:cNvPicPr preferRelativeResize="0"/>
          <p:nvPr/>
        </p:nvPicPr>
        <p:blipFill rotWithShape="1">
          <a:blip r:embed="rId4">
            <a:alphaModFix/>
          </a:blip>
          <a:srcRect/>
          <a:stretch/>
        </p:blipFill>
        <p:spPr>
          <a:xfrm>
            <a:off x="4340707" y="4500711"/>
            <a:ext cx="1487424" cy="1572768"/>
          </a:xfrm>
          <a:prstGeom prst="rect">
            <a:avLst/>
          </a:prstGeom>
          <a:noFill/>
          <a:ln>
            <a:noFill/>
          </a:ln>
        </p:spPr>
      </p:pic>
      <p:sp>
        <p:nvSpPr>
          <p:cNvPr id="886" name="Google Shape;886;p49"/>
          <p:cNvSpPr txBox="1"/>
          <p:nvPr/>
        </p:nvSpPr>
        <p:spPr>
          <a:xfrm>
            <a:off x="695226" y="6444927"/>
            <a:ext cx="98832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000" b="1">
                <a:solidFill>
                  <a:srgbClr val="000000"/>
                </a:solidFill>
                <a:latin typeface="HY헤드라인M" panose="02030600000101010101" pitchFamily="18" charset="-127"/>
                <a:ea typeface="HY헤드라인M" panose="02030600000101010101" pitchFamily="18" charset="-127"/>
                <a:cs typeface="Gulimche"/>
                <a:sym typeface="Gulimche"/>
              </a:rPr>
              <a:t>반드시 서면으로 명시. 근로계약서 미작성 및 미교부시 사용자는 500만원 벌금</a:t>
            </a:r>
            <a:endParaRPr sz="2000" b="1">
              <a:solidFill>
                <a:schemeClr val="dk1"/>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500"/>
                                        <p:tgtEl>
                                          <p:spTgt spid="8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6"/>
                                        </p:tgtEl>
                                        <p:attrNameLst>
                                          <p:attrName>style.visibility</p:attrName>
                                        </p:attrNameLst>
                                      </p:cBhvr>
                                      <p:to>
                                        <p:strVal val="visible"/>
                                      </p:to>
                                    </p:set>
                                    <p:animEffect transition="in" filter="fade">
                                      <p:cBhvr>
                                        <p:cTn id="12" dur="5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0"/>
          <p:cNvSpPr/>
          <p:nvPr/>
        </p:nvSpPr>
        <p:spPr>
          <a:xfrm>
            <a:off x="1784400"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ㅈ</a:t>
            </a:r>
            <a:endParaRPr sz="6400">
              <a:solidFill>
                <a:srgbClr val="E84246"/>
              </a:solidFill>
              <a:latin typeface="HY헤드라인M" panose="02030600000101010101" pitchFamily="18" charset="-127"/>
              <a:ea typeface="HY헤드라인M" panose="02030600000101010101" pitchFamily="18" charset="-127"/>
              <a:sym typeface="Arial"/>
            </a:endParaRPr>
          </a:p>
        </p:txBody>
      </p:sp>
      <p:pic>
        <p:nvPicPr>
          <p:cNvPr id="893" name="Google Shape;893;p50"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894" name="Google Shape;894;p50"/>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
        <p:nvSpPr>
          <p:cNvPr id="895" name="Google Shape;895;p50"/>
          <p:cNvSpPr/>
          <p:nvPr/>
        </p:nvSpPr>
        <p:spPr>
          <a:xfrm>
            <a:off x="1662758" y="1379394"/>
            <a:ext cx="81584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다음은  무엇에 대한 설명인가요?</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
        <p:nvSpPr>
          <p:cNvPr id="896" name="Google Shape;896;p50"/>
          <p:cNvSpPr/>
          <p:nvPr/>
        </p:nvSpPr>
        <p:spPr>
          <a:xfrm>
            <a:off x="3026772"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ㅎ</a:t>
            </a:r>
            <a:endParaRPr sz="6400">
              <a:solidFill>
                <a:srgbClr val="E84246"/>
              </a:solidFill>
              <a:latin typeface="HY헤드라인M" panose="02030600000101010101" pitchFamily="18" charset="-127"/>
              <a:ea typeface="HY헤드라인M" panose="02030600000101010101" pitchFamily="18" charset="-127"/>
              <a:sym typeface="Arial"/>
            </a:endParaRPr>
          </a:p>
        </p:txBody>
      </p:sp>
      <p:sp>
        <p:nvSpPr>
          <p:cNvPr id="897" name="Google Shape;897;p50"/>
          <p:cNvSpPr/>
          <p:nvPr/>
        </p:nvSpPr>
        <p:spPr>
          <a:xfrm>
            <a:off x="4269144"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ㅇ</a:t>
            </a:r>
            <a:endParaRPr sz="6400">
              <a:solidFill>
                <a:srgbClr val="E84246"/>
              </a:solidFill>
              <a:latin typeface="HY헤드라인M" panose="02030600000101010101" pitchFamily="18" charset="-127"/>
              <a:ea typeface="HY헤드라인M" panose="02030600000101010101" pitchFamily="18" charset="-127"/>
              <a:sym typeface="Arial"/>
            </a:endParaRPr>
          </a:p>
        </p:txBody>
      </p:sp>
      <p:sp>
        <p:nvSpPr>
          <p:cNvPr id="898" name="Google Shape;898;p50"/>
          <p:cNvSpPr/>
          <p:nvPr/>
        </p:nvSpPr>
        <p:spPr>
          <a:xfrm>
            <a:off x="5511516"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주</a:t>
            </a:r>
            <a:endParaRPr>
              <a:latin typeface="HY헤드라인M" panose="02030600000101010101" pitchFamily="18" charset="-127"/>
              <a:ea typeface="HY헤드라인M" panose="02030600000101010101" pitchFamily="18" charset="-127"/>
            </a:endParaRPr>
          </a:p>
        </p:txBody>
      </p:sp>
      <p:sp>
        <p:nvSpPr>
          <p:cNvPr id="899" name="Google Shape;899;p50"/>
          <p:cNvSpPr/>
          <p:nvPr/>
        </p:nvSpPr>
        <p:spPr>
          <a:xfrm>
            <a:off x="6753888"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휴</a:t>
            </a:r>
            <a:endParaRPr sz="6400">
              <a:solidFill>
                <a:srgbClr val="E84246"/>
              </a:solidFill>
              <a:latin typeface="HY헤드라인M" panose="02030600000101010101" pitchFamily="18" charset="-127"/>
              <a:ea typeface="HY헤드라인M" panose="02030600000101010101" pitchFamily="18" charset="-127"/>
              <a:sym typeface="Arial"/>
            </a:endParaRPr>
          </a:p>
        </p:txBody>
      </p:sp>
      <p:sp>
        <p:nvSpPr>
          <p:cNvPr id="900" name="Google Shape;900;p50"/>
          <p:cNvSpPr/>
          <p:nvPr/>
        </p:nvSpPr>
        <p:spPr>
          <a:xfrm>
            <a:off x="7996261" y="3780631"/>
            <a:ext cx="936104" cy="936104"/>
          </a:xfrm>
          <a:prstGeom prst="rect">
            <a:avLst/>
          </a:prstGeom>
          <a:noFill/>
          <a:ln w="25400" cap="flat" cmpd="sng">
            <a:solidFill>
              <a:srgbClr val="6F6F6F"/>
            </a:solidFill>
            <a:prstDash val="solid"/>
            <a:round/>
            <a:headEnd type="none" w="sm" len="sm"/>
            <a:tailEnd type="none" w="sm" len="sm"/>
          </a:ln>
        </p:spPr>
        <p:txBody>
          <a:bodyPr spcFirstLastPara="1" wrap="square" lIns="108000" tIns="0" rIns="108000" bIns="45700" anchor="ctr" anchorCtr="0">
            <a:noAutofit/>
          </a:bodyPr>
          <a:lstStyle/>
          <a:p>
            <a:pPr marL="0" marR="0" lvl="0" indent="0" algn="ctr" rtl="0">
              <a:spcBef>
                <a:spcPts val="0"/>
              </a:spcBef>
              <a:spcAft>
                <a:spcPts val="0"/>
              </a:spcAft>
              <a:buNone/>
            </a:pPr>
            <a:r>
              <a:rPr lang="ko-KR" sz="6400">
                <a:solidFill>
                  <a:srgbClr val="E84246"/>
                </a:solidFill>
                <a:latin typeface="HY헤드라인M" panose="02030600000101010101" pitchFamily="18" charset="-127"/>
                <a:ea typeface="HY헤드라인M" panose="02030600000101010101" pitchFamily="18" charset="-127"/>
                <a:sym typeface="Arial"/>
              </a:rPr>
              <a:t>일</a:t>
            </a:r>
            <a:endParaRPr>
              <a:latin typeface="HY헤드라인M" panose="02030600000101010101" pitchFamily="18" charset="-127"/>
              <a:ea typeface="HY헤드라인M" panose="02030600000101010101" pitchFamily="18" charset="-127"/>
            </a:endParaRPr>
          </a:p>
        </p:txBody>
      </p:sp>
      <p:sp>
        <p:nvSpPr>
          <p:cNvPr id="901" name="Google Shape;901;p50"/>
          <p:cNvSpPr txBox="1"/>
          <p:nvPr/>
        </p:nvSpPr>
        <p:spPr>
          <a:xfrm>
            <a:off x="561984" y="2394322"/>
            <a:ext cx="9899063"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ko-KR" sz="2800" dirty="0">
                <a:solidFill>
                  <a:schemeClr val="dk1"/>
                </a:solidFill>
                <a:latin typeface="HY헤드라인M" panose="02030600000101010101" pitchFamily="18" charset="-127"/>
                <a:ea typeface="HY헤드라인M" panose="02030600000101010101" pitchFamily="18" charset="-127"/>
                <a:sym typeface="Arial"/>
              </a:rPr>
              <a:t>1주 평균 15시간 이상 일을 하면 1주일에  </a:t>
            </a:r>
            <a:r>
              <a:rPr lang="ko-KR" sz="2800" dirty="0">
                <a:solidFill>
                  <a:srgbClr val="E84246"/>
                </a:solidFill>
                <a:latin typeface="HY헤드라인M" panose="02030600000101010101" pitchFamily="18" charset="-127"/>
                <a:ea typeface="HY헤드라인M" panose="02030600000101010101" pitchFamily="18" charset="-127"/>
                <a:sym typeface="Arial"/>
              </a:rPr>
              <a:t>하루</a:t>
            </a:r>
            <a:r>
              <a:rPr lang="ko-KR" sz="2800" dirty="0">
                <a:solidFill>
                  <a:schemeClr val="dk1"/>
                </a:solidFill>
                <a:latin typeface="HY헤드라인M" panose="02030600000101010101" pitchFamily="18" charset="-127"/>
                <a:ea typeface="HY헤드라인M" panose="02030600000101010101" pitchFamily="18" charset="-127"/>
                <a:sym typeface="Arial"/>
              </a:rPr>
              <a:t> 이상  주는 유급휴일</a:t>
            </a:r>
            <a:endParaRPr sz="2800" dirty="0">
              <a:solidFill>
                <a:schemeClr val="dk1"/>
              </a:solidFill>
              <a:latin typeface="HY헤드라인M" panose="02030600000101010101" pitchFamily="18" charset="-127"/>
              <a:ea typeface="HY헤드라인M" panose="02030600000101010101" pitchFamily="18" charset="-127"/>
              <a:sym typeface="Arial"/>
            </a:endParaRPr>
          </a:p>
        </p:txBody>
      </p:sp>
      <p:sp>
        <p:nvSpPr>
          <p:cNvPr id="902" name="Google Shape;902;p50"/>
          <p:cNvSpPr txBox="1"/>
          <p:nvPr/>
        </p:nvSpPr>
        <p:spPr>
          <a:xfrm>
            <a:off x="1784400" y="5330899"/>
            <a:ext cx="8036855" cy="8950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400" dirty="0">
                <a:solidFill>
                  <a:schemeClr val="dk1"/>
                </a:solidFill>
                <a:latin typeface="HY헤드라인M" panose="02030600000101010101" pitchFamily="18" charset="-127"/>
                <a:ea typeface="HY헤드라인M" panose="02030600000101010101" pitchFamily="18" charset="-127"/>
                <a:sym typeface="Arial"/>
              </a:rPr>
              <a:t>1주일에 2일(주말 아르바이트) 또는 3일 일하는 경우에도</a:t>
            </a:r>
            <a:endParaRPr dirty="0">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400" dirty="0">
                <a:solidFill>
                  <a:srgbClr val="E84246"/>
                </a:solidFill>
                <a:latin typeface="HY헤드라인M" panose="02030600000101010101" pitchFamily="18" charset="-127"/>
                <a:ea typeface="HY헤드라인M" panose="02030600000101010101" pitchFamily="18" charset="-127"/>
                <a:sym typeface="Arial"/>
              </a:rPr>
              <a:t>15시간 이상 일하면</a:t>
            </a:r>
            <a:r>
              <a:rPr lang="ko-KR" sz="2400" dirty="0">
                <a:solidFill>
                  <a:schemeClr val="dk1"/>
                </a:solidFill>
                <a:latin typeface="HY헤드라인M" panose="02030600000101010101" pitchFamily="18" charset="-127"/>
                <a:ea typeface="HY헤드라인M" panose="02030600000101010101" pitchFamily="18" charset="-127"/>
                <a:sym typeface="Arial"/>
              </a:rPr>
              <a:t>  발생합니다.</a:t>
            </a:r>
            <a:endParaRPr dirty="0">
              <a:latin typeface="HY헤드라인M" panose="02030600000101010101" pitchFamily="18" charset="-127"/>
              <a:ea typeface="HY헤드라인M"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500"/>
                                        <p:tgtEl>
                                          <p:spTgt spid="8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9"/>
                                        </p:tgtEl>
                                        <p:attrNameLst>
                                          <p:attrName>style.visibility</p:attrName>
                                        </p:attrNameLst>
                                      </p:cBhvr>
                                      <p:to>
                                        <p:strVal val="visible"/>
                                      </p:to>
                                    </p:set>
                                    <p:animEffect transition="in" filter="fade">
                                      <p:cBhvr>
                                        <p:cTn id="11" dur="500"/>
                                        <p:tgtEl>
                                          <p:spTgt spid="8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00"/>
                                        </p:tgtEl>
                                        <p:attrNameLst>
                                          <p:attrName>style.visibility</p:attrName>
                                        </p:attrNameLst>
                                      </p:cBhvr>
                                      <p:to>
                                        <p:strVal val="visible"/>
                                      </p:to>
                                    </p:set>
                                    <p:animEffect transition="in" filter="fade">
                                      <p:cBhvr>
                                        <p:cTn id="15" dur="500"/>
                                        <p:tgtEl>
                                          <p:spTgt spid="9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02"/>
                                        </p:tgtEl>
                                        <p:attrNameLst>
                                          <p:attrName>style.visibility</p:attrName>
                                        </p:attrNameLst>
                                      </p:cBhvr>
                                      <p:to>
                                        <p:strVal val="visible"/>
                                      </p:to>
                                    </p:set>
                                    <p:animEffect transition="in" filter="fade">
                                      <p:cBhvr>
                                        <p:cTn id="20"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52"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22" name="Google Shape;922;p52"/>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pic>
        <p:nvPicPr>
          <p:cNvPr id="923" name="Google Shape;923;p52" descr="D:\01.프로젝트-SUM\[프로젝트]취업지원센터\18.표준교안ppt제작\png저장\2-1_1차시\46-2.png"/>
          <p:cNvPicPr preferRelativeResize="0"/>
          <p:nvPr/>
        </p:nvPicPr>
        <p:blipFill rotWithShape="1">
          <a:blip r:embed="rId4">
            <a:alphaModFix/>
          </a:blip>
          <a:srcRect/>
          <a:stretch/>
        </p:blipFill>
        <p:spPr>
          <a:xfrm>
            <a:off x="1674292" y="3768662"/>
            <a:ext cx="1487424" cy="1572768"/>
          </a:xfrm>
          <a:prstGeom prst="rect">
            <a:avLst/>
          </a:prstGeom>
          <a:noFill/>
          <a:ln>
            <a:noFill/>
          </a:ln>
        </p:spPr>
      </p:pic>
      <p:grpSp>
        <p:nvGrpSpPr>
          <p:cNvPr id="924" name="Google Shape;924;p52"/>
          <p:cNvGrpSpPr/>
          <p:nvPr/>
        </p:nvGrpSpPr>
        <p:grpSpPr>
          <a:xfrm>
            <a:off x="3796432" y="3219450"/>
            <a:ext cx="5461868" cy="2747639"/>
            <a:chOff x="3796432" y="3219450"/>
            <a:chExt cx="5461868" cy="2747639"/>
          </a:xfrm>
        </p:grpSpPr>
        <p:sp>
          <p:nvSpPr>
            <p:cNvPr id="925" name="Google Shape;925;p52"/>
            <p:cNvSpPr txBox="1"/>
            <p:nvPr/>
          </p:nvSpPr>
          <p:spPr>
            <a:xfrm>
              <a:off x="3796432" y="3488245"/>
              <a:ext cx="5461868"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퇴직금은 명칭에 상관없이</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1주 15시간 이상, 1년 이상 근무한 경우</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받을 수 있다.</a:t>
              </a:r>
              <a:endParaRPr>
                <a:latin typeface="HY헤드라인M" panose="02030600000101010101" pitchFamily="18" charset="-127"/>
                <a:ea typeface="HY헤드라인M" panose="02030600000101010101" pitchFamily="18" charset="-127"/>
              </a:endParaRPr>
            </a:p>
          </p:txBody>
        </p:sp>
        <p:pic>
          <p:nvPicPr>
            <p:cNvPr id="926" name="Google Shape;926;p52" descr="D:\01.프로젝트-SUM\[프로젝트]취업지원센터\18.표준교안ppt제작\png저장\2-1_1차시\48-2.png"/>
            <p:cNvPicPr preferRelativeResize="0"/>
            <p:nvPr/>
          </p:nvPicPr>
          <p:blipFill rotWithShape="1">
            <a:blip r:embed="rId5">
              <a:alphaModFix/>
            </a:blip>
            <a:srcRect/>
            <a:stretch/>
          </p:blipFill>
          <p:spPr>
            <a:xfrm>
              <a:off x="5991225" y="3219450"/>
              <a:ext cx="1048512" cy="487680"/>
            </a:xfrm>
            <a:prstGeom prst="rect">
              <a:avLst/>
            </a:prstGeom>
            <a:solidFill>
              <a:schemeClr val="lt1"/>
            </a:solidFill>
            <a:ln>
              <a:noFill/>
            </a:ln>
          </p:spPr>
        </p:pic>
        <p:pic>
          <p:nvPicPr>
            <p:cNvPr id="927" name="Google Shape;927;p52" descr="D:\01.프로젝트-SUM\[프로젝트]취업지원센터\18.표준교안ppt제작\png저장\2-1_1차시\48-2.png"/>
            <p:cNvPicPr preferRelativeResize="0"/>
            <p:nvPr/>
          </p:nvPicPr>
          <p:blipFill rotWithShape="1">
            <a:blip r:embed="rId5">
              <a:alphaModFix/>
            </a:blip>
            <a:srcRect/>
            <a:stretch/>
          </p:blipFill>
          <p:spPr>
            <a:xfrm rot="10800000">
              <a:off x="6003110" y="5479409"/>
              <a:ext cx="1048512" cy="487680"/>
            </a:xfrm>
            <a:prstGeom prst="rect">
              <a:avLst/>
            </a:prstGeom>
            <a:solidFill>
              <a:schemeClr val="lt1"/>
            </a:solidFill>
            <a:ln>
              <a:noFill/>
            </a:ln>
          </p:spPr>
        </p:pic>
      </p:grpSp>
      <p:sp>
        <p:nvSpPr>
          <p:cNvPr id="928" name="Google Shape;928;p52"/>
          <p:cNvSpPr/>
          <p:nvPr/>
        </p:nvSpPr>
        <p:spPr>
          <a:xfrm>
            <a:off x="601579" y="2135459"/>
            <a:ext cx="1044341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알바는 퇴직금을 받을 수 없도록   되어 있다. </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fade">
                                      <p:cBhvr>
                                        <p:cTn id="7" dur="500"/>
                                        <p:tgtEl>
                                          <p:spTgt spid="9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4"/>
                                        </p:tgtEl>
                                        <p:attrNameLst>
                                          <p:attrName>style.visibility</p:attrName>
                                        </p:attrNameLst>
                                      </p:cBhvr>
                                      <p:to>
                                        <p:strVal val="visible"/>
                                      </p:to>
                                    </p:set>
                                    <p:animEffect transition="in" filter="fade">
                                      <p:cBhvr>
                                        <p:cTn id="12" dur="500"/>
                                        <p:tgtEl>
                                          <p:spTgt spid="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53"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34" name="Google Shape;934;p53"/>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
        <p:nvSpPr>
          <p:cNvPr id="935" name="Google Shape;935;p53"/>
          <p:cNvSpPr/>
          <p:nvPr/>
        </p:nvSpPr>
        <p:spPr>
          <a:xfrm>
            <a:off x="430743" y="1767250"/>
            <a:ext cx="10146631" cy="470894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cs typeface="Malgun Gothic"/>
                <a:sym typeface="Malgun Gothic"/>
              </a:rPr>
              <a:t>휴게시간은 4시간에 30분, 8시간에 1시간이상</a:t>
            </a:r>
            <a:r>
              <a:rPr lang="en-US" altLang="ko-KR" sz="4000" dirty="0">
                <a:solidFill>
                  <a:srgbClr val="004899"/>
                </a:solidFill>
                <a:latin typeface="HY헤드라인M" panose="02030600000101010101" pitchFamily="18" charset="-127"/>
                <a:ea typeface="HY헤드라인M" panose="02030600000101010101" pitchFamily="18" charset="-127"/>
                <a:cs typeface="Malgun Gothic"/>
                <a:sym typeface="Malgun Gothic"/>
              </a:rPr>
              <a:t> </a:t>
            </a:r>
            <a:r>
              <a:rPr lang="ko-KR" sz="4000" dirty="0">
                <a:solidFill>
                  <a:srgbClr val="004899"/>
                </a:solidFill>
                <a:latin typeface="HY헤드라인M" panose="02030600000101010101" pitchFamily="18" charset="-127"/>
                <a:ea typeface="HY헤드라인M" panose="02030600000101010101" pitchFamily="18" charset="-127"/>
                <a:cs typeface="Malgun Gothic"/>
                <a:sym typeface="Malgun Gothic"/>
              </a:rPr>
              <a:t>일하는 도중에 부여하고 자유롭게 이용할 수 있어야한다. </a:t>
            </a:r>
            <a:endParaRPr dirty="0">
              <a:latin typeface="HY헤드라인M" panose="02030600000101010101" pitchFamily="18" charset="-127"/>
              <a:ea typeface="HY헤드라인M" panose="02030600000101010101" pitchFamily="18" charset="-127"/>
            </a:endParaRPr>
          </a:p>
          <a:p>
            <a:pPr marL="0" marR="0" lvl="0" indent="0" algn="l" rtl="0">
              <a:lnSpc>
                <a:spcPct val="150000"/>
              </a:lnSpc>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cs typeface="Malgun Gothic"/>
                <a:sym typeface="Malgun Gothic"/>
              </a:rPr>
              <a:t>휴게시간은 근로시간이 아니라 </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a:p>
            <a:pPr marL="0" marR="0" lvl="0" indent="0" algn="l" rtl="0">
              <a:lnSpc>
                <a:spcPct val="150000"/>
              </a:lnSpc>
              <a:spcBef>
                <a:spcPts val="0"/>
              </a:spcBef>
              <a:spcAft>
                <a:spcPts val="0"/>
              </a:spcAft>
              <a:buNone/>
            </a:pPr>
            <a:r>
              <a:rPr lang="ko-KR" sz="4000" dirty="0">
                <a:solidFill>
                  <a:srgbClr val="FF0000"/>
                </a:solidFill>
                <a:latin typeface="HY헤드라인M" panose="02030600000101010101" pitchFamily="18" charset="-127"/>
                <a:ea typeface="HY헤드라인M" panose="02030600000101010101" pitchFamily="18" charset="-127"/>
                <a:cs typeface="Malgun Gothic"/>
                <a:sym typeface="Malgun Gothic"/>
              </a:rPr>
              <a:t>무급</a:t>
            </a:r>
            <a:r>
              <a:rPr lang="ko-KR" sz="4000" dirty="0">
                <a:solidFill>
                  <a:srgbClr val="004899"/>
                </a:solidFill>
                <a:latin typeface="HY헤드라인M" panose="02030600000101010101" pitchFamily="18" charset="-127"/>
                <a:ea typeface="HY헤드라인M" panose="02030600000101010101" pitchFamily="18" charset="-127"/>
                <a:cs typeface="Malgun Gothic"/>
                <a:sym typeface="Malgun Gothic"/>
              </a:rPr>
              <a:t>이다.</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pic>
        <p:nvPicPr>
          <p:cNvPr id="936" name="Google Shape;936;p53" descr="D:\01.프로젝트-SUM\[프로젝트]취업지원센터\18.표준교안ppt제작\png저장\2-1_1차시\46-1.png"/>
          <p:cNvPicPr preferRelativeResize="0"/>
          <p:nvPr/>
        </p:nvPicPr>
        <p:blipFill rotWithShape="1">
          <a:blip r:embed="rId4">
            <a:alphaModFix/>
          </a:blip>
          <a:srcRect/>
          <a:stretch/>
        </p:blipFill>
        <p:spPr>
          <a:xfrm>
            <a:off x="8140446" y="4860751"/>
            <a:ext cx="1517904" cy="16154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animEffect transition="in" filter="fade">
                                      <p:cBhvr>
                                        <p:cTn id="7" dur="500"/>
                                        <p:tgtEl>
                                          <p:spTgt spid="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54"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43" name="Google Shape;943;p54"/>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sp>
        <p:nvSpPr>
          <p:cNvPr id="944" name="Google Shape;944;p54"/>
          <p:cNvSpPr/>
          <p:nvPr/>
        </p:nvSpPr>
        <p:spPr>
          <a:xfrm>
            <a:off x="970547" y="1671611"/>
            <a:ext cx="9609221"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우리 가게는 작은 가게라서 </a:t>
            </a:r>
            <a:endParaRPr dirty="0">
              <a:latin typeface="HY헤드라인M" panose="02030600000101010101" pitchFamily="18" charset="-127"/>
              <a:ea typeface="HY헤드라인M" panose="02030600000101010101" pitchFamily="18" charset="-127"/>
            </a:endParaRPr>
          </a:p>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(상시근로자 4인) 야간수당은 안 </a:t>
            </a:r>
            <a:r>
              <a:rPr lang="ko-KR" sz="4000" dirty="0" err="1">
                <a:solidFill>
                  <a:srgbClr val="004899"/>
                </a:solidFill>
                <a:latin typeface="HY헤드라인M" panose="02030600000101010101" pitchFamily="18" charset="-127"/>
                <a:ea typeface="HY헤드라인M" panose="02030600000101010101" pitchFamily="18" charset="-127"/>
                <a:sym typeface="Arial"/>
              </a:rPr>
              <a:t>준단다</a:t>
            </a:r>
            <a:r>
              <a:rPr lang="ko-KR" sz="4000" dirty="0">
                <a:solidFill>
                  <a:srgbClr val="004899"/>
                </a:solidFill>
                <a:latin typeface="HY헤드라인M" panose="02030600000101010101" pitchFamily="18" charset="-127"/>
                <a:ea typeface="HY헤드라인M" panose="02030600000101010101" pitchFamily="18" charset="-127"/>
                <a:sym typeface="Arial"/>
              </a:rPr>
              <a:t>.</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grpSp>
        <p:nvGrpSpPr>
          <p:cNvPr id="945" name="Google Shape;945;p54"/>
          <p:cNvGrpSpPr/>
          <p:nvPr/>
        </p:nvGrpSpPr>
        <p:grpSpPr>
          <a:xfrm>
            <a:off x="3796432" y="3219450"/>
            <a:ext cx="5461868" cy="2747639"/>
            <a:chOff x="3796432" y="3219450"/>
            <a:chExt cx="5461868" cy="2747639"/>
          </a:xfrm>
        </p:grpSpPr>
        <p:sp>
          <p:nvSpPr>
            <p:cNvPr id="946" name="Google Shape;946;p54"/>
            <p:cNvSpPr txBox="1"/>
            <p:nvPr/>
          </p:nvSpPr>
          <p:spPr>
            <a:xfrm>
              <a:off x="3796432" y="3488245"/>
              <a:ext cx="5461868"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800">
                  <a:solidFill>
                    <a:schemeClr val="dk1"/>
                  </a:solidFill>
                  <a:latin typeface="HY헤드라인M" panose="02030600000101010101" pitchFamily="18" charset="-127"/>
                  <a:ea typeface="HY헤드라인M" panose="02030600000101010101" pitchFamily="18" charset="-127"/>
                  <a:sym typeface="Arial"/>
                </a:rPr>
                <a:t>5인 미만 사업장은</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000">
                  <a:solidFill>
                    <a:schemeClr val="dk1"/>
                  </a:solidFill>
                  <a:latin typeface="HY헤드라인M" panose="02030600000101010101" pitchFamily="18" charset="-127"/>
                  <a:ea typeface="HY헤드라인M" panose="02030600000101010101" pitchFamily="18" charset="-127"/>
                  <a:sym typeface="Arial"/>
                </a:rPr>
                <a:t>연장수당, 야간수당, 휴일수당 등이 적용되지 않는다. </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000">
                  <a:solidFill>
                    <a:schemeClr val="dk1"/>
                  </a:solidFill>
                  <a:latin typeface="HY헤드라인M" panose="02030600000101010101" pitchFamily="18" charset="-127"/>
                  <a:ea typeface="HY헤드라인M" panose="02030600000101010101" pitchFamily="18" charset="-127"/>
                  <a:sym typeface="Arial"/>
                </a:rPr>
                <a:t>( 단, 주휴수당은 적용받는다. )</a:t>
              </a:r>
              <a:endParaRPr>
                <a:latin typeface="HY헤드라인M" panose="02030600000101010101" pitchFamily="18" charset="-127"/>
                <a:ea typeface="HY헤드라인M" panose="02030600000101010101" pitchFamily="18" charset="-127"/>
              </a:endParaRPr>
            </a:p>
          </p:txBody>
        </p:sp>
        <p:pic>
          <p:nvPicPr>
            <p:cNvPr id="947" name="Google Shape;947;p54" descr="D:\01.프로젝트-SUM\[프로젝트]취업지원센터\18.표준교안ppt제작\png저장\2-1_1차시\48-2.png"/>
            <p:cNvPicPr preferRelativeResize="0"/>
            <p:nvPr/>
          </p:nvPicPr>
          <p:blipFill rotWithShape="1">
            <a:blip r:embed="rId4">
              <a:alphaModFix/>
            </a:blip>
            <a:srcRect/>
            <a:stretch/>
          </p:blipFill>
          <p:spPr>
            <a:xfrm>
              <a:off x="5991225" y="3219450"/>
              <a:ext cx="1048512" cy="487680"/>
            </a:xfrm>
            <a:prstGeom prst="rect">
              <a:avLst/>
            </a:prstGeom>
            <a:solidFill>
              <a:schemeClr val="lt1"/>
            </a:solidFill>
            <a:ln>
              <a:noFill/>
            </a:ln>
          </p:spPr>
        </p:pic>
        <p:pic>
          <p:nvPicPr>
            <p:cNvPr id="948" name="Google Shape;948;p54" descr="D:\01.프로젝트-SUM\[프로젝트]취업지원센터\18.표준교안ppt제작\png저장\2-1_1차시\48-2.png"/>
            <p:cNvPicPr preferRelativeResize="0"/>
            <p:nvPr/>
          </p:nvPicPr>
          <p:blipFill rotWithShape="1">
            <a:blip r:embed="rId4">
              <a:alphaModFix/>
            </a:blip>
            <a:srcRect/>
            <a:stretch/>
          </p:blipFill>
          <p:spPr>
            <a:xfrm rot="10800000">
              <a:off x="6003110" y="5479409"/>
              <a:ext cx="1048512" cy="487680"/>
            </a:xfrm>
            <a:prstGeom prst="rect">
              <a:avLst/>
            </a:prstGeom>
            <a:solidFill>
              <a:schemeClr val="lt1"/>
            </a:solidFill>
            <a:ln>
              <a:noFill/>
            </a:ln>
          </p:spPr>
        </p:pic>
      </p:grpSp>
      <p:pic>
        <p:nvPicPr>
          <p:cNvPr id="949" name="Google Shape;949;p54" descr="D:\01.프로젝트-SUM\[프로젝트]취업지원센터\18.표준교안ppt제작\png저장\2-1_1차시\46-1.png"/>
          <p:cNvPicPr preferRelativeResize="0"/>
          <p:nvPr/>
        </p:nvPicPr>
        <p:blipFill rotWithShape="1">
          <a:blip r:embed="rId5">
            <a:alphaModFix/>
          </a:blip>
          <a:srcRect/>
          <a:stretch/>
        </p:blipFill>
        <p:spPr>
          <a:xfrm>
            <a:off x="1659052" y="3747326"/>
            <a:ext cx="1517904" cy="16154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gtEl>
                                        <p:attrNameLst>
                                          <p:attrName>style.visibility</p:attrName>
                                        </p:attrNameLst>
                                      </p:cBhvr>
                                      <p:to>
                                        <p:strVal val="visible"/>
                                      </p:to>
                                    </p:set>
                                    <p:animEffect transition="in" filter="fade">
                                      <p:cBhvr>
                                        <p:cTn id="7" dur="500"/>
                                        <p:tgtEl>
                                          <p:spTgt spid="949"/>
                                        </p:tgtEl>
                                      </p:cBhvr>
                                    </p:animEffect>
                                  </p:childTnLst>
                                </p:cTn>
                              </p:par>
                              <p:par>
                                <p:cTn id="8" presetID="10" presetClass="entr" presetSubtype="0" fill="hold" nodeType="withEffect">
                                  <p:stCondLst>
                                    <p:cond delay="0"/>
                                  </p:stCondLst>
                                  <p:childTnLst>
                                    <p:set>
                                      <p:cBhvr>
                                        <p:cTn id="9" dur="1" fill="hold">
                                          <p:stCondLst>
                                            <p:cond delay="0"/>
                                          </p:stCondLst>
                                        </p:cTn>
                                        <p:tgtEl>
                                          <p:spTgt spid="945"/>
                                        </p:tgtEl>
                                        <p:attrNameLst>
                                          <p:attrName>style.visibility</p:attrName>
                                        </p:attrNameLst>
                                      </p:cBhvr>
                                      <p:to>
                                        <p:strVal val="visible"/>
                                      </p:to>
                                    </p:set>
                                    <p:animEffect transition="in" filter="fade">
                                      <p:cBhvr>
                                        <p:cTn id="10" dur="50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p55"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56" name="Google Shape;956;p55"/>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pic>
        <p:nvPicPr>
          <p:cNvPr id="957" name="Google Shape;957;p55" descr="D:\01.프로젝트-SUM\[프로젝트]취업지원센터\18.표준교안ppt제작\png저장\2-1_1차시\46-2.png"/>
          <p:cNvPicPr preferRelativeResize="0"/>
          <p:nvPr/>
        </p:nvPicPr>
        <p:blipFill rotWithShape="1">
          <a:blip r:embed="rId4">
            <a:alphaModFix/>
          </a:blip>
          <a:srcRect/>
          <a:stretch/>
        </p:blipFill>
        <p:spPr>
          <a:xfrm>
            <a:off x="1674292" y="3768662"/>
            <a:ext cx="1487424" cy="1572768"/>
          </a:xfrm>
          <a:prstGeom prst="rect">
            <a:avLst/>
          </a:prstGeom>
          <a:noFill/>
          <a:ln>
            <a:noFill/>
          </a:ln>
        </p:spPr>
      </p:pic>
      <p:grpSp>
        <p:nvGrpSpPr>
          <p:cNvPr id="958" name="Google Shape;958;p55"/>
          <p:cNvGrpSpPr/>
          <p:nvPr/>
        </p:nvGrpSpPr>
        <p:grpSpPr>
          <a:xfrm>
            <a:off x="3796432" y="3219450"/>
            <a:ext cx="5461868" cy="2747639"/>
            <a:chOff x="3796432" y="3219450"/>
            <a:chExt cx="5461868" cy="2747639"/>
          </a:xfrm>
        </p:grpSpPr>
        <p:sp>
          <p:nvSpPr>
            <p:cNvPr id="959" name="Google Shape;959;p55"/>
            <p:cNvSpPr txBox="1"/>
            <p:nvPr/>
          </p:nvSpPr>
          <p:spPr>
            <a:xfrm>
              <a:off x="3796432" y="3488245"/>
              <a:ext cx="5461868"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야간근로시간은 </a:t>
              </a:r>
              <a:endParaRPr sz="2400" dirty="0">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3600" dirty="0">
                  <a:solidFill>
                    <a:schemeClr val="dk1"/>
                  </a:solidFill>
                  <a:latin typeface="HY헤드라인M" panose="02030600000101010101" pitchFamily="18" charset="-127"/>
                  <a:ea typeface="HY헤드라인M" panose="02030600000101010101" pitchFamily="18" charset="-127"/>
                  <a:sym typeface="Arial"/>
                </a:rPr>
                <a:t>밤 10시부터 아침 6시까지</a:t>
              </a:r>
              <a:endParaRPr sz="3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960" name="Google Shape;960;p55" descr="D:\01.프로젝트-SUM\[프로젝트]취업지원센터\18.표준교안ppt제작\png저장\2-1_1차시\48-2.png"/>
            <p:cNvPicPr preferRelativeResize="0"/>
            <p:nvPr/>
          </p:nvPicPr>
          <p:blipFill rotWithShape="1">
            <a:blip r:embed="rId5">
              <a:alphaModFix/>
            </a:blip>
            <a:srcRect/>
            <a:stretch/>
          </p:blipFill>
          <p:spPr>
            <a:xfrm>
              <a:off x="5991225" y="3219450"/>
              <a:ext cx="1048512" cy="487680"/>
            </a:xfrm>
            <a:prstGeom prst="rect">
              <a:avLst/>
            </a:prstGeom>
            <a:solidFill>
              <a:schemeClr val="lt1"/>
            </a:solidFill>
            <a:ln>
              <a:noFill/>
            </a:ln>
          </p:spPr>
        </p:pic>
        <p:pic>
          <p:nvPicPr>
            <p:cNvPr id="961" name="Google Shape;961;p55" descr="D:\01.프로젝트-SUM\[프로젝트]취업지원센터\18.표준교안ppt제작\png저장\2-1_1차시\48-2.png"/>
            <p:cNvPicPr preferRelativeResize="0"/>
            <p:nvPr/>
          </p:nvPicPr>
          <p:blipFill rotWithShape="1">
            <a:blip r:embed="rId5">
              <a:alphaModFix/>
            </a:blip>
            <a:srcRect/>
            <a:stretch/>
          </p:blipFill>
          <p:spPr>
            <a:xfrm rot="10800000">
              <a:off x="6003110" y="5479409"/>
              <a:ext cx="1048512" cy="487680"/>
            </a:xfrm>
            <a:prstGeom prst="rect">
              <a:avLst/>
            </a:prstGeom>
            <a:solidFill>
              <a:schemeClr val="lt1"/>
            </a:solidFill>
            <a:ln>
              <a:noFill/>
            </a:ln>
          </p:spPr>
        </p:pic>
      </p:grpSp>
      <p:sp>
        <p:nvSpPr>
          <p:cNvPr id="962" name="Google Shape;962;p55"/>
          <p:cNvSpPr/>
          <p:nvPr/>
        </p:nvSpPr>
        <p:spPr>
          <a:xfrm>
            <a:off x="522164" y="1967029"/>
            <a:ext cx="9752804"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 야간근로시간은 밤 12시부터 아침 6시까지이다.</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500"/>
                                        <p:tgtEl>
                                          <p:spTgt spid="9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8"/>
                                        </p:tgtEl>
                                        <p:attrNameLst>
                                          <p:attrName>style.visibility</p:attrName>
                                        </p:attrNameLst>
                                      </p:cBhvr>
                                      <p:to>
                                        <p:strVal val="visible"/>
                                      </p:to>
                                    </p:set>
                                    <p:animEffect transition="in" filter="fade">
                                      <p:cBhvr>
                                        <p:cTn id="12" dur="500"/>
                                        <p:tgtEl>
                                          <p:spTgt spid="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56"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69" name="Google Shape;969;p56"/>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Arial"/>
                <a:ea typeface="Arial"/>
                <a:cs typeface="Arial"/>
                <a:sym typeface="Arial"/>
              </a:rPr>
              <a:t>기초 노동법</a:t>
            </a:r>
            <a:endParaRPr sz="2400">
              <a:solidFill>
                <a:srgbClr val="FFED00"/>
              </a:solidFill>
              <a:latin typeface="Arial"/>
              <a:ea typeface="Arial"/>
              <a:cs typeface="Arial"/>
              <a:sym typeface="Arial"/>
            </a:endParaRPr>
          </a:p>
        </p:txBody>
      </p:sp>
      <p:pic>
        <p:nvPicPr>
          <p:cNvPr id="970" name="Google Shape;970;p56" descr="D:\01.프로젝트-SUM\[프로젝트]취업지원센터\18.표준교안ppt제작\png저장\2-1_1차시\46-2.png"/>
          <p:cNvPicPr preferRelativeResize="0"/>
          <p:nvPr/>
        </p:nvPicPr>
        <p:blipFill rotWithShape="1">
          <a:blip r:embed="rId4">
            <a:alphaModFix/>
          </a:blip>
          <a:srcRect/>
          <a:stretch/>
        </p:blipFill>
        <p:spPr>
          <a:xfrm>
            <a:off x="1593911" y="3955952"/>
            <a:ext cx="1487424" cy="1572768"/>
          </a:xfrm>
          <a:prstGeom prst="rect">
            <a:avLst/>
          </a:prstGeom>
          <a:noFill/>
          <a:ln>
            <a:noFill/>
          </a:ln>
        </p:spPr>
      </p:pic>
      <p:grpSp>
        <p:nvGrpSpPr>
          <p:cNvPr id="971" name="Google Shape;971;p56"/>
          <p:cNvGrpSpPr/>
          <p:nvPr/>
        </p:nvGrpSpPr>
        <p:grpSpPr>
          <a:xfrm>
            <a:off x="3812474" y="3468272"/>
            <a:ext cx="5461868" cy="2747639"/>
            <a:chOff x="3796432" y="3219450"/>
            <a:chExt cx="5461868" cy="2747639"/>
          </a:xfrm>
        </p:grpSpPr>
        <p:sp>
          <p:nvSpPr>
            <p:cNvPr id="972" name="Google Shape;972;p56"/>
            <p:cNvSpPr txBox="1"/>
            <p:nvPr/>
          </p:nvSpPr>
          <p:spPr>
            <a:xfrm>
              <a:off x="3796432" y="3488245"/>
              <a:ext cx="5461868"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dirty="0">
                  <a:solidFill>
                    <a:schemeClr val="dk1"/>
                  </a:solidFill>
                  <a:latin typeface="Arial"/>
                  <a:ea typeface="Arial"/>
                  <a:cs typeface="Arial"/>
                  <a:sym typeface="Arial"/>
                </a:rPr>
                <a:t>계속 노동기간이 </a:t>
              </a:r>
              <a:r>
                <a:rPr lang="ko-KR" sz="2800" dirty="0">
                  <a:solidFill>
                    <a:schemeClr val="dk1"/>
                  </a:solidFill>
                  <a:latin typeface="Arial"/>
                  <a:ea typeface="Arial"/>
                  <a:cs typeface="Arial"/>
                  <a:sym typeface="Arial"/>
                </a:rPr>
                <a:t>3개월 미만</a:t>
              </a:r>
              <a:r>
                <a:rPr lang="ko-KR" sz="2200" dirty="0">
                  <a:solidFill>
                    <a:schemeClr val="dk1"/>
                  </a:solidFill>
                  <a:latin typeface="Arial"/>
                  <a:ea typeface="Arial"/>
                  <a:cs typeface="Arial"/>
                  <a:sym typeface="Arial"/>
                </a:rPr>
                <a:t>인 경우</a:t>
              </a:r>
              <a:endParaRPr dirty="0"/>
            </a:p>
            <a:p>
              <a:pPr marL="0" marR="0" lvl="0" indent="0" algn="ctr" rtl="0">
                <a:spcBef>
                  <a:spcPts val="500"/>
                </a:spcBef>
                <a:spcAft>
                  <a:spcPts val="0"/>
                </a:spcAft>
                <a:buNone/>
              </a:pPr>
              <a:r>
                <a:rPr lang="ko-KR" sz="3200" dirty="0">
                  <a:solidFill>
                    <a:schemeClr val="dk1"/>
                  </a:solidFill>
                  <a:latin typeface="Arial"/>
                  <a:ea typeface="Arial"/>
                  <a:cs typeface="Arial"/>
                  <a:sym typeface="Arial"/>
                </a:rPr>
                <a:t>해고예고수당을</a:t>
              </a:r>
              <a:r>
                <a:rPr lang="ko-KR" sz="2200" dirty="0">
                  <a:solidFill>
                    <a:schemeClr val="dk1"/>
                  </a:solidFill>
                  <a:latin typeface="Arial"/>
                  <a:ea typeface="Arial"/>
                  <a:cs typeface="Arial"/>
                  <a:sym typeface="Arial"/>
                </a:rPr>
                <a:t> 지급받을 수 없다.</a:t>
              </a:r>
              <a:endParaRPr dirty="0"/>
            </a:p>
          </p:txBody>
        </p:sp>
        <p:pic>
          <p:nvPicPr>
            <p:cNvPr id="973" name="Google Shape;973;p56" descr="D:\01.프로젝트-SUM\[프로젝트]취업지원센터\18.표준교안ppt제작\png저장\2-1_1차시\48-2.png"/>
            <p:cNvPicPr preferRelativeResize="0"/>
            <p:nvPr/>
          </p:nvPicPr>
          <p:blipFill rotWithShape="1">
            <a:blip r:embed="rId5">
              <a:alphaModFix/>
            </a:blip>
            <a:srcRect/>
            <a:stretch/>
          </p:blipFill>
          <p:spPr>
            <a:xfrm>
              <a:off x="5991225" y="3219450"/>
              <a:ext cx="1048512" cy="487680"/>
            </a:xfrm>
            <a:prstGeom prst="rect">
              <a:avLst/>
            </a:prstGeom>
            <a:solidFill>
              <a:schemeClr val="lt1"/>
            </a:solidFill>
            <a:ln>
              <a:noFill/>
            </a:ln>
          </p:spPr>
        </p:pic>
        <p:pic>
          <p:nvPicPr>
            <p:cNvPr id="974" name="Google Shape;974;p56" descr="D:\01.프로젝트-SUM\[프로젝트]취업지원센터\18.표준교안ppt제작\png저장\2-1_1차시\48-2.png"/>
            <p:cNvPicPr preferRelativeResize="0"/>
            <p:nvPr/>
          </p:nvPicPr>
          <p:blipFill rotWithShape="1">
            <a:blip r:embed="rId5">
              <a:alphaModFix/>
            </a:blip>
            <a:srcRect/>
            <a:stretch/>
          </p:blipFill>
          <p:spPr>
            <a:xfrm rot="10800000">
              <a:off x="6003110" y="5479409"/>
              <a:ext cx="1048512" cy="487680"/>
            </a:xfrm>
            <a:prstGeom prst="rect">
              <a:avLst/>
            </a:prstGeom>
            <a:solidFill>
              <a:schemeClr val="lt1"/>
            </a:solidFill>
            <a:ln>
              <a:noFill/>
            </a:ln>
          </p:spPr>
        </p:pic>
      </p:grpSp>
      <p:sp>
        <p:nvSpPr>
          <p:cNvPr id="975" name="Google Shape;975;p56"/>
          <p:cNvSpPr/>
          <p:nvPr/>
        </p:nvSpPr>
        <p:spPr>
          <a:xfrm>
            <a:off x="1357312" y="1593680"/>
            <a:ext cx="8989845"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3개월 미만으로 </a:t>
            </a:r>
            <a:r>
              <a:rPr lang="ko-KR" sz="4000" dirty="0" err="1">
                <a:solidFill>
                  <a:srgbClr val="004899"/>
                </a:solidFill>
                <a:latin typeface="HY헤드라인M" panose="02030600000101010101" pitchFamily="18" charset="-127"/>
                <a:ea typeface="HY헤드라인M" panose="02030600000101010101" pitchFamily="18" charset="-127"/>
                <a:sym typeface="Arial"/>
              </a:rPr>
              <a:t>알바하는</a:t>
            </a:r>
            <a:r>
              <a:rPr lang="ko-KR" sz="4000" dirty="0">
                <a:solidFill>
                  <a:srgbClr val="004899"/>
                </a:solidFill>
                <a:latin typeface="HY헤드라인M" panose="02030600000101010101" pitchFamily="18" charset="-127"/>
                <a:ea typeface="HY헤드라인M" panose="02030600000101010101" pitchFamily="18" charset="-127"/>
                <a:sym typeface="Arial"/>
              </a:rPr>
              <a:t> 경우라도 도중에 해고되면, 해고예고수당을 지급받을 수 있다.</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500"/>
                                        <p:tgtEl>
                                          <p:spTgt spid="9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1"/>
                                        </p:tgtEl>
                                        <p:attrNameLst>
                                          <p:attrName>style.visibility</p:attrName>
                                        </p:attrNameLst>
                                      </p:cBhvr>
                                      <p:to>
                                        <p:strVal val="visible"/>
                                      </p:to>
                                    </p:set>
                                    <p:animEffect transition="in" filter="fade">
                                      <p:cBhvr>
                                        <p:cTn id="12"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57"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82" name="Google Shape;982;p57"/>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pic>
        <p:nvPicPr>
          <p:cNvPr id="983" name="Google Shape;983;p57" descr="D:\01.프로젝트-SUM\[프로젝트]취업지원센터\18.표준교안ppt제작\png저장\2-1_1차시\46-2.png"/>
          <p:cNvPicPr preferRelativeResize="0"/>
          <p:nvPr/>
        </p:nvPicPr>
        <p:blipFill rotWithShape="1">
          <a:blip r:embed="rId4">
            <a:alphaModFix/>
          </a:blip>
          <a:srcRect/>
          <a:stretch/>
        </p:blipFill>
        <p:spPr>
          <a:xfrm>
            <a:off x="1409597" y="4169715"/>
            <a:ext cx="1487424" cy="1572768"/>
          </a:xfrm>
          <a:prstGeom prst="rect">
            <a:avLst/>
          </a:prstGeom>
          <a:noFill/>
          <a:ln>
            <a:noFill/>
          </a:ln>
        </p:spPr>
      </p:pic>
      <p:grpSp>
        <p:nvGrpSpPr>
          <p:cNvPr id="984" name="Google Shape;984;p57"/>
          <p:cNvGrpSpPr/>
          <p:nvPr/>
        </p:nvGrpSpPr>
        <p:grpSpPr>
          <a:xfrm>
            <a:off x="3740285" y="3768662"/>
            <a:ext cx="5461868" cy="2747639"/>
            <a:chOff x="3796432" y="3219450"/>
            <a:chExt cx="5461868" cy="2747639"/>
          </a:xfrm>
        </p:grpSpPr>
        <p:sp>
          <p:nvSpPr>
            <p:cNvPr id="985" name="Google Shape;985;p57"/>
            <p:cNvSpPr txBox="1"/>
            <p:nvPr/>
          </p:nvSpPr>
          <p:spPr>
            <a:xfrm>
              <a:off x="3796432" y="3488245"/>
              <a:ext cx="5461868"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휴게시간에 쉬지 못하고 일을 했다면</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유급 - 임금을 지급해야한다.</a:t>
              </a:r>
              <a:endParaRPr>
                <a:latin typeface="HY헤드라인M" panose="02030600000101010101" pitchFamily="18" charset="-127"/>
                <a:ea typeface="HY헤드라인M" panose="02030600000101010101" pitchFamily="18" charset="-127"/>
              </a:endParaRPr>
            </a:p>
          </p:txBody>
        </p:sp>
        <p:pic>
          <p:nvPicPr>
            <p:cNvPr id="986" name="Google Shape;986;p57" descr="D:\01.프로젝트-SUM\[프로젝트]취업지원센터\18.표준교안ppt제작\png저장\2-1_1차시\48-2.png"/>
            <p:cNvPicPr preferRelativeResize="0"/>
            <p:nvPr/>
          </p:nvPicPr>
          <p:blipFill rotWithShape="1">
            <a:blip r:embed="rId5">
              <a:alphaModFix/>
            </a:blip>
            <a:srcRect/>
            <a:stretch/>
          </p:blipFill>
          <p:spPr>
            <a:xfrm>
              <a:off x="5991225" y="3219450"/>
              <a:ext cx="1048512" cy="487680"/>
            </a:xfrm>
            <a:prstGeom prst="rect">
              <a:avLst/>
            </a:prstGeom>
            <a:solidFill>
              <a:schemeClr val="lt1"/>
            </a:solidFill>
            <a:ln>
              <a:noFill/>
            </a:ln>
          </p:spPr>
        </p:pic>
        <p:pic>
          <p:nvPicPr>
            <p:cNvPr id="987" name="Google Shape;987;p57" descr="D:\01.프로젝트-SUM\[프로젝트]취업지원센터\18.표준교안ppt제작\png저장\2-1_1차시\48-2.png"/>
            <p:cNvPicPr preferRelativeResize="0"/>
            <p:nvPr/>
          </p:nvPicPr>
          <p:blipFill rotWithShape="1">
            <a:blip r:embed="rId5">
              <a:alphaModFix/>
            </a:blip>
            <a:srcRect/>
            <a:stretch/>
          </p:blipFill>
          <p:spPr>
            <a:xfrm rot="10800000">
              <a:off x="6003110" y="5479409"/>
              <a:ext cx="1048512" cy="487680"/>
            </a:xfrm>
            <a:prstGeom prst="rect">
              <a:avLst/>
            </a:prstGeom>
            <a:solidFill>
              <a:schemeClr val="lt1"/>
            </a:solidFill>
            <a:ln>
              <a:noFill/>
            </a:ln>
          </p:spPr>
        </p:pic>
      </p:grpSp>
      <p:sp>
        <p:nvSpPr>
          <p:cNvPr id="988" name="Google Shape;988;p57"/>
          <p:cNvSpPr/>
          <p:nvPr/>
        </p:nvSpPr>
        <p:spPr>
          <a:xfrm>
            <a:off x="378147" y="1896011"/>
            <a:ext cx="10145473"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4000" dirty="0">
                <a:solidFill>
                  <a:srgbClr val="004899"/>
                </a:solidFill>
                <a:latin typeface="HY헤드라인M" panose="02030600000101010101" pitchFamily="18" charset="-127"/>
                <a:ea typeface="HY헤드라인M" panose="02030600000101010101" pitchFamily="18" charset="-127"/>
                <a:sym typeface="Arial"/>
              </a:rPr>
              <a:t>휴게시간에 손님이 와서 쉬지 못하고 일을 </a:t>
            </a:r>
            <a:r>
              <a:rPr lang="ko-KR" sz="4000" dirty="0" err="1">
                <a:solidFill>
                  <a:srgbClr val="004899"/>
                </a:solidFill>
                <a:latin typeface="HY헤드라인M" panose="02030600000101010101" pitchFamily="18" charset="-127"/>
                <a:ea typeface="HY헤드라인M" panose="02030600000101010101" pitchFamily="18" charset="-127"/>
                <a:sym typeface="Arial"/>
              </a:rPr>
              <a:t>했어도</a:t>
            </a:r>
            <a:r>
              <a:rPr lang="ko-KR" sz="4000" dirty="0">
                <a:solidFill>
                  <a:srgbClr val="004899"/>
                </a:solidFill>
                <a:latin typeface="HY헤드라인M" panose="02030600000101010101" pitchFamily="18" charset="-127"/>
                <a:ea typeface="HY헤드라인M" panose="02030600000101010101" pitchFamily="18" charset="-127"/>
                <a:sym typeface="Arial"/>
              </a:rPr>
              <a:t>  휴게시간은 무급이라 임금을 받지 못한다.</a:t>
            </a:r>
            <a:endParaRPr sz="4000" dirty="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4"/>
                                        </p:tgtEl>
                                        <p:attrNameLst>
                                          <p:attrName>style.visibility</p:attrName>
                                        </p:attrNameLst>
                                      </p:cBhvr>
                                      <p:to>
                                        <p:strVal val="visible"/>
                                      </p:to>
                                    </p:set>
                                    <p:animEffect transition="in" filter="fade">
                                      <p:cBhvr>
                                        <p:cTn id="12" dur="5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58" descr="D:\01.프로젝트-SUM\[프로젝트]취업지원센터\18.표준교안ppt제작\png저장\2-1_1차시\45-1.png"/>
          <p:cNvPicPr preferRelativeResize="0"/>
          <p:nvPr/>
        </p:nvPicPr>
        <p:blipFill rotWithShape="1">
          <a:blip r:embed="rId3">
            <a:alphaModFix/>
          </a:blip>
          <a:srcRect/>
          <a:stretch/>
        </p:blipFill>
        <p:spPr>
          <a:xfrm>
            <a:off x="267636" y="284220"/>
            <a:ext cx="1694688" cy="1633728"/>
          </a:xfrm>
          <a:prstGeom prst="rect">
            <a:avLst/>
          </a:prstGeom>
          <a:noFill/>
          <a:ln>
            <a:noFill/>
          </a:ln>
        </p:spPr>
      </p:pic>
      <p:sp>
        <p:nvSpPr>
          <p:cNvPr id="995" name="Google Shape;995;p58"/>
          <p:cNvSpPr/>
          <p:nvPr/>
        </p:nvSpPr>
        <p:spPr>
          <a:xfrm>
            <a:off x="8620125" y="507504"/>
            <a:ext cx="2076450" cy="421754"/>
          </a:xfrm>
          <a:prstGeom prst="rect">
            <a:avLst/>
          </a:prstGeom>
          <a:solidFill>
            <a:srgbClr val="1860AB"/>
          </a:solidFill>
          <a:ln>
            <a:noFill/>
          </a:ln>
        </p:spPr>
        <p:txBody>
          <a:bodyPr spcFirstLastPara="1" wrap="square" lIns="180000" tIns="0" rIns="0" bIns="0" anchor="ctr" anchorCtr="0">
            <a:noAutofit/>
          </a:bodyPr>
          <a:lstStyle/>
          <a:p>
            <a:pPr marL="0" marR="0" lvl="0" indent="0" algn="l" rtl="0">
              <a:spcBef>
                <a:spcPts val="0"/>
              </a:spcBef>
              <a:spcAft>
                <a:spcPts val="0"/>
              </a:spcAft>
              <a:buNone/>
            </a:pPr>
            <a:r>
              <a:rPr lang="ko-KR" sz="2400">
                <a:solidFill>
                  <a:srgbClr val="FFED00"/>
                </a:solidFill>
                <a:latin typeface="HY헤드라인M" panose="02030600000101010101" pitchFamily="18" charset="-127"/>
                <a:ea typeface="HY헤드라인M" panose="02030600000101010101" pitchFamily="18" charset="-127"/>
                <a:sym typeface="Arial"/>
              </a:rPr>
              <a:t>기초 노동법</a:t>
            </a:r>
            <a:endParaRPr sz="2400">
              <a:solidFill>
                <a:srgbClr val="FFED00"/>
              </a:solidFill>
              <a:latin typeface="HY헤드라인M" panose="02030600000101010101" pitchFamily="18" charset="-127"/>
              <a:ea typeface="HY헤드라인M" panose="02030600000101010101" pitchFamily="18" charset="-127"/>
              <a:sym typeface="Arial"/>
            </a:endParaRPr>
          </a:p>
        </p:txBody>
      </p:sp>
      <p:pic>
        <p:nvPicPr>
          <p:cNvPr id="996" name="Google Shape;996;p58" descr="D:\01.프로젝트-SUM\[프로젝트]취업지원센터\18.표준교안ppt제작\png저장\2-1_1차시\46-2.png"/>
          <p:cNvPicPr preferRelativeResize="0"/>
          <p:nvPr/>
        </p:nvPicPr>
        <p:blipFill rotWithShape="1">
          <a:blip r:embed="rId4">
            <a:alphaModFix/>
          </a:blip>
          <a:srcRect/>
          <a:stretch/>
        </p:blipFill>
        <p:spPr>
          <a:xfrm>
            <a:off x="1218612" y="4268311"/>
            <a:ext cx="1487424" cy="1572768"/>
          </a:xfrm>
          <a:prstGeom prst="rect">
            <a:avLst/>
          </a:prstGeom>
          <a:noFill/>
          <a:ln>
            <a:noFill/>
          </a:ln>
        </p:spPr>
      </p:pic>
      <p:grpSp>
        <p:nvGrpSpPr>
          <p:cNvPr id="997" name="Google Shape;997;p58"/>
          <p:cNvGrpSpPr/>
          <p:nvPr/>
        </p:nvGrpSpPr>
        <p:grpSpPr>
          <a:xfrm>
            <a:off x="3417619" y="3778534"/>
            <a:ext cx="6480719" cy="2747639"/>
            <a:chOff x="3362816" y="3219450"/>
            <a:chExt cx="6480719" cy="2747639"/>
          </a:xfrm>
        </p:grpSpPr>
        <p:sp>
          <p:nvSpPr>
            <p:cNvPr id="998" name="Google Shape;998;p58"/>
            <p:cNvSpPr txBox="1"/>
            <p:nvPr/>
          </p:nvSpPr>
          <p:spPr>
            <a:xfrm>
              <a:off x="3362816" y="3488245"/>
              <a:ext cx="6480719" cy="2217229"/>
            </a:xfrm>
            <a:prstGeom prst="rect">
              <a:avLst/>
            </a:prstGeom>
            <a:noFill/>
            <a:ln w="76200" cap="sq" cmpd="sng">
              <a:solidFill>
                <a:srgbClr val="87878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부당해고 구제신청은 지방노동위원회~</a:t>
              </a:r>
              <a:endParaRPr>
                <a:latin typeface="HY헤드라인M" panose="02030600000101010101" pitchFamily="18" charset="-127"/>
                <a:ea typeface="HY헤드라인M" panose="02030600000101010101" pitchFamily="18" charset="-127"/>
              </a:endParaRPr>
            </a:p>
            <a:p>
              <a:pPr marL="0" marR="0" lvl="0" indent="0" algn="ctr"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월 평균임금 300만원 미만 노동자 </a:t>
              </a:r>
              <a:endParaRPr sz="2200">
                <a:solidFill>
                  <a:schemeClr val="dk1"/>
                </a:solidFill>
                <a:latin typeface="HY헤드라인M" panose="02030600000101010101" pitchFamily="18" charset="-127"/>
                <a:ea typeface="HY헤드라인M" panose="02030600000101010101" pitchFamily="18" charset="-127"/>
                <a:sym typeface="Arial"/>
              </a:endParaRPr>
            </a:p>
            <a:p>
              <a:pPr marL="0" marR="0" lvl="0" indent="0" algn="ctr" rtl="0">
                <a:spcBef>
                  <a:spcPts val="500"/>
                </a:spcBef>
                <a:spcAft>
                  <a:spcPts val="0"/>
                </a:spcAft>
                <a:buNone/>
              </a:pPr>
              <a:r>
                <a:rPr lang="ko-KR" sz="2200">
                  <a:solidFill>
                    <a:schemeClr val="dk1"/>
                  </a:solidFill>
                  <a:latin typeface="HY헤드라인M" panose="02030600000101010101" pitchFamily="18" charset="-127"/>
                  <a:ea typeface="HY헤드라인M" panose="02030600000101010101" pitchFamily="18" charset="-127"/>
                  <a:sym typeface="Arial"/>
                </a:rPr>
                <a:t>권리구제업무대리인(공인노무사, 변호사)를 무료로 선임</a:t>
              </a:r>
              <a:endParaRPr sz="2200">
                <a:solidFill>
                  <a:schemeClr val="dk1"/>
                </a:solidFill>
                <a:latin typeface="HY헤드라인M" panose="02030600000101010101" pitchFamily="18" charset="-127"/>
                <a:ea typeface="HY헤드라인M" panose="02030600000101010101" pitchFamily="18" charset="-127"/>
                <a:sym typeface="Arial"/>
              </a:endParaRPr>
            </a:p>
          </p:txBody>
        </p:sp>
        <p:pic>
          <p:nvPicPr>
            <p:cNvPr id="999" name="Google Shape;999;p58" descr="D:\01.프로젝트-SUM\[프로젝트]취업지원센터\18.표준교안ppt제작\png저장\2-1_1차시\48-2.png"/>
            <p:cNvPicPr preferRelativeResize="0"/>
            <p:nvPr/>
          </p:nvPicPr>
          <p:blipFill rotWithShape="1">
            <a:blip r:embed="rId5">
              <a:alphaModFix/>
            </a:blip>
            <a:srcRect/>
            <a:stretch/>
          </p:blipFill>
          <p:spPr>
            <a:xfrm>
              <a:off x="5991225" y="3219450"/>
              <a:ext cx="1048512" cy="487680"/>
            </a:xfrm>
            <a:prstGeom prst="rect">
              <a:avLst/>
            </a:prstGeom>
            <a:solidFill>
              <a:schemeClr val="lt1"/>
            </a:solidFill>
            <a:ln>
              <a:noFill/>
            </a:ln>
          </p:spPr>
        </p:pic>
        <p:pic>
          <p:nvPicPr>
            <p:cNvPr id="1000" name="Google Shape;1000;p58" descr="D:\01.프로젝트-SUM\[프로젝트]취업지원센터\18.표준교안ppt제작\png저장\2-1_1차시\48-2.png"/>
            <p:cNvPicPr preferRelativeResize="0"/>
            <p:nvPr/>
          </p:nvPicPr>
          <p:blipFill rotWithShape="1">
            <a:blip r:embed="rId5">
              <a:alphaModFix/>
            </a:blip>
            <a:srcRect/>
            <a:stretch/>
          </p:blipFill>
          <p:spPr>
            <a:xfrm rot="10800000">
              <a:off x="6003110" y="5479409"/>
              <a:ext cx="1048512" cy="487680"/>
            </a:xfrm>
            <a:prstGeom prst="rect">
              <a:avLst/>
            </a:prstGeom>
            <a:solidFill>
              <a:schemeClr val="lt1"/>
            </a:solidFill>
            <a:ln>
              <a:noFill/>
            </a:ln>
          </p:spPr>
        </p:pic>
      </p:grpSp>
      <p:sp>
        <p:nvSpPr>
          <p:cNvPr id="1001" name="Google Shape;1001;p58"/>
          <p:cNvSpPr/>
          <p:nvPr/>
        </p:nvSpPr>
        <p:spPr>
          <a:xfrm>
            <a:off x="1357312" y="1593680"/>
            <a:ext cx="8885931"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ko-KR" sz="4000">
                <a:solidFill>
                  <a:srgbClr val="004899"/>
                </a:solidFill>
                <a:latin typeface="HY헤드라인M" panose="02030600000101010101" pitchFamily="18" charset="-127"/>
                <a:ea typeface="HY헤드라인M" panose="02030600000101010101" pitchFamily="18" charset="-127"/>
                <a:sym typeface="Arial"/>
              </a:rPr>
              <a:t>부당해고를 당할 경우 3개월 이내에</a:t>
            </a:r>
            <a:endParaRPr sz="4000">
              <a:solidFill>
                <a:srgbClr val="004899"/>
              </a:solidFill>
              <a:latin typeface="HY헤드라인M" panose="02030600000101010101" pitchFamily="18" charset="-127"/>
              <a:ea typeface="HY헤드라인M" panose="02030600000101010101" pitchFamily="18" charset="-127"/>
              <a:sym typeface="Arial"/>
            </a:endParaRPr>
          </a:p>
          <a:p>
            <a:pPr marL="0" marR="0" lvl="0" indent="0" algn="l" rtl="0">
              <a:lnSpc>
                <a:spcPct val="150000"/>
              </a:lnSpc>
              <a:spcBef>
                <a:spcPts val="0"/>
              </a:spcBef>
              <a:spcAft>
                <a:spcPts val="0"/>
              </a:spcAft>
              <a:buNone/>
            </a:pPr>
            <a:r>
              <a:rPr lang="ko-KR" sz="4000">
                <a:solidFill>
                  <a:srgbClr val="004899"/>
                </a:solidFill>
                <a:latin typeface="HY헤드라인M" panose="02030600000101010101" pitchFamily="18" charset="-127"/>
                <a:ea typeface="HY헤드라인M" panose="02030600000101010101" pitchFamily="18" charset="-127"/>
                <a:sym typeface="Arial"/>
              </a:rPr>
              <a:t>경찰서에 가서 신고한다</a:t>
            </a:r>
            <a:endParaRPr sz="4000">
              <a:solidFill>
                <a:srgbClr val="004899"/>
              </a:solidFill>
              <a:latin typeface="HY헤드라인M" panose="02030600000101010101" pitchFamily="18" charset="-127"/>
              <a:ea typeface="HY헤드라인M" panose="02030600000101010101" pitchFamily="18" charset="-127"/>
              <a:cs typeface="Malgun Gothic"/>
              <a:sym typeface="Malgu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6"/>
                                        </p:tgtEl>
                                        <p:attrNameLst>
                                          <p:attrName>style.visibility</p:attrName>
                                        </p:attrNameLst>
                                      </p:cBhvr>
                                      <p:to>
                                        <p:strVal val="visible"/>
                                      </p:to>
                                    </p:set>
                                    <p:animEffect transition="in" filter="fade">
                                      <p:cBhvr>
                                        <p:cTn id="7" dur="500"/>
                                        <p:tgtEl>
                                          <p:spTgt spid="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7"/>
                                        </p:tgtEl>
                                        <p:attrNameLst>
                                          <p:attrName>style.visibility</p:attrName>
                                        </p:attrNameLst>
                                      </p:cBhvr>
                                      <p:to>
                                        <p:strVal val="visible"/>
                                      </p:to>
                                    </p:set>
                                    <p:animEffect transition="in" filter="fade">
                                      <p:cBhvr>
                                        <p:cTn id="12" dur="500"/>
                                        <p:tgtEl>
                                          <p:spTgt spid="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60"/>
          <p:cNvPicPr preferRelativeResize="0"/>
          <p:nvPr/>
        </p:nvPicPr>
        <p:blipFill rotWithShape="1">
          <a:blip r:embed="rId3">
            <a:alphaModFix/>
          </a:blip>
          <a:srcRect/>
          <a:stretch/>
        </p:blipFill>
        <p:spPr>
          <a:xfrm>
            <a:off x="31880" y="0"/>
            <a:ext cx="5386828" cy="7561263"/>
          </a:xfrm>
          <a:prstGeom prst="rect">
            <a:avLst/>
          </a:prstGeom>
          <a:noFill/>
          <a:ln>
            <a:noFill/>
          </a:ln>
        </p:spPr>
      </p:pic>
      <p:pic>
        <p:nvPicPr>
          <p:cNvPr id="1014" name="Google Shape;1014;p60"/>
          <p:cNvPicPr preferRelativeResize="0"/>
          <p:nvPr/>
        </p:nvPicPr>
        <p:blipFill rotWithShape="1">
          <a:blip r:embed="rId4">
            <a:alphaModFix/>
          </a:blip>
          <a:srcRect/>
          <a:stretch/>
        </p:blipFill>
        <p:spPr>
          <a:xfrm>
            <a:off x="5418708" y="0"/>
            <a:ext cx="5274693" cy="75612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p:nvPr/>
        </p:nvSpPr>
        <p:spPr>
          <a:xfrm>
            <a:off x="1732582" y="1139793"/>
            <a:ext cx="8446133" cy="808428"/>
          </a:xfrm>
          <a:prstGeom prst="rect">
            <a:avLst/>
          </a:prstGeom>
          <a:noFill/>
          <a:ln>
            <a:noFill/>
          </a:ln>
        </p:spPr>
        <p:txBody>
          <a:bodyPr spcFirstLastPara="1" wrap="square" lIns="99550" tIns="49775" rIns="99550" bIns="49775" anchor="t" anchorCtr="0">
            <a:spAutoFit/>
          </a:bodyPr>
          <a:lstStyle/>
          <a:p>
            <a:pPr marL="0" marR="0" lvl="0" indent="0" algn="l" rtl="0">
              <a:spcBef>
                <a:spcPts val="0"/>
              </a:spcBef>
              <a:spcAft>
                <a:spcPts val="0"/>
              </a:spcAft>
              <a:buNone/>
            </a:pPr>
            <a:r>
              <a:rPr lang="ko-KR" sz="4600" dirty="0">
                <a:solidFill>
                  <a:schemeClr val="dk1"/>
                </a:solidFill>
                <a:latin typeface="HY헤드라인M" panose="02030600000101010101" pitchFamily="18" charset="-127"/>
                <a:ea typeface="HY헤드라인M" panose="02030600000101010101" pitchFamily="18" charset="-127"/>
                <a:sym typeface="Arial"/>
              </a:rPr>
              <a:t>알바를 구할 때 </a:t>
            </a:r>
            <a:r>
              <a:rPr lang="ko-KR" sz="4600" dirty="0">
                <a:solidFill>
                  <a:srgbClr val="E84246"/>
                </a:solidFill>
                <a:latin typeface="HY헤드라인M" panose="02030600000101010101" pitchFamily="18" charset="-127"/>
                <a:ea typeface="HY헤드라인M" panose="02030600000101010101" pitchFamily="18" charset="-127"/>
                <a:sym typeface="Arial"/>
              </a:rPr>
              <a:t>주의할 점</a:t>
            </a:r>
            <a:r>
              <a:rPr lang="ko-KR" sz="4600" dirty="0">
                <a:solidFill>
                  <a:schemeClr val="dk1"/>
                </a:solidFill>
                <a:latin typeface="HY헤드라인M" panose="02030600000101010101" pitchFamily="18" charset="-127"/>
                <a:ea typeface="HY헤드라인M" panose="02030600000101010101" pitchFamily="18" charset="-127"/>
                <a:sym typeface="Arial"/>
              </a:rPr>
              <a:t>은 ?</a:t>
            </a:r>
            <a:endParaRPr sz="4600" dirty="0">
              <a:solidFill>
                <a:schemeClr val="dk1"/>
              </a:solidFill>
              <a:latin typeface="HY헤드라인M" panose="02030600000101010101" pitchFamily="18" charset="-127"/>
              <a:ea typeface="HY헤드라인M" panose="02030600000101010101" pitchFamily="18" charset="-127"/>
              <a:sym typeface="Arial"/>
            </a:endParaRPr>
          </a:p>
        </p:txBody>
      </p:sp>
      <p:pic>
        <p:nvPicPr>
          <p:cNvPr id="140" name="Google Shape;140;p5" descr="D:\01.프로젝트-SUM\[프로젝트]취업지원센터\18.표준교안ppt제작\png저장\2-1_1차시\04-1.png"/>
          <p:cNvPicPr preferRelativeResize="0"/>
          <p:nvPr/>
        </p:nvPicPr>
        <p:blipFill rotWithShape="1">
          <a:blip r:embed="rId3">
            <a:alphaModFix/>
          </a:blip>
          <a:srcRect/>
          <a:stretch/>
        </p:blipFill>
        <p:spPr>
          <a:xfrm>
            <a:off x="723316" y="1095367"/>
            <a:ext cx="950976" cy="957072"/>
          </a:xfrm>
          <a:prstGeom prst="rect">
            <a:avLst/>
          </a:prstGeom>
          <a:noFill/>
          <a:ln>
            <a:noFill/>
          </a:ln>
        </p:spPr>
      </p:pic>
      <p:pic>
        <p:nvPicPr>
          <p:cNvPr id="141" name="Google Shape;141;p5" descr="D:\01.프로젝트-SUM\[프로젝트]취업지원센터\18.표준교안ppt제작\png저장\2-1_1차시\05-1.png"/>
          <p:cNvPicPr preferRelativeResize="0"/>
          <p:nvPr/>
        </p:nvPicPr>
        <p:blipFill rotWithShape="1">
          <a:blip r:embed="rId4">
            <a:alphaModFix/>
          </a:blip>
          <a:srcRect/>
          <a:stretch/>
        </p:blipFill>
        <p:spPr>
          <a:xfrm>
            <a:off x="8443044" y="5077811"/>
            <a:ext cx="2055346" cy="2059575"/>
          </a:xfrm>
          <a:prstGeom prst="rect">
            <a:avLst/>
          </a:prstGeom>
          <a:noFill/>
          <a:ln>
            <a:noFill/>
          </a:ln>
        </p:spPr>
      </p:pic>
      <p:grpSp>
        <p:nvGrpSpPr>
          <p:cNvPr id="142" name="Google Shape;142;p5"/>
          <p:cNvGrpSpPr/>
          <p:nvPr/>
        </p:nvGrpSpPr>
        <p:grpSpPr>
          <a:xfrm>
            <a:off x="827871" y="2546981"/>
            <a:ext cx="9463140" cy="691168"/>
            <a:chOff x="838763" y="1679618"/>
            <a:chExt cx="8027671" cy="691168"/>
          </a:xfrm>
        </p:grpSpPr>
        <p:sp>
          <p:nvSpPr>
            <p:cNvPr id="143" name="Google Shape;143;p5"/>
            <p:cNvSpPr/>
            <p:nvPr/>
          </p:nvSpPr>
          <p:spPr>
            <a:xfrm>
              <a:off x="1076044" y="1679618"/>
              <a:ext cx="7591989" cy="691168"/>
            </a:xfrm>
            <a:prstGeom prst="roundRect">
              <a:avLst>
                <a:gd name="adj" fmla="val 12203"/>
              </a:avLst>
            </a:prstGeom>
            <a:solidFill>
              <a:srgbClr val="FFF2BF"/>
            </a:solidFill>
            <a:ln>
              <a:noFill/>
            </a:ln>
          </p:spPr>
          <p:txBody>
            <a:bodyPr spcFirstLastPara="1" wrap="square" lIns="108000" tIns="54000" rIns="0" bIns="0" anchor="ctr" anchorCtr="0">
              <a:noAutofit/>
            </a:bodyPr>
            <a:lstStyle/>
            <a:p>
              <a:pPr marL="0" marR="0" lvl="0" indent="0" algn="l" rtl="0">
                <a:spcBef>
                  <a:spcPts val="0"/>
                </a:spcBef>
                <a:spcAft>
                  <a:spcPts val="0"/>
                </a:spcAft>
                <a:buNone/>
              </a:pPr>
              <a:endParaRPr sz="1500">
                <a:solidFill>
                  <a:schemeClr val="dk1"/>
                </a:solidFill>
                <a:latin typeface="HY헤드라인M" panose="02030600000101010101" pitchFamily="18" charset="-127"/>
                <a:ea typeface="HY헤드라인M" panose="02030600000101010101" pitchFamily="18" charset="-127"/>
                <a:sym typeface="Arial"/>
              </a:endParaRPr>
            </a:p>
          </p:txBody>
        </p:sp>
        <p:sp>
          <p:nvSpPr>
            <p:cNvPr id="144" name="Google Shape;144;p5"/>
            <p:cNvSpPr/>
            <p:nvPr/>
          </p:nvSpPr>
          <p:spPr>
            <a:xfrm>
              <a:off x="838763" y="1783456"/>
              <a:ext cx="483493" cy="483493"/>
            </a:xfrm>
            <a:prstGeom prst="ellipse">
              <a:avLst/>
            </a:prstGeom>
            <a:solidFill>
              <a:schemeClr val="dk1"/>
            </a:solidFill>
            <a:ln>
              <a:noFill/>
            </a:ln>
          </p:spPr>
          <p:txBody>
            <a:bodyPr spcFirstLastPara="1" wrap="square" lIns="0" tIns="72000" rIns="0" bIns="0" anchor="ctr" anchorCtr="0">
              <a:noAutofit/>
            </a:bodyPr>
            <a:lstStyle/>
            <a:p>
              <a:pPr marL="0" marR="0" lvl="0" indent="0" algn="ctr" rtl="0">
                <a:spcBef>
                  <a:spcPts val="0"/>
                </a:spcBef>
                <a:spcAft>
                  <a:spcPts val="0"/>
                </a:spcAft>
                <a:buNone/>
              </a:pPr>
              <a:r>
                <a:rPr lang="ko-KR" sz="2700" dirty="0">
                  <a:solidFill>
                    <a:schemeClr val="lt1"/>
                  </a:solidFill>
                  <a:latin typeface="HY헤드라인M" panose="02030600000101010101" pitchFamily="18" charset="-127"/>
                  <a:ea typeface="HY헤드라인M" panose="02030600000101010101" pitchFamily="18" charset="-127"/>
                  <a:sym typeface="Arial"/>
                </a:rPr>
                <a:t>0</a:t>
              </a:r>
              <a:endParaRPr sz="2700" dirty="0">
                <a:solidFill>
                  <a:schemeClr val="lt1"/>
                </a:solidFill>
                <a:latin typeface="HY헤드라인M" panose="02030600000101010101" pitchFamily="18" charset="-127"/>
                <a:ea typeface="HY헤드라인M" panose="02030600000101010101" pitchFamily="18" charset="-127"/>
                <a:sym typeface="Arial"/>
              </a:endParaRPr>
            </a:p>
          </p:txBody>
        </p:sp>
        <p:sp>
          <p:nvSpPr>
            <p:cNvPr id="145" name="Google Shape;145;p5"/>
            <p:cNvSpPr txBox="1"/>
            <p:nvPr/>
          </p:nvSpPr>
          <p:spPr>
            <a:xfrm>
              <a:off x="1352352" y="1792982"/>
              <a:ext cx="751408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rgbClr val="E84246"/>
                  </a:solidFill>
                  <a:latin typeface="HY헤드라인M" panose="02030600000101010101" pitchFamily="18" charset="-127"/>
                  <a:ea typeface="HY헤드라인M" panose="02030600000101010101" pitchFamily="18" charset="-127"/>
                  <a:sym typeface="Arial"/>
                </a:rPr>
                <a:t>18세 미만  청소년이  일할  수 있는  곳인지  확인합니다.</a:t>
              </a:r>
              <a:endParaRPr dirty="0">
                <a:latin typeface="HY헤드라인M" panose="02030600000101010101" pitchFamily="18" charset="-127"/>
                <a:ea typeface="HY헤드라인M" panose="02030600000101010101" pitchFamily="18" charset="-127"/>
              </a:endParaRPr>
            </a:p>
          </p:txBody>
        </p:sp>
      </p:grpSp>
      <p:grpSp>
        <p:nvGrpSpPr>
          <p:cNvPr id="146" name="Google Shape;146;p5"/>
          <p:cNvGrpSpPr/>
          <p:nvPr/>
        </p:nvGrpSpPr>
        <p:grpSpPr>
          <a:xfrm>
            <a:off x="827871" y="3572954"/>
            <a:ext cx="9463140" cy="930984"/>
            <a:chOff x="838763" y="2629078"/>
            <a:chExt cx="9463140" cy="930984"/>
          </a:xfrm>
        </p:grpSpPr>
        <p:sp>
          <p:nvSpPr>
            <p:cNvPr id="147" name="Google Shape;147;p5"/>
            <p:cNvSpPr/>
            <p:nvPr/>
          </p:nvSpPr>
          <p:spPr>
            <a:xfrm>
              <a:off x="838763" y="2721074"/>
              <a:ext cx="483493" cy="483493"/>
            </a:xfrm>
            <a:prstGeom prst="ellipse">
              <a:avLst/>
            </a:prstGeom>
            <a:solidFill>
              <a:schemeClr val="dk1"/>
            </a:solidFill>
            <a:ln>
              <a:noFill/>
            </a:ln>
          </p:spPr>
          <p:txBody>
            <a:bodyPr spcFirstLastPara="1" wrap="square" lIns="0" tIns="72000" rIns="0" bIns="0" anchor="ctr" anchorCtr="0">
              <a:noAutofit/>
            </a:bodyPr>
            <a:lstStyle/>
            <a:p>
              <a:pPr marL="0" marR="0" lvl="0" indent="0" algn="ctr" rtl="0">
                <a:spcBef>
                  <a:spcPts val="0"/>
                </a:spcBef>
                <a:spcAft>
                  <a:spcPts val="0"/>
                </a:spcAft>
                <a:buNone/>
              </a:pPr>
              <a:r>
                <a:rPr lang="ko-KR" sz="2700">
                  <a:solidFill>
                    <a:schemeClr val="lt1"/>
                  </a:solidFill>
                  <a:latin typeface="HY헤드라인M" panose="02030600000101010101" pitchFamily="18" charset="-127"/>
                  <a:ea typeface="HY헤드라인M" panose="02030600000101010101" pitchFamily="18" charset="-127"/>
                  <a:sym typeface="Arial"/>
                </a:rPr>
                <a:t>1</a:t>
              </a:r>
              <a:endParaRPr sz="2700">
                <a:solidFill>
                  <a:schemeClr val="lt1"/>
                </a:solidFill>
                <a:latin typeface="HY헤드라인M" panose="02030600000101010101" pitchFamily="18" charset="-127"/>
                <a:ea typeface="HY헤드라인M" panose="02030600000101010101" pitchFamily="18" charset="-127"/>
                <a:sym typeface="Arial"/>
              </a:endParaRPr>
            </a:p>
          </p:txBody>
        </p:sp>
        <p:sp>
          <p:nvSpPr>
            <p:cNvPr id="148" name="Google Shape;148;p5"/>
            <p:cNvSpPr txBox="1"/>
            <p:nvPr/>
          </p:nvSpPr>
          <p:spPr>
            <a:xfrm>
              <a:off x="1352351" y="2629078"/>
              <a:ext cx="8949552" cy="930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chemeClr val="dk1"/>
                  </a:solidFill>
                  <a:latin typeface="HY헤드라인M" panose="02030600000101010101" pitchFamily="18" charset="-127"/>
                  <a:ea typeface="HY헤드라인M" panose="02030600000101010101" pitchFamily="18" charset="-127"/>
                  <a:sym typeface="Arial"/>
                </a:rPr>
                <a:t>면접을 보기도 전에 통장과 </a:t>
              </a:r>
              <a:r>
                <a:rPr lang="ko-KR" sz="2600" dirty="0">
                  <a:solidFill>
                    <a:srgbClr val="E84246"/>
                  </a:solidFill>
                  <a:latin typeface="HY헤드라인M" panose="02030600000101010101" pitchFamily="18" charset="-127"/>
                  <a:ea typeface="HY헤드라인M" panose="02030600000101010101" pitchFamily="18" charset="-127"/>
                  <a:sym typeface="Arial"/>
                </a:rPr>
                <a:t>체크카드</a:t>
              </a:r>
              <a:r>
                <a:rPr lang="ko-KR" sz="2600" dirty="0">
                  <a:solidFill>
                    <a:schemeClr val="dk1"/>
                  </a:solidFill>
                  <a:latin typeface="HY헤드라인M" panose="02030600000101010101" pitchFamily="18" charset="-127"/>
                  <a:ea typeface="HY헤드라인M" panose="02030600000101010101" pitchFamily="18" charset="-127"/>
                  <a:sym typeface="Arial"/>
                </a:rPr>
                <a:t>, </a:t>
              </a:r>
              <a:r>
                <a:rPr lang="ko-KR" sz="2600" dirty="0">
                  <a:solidFill>
                    <a:srgbClr val="E84246"/>
                  </a:solidFill>
                  <a:latin typeface="HY헤드라인M" panose="02030600000101010101" pitchFamily="18" charset="-127"/>
                  <a:ea typeface="HY헤드라인M" panose="02030600000101010101" pitchFamily="18" charset="-127"/>
                  <a:sym typeface="Arial"/>
                </a:rPr>
                <a:t>비밀번호</a:t>
              </a:r>
              <a:r>
                <a:rPr lang="ko-KR" sz="2600" dirty="0">
                  <a:solidFill>
                    <a:schemeClr val="dk1"/>
                  </a:solidFill>
                  <a:latin typeface="HY헤드라인M" panose="02030600000101010101" pitchFamily="18" charset="-127"/>
                  <a:ea typeface="HY헤드라인M" panose="02030600000101010101" pitchFamily="18" charset="-127"/>
                  <a:sym typeface="Arial"/>
                </a:rPr>
                <a:t>,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2600" dirty="0">
                  <a:solidFill>
                    <a:srgbClr val="E84246"/>
                  </a:solidFill>
                  <a:latin typeface="HY헤드라인M" panose="02030600000101010101" pitchFamily="18" charset="-127"/>
                  <a:ea typeface="HY헤드라인M" panose="02030600000101010101" pitchFamily="18" charset="-127"/>
                  <a:sym typeface="Arial"/>
                </a:rPr>
                <a:t>휴대폰개통</a:t>
              </a:r>
              <a:r>
                <a:rPr lang="ko-KR" sz="2600" dirty="0">
                  <a:solidFill>
                    <a:schemeClr val="dk1"/>
                  </a:solidFill>
                  <a:latin typeface="HY헤드라인M" panose="02030600000101010101" pitchFamily="18" charset="-127"/>
                  <a:ea typeface="HY헤드라인M" panose="02030600000101010101" pitchFamily="18" charset="-127"/>
                  <a:sym typeface="Arial"/>
                </a:rPr>
                <a:t>이나 </a:t>
              </a:r>
              <a:r>
                <a:rPr lang="ko-KR" sz="2600" dirty="0">
                  <a:solidFill>
                    <a:srgbClr val="E84246"/>
                  </a:solidFill>
                  <a:latin typeface="HY헤드라인M" panose="02030600000101010101" pitchFamily="18" charset="-127"/>
                  <a:ea typeface="HY헤드라인M" panose="02030600000101010101" pitchFamily="18" charset="-127"/>
                  <a:sym typeface="Arial"/>
                </a:rPr>
                <a:t>인증번호</a:t>
              </a:r>
              <a:r>
                <a:rPr lang="ko-KR" sz="2600" dirty="0">
                  <a:solidFill>
                    <a:schemeClr val="dk1"/>
                  </a:solidFill>
                  <a:latin typeface="HY헤드라인M" panose="02030600000101010101" pitchFamily="18" charset="-127"/>
                  <a:ea typeface="HY헤드라인M" panose="02030600000101010101" pitchFamily="18" charset="-127"/>
                  <a:sym typeface="Arial"/>
                </a:rPr>
                <a:t>를 보내도록 유도하는 곳은 거절</a:t>
              </a:r>
              <a:endParaRPr sz="2600" dirty="0">
                <a:solidFill>
                  <a:schemeClr val="dk1"/>
                </a:solidFill>
                <a:latin typeface="HY헤드라인M" panose="02030600000101010101" pitchFamily="18" charset="-127"/>
                <a:ea typeface="HY헤드라인M" panose="02030600000101010101" pitchFamily="18" charset="-127"/>
                <a:sym typeface="Arial"/>
              </a:endParaRPr>
            </a:p>
          </p:txBody>
        </p:sp>
      </p:grpSp>
      <p:grpSp>
        <p:nvGrpSpPr>
          <p:cNvPr id="149" name="Google Shape;149;p5"/>
          <p:cNvGrpSpPr/>
          <p:nvPr/>
        </p:nvGrpSpPr>
        <p:grpSpPr>
          <a:xfrm>
            <a:off x="827871" y="4797090"/>
            <a:ext cx="7722570" cy="892512"/>
            <a:chOff x="838763" y="3852639"/>
            <a:chExt cx="6680771" cy="892512"/>
          </a:xfrm>
        </p:grpSpPr>
        <p:sp>
          <p:nvSpPr>
            <p:cNvPr id="150" name="Google Shape;150;p5"/>
            <p:cNvSpPr/>
            <p:nvPr/>
          </p:nvSpPr>
          <p:spPr>
            <a:xfrm>
              <a:off x="838763" y="3923903"/>
              <a:ext cx="483493" cy="483493"/>
            </a:xfrm>
            <a:prstGeom prst="ellipse">
              <a:avLst/>
            </a:prstGeom>
            <a:solidFill>
              <a:schemeClr val="dk1"/>
            </a:solidFill>
            <a:ln>
              <a:noFill/>
            </a:ln>
          </p:spPr>
          <p:txBody>
            <a:bodyPr spcFirstLastPara="1" wrap="square" lIns="0" tIns="72000" rIns="0" bIns="0" anchor="ctr" anchorCtr="0">
              <a:noAutofit/>
            </a:bodyPr>
            <a:lstStyle/>
            <a:p>
              <a:pPr marL="0" marR="0" lvl="0" indent="0" algn="ctr" rtl="0">
                <a:spcBef>
                  <a:spcPts val="0"/>
                </a:spcBef>
                <a:spcAft>
                  <a:spcPts val="0"/>
                </a:spcAft>
                <a:buNone/>
              </a:pPr>
              <a:r>
                <a:rPr lang="ko-KR" sz="2700">
                  <a:solidFill>
                    <a:schemeClr val="lt1"/>
                  </a:solidFill>
                  <a:latin typeface="HY헤드라인M" panose="02030600000101010101" pitchFamily="18" charset="-127"/>
                  <a:ea typeface="HY헤드라인M" panose="02030600000101010101" pitchFamily="18" charset="-127"/>
                  <a:sym typeface="Arial"/>
                </a:rPr>
                <a:t>2</a:t>
              </a:r>
              <a:endParaRPr sz="2700">
                <a:solidFill>
                  <a:schemeClr val="lt1"/>
                </a:solidFill>
                <a:latin typeface="HY헤드라인M" panose="02030600000101010101" pitchFamily="18" charset="-127"/>
                <a:ea typeface="HY헤드라인M" panose="02030600000101010101" pitchFamily="18" charset="-127"/>
                <a:sym typeface="Arial"/>
              </a:endParaRPr>
            </a:p>
          </p:txBody>
        </p:sp>
        <p:sp>
          <p:nvSpPr>
            <p:cNvPr id="151" name="Google Shape;151;p5"/>
            <p:cNvSpPr txBox="1"/>
            <p:nvPr/>
          </p:nvSpPr>
          <p:spPr>
            <a:xfrm>
              <a:off x="1352351" y="3852639"/>
              <a:ext cx="6167183"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rgbClr val="E84246"/>
                  </a:solidFill>
                  <a:latin typeface="HY헤드라인M" panose="02030600000101010101" pitchFamily="18" charset="-127"/>
                  <a:ea typeface="HY헤드라인M" panose="02030600000101010101" pitchFamily="18" charset="-127"/>
                  <a:sym typeface="Arial"/>
                </a:rPr>
                <a:t>늦은 시간</a:t>
              </a:r>
              <a:r>
                <a:rPr lang="ko-KR" sz="2600" dirty="0">
                  <a:solidFill>
                    <a:schemeClr val="dk1"/>
                  </a:solidFill>
                  <a:latin typeface="HY헤드라인M" panose="02030600000101010101" pitchFamily="18" charset="-127"/>
                  <a:ea typeface="HY헤드라인M" panose="02030600000101010101" pitchFamily="18" charset="-127"/>
                  <a:sym typeface="Arial"/>
                </a:rPr>
                <a:t>에 근무처가 아닌 </a:t>
              </a:r>
              <a:r>
                <a:rPr lang="ko-KR" sz="2600" dirty="0">
                  <a:solidFill>
                    <a:srgbClr val="E84246"/>
                  </a:solidFill>
                  <a:latin typeface="HY헤드라인M" panose="02030600000101010101" pitchFamily="18" charset="-127"/>
                  <a:ea typeface="HY헤드라인M" panose="02030600000101010101" pitchFamily="18" charset="-127"/>
                  <a:sym typeface="Arial"/>
                </a:rPr>
                <a:t>불확실한 장소</a:t>
              </a:r>
              <a:r>
                <a:rPr lang="ko-KR" sz="2600" dirty="0">
                  <a:solidFill>
                    <a:schemeClr val="dk1"/>
                  </a:solidFill>
                  <a:latin typeface="HY헤드라인M" panose="02030600000101010101" pitchFamily="18" charset="-127"/>
                  <a:ea typeface="HY헤드라인M" panose="02030600000101010101" pitchFamily="18" charset="-127"/>
                  <a:sym typeface="Arial"/>
                </a:rPr>
                <a:t>에서 면접을 보는 것은 금물</a:t>
              </a:r>
              <a:endParaRPr sz="2600" dirty="0">
                <a:solidFill>
                  <a:schemeClr val="dk1"/>
                </a:solidFill>
                <a:latin typeface="HY헤드라인M" panose="02030600000101010101" pitchFamily="18" charset="-127"/>
                <a:ea typeface="HY헤드라인M" panose="02030600000101010101" pitchFamily="18" charset="-127"/>
                <a:sym typeface="Arial"/>
              </a:endParaRPr>
            </a:p>
          </p:txBody>
        </p:sp>
      </p:grpSp>
      <p:grpSp>
        <p:nvGrpSpPr>
          <p:cNvPr id="152" name="Google Shape;152;p5"/>
          <p:cNvGrpSpPr/>
          <p:nvPr/>
        </p:nvGrpSpPr>
        <p:grpSpPr>
          <a:xfrm>
            <a:off x="827871" y="6101943"/>
            <a:ext cx="7509883" cy="931024"/>
            <a:chOff x="838763" y="5234580"/>
            <a:chExt cx="7509883" cy="931024"/>
          </a:xfrm>
        </p:grpSpPr>
        <p:sp>
          <p:nvSpPr>
            <p:cNvPr id="153" name="Google Shape;153;p5"/>
            <p:cNvSpPr/>
            <p:nvPr/>
          </p:nvSpPr>
          <p:spPr>
            <a:xfrm>
              <a:off x="838763" y="5313362"/>
              <a:ext cx="483493" cy="483493"/>
            </a:xfrm>
            <a:prstGeom prst="ellipse">
              <a:avLst/>
            </a:prstGeom>
            <a:solidFill>
              <a:schemeClr val="dk1"/>
            </a:solidFill>
            <a:ln>
              <a:noFill/>
            </a:ln>
          </p:spPr>
          <p:txBody>
            <a:bodyPr spcFirstLastPara="1" wrap="square" lIns="0" tIns="72000" rIns="0" bIns="0" anchor="ctr" anchorCtr="0">
              <a:noAutofit/>
            </a:bodyPr>
            <a:lstStyle/>
            <a:p>
              <a:pPr marL="0" marR="0" lvl="0" indent="0" algn="ctr" rtl="0">
                <a:spcBef>
                  <a:spcPts val="0"/>
                </a:spcBef>
                <a:spcAft>
                  <a:spcPts val="0"/>
                </a:spcAft>
                <a:buNone/>
              </a:pPr>
              <a:r>
                <a:rPr lang="ko-KR" sz="2700">
                  <a:solidFill>
                    <a:schemeClr val="lt1"/>
                  </a:solidFill>
                  <a:latin typeface="HY헤드라인M" panose="02030600000101010101" pitchFamily="18" charset="-127"/>
                  <a:ea typeface="HY헤드라인M" panose="02030600000101010101" pitchFamily="18" charset="-127"/>
                  <a:sym typeface="Arial"/>
                </a:rPr>
                <a:t>3</a:t>
              </a:r>
              <a:endParaRPr sz="2700">
                <a:solidFill>
                  <a:schemeClr val="lt1"/>
                </a:solidFill>
                <a:latin typeface="HY헤드라인M" panose="02030600000101010101" pitchFamily="18" charset="-127"/>
                <a:ea typeface="HY헤드라인M" panose="02030600000101010101" pitchFamily="18" charset="-127"/>
                <a:sym typeface="Arial"/>
              </a:endParaRPr>
            </a:p>
          </p:txBody>
        </p:sp>
        <p:sp>
          <p:nvSpPr>
            <p:cNvPr id="154" name="Google Shape;154;p5"/>
            <p:cNvSpPr txBox="1"/>
            <p:nvPr/>
          </p:nvSpPr>
          <p:spPr>
            <a:xfrm>
              <a:off x="1352351" y="5234580"/>
              <a:ext cx="6996295" cy="9310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600" dirty="0">
                  <a:solidFill>
                    <a:schemeClr val="dk1"/>
                  </a:solidFill>
                  <a:latin typeface="HY헤드라인M" panose="02030600000101010101" pitchFamily="18" charset="-127"/>
                  <a:ea typeface="HY헤드라인M" panose="02030600000101010101" pitchFamily="18" charset="-127"/>
                  <a:sym typeface="Arial"/>
                </a:rPr>
                <a:t>단기간 </a:t>
              </a:r>
              <a:r>
                <a:rPr lang="ko-KR" sz="2600" dirty="0">
                  <a:solidFill>
                    <a:srgbClr val="E84246"/>
                  </a:solidFill>
                  <a:latin typeface="HY헤드라인M" panose="02030600000101010101" pitchFamily="18" charset="-127"/>
                  <a:ea typeface="HY헤드라인M" panose="02030600000101010101" pitchFamily="18" charset="-127"/>
                  <a:sym typeface="Arial"/>
                </a:rPr>
                <a:t>고수익</a:t>
              </a:r>
              <a:r>
                <a:rPr lang="ko-KR" sz="2600" dirty="0">
                  <a:solidFill>
                    <a:schemeClr val="dk1"/>
                  </a:solidFill>
                  <a:latin typeface="HY헤드라인M" panose="02030600000101010101" pitchFamily="18" charset="-127"/>
                  <a:ea typeface="HY헤드라인M" panose="02030600000101010101" pitchFamily="18" charset="-127"/>
                  <a:sym typeface="Arial"/>
                </a:rPr>
                <a:t>, 취업을 미끼로 물품 강매, </a:t>
              </a:r>
              <a:endParaRPr dirty="0">
                <a:latin typeface="HY헤드라인M" panose="02030600000101010101" pitchFamily="18" charset="-127"/>
                <a:ea typeface="HY헤드라인M" panose="02030600000101010101" pitchFamily="18" charset="-127"/>
              </a:endParaRPr>
            </a:p>
            <a:p>
              <a:pPr marL="0" marR="0" lvl="0" indent="0" algn="l" rtl="0">
                <a:spcBef>
                  <a:spcPts val="300"/>
                </a:spcBef>
                <a:spcAft>
                  <a:spcPts val="0"/>
                </a:spcAft>
                <a:buNone/>
              </a:pPr>
              <a:r>
                <a:rPr lang="ko-KR" sz="2600" dirty="0" err="1">
                  <a:solidFill>
                    <a:schemeClr val="dk1"/>
                  </a:solidFill>
                  <a:latin typeface="HY헤드라인M" panose="02030600000101010101" pitchFamily="18" charset="-127"/>
                  <a:ea typeface="HY헤드라인M" panose="02030600000101010101" pitchFamily="18" charset="-127"/>
                  <a:sym typeface="Arial"/>
                </a:rPr>
                <a:t>단체합숙</a:t>
              </a:r>
              <a:r>
                <a:rPr lang="ko-KR" sz="2600" dirty="0">
                  <a:solidFill>
                    <a:schemeClr val="dk1"/>
                  </a:solidFill>
                  <a:latin typeface="HY헤드라인M" panose="02030600000101010101" pitchFamily="18" charset="-127"/>
                  <a:ea typeface="HY헤드라인M" panose="02030600000101010101" pitchFamily="18" charset="-127"/>
                  <a:sym typeface="Arial"/>
                </a:rPr>
                <a:t>, 교육, 대출을 강요하는 업체는 조심 !</a:t>
              </a:r>
              <a:endParaRPr dirty="0">
                <a:latin typeface="HY헤드라인M" panose="02030600000101010101" pitchFamily="18" charset="-127"/>
                <a:ea typeface="HY헤드라인M" panose="02030600000101010101" pitchFamily="18" charset="-127"/>
              </a:endParaRPr>
            </a:p>
          </p:txBody>
        </p:sp>
      </p:grpSp>
      <p:sp>
        <p:nvSpPr>
          <p:cNvPr id="155" name="Google Shape;155;p5"/>
          <p:cNvSpPr txBox="1"/>
          <p:nvPr/>
        </p:nvSpPr>
        <p:spPr>
          <a:xfrm>
            <a:off x="6680579" y="219471"/>
            <a:ext cx="3994713" cy="400069"/>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노동을 하기</a:t>
            </a:r>
            <a:r>
              <a:rPr lang="en-US" altLang="ko-KR" sz="2000" dirty="0">
                <a:solidFill>
                  <a:schemeClr val="lt1"/>
                </a:solidFill>
                <a:latin typeface="HY헤드라인M" panose="02030600000101010101" pitchFamily="18" charset="-127"/>
                <a:ea typeface="HY헤드라인M" panose="02030600000101010101" pitchFamily="18" charset="-127"/>
              </a:rPr>
              <a:t> </a:t>
            </a:r>
            <a:r>
              <a:rPr lang="ko-KR" sz="2000" dirty="0">
                <a:solidFill>
                  <a:schemeClr val="lt1"/>
                </a:solidFill>
                <a:latin typeface="HY헤드라인M" panose="02030600000101010101" pitchFamily="18" charset="-127"/>
                <a:ea typeface="HY헤드라인M" panose="02030600000101010101" pitchFamily="18" charset="-127"/>
                <a:sym typeface="Arial"/>
              </a:rPr>
              <a:t>전에 알아야 할 내용</a:t>
            </a:r>
            <a:endParaRPr sz="2000"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61"/>
          <p:cNvPicPr preferRelativeResize="0"/>
          <p:nvPr/>
        </p:nvPicPr>
        <p:blipFill rotWithShape="1">
          <a:blip r:embed="rId3">
            <a:alphaModFix/>
          </a:blip>
          <a:srcRect/>
          <a:stretch/>
        </p:blipFill>
        <p:spPr>
          <a:xfrm>
            <a:off x="5722631" y="0"/>
            <a:ext cx="4952661" cy="7597055"/>
          </a:xfrm>
          <a:prstGeom prst="rect">
            <a:avLst/>
          </a:prstGeom>
          <a:noFill/>
          <a:ln>
            <a:noFill/>
          </a:ln>
        </p:spPr>
      </p:pic>
      <p:pic>
        <p:nvPicPr>
          <p:cNvPr id="1020" name="Google Shape;1020;p61"/>
          <p:cNvPicPr preferRelativeResize="0"/>
          <p:nvPr/>
        </p:nvPicPr>
        <p:blipFill rotWithShape="1">
          <a:blip r:embed="rId4">
            <a:alphaModFix/>
          </a:blip>
          <a:srcRect l="2117" t="5638" r="53008" b="8921"/>
          <a:stretch/>
        </p:blipFill>
        <p:spPr>
          <a:xfrm>
            <a:off x="-1" y="213"/>
            <a:ext cx="5722631" cy="7561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aphicFrame>
        <p:nvGraphicFramePr>
          <p:cNvPr id="1026" name="Google Shape;1026;p62"/>
          <p:cNvGraphicFramePr/>
          <p:nvPr>
            <p:extLst>
              <p:ext uri="{D42A27DB-BD31-4B8C-83A1-F6EECF244321}">
                <p14:modId xmlns:p14="http://schemas.microsoft.com/office/powerpoint/2010/main" val="327881915"/>
              </p:ext>
            </p:extLst>
          </p:nvPr>
        </p:nvGraphicFramePr>
        <p:xfrm>
          <a:off x="216470" y="1155404"/>
          <a:ext cx="10260450" cy="4082923"/>
        </p:xfrm>
        <a:graphic>
          <a:graphicData uri="http://schemas.openxmlformats.org/drawingml/2006/table">
            <a:tbl>
              <a:tblPr>
                <a:noFill/>
                <a:tableStyleId>{27E2ED8E-4B10-4FD8-A6FC-BC23CC71A111}</a:tableStyleId>
              </a:tblPr>
              <a:tblGrid>
                <a:gridCol w="720075">
                  <a:extLst>
                    <a:ext uri="{9D8B030D-6E8A-4147-A177-3AD203B41FA5}">
                      <a16:colId xmlns:a16="http://schemas.microsoft.com/office/drawing/2014/main" val="20000"/>
                    </a:ext>
                  </a:extLst>
                </a:gridCol>
                <a:gridCol w="1152125">
                  <a:extLst>
                    <a:ext uri="{9D8B030D-6E8A-4147-A177-3AD203B41FA5}">
                      <a16:colId xmlns:a16="http://schemas.microsoft.com/office/drawing/2014/main" val="20001"/>
                    </a:ext>
                  </a:extLst>
                </a:gridCol>
                <a:gridCol w="5651875">
                  <a:extLst>
                    <a:ext uri="{9D8B030D-6E8A-4147-A177-3AD203B41FA5}">
                      <a16:colId xmlns:a16="http://schemas.microsoft.com/office/drawing/2014/main" val="20002"/>
                    </a:ext>
                  </a:extLst>
                </a:gridCol>
                <a:gridCol w="1829500">
                  <a:extLst>
                    <a:ext uri="{9D8B030D-6E8A-4147-A177-3AD203B41FA5}">
                      <a16:colId xmlns:a16="http://schemas.microsoft.com/office/drawing/2014/main" val="20003"/>
                    </a:ext>
                  </a:extLst>
                </a:gridCol>
                <a:gridCol w="906875">
                  <a:extLst>
                    <a:ext uri="{9D8B030D-6E8A-4147-A177-3AD203B41FA5}">
                      <a16:colId xmlns:a16="http://schemas.microsoft.com/office/drawing/2014/main" val="20004"/>
                    </a:ext>
                  </a:extLst>
                </a:gridCol>
              </a:tblGrid>
              <a:tr h="250425">
                <a:tc grid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구분</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solidFill>
                      <a:srgbClr val="DAEEF3"/>
                    </a:solidFill>
                  </a:tcPr>
                </a:tc>
                <a:tc h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휴일 주요 내용</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solidFill>
                      <a:srgbClr val="DAEEF3"/>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관련법률</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solidFill>
                      <a:srgbClr val="DAEEF3"/>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유급 여부</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solidFill>
                      <a:srgbClr val="DAEEF3"/>
                    </a:solidFill>
                  </a:tcPr>
                </a:tc>
                <a:extLst>
                  <a:ext uri="{0D108BD9-81ED-4DB2-BD59-A6C34878D82A}">
                    <a16:rowId xmlns:a16="http://schemas.microsoft.com/office/drawing/2014/main" val="10000"/>
                  </a:ext>
                </a:extLst>
              </a:tr>
              <a:tr h="521575">
                <a:tc rowSpan="4">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법정</a:t>
                      </a:r>
                      <a:endParaRPr/>
                    </a:p>
                    <a:p>
                      <a:pPr marL="0" marR="0" lvl="0" indent="0" algn="ctr" rtl="0">
                        <a:lnSpc>
                          <a:spcPct val="160000"/>
                        </a:lnSpc>
                        <a:spcBef>
                          <a:spcPts val="0"/>
                        </a:spcBef>
                        <a:spcAft>
                          <a:spcPts val="0"/>
                        </a:spcAft>
                        <a:buNone/>
                      </a:pPr>
                      <a:r>
                        <a:rPr lang="ko-KR" sz="1400" b="1" u="none" strike="noStrike" cap="none">
                          <a:solidFill>
                            <a:schemeClr val="dk1"/>
                          </a:solidFill>
                        </a:rPr>
                        <a:t>공휴일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국경일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just" rtl="0">
                        <a:lnSpc>
                          <a:spcPct val="160000"/>
                        </a:lnSpc>
                        <a:spcBef>
                          <a:spcPts val="0"/>
                        </a:spcBef>
                        <a:spcAft>
                          <a:spcPts val="0"/>
                        </a:spcAft>
                        <a:buNone/>
                      </a:pPr>
                      <a:r>
                        <a:rPr lang="ko-KR" sz="1400" b="1" u="none" strike="noStrike" cap="none">
                          <a:solidFill>
                            <a:schemeClr val="dk1"/>
                          </a:solidFill>
                        </a:rPr>
                        <a:t>3.1절, 광복절, 개천절, 한글날</a:t>
                      </a:r>
                      <a:endParaRPr/>
                    </a:p>
                    <a:p>
                      <a:pPr marL="0" marR="0" lvl="0" indent="0" algn="just" rtl="0">
                        <a:lnSpc>
                          <a:spcPct val="160000"/>
                        </a:lnSpc>
                        <a:spcBef>
                          <a:spcPts val="0"/>
                        </a:spcBef>
                        <a:spcAft>
                          <a:spcPts val="0"/>
                        </a:spcAft>
                        <a:buNone/>
                      </a:pPr>
                      <a:r>
                        <a:rPr lang="ko-KR" sz="1400" b="1" u="none" strike="noStrike" cap="none">
                          <a:solidFill>
                            <a:schemeClr val="dk1"/>
                          </a:solidFill>
                        </a:rPr>
                        <a:t>*제헌절은 공휴일이 아님</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rowSpan="4">
                  <a:txBody>
                    <a:bodyPr/>
                    <a:lstStyle/>
                    <a:p>
                      <a:pPr marL="0" marR="0" lvl="0" indent="0" algn="l" rtl="0">
                        <a:lnSpc>
                          <a:spcPct val="100000"/>
                        </a:lnSpc>
                        <a:spcBef>
                          <a:spcPts val="0"/>
                        </a:spcBef>
                        <a:spcAft>
                          <a:spcPts val="0"/>
                        </a:spcAft>
                        <a:buNone/>
                      </a:pPr>
                      <a:r>
                        <a:rPr lang="ko-KR" sz="1400" b="1" u="none" strike="noStrike" cap="none">
                          <a:solidFill>
                            <a:schemeClr val="dk1"/>
                          </a:solidFill>
                        </a:rPr>
                        <a:t>근로기준법 제55조(휴일)</a:t>
                      </a:r>
                      <a:endParaRPr/>
                    </a:p>
                    <a:p>
                      <a:pPr marL="0" marR="0" lvl="0" indent="0" algn="l" rtl="0">
                        <a:lnSpc>
                          <a:spcPct val="100000"/>
                        </a:lnSpc>
                        <a:spcBef>
                          <a:spcPts val="0"/>
                        </a:spcBef>
                        <a:spcAft>
                          <a:spcPts val="0"/>
                        </a:spcAft>
                        <a:buNone/>
                      </a:pPr>
                      <a:endParaRPr sz="1100" b="1" u="none" strike="noStrike" cap="none">
                        <a:solidFill>
                          <a:schemeClr val="dk1"/>
                        </a:solidFill>
                      </a:endParaRPr>
                    </a:p>
                    <a:p>
                      <a:pPr marL="0" marR="0" lvl="0" indent="0" algn="l" rtl="0">
                        <a:lnSpc>
                          <a:spcPct val="100000"/>
                        </a:lnSpc>
                        <a:spcBef>
                          <a:spcPts val="0"/>
                        </a:spcBef>
                        <a:spcAft>
                          <a:spcPts val="0"/>
                        </a:spcAft>
                        <a:buNone/>
                      </a:pPr>
                      <a:r>
                        <a:rPr lang="ko-KR" sz="1400" b="1" u="none" strike="noStrike" cap="none">
                          <a:solidFill>
                            <a:schemeClr val="dk1"/>
                          </a:solidFill>
                        </a:rPr>
                        <a:t>관공서의 공휴일에 관한 규정</a:t>
                      </a:r>
                      <a:endParaRPr sz="1400" b="1" u="none" strike="noStrike" cap="none">
                        <a:solidFill>
                          <a:schemeClr val="dk1"/>
                        </a:solidFill>
                      </a:endParaRPr>
                    </a:p>
                    <a:p>
                      <a:pPr marL="0" marR="0" lvl="0" indent="0" algn="l" rtl="0">
                        <a:lnSpc>
                          <a:spcPct val="100000"/>
                        </a:lnSpc>
                        <a:spcBef>
                          <a:spcPts val="0"/>
                        </a:spcBef>
                        <a:spcAft>
                          <a:spcPts val="0"/>
                        </a:spcAft>
                        <a:buNone/>
                      </a:pPr>
                      <a:endParaRPr sz="1400" b="1" u="none" strike="noStrike" cap="none">
                        <a:solidFill>
                          <a:schemeClr val="dk1"/>
                        </a:solidFill>
                      </a:endParaRPr>
                    </a:p>
                    <a:p>
                      <a:pPr marL="0" marR="0" lvl="0" indent="0" algn="l" rtl="0">
                        <a:lnSpc>
                          <a:spcPct val="100000"/>
                        </a:lnSpc>
                        <a:spcBef>
                          <a:spcPts val="0"/>
                        </a:spcBef>
                        <a:spcAft>
                          <a:spcPts val="0"/>
                        </a:spcAft>
                        <a:buNone/>
                      </a:pPr>
                      <a:r>
                        <a:rPr lang="ko-KR" sz="1400" b="1" u="none" strike="noStrike" cap="none">
                          <a:solidFill>
                            <a:schemeClr val="dk1"/>
                          </a:solidFill>
                        </a:rPr>
                        <a:t>공직선거법 제 34조(대통령, 국회의원, 지방선거)</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rowSpan="4">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유급</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extLst>
                  <a:ext uri="{0D108BD9-81ED-4DB2-BD59-A6C34878D82A}">
                    <a16:rowId xmlns:a16="http://schemas.microsoft.com/office/drawing/2014/main" val="10001"/>
                  </a:ext>
                </a:extLst>
              </a:tr>
              <a:tr h="402000">
                <a:tc v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공휴일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just" rtl="0">
                        <a:lnSpc>
                          <a:spcPct val="160000"/>
                        </a:lnSpc>
                        <a:spcBef>
                          <a:spcPts val="0"/>
                        </a:spcBef>
                        <a:spcAft>
                          <a:spcPts val="0"/>
                        </a:spcAft>
                        <a:buNone/>
                      </a:pPr>
                      <a:r>
                        <a:rPr lang="ko-KR" sz="1400" b="1" u="none" strike="noStrike" cap="none" dirty="0">
                          <a:solidFill>
                            <a:schemeClr val="dk1"/>
                          </a:solidFill>
                        </a:rPr>
                        <a:t>1월 1일, 설연휴, 추석연휴, 부처님</a:t>
                      </a:r>
                      <a:r>
                        <a:rPr lang="en-US" altLang="ko-KR" sz="1400" b="1" u="none" strike="noStrike" cap="none" dirty="0">
                          <a:solidFill>
                            <a:schemeClr val="dk1"/>
                          </a:solidFill>
                        </a:rPr>
                        <a:t> </a:t>
                      </a:r>
                      <a:r>
                        <a:rPr lang="ko-KR" sz="1400" b="1" u="none" strike="noStrike" cap="none" dirty="0" err="1">
                          <a:solidFill>
                            <a:schemeClr val="dk1"/>
                          </a:solidFill>
                        </a:rPr>
                        <a:t>오신날</a:t>
                      </a:r>
                      <a:r>
                        <a:rPr lang="ko-KR" sz="1400" b="1" u="none" strike="noStrike" cap="none" dirty="0">
                          <a:solidFill>
                            <a:schemeClr val="dk1"/>
                          </a:solidFill>
                        </a:rPr>
                        <a:t>, 어린이날, 현충일, 선거일</a:t>
                      </a:r>
                      <a:endParaRPr sz="1400" b="1" u="none" strike="noStrike" cap="none" dirty="0">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vMerge="1">
                  <a:txBody>
                    <a:bodyPr/>
                    <a:lstStyle/>
                    <a:p>
                      <a:endParaRPr lang="ko-KR"/>
                    </a:p>
                  </a:txBody>
                  <a:tcPr/>
                </a:tc>
                <a:tc vMerge="1">
                  <a:txBody>
                    <a:bodyPr/>
                    <a:lstStyle/>
                    <a:p>
                      <a:endParaRPr lang="ko-KR"/>
                    </a:p>
                  </a:txBody>
                  <a:tcPr/>
                </a:tc>
                <a:extLst>
                  <a:ext uri="{0D108BD9-81ED-4DB2-BD59-A6C34878D82A}">
                    <a16:rowId xmlns:a16="http://schemas.microsoft.com/office/drawing/2014/main" val="10002"/>
                  </a:ext>
                </a:extLst>
              </a:tr>
              <a:tr h="792725">
                <a:tc v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대체공휴일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just" rtl="0">
                        <a:lnSpc>
                          <a:spcPct val="160000"/>
                        </a:lnSpc>
                        <a:spcBef>
                          <a:spcPts val="0"/>
                        </a:spcBef>
                        <a:spcAft>
                          <a:spcPts val="0"/>
                        </a:spcAft>
                        <a:buNone/>
                      </a:pPr>
                      <a:r>
                        <a:rPr lang="ko-KR" sz="1400" b="1" u="none" strike="noStrike" cap="none" dirty="0">
                          <a:solidFill>
                            <a:schemeClr val="dk1"/>
                          </a:solidFill>
                        </a:rPr>
                        <a:t>-설, 추석연휴의 경우 일요일이 겹치는 경우</a:t>
                      </a:r>
                      <a:endParaRPr dirty="0"/>
                    </a:p>
                    <a:p>
                      <a:pPr marL="0" marR="0" lvl="0" indent="0" algn="just" rtl="0">
                        <a:lnSpc>
                          <a:spcPct val="160000"/>
                        </a:lnSpc>
                        <a:spcBef>
                          <a:spcPts val="0"/>
                        </a:spcBef>
                        <a:spcAft>
                          <a:spcPts val="0"/>
                        </a:spcAft>
                        <a:buNone/>
                      </a:pPr>
                      <a:r>
                        <a:rPr lang="ko-KR" sz="1400" b="1" u="none" strike="noStrike" cap="none" dirty="0">
                          <a:solidFill>
                            <a:schemeClr val="dk1"/>
                          </a:solidFill>
                        </a:rPr>
                        <a:t>-어린이날, 3.1절, </a:t>
                      </a:r>
                      <a:r>
                        <a:rPr lang="ko-KR" altLang="en-US" sz="1400" b="1" u="sng" strike="noStrike" cap="none" dirty="0">
                          <a:solidFill>
                            <a:schemeClr val="dk1"/>
                          </a:solidFill>
                        </a:rPr>
                        <a:t>제헌절</a:t>
                      </a:r>
                      <a:r>
                        <a:rPr lang="en-US" altLang="ko-KR" sz="1400" b="1" u="none" strike="noStrike" cap="none" dirty="0">
                          <a:solidFill>
                            <a:schemeClr val="dk1"/>
                          </a:solidFill>
                        </a:rPr>
                        <a:t>, </a:t>
                      </a:r>
                      <a:r>
                        <a:rPr lang="ko-KR" sz="1400" b="1" u="none" strike="noStrike" cap="none" dirty="0">
                          <a:solidFill>
                            <a:schemeClr val="dk1"/>
                          </a:solidFill>
                        </a:rPr>
                        <a:t>광복절, 개천절, 한글날, 부처님오신날, 성탄절이 토요일 또는 일요일과 겹치는 경우</a:t>
                      </a:r>
                      <a:endParaRPr sz="1400" b="1" u="none" strike="noStrike" cap="none" dirty="0">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vMerge="1">
                  <a:txBody>
                    <a:bodyPr/>
                    <a:lstStyle/>
                    <a:p>
                      <a:endParaRPr lang="ko-KR"/>
                    </a:p>
                  </a:txBody>
                  <a:tcPr/>
                </a:tc>
                <a:tc vMerge="1">
                  <a:txBody>
                    <a:bodyPr/>
                    <a:lstStyle/>
                    <a:p>
                      <a:endParaRPr lang="ko-KR"/>
                    </a:p>
                  </a:txBody>
                  <a:tcPr/>
                </a:tc>
                <a:extLst>
                  <a:ext uri="{0D108BD9-81ED-4DB2-BD59-A6C34878D82A}">
                    <a16:rowId xmlns:a16="http://schemas.microsoft.com/office/drawing/2014/main" val="10003"/>
                  </a:ext>
                </a:extLst>
              </a:tr>
              <a:tr h="286150">
                <a:tc v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임시공휴일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정부가 필요에 따라 지정하는 공휴일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vMerge="1">
                  <a:txBody>
                    <a:bodyPr/>
                    <a:lstStyle/>
                    <a:p>
                      <a:endParaRPr lang="ko-KR"/>
                    </a:p>
                  </a:txBody>
                  <a:tcPr/>
                </a:tc>
                <a:tc vMerge="1">
                  <a:txBody>
                    <a:bodyPr/>
                    <a:lstStyle/>
                    <a:p>
                      <a:endParaRPr lang="ko-KR"/>
                    </a:p>
                  </a:txBody>
                  <a:tcPr/>
                </a:tc>
                <a:extLst>
                  <a:ext uri="{0D108BD9-81ED-4DB2-BD59-A6C34878D82A}">
                    <a16:rowId xmlns:a16="http://schemas.microsoft.com/office/drawing/2014/main" val="10004"/>
                  </a:ext>
                </a:extLst>
              </a:tr>
              <a:tr h="281700">
                <a:tc rowSpan="2" grid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법정휴일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rowSpan="2" h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노동절(근로자의 날)</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row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근로기준법</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row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유급</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extLst>
                  <a:ext uri="{0D108BD9-81ED-4DB2-BD59-A6C34878D82A}">
                    <a16:rowId xmlns:a16="http://schemas.microsoft.com/office/drawing/2014/main" val="10005"/>
                  </a:ext>
                </a:extLst>
              </a:tr>
              <a:tr h="347475">
                <a:tc gridSpan="2" vMerge="1">
                  <a:txBody>
                    <a:bodyPr/>
                    <a:lstStyle/>
                    <a:p>
                      <a:endParaRPr lang="ko-KR"/>
                    </a:p>
                  </a:txBody>
                  <a:tcPr/>
                </a:tc>
                <a:tc hMerge="1" v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주휴일(대체로 일요일)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vMerge="1">
                  <a:txBody>
                    <a:bodyPr/>
                    <a:lstStyle/>
                    <a:p>
                      <a:endParaRPr lang="ko-KR"/>
                    </a:p>
                  </a:txBody>
                  <a:tcPr/>
                </a:tc>
                <a:tc vMerge="1">
                  <a:txBody>
                    <a:bodyPr/>
                    <a:lstStyle/>
                    <a:p>
                      <a:endParaRPr lang="ko-KR"/>
                    </a:p>
                  </a:txBody>
                  <a:tcPr/>
                </a:tc>
                <a:extLst>
                  <a:ext uri="{0D108BD9-81ED-4DB2-BD59-A6C34878D82A}">
                    <a16:rowId xmlns:a16="http://schemas.microsoft.com/office/drawing/2014/main" val="10006"/>
                  </a:ext>
                </a:extLst>
              </a:tr>
              <a:tr h="367675">
                <a:tc grid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약정휴일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h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회사창립일, 노조창립일 등</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취업규칙, 단체협약</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유급/무급</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extLst>
                  <a:ext uri="{0D108BD9-81ED-4DB2-BD59-A6C34878D82A}">
                    <a16:rowId xmlns:a16="http://schemas.microsoft.com/office/drawing/2014/main" val="10007"/>
                  </a:ext>
                </a:extLst>
              </a:tr>
              <a:tr h="357575">
                <a:tc grid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휴무일</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h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대체로 토요일, 노사간 합의에 따라 유급휴일도 가능</a:t>
                      </a:r>
                      <a:endParaRPr sz="1400" b="1" u="none" strike="noStrike" cap="none">
                        <a:solidFill>
                          <a:schemeClr val="dk1"/>
                        </a:solidFill>
                        <a:latin typeface="Arial"/>
                        <a:ea typeface="Arial"/>
                        <a:cs typeface="Arial"/>
                        <a:sym typeface="Arial"/>
                      </a:endParaRPr>
                    </a:p>
                  </a:txBody>
                  <a:tcPr marL="37325" marR="37325" marT="10325" marB="10325" anchor="ctr">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Clr>
                          <a:schemeClr val="dk1"/>
                        </a:buClr>
                        <a:buSzPts val="1400"/>
                        <a:buFont typeface="Malgun Gothic"/>
                        <a:buNone/>
                      </a:pPr>
                      <a:r>
                        <a:rPr lang="ko-KR" sz="1400" b="1" u="none" strike="noStrike" cap="none">
                          <a:solidFill>
                            <a:schemeClr val="dk1"/>
                          </a:solidFill>
                        </a:rPr>
                        <a:t>취업규칙, 단체협약</a:t>
                      </a:r>
                      <a:endParaRPr sz="1400" b="1" u="none" strike="noStrike" cap="none">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tc>
                  <a:txBody>
                    <a:bodyPr/>
                    <a:lstStyle/>
                    <a:p>
                      <a:pPr marL="0" marR="0" lvl="0" indent="0" algn="ctr" rtl="0">
                        <a:lnSpc>
                          <a:spcPct val="160000"/>
                        </a:lnSpc>
                        <a:spcBef>
                          <a:spcPts val="0"/>
                        </a:spcBef>
                        <a:spcAft>
                          <a:spcPts val="0"/>
                        </a:spcAft>
                        <a:buNone/>
                      </a:pPr>
                      <a:r>
                        <a:rPr lang="ko-KR" sz="1400" b="1" u="none" strike="noStrike" cap="none" dirty="0">
                          <a:solidFill>
                            <a:schemeClr val="dk1"/>
                          </a:solidFill>
                        </a:rPr>
                        <a:t>유급/무급</a:t>
                      </a:r>
                      <a:endParaRPr sz="1400" b="1" u="none" strike="noStrike" cap="none" dirty="0">
                        <a:solidFill>
                          <a:schemeClr val="dk1"/>
                        </a:solidFill>
                        <a:latin typeface="Arial"/>
                        <a:ea typeface="Arial"/>
                        <a:cs typeface="Arial"/>
                        <a:sym typeface="Arial"/>
                      </a:endParaRPr>
                    </a:p>
                  </a:txBody>
                  <a:tcPr marL="37325" marR="37325" marT="10325" marB="10325" anchor="ctr">
                    <a:lnL w="12700" cap="flat" cmpd="sng">
                      <a:solidFill>
                        <a:srgbClr val="92CCDC"/>
                      </a:solidFill>
                      <a:prstDash val="solid"/>
                      <a:round/>
                      <a:headEnd type="none" w="sm" len="sm"/>
                      <a:tailEnd type="none" w="sm" len="sm"/>
                    </a:lnL>
                    <a:lnR w="12700" cap="flat" cmpd="sng">
                      <a:solidFill>
                        <a:srgbClr val="92CCDC"/>
                      </a:solidFill>
                      <a:prstDash val="solid"/>
                      <a:round/>
                      <a:headEnd type="none" w="sm" len="sm"/>
                      <a:tailEnd type="none" w="sm" len="sm"/>
                    </a:lnR>
                    <a:lnT w="12700" cap="flat" cmpd="sng">
                      <a:solidFill>
                        <a:srgbClr val="92CCDC"/>
                      </a:solidFill>
                      <a:prstDash val="solid"/>
                      <a:round/>
                      <a:headEnd type="none" w="sm" len="sm"/>
                      <a:tailEnd type="none" w="sm" len="sm"/>
                    </a:lnT>
                    <a:lnB w="12700" cap="flat" cmpd="sng">
                      <a:solidFill>
                        <a:srgbClr val="92CCD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27" name="Google Shape;1027;p62"/>
          <p:cNvSpPr/>
          <p:nvPr/>
        </p:nvSpPr>
        <p:spPr>
          <a:xfrm>
            <a:off x="306072" y="280784"/>
            <a:ext cx="184731" cy="40011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2000">
              <a:solidFill>
                <a:schemeClr val="dk1"/>
              </a:solidFill>
              <a:latin typeface="HY헤드라인M" panose="02030600000101010101" pitchFamily="18" charset="-127"/>
              <a:ea typeface="HY헤드라인M" panose="02030600000101010101" pitchFamily="18" charset="-127"/>
              <a:cs typeface="Malgun Gothic"/>
              <a:sym typeface="Malgun Gothic"/>
            </a:endParaRPr>
          </a:p>
        </p:txBody>
      </p:sp>
      <p:sp>
        <p:nvSpPr>
          <p:cNvPr id="1028" name="Google Shape;1028;p62"/>
          <p:cNvSpPr txBox="1"/>
          <p:nvPr/>
        </p:nvSpPr>
        <p:spPr>
          <a:xfrm>
            <a:off x="2460388" y="593115"/>
            <a:ext cx="4629794" cy="400110"/>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o-KR" sz="2000">
                <a:solidFill>
                  <a:schemeClr val="dk1"/>
                </a:solidFill>
                <a:latin typeface="HY헤드라인M" panose="02030600000101010101" pitchFamily="18" charset="-127"/>
                <a:ea typeface="HY헤드라인M" panose="02030600000101010101" pitchFamily="18" charset="-127"/>
                <a:sym typeface="Arial"/>
              </a:rPr>
              <a:t>법정공휴일，법정휴일, 법정 휴가　등</a:t>
            </a:r>
            <a:endParaRPr>
              <a:latin typeface="HY헤드라인M" panose="02030600000101010101" pitchFamily="18" charset="-127"/>
              <a:ea typeface="HY헤드라인M" panose="02030600000101010101" pitchFamily="18" charset="-127"/>
            </a:endParaRPr>
          </a:p>
        </p:txBody>
      </p:sp>
      <p:graphicFrame>
        <p:nvGraphicFramePr>
          <p:cNvPr id="1029" name="Google Shape;1029;p62"/>
          <p:cNvGraphicFramePr/>
          <p:nvPr>
            <p:extLst>
              <p:ext uri="{D42A27DB-BD31-4B8C-83A1-F6EECF244321}">
                <p14:modId xmlns:p14="http://schemas.microsoft.com/office/powerpoint/2010/main" val="3633809525"/>
              </p:ext>
            </p:extLst>
          </p:nvPr>
        </p:nvGraphicFramePr>
        <p:xfrm>
          <a:off x="216470" y="5399572"/>
          <a:ext cx="10260450" cy="2081708"/>
        </p:xfrm>
        <a:graphic>
          <a:graphicData uri="http://schemas.openxmlformats.org/drawingml/2006/table">
            <a:tbl>
              <a:tblPr>
                <a:gradFill>
                  <a:gsLst>
                    <a:gs pos="0">
                      <a:srgbClr val="DAFEA4"/>
                    </a:gs>
                    <a:gs pos="35000">
                      <a:srgbClr val="E3FEBF"/>
                    </a:gs>
                    <a:gs pos="100000">
                      <a:srgbClr val="F4FEE6"/>
                    </a:gs>
                  </a:gsLst>
                  <a:lin ang="16200000" scaled="0"/>
                </a:gradFill>
                <a:tableStyleId>{CC4832D3-217B-4543-8DDD-48CD7C5C432B}</a:tableStyleId>
              </a:tblPr>
              <a:tblGrid>
                <a:gridCol w="1872200">
                  <a:extLst>
                    <a:ext uri="{9D8B030D-6E8A-4147-A177-3AD203B41FA5}">
                      <a16:colId xmlns:a16="http://schemas.microsoft.com/office/drawing/2014/main" val="20000"/>
                    </a:ext>
                  </a:extLst>
                </a:gridCol>
                <a:gridCol w="5651875">
                  <a:extLst>
                    <a:ext uri="{9D8B030D-6E8A-4147-A177-3AD203B41FA5}">
                      <a16:colId xmlns:a16="http://schemas.microsoft.com/office/drawing/2014/main" val="20001"/>
                    </a:ext>
                  </a:extLst>
                </a:gridCol>
                <a:gridCol w="1829500">
                  <a:extLst>
                    <a:ext uri="{9D8B030D-6E8A-4147-A177-3AD203B41FA5}">
                      <a16:colId xmlns:a16="http://schemas.microsoft.com/office/drawing/2014/main" val="20002"/>
                    </a:ext>
                  </a:extLst>
                </a:gridCol>
                <a:gridCol w="906875">
                  <a:extLst>
                    <a:ext uri="{9D8B030D-6E8A-4147-A177-3AD203B41FA5}">
                      <a16:colId xmlns:a16="http://schemas.microsoft.com/office/drawing/2014/main" val="20003"/>
                    </a:ext>
                  </a:extLst>
                </a:gridCol>
              </a:tblGrid>
              <a:tr h="366125">
                <a:tc rowSpan="4">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법정휴가</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연차휴가</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근로기준법</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유급</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extLst>
                  <a:ext uri="{0D108BD9-81ED-4DB2-BD59-A6C34878D82A}">
                    <a16:rowId xmlns:a16="http://schemas.microsoft.com/office/drawing/2014/main" val="10000"/>
                  </a:ext>
                </a:extLst>
              </a:tr>
              <a:tr h="309150">
                <a:tc vMerge="1">
                  <a:txBody>
                    <a:bodyPr/>
                    <a:lstStyle/>
                    <a:p>
                      <a:endParaRPr lang="ko-KR"/>
                    </a:p>
                  </a:txBody>
                  <a:tcPr/>
                </a:tc>
                <a:tc rowSpan="2">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생리휴가</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l" rtl="0">
                        <a:spcBef>
                          <a:spcPts val="0"/>
                        </a:spcBef>
                        <a:spcAft>
                          <a:spcPts val="0"/>
                        </a:spcAft>
                        <a:buNone/>
                      </a:pPr>
                      <a:r>
                        <a:rPr lang="ko-KR" sz="1400" u="none" strike="noStrike" cap="none"/>
                        <a:t>근로기준법</a:t>
                      </a:r>
                      <a:endParaRPr sz="1400" u="none" strike="noStrike" cap="none"/>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무급</a:t>
                      </a:r>
                      <a:endParaRPr sz="1400" u="none" strike="noStrike" cap="none">
                        <a:solidFill>
                          <a:srgbClr val="000000"/>
                        </a:solidFill>
                        <a:latin typeface="Arial"/>
                        <a:ea typeface="Arial"/>
                        <a:cs typeface="Arial"/>
                        <a:sym typeface="Arial"/>
                      </a:endParaRPr>
                    </a:p>
                  </a:txBody>
                  <a:tcPr marL="37325" marR="37325" marT="10325" marB="10325" anchor="ctr">
                    <a:solidFill>
                      <a:schemeClr val="lt1"/>
                    </a:solidFill>
                  </a:tcPr>
                </a:tc>
                <a:extLst>
                  <a:ext uri="{0D108BD9-81ED-4DB2-BD59-A6C34878D82A}">
                    <a16:rowId xmlns:a16="http://schemas.microsoft.com/office/drawing/2014/main" val="10001"/>
                  </a:ext>
                </a:extLst>
              </a:tr>
              <a:tr h="309150">
                <a:tc vMerge="1">
                  <a:txBody>
                    <a:bodyPr/>
                    <a:lstStyle/>
                    <a:p>
                      <a:endParaRPr lang="ko-KR"/>
                    </a:p>
                  </a:txBody>
                  <a:tcPr/>
                </a:tc>
                <a:tc vMerge="1">
                  <a:txBody>
                    <a:bodyPr/>
                    <a:lstStyle/>
                    <a:p>
                      <a:endParaRPr lang="ko-KR"/>
                    </a:p>
                  </a:txBody>
                  <a:tcPr/>
                </a:tc>
                <a:tc>
                  <a:txBody>
                    <a:bodyPr/>
                    <a:lstStyle/>
                    <a:p>
                      <a:pPr marL="0" marR="0" lvl="0" indent="0" algn="l" rtl="0">
                        <a:spcBef>
                          <a:spcPts val="0"/>
                        </a:spcBef>
                        <a:spcAft>
                          <a:spcPts val="0"/>
                        </a:spcAft>
                        <a:buNone/>
                      </a:pPr>
                      <a:r>
                        <a:rPr lang="ko-KR" sz="1400" b="1" u="none" strike="noStrike" cap="none">
                          <a:solidFill>
                            <a:schemeClr val="dk1"/>
                          </a:solidFill>
                        </a:rPr>
                        <a:t>단체협약, 취업규칙</a:t>
                      </a:r>
                      <a:endParaRPr sz="1400" u="none" strike="noStrike" cap="none"/>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u="none" strike="noStrike" cap="none">
                          <a:solidFill>
                            <a:srgbClr val="000000"/>
                          </a:solidFill>
                        </a:rPr>
                        <a:t>유급</a:t>
                      </a:r>
                      <a:endParaRPr sz="1400" u="none" strike="noStrike" cap="none">
                        <a:solidFill>
                          <a:srgbClr val="000000"/>
                        </a:solidFill>
                        <a:latin typeface="Arial"/>
                        <a:ea typeface="Arial"/>
                        <a:cs typeface="Arial"/>
                        <a:sym typeface="Arial"/>
                      </a:endParaRPr>
                    </a:p>
                  </a:txBody>
                  <a:tcPr marL="37325" marR="37325" marT="10325" marB="10325" anchor="ctr">
                    <a:solidFill>
                      <a:schemeClr val="lt1"/>
                    </a:solidFill>
                  </a:tcPr>
                </a:tc>
                <a:extLst>
                  <a:ext uri="{0D108BD9-81ED-4DB2-BD59-A6C34878D82A}">
                    <a16:rowId xmlns:a16="http://schemas.microsoft.com/office/drawing/2014/main" val="10002"/>
                  </a:ext>
                </a:extLst>
              </a:tr>
              <a:tr h="647850">
                <a:tc vMerge="1">
                  <a:txBody>
                    <a:bodyPr/>
                    <a:lstStyle/>
                    <a:p>
                      <a:endParaRPr lang="ko-KR"/>
                    </a:p>
                  </a:txBody>
                  <a:tcPr/>
                </a:tc>
                <a:tc>
                  <a:txBody>
                    <a:bodyPr/>
                    <a:lstStyle/>
                    <a:p>
                      <a:pPr marL="0" marR="0" lvl="0" indent="0" algn="ctr" rtl="0">
                        <a:lnSpc>
                          <a:spcPct val="160000"/>
                        </a:lnSpc>
                        <a:spcBef>
                          <a:spcPts val="0"/>
                        </a:spcBef>
                        <a:spcAft>
                          <a:spcPts val="0"/>
                        </a:spcAft>
                        <a:buNone/>
                      </a:pPr>
                      <a:r>
                        <a:rPr lang="ko-KR" sz="1400" b="1" u="none" strike="noStrike" cap="none" dirty="0" err="1">
                          <a:solidFill>
                            <a:schemeClr val="dk1"/>
                          </a:solidFill>
                          <a:latin typeface="Arial"/>
                          <a:ea typeface="Arial"/>
                          <a:cs typeface="Arial"/>
                          <a:sym typeface="Arial"/>
                        </a:rPr>
                        <a:t>출산휴가,배우자</a:t>
                      </a:r>
                      <a:r>
                        <a:rPr lang="ko-KR" sz="1400" b="1" u="none" strike="noStrike" cap="none" dirty="0">
                          <a:solidFill>
                            <a:schemeClr val="dk1"/>
                          </a:solidFill>
                          <a:latin typeface="Arial"/>
                          <a:ea typeface="Arial"/>
                          <a:cs typeface="Arial"/>
                          <a:sym typeface="Arial"/>
                        </a:rPr>
                        <a:t> 출산휴가, </a:t>
                      </a:r>
                      <a:r>
                        <a:rPr lang="ko-KR" sz="1400" b="1" u="none" strike="noStrike" cap="none" dirty="0" err="1">
                          <a:solidFill>
                            <a:schemeClr val="dk1"/>
                          </a:solidFill>
                          <a:latin typeface="Arial"/>
                          <a:ea typeface="Arial"/>
                          <a:cs typeface="Arial"/>
                          <a:sym typeface="Arial"/>
                        </a:rPr>
                        <a:t>가족돌봄휴가</a:t>
                      </a:r>
                      <a:r>
                        <a:rPr lang="ko-KR" sz="1400" b="1" u="none" strike="noStrike" cap="none" dirty="0">
                          <a:solidFill>
                            <a:schemeClr val="dk1"/>
                          </a:solidFill>
                          <a:latin typeface="Arial"/>
                          <a:ea typeface="Arial"/>
                          <a:cs typeface="Arial"/>
                          <a:sym typeface="Arial"/>
                        </a:rPr>
                        <a:t>, </a:t>
                      </a:r>
                      <a:r>
                        <a:rPr lang="ko-KR" sz="1400" b="1" u="none" strike="noStrike" cap="none" dirty="0" err="1">
                          <a:solidFill>
                            <a:schemeClr val="dk1"/>
                          </a:solidFill>
                          <a:latin typeface="Arial"/>
                          <a:ea typeface="Arial"/>
                          <a:cs typeface="Arial"/>
                          <a:sym typeface="Arial"/>
                        </a:rPr>
                        <a:t>유사산휴가</a:t>
                      </a:r>
                      <a:r>
                        <a:rPr lang="en-US" altLang="ko-KR" sz="1400" b="1" u="none" strike="noStrike" cap="none" dirty="0">
                          <a:solidFill>
                            <a:schemeClr val="dk1"/>
                          </a:solidFill>
                          <a:latin typeface="Arial"/>
                          <a:ea typeface="Arial"/>
                          <a:cs typeface="Arial"/>
                          <a:sym typeface="Arial"/>
                        </a:rPr>
                        <a:t>, </a:t>
                      </a:r>
                      <a:r>
                        <a:rPr lang="ko-KR" altLang="en-US" sz="1400" b="1" u="none" strike="noStrike" cap="none" dirty="0" err="1">
                          <a:solidFill>
                            <a:schemeClr val="dk1"/>
                          </a:solidFill>
                          <a:latin typeface="Arial"/>
                          <a:ea typeface="Arial"/>
                          <a:cs typeface="Arial"/>
                          <a:sym typeface="Arial"/>
                        </a:rPr>
                        <a:t>난임치료휴가</a:t>
                      </a:r>
                      <a:r>
                        <a:rPr lang="ko-KR" sz="1400" b="1" u="none" strike="noStrike" cap="none" dirty="0">
                          <a:solidFill>
                            <a:schemeClr val="dk1"/>
                          </a:solidFill>
                          <a:latin typeface="Arial"/>
                          <a:ea typeface="Arial"/>
                          <a:cs typeface="Arial"/>
                          <a:sym typeface="Arial"/>
                        </a:rPr>
                        <a:t> </a:t>
                      </a:r>
                      <a:endParaRPr sz="1400" b="1" u="none" strike="noStrike" cap="none" dirty="0">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l" rtl="0">
                        <a:lnSpc>
                          <a:spcPct val="100000"/>
                        </a:lnSpc>
                        <a:spcBef>
                          <a:spcPts val="0"/>
                        </a:spcBef>
                        <a:spcAft>
                          <a:spcPts val="0"/>
                        </a:spcAft>
                        <a:buClr>
                          <a:schemeClr val="dk1"/>
                        </a:buClr>
                        <a:buSzPts val="1400"/>
                        <a:buFont typeface="Malgun Gothic"/>
                        <a:buNone/>
                      </a:pPr>
                      <a:r>
                        <a:rPr lang="ko-KR" sz="1400" u="none" strike="noStrike" cap="none"/>
                        <a:t>근로기준법/</a:t>
                      </a:r>
                      <a:r>
                        <a:rPr lang="ko-KR" sz="1400" b="1" i="0" u="none" strike="noStrike" cap="none">
                          <a:solidFill>
                            <a:schemeClr val="dk1"/>
                          </a:solidFill>
                          <a:latin typeface="Malgun Gothic"/>
                          <a:ea typeface="Malgun Gothic"/>
                          <a:cs typeface="Malgun Gothic"/>
                          <a:sym typeface="Malgun Gothic"/>
                        </a:rPr>
                        <a:t>남녀고용평등과 일ㆍ가정 양립 지원에 관한 법률</a:t>
                      </a:r>
                      <a:endParaRPr sz="1400" u="none" strike="noStrike" cap="none"/>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u="none" strike="noStrike" cap="none">
                          <a:solidFill>
                            <a:srgbClr val="000000"/>
                          </a:solidFill>
                          <a:latin typeface="Arial"/>
                          <a:ea typeface="Arial"/>
                          <a:cs typeface="Arial"/>
                          <a:sym typeface="Arial"/>
                        </a:rPr>
                        <a:t>유급/무급</a:t>
                      </a:r>
                      <a:endParaRPr/>
                    </a:p>
                  </a:txBody>
                  <a:tcPr marL="37325" marR="37325" marT="10325" marB="10325" anchor="ctr">
                    <a:solidFill>
                      <a:schemeClr val="lt1"/>
                    </a:solidFill>
                  </a:tcPr>
                </a:tc>
                <a:extLst>
                  <a:ext uri="{0D108BD9-81ED-4DB2-BD59-A6C34878D82A}">
                    <a16:rowId xmlns:a16="http://schemas.microsoft.com/office/drawing/2014/main" val="10003"/>
                  </a:ext>
                </a:extLst>
              </a:tr>
              <a:tr h="421225">
                <a:tc>
                  <a:txBody>
                    <a:bodyPr/>
                    <a:lstStyle/>
                    <a:p>
                      <a:pPr marL="0" marR="0" lvl="0" indent="0" algn="ctr" rtl="0">
                        <a:lnSpc>
                          <a:spcPct val="160000"/>
                        </a:lnSpc>
                        <a:spcBef>
                          <a:spcPts val="0"/>
                        </a:spcBef>
                        <a:spcAft>
                          <a:spcPts val="0"/>
                        </a:spcAft>
                        <a:buNone/>
                      </a:pPr>
                      <a:r>
                        <a:rPr lang="ko-KR" sz="1400" b="1" u="none" strike="noStrike" cap="none" dirty="0">
                          <a:solidFill>
                            <a:schemeClr val="dk1"/>
                          </a:solidFill>
                        </a:rPr>
                        <a:t>약정 휴가</a:t>
                      </a:r>
                      <a:endParaRPr sz="1400" b="1" u="none" strike="noStrike" cap="none" dirty="0">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latin typeface="Arial"/>
                          <a:ea typeface="Arial"/>
                          <a:cs typeface="Arial"/>
                          <a:sym typeface="Arial"/>
                        </a:rPr>
                        <a:t>병가, 경조사, 여름휴가 등</a:t>
                      </a:r>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a:solidFill>
                            <a:schemeClr val="dk1"/>
                          </a:solidFill>
                        </a:rPr>
                        <a:t>취업규칙, 단체협약</a:t>
                      </a:r>
                      <a:endParaRPr sz="1400" b="1" u="none" strike="noStrike" cap="none">
                        <a:solidFill>
                          <a:schemeClr val="dk1"/>
                        </a:solidFill>
                        <a:latin typeface="Arial"/>
                        <a:ea typeface="Arial"/>
                        <a:cs typeface="Arial"/>
                        <a:sym typeface="Arial"/>
                      </a:endParaRPr>
                    </a:p>
                  </a:txBody>
                  <a:tcPr marL="37325" marR="37325" marT="10325" marB="10325" anchor="ctr">
                    <a:solidFill>
                      <a:schemeClr val="lt1"/>
                    </a:solidFill>
                  </a:tcPr>
                </a:tc>
                <a:tc>
                  <a:txBody>
                    <a:bodyPr/>
                    <a:lstStyle/>
                    <a:p>
                      <a:pPr marL="0" marR="0" lvl="0" indent="0" algn="ctr" rtl="0">
                        <a:lnSpc>
                          <a:spcPct val="160000"/>
                        </a:lnSpc>
                        <a:spcBef>
                          <a:spcPts val="0"/>
                        </a:spcBef>
                        <a:spcAft>
                          <a:spcPts val="0"/>
                        </a:spcAft>
                        <a:buNone/>
                      </a:pPr>
                      <a:r>
                        <a:rPr lang="ko-KR" sz="1400" b="1" u="none" strike="noStrike" cap="none" dirty="0">
                          <a:solidFill>
                            <a:schemeClr val="dk1"/>
                          </a:solidFill>
                        </a:rPr>
                        <a:t>유급/무급</a:t>
                      </a:r>
                      <a:endParaRPr sz="1400" b="1" u="none" strike="noStrike" cap="none" dirty="0">
                        <a:solidFill>
                          <a:schemeClr val="dk1"/>
                        </a:solidFill>
                        <a:latin typeface="Arial"/>
                        <a:ea typeface="Arial"/>
                        <a:cs typeface="Arial"/>
                        <a:sym typeface="Arial"/>
                      </a:endParaRPr>
                    </a:p>
                  </a:txBody>
                  <a:tcPr marL="37325" marR="37325" marT="10325" marB="10325" anchor="ctr">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다이어그램 1">
            <a:extLst>
              <a:ext uri="{FF2B5EF4-FFF2-40B4-BE49-F238E27FC236}">
                <a16:creationId xmlns:a16="http://schemas.microsoft.com/office/drawing/2014/main" id="{98CCB672-C34A-435E-A7D9-B4DA7B3E93CC}"/>
              </a:ext>
            </a:extLst>
          </p:cNvPr>
          <p:cNvGraphicFramePr/>
          <p:nvPr>
            <p:extLst>
              <p:ext uri="{D42A27DB-BD31-4B8C-83A1-F6EECF244321}">
                <p14:modId xmlns:p14="http://schemas.microsoft.com/office/powerpoint/2010/main" val="3399562071"/>
              </p:ext>
            </p:extLst>
          </p:nvPr>
        </p:nvGraphicFramePr>
        <p:xfrm>
          <a:off x="322729" y="1703293"/>
          <a:ext cx="9879105" cy="534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다이어그램 2">
            <a:extLst>
              <a:ext uri="{FF2B5EF4-FFF2-40B4-BE49-F238E27FC236}">
                <a16:creationId xmlns:a16="http://schemas.microsoft.com/office/drawing/2014/main" id="{F3FAADAB-AB99-4D7C-96B1-F9BDCE2118B6}"/>
              </a:ext>
            </a:extLst>
          </p:cNvPr>
          <p:cNvGraphicFramePr/>
          <p:nvPr>
            <p:extLst>
              <p:ext uri="{D42A27DB-BD31-4B8C-83A1-F6EECF244321}">
                <p14:modId xmlns:p14="http://schemas.microsoft.com/office/powerpoint/2010/main" val="254361277"/>
              </p:ext>
            </p:extLst>
          </p:nvPr>
        </p:nvGraphicFramePr>
        <p:xfrm>
          <a:off x="3177863" y="394447"/>
          <a:ext cx="4168836" cy="1491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77218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txBox="1"/>
          <p:nvPr/>
        </p:nvSpPr>
        <p:spPr>
          <a:xfrm>
            <a:off x="-2005518" y="7778732"/>
            <a:ext cx="20989622" cy="4099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2000" b="0" i="0">
                <a:solidFill>
                  <a:srgbClr val="777777"/>
                </a:solidFill>
                <a:latin typeface="HY헤드라인M" panose="02030600000101010101" pitchFamily="18" charset="-127"/>
                <a:ea typeface="HY헤드라인M" panose="02030600000101010101" pitchFamily="18" charset="-127"/>
                <a:cs typeface="Play"/>
                <a:sym typeface="Play"/>
              </a:rPr>
              <a:t>고득관 매경닷컴 기자(kdk@mk.co.kr)입력 2023. 3. 3</a:t>
            </a:r>
            <a:endParaRPr sz="2000">
              <a:solidFill>
                <a:schemeClr val="dk1"/>
              </a:solidFill>
              <a:latin typeface="HY헤드라인M" panose="02030600000101010101" pitchFamily="18" charset="-127"/>
              <a:ea typeface="HY헤드라인M" panose="02030600000101010101" pitchFamily="18" charset="-127"/>
              <a:cs typeface="Malgun Gothic"/>
              <a:sym typeface="Malgun Gothic"/>
            </a:endParaRPr>
          </a:p>
        </p:txBody>
      </p:sp>
      <p:pic>
        <p:nvPicPr>
          <p:cNvPr id="162" name="Google Shape;162;p6"/>
          <p:cNvPicPr preferRelativeResize="0"/>
          <p:nvPr/>
        </p:nvPicPr>
        <p:blipFill rotWithShape="1">
          <a:blip r:embed="rId3">
            <a:alphaModFix/>
          </a:blip>
          <a:srcRect t="10311" b="62909"/>
          <a:stretch/>
        </p:blipFill>
        <p:spPr>
          <a:xfrm>
            <a:off x="1644316" y="498764"/>
            <a:ext cx="7828548" cy="1909798"/>
          </a:xfrm>
          <a:prstGeom prst="snip2DiagRect">
            <a:avLst>
              <a:gd name="adj1" fmla="val 5000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163" name="Google Shape;163;p6"/>
          <p:cNvPicPr preferRelativeResize="0"/>
          <p:nvPr/>
        </p:nvPicPr>
        <p:blipFill rotWithShape="1">
          <a:blip r:embed="rId4">
            <a:alphaModFix/>
          </a:blip>
          <a:srcRect t="4934"/>
          <a:stretch/>
        </p:blipFill>
        <p:spPr>
          <a:xfrm>
            <a:off x="1332771" y="2739593"/>
            <a:ext cx="8451637" cy="3955838"/>
          </a:xfrm>
          <a:prstGeom prst="rect">
            <a:avLst/>
          </a:prstGeom>
          <a:noFill/>
          <a:ln>
            <a:noFill/>
          </a:ln>
        </p:spPr>
      </p:pic>
      <p:pic>
        <p:nvPicPr>
          <p:cNvPr id="164" name="Google Shape;164;p6"/>
          <p:cNvPicPr preferRelativeResize="0"/>
          <p:nvPr/>
        </p:nvPicPr>
        <p:blipFill rotWithShape="1">
          <a:blip r:embed="rId3">
            <a:alphaModFix/>
          </a:blip>
          <a:srcRect t="91000"/>
          <a:stretch/>
        </p:blipFill>
        <p:spPr>
          <a:xfrm>
            <a:off x="4412258" y="7026462"/>
            <a:ext cx="3019246" cy="421239"/>
          </a:xfrm>
          <a:prstGeom prst="rect">
            <a:avLst/>
          </a:prstGeom>
          <a:noFill/>
          <a:ln>
            <a:noFill/>
          </a:ln>
        </p:spPr>
      </p:pic>
      <p:sp>
        <p:nvSpPr>
          <p:cNvPr id="165" name="Google Shape;165;p6"/>
          <p:cNvSpPr txBox="1"/>
          <p:nvPr/>
        </p:nvSpPr>
        <p:spPr>
          <a:xfrm>
            <a:off x="6513095" y="36215"/>
            <a:ext cx="4162197" cy="40011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chemeClr val="lt1"/>
                </a:solidFill>
                <a:latin typeface="HY헤드라인M" panose="02030600000101010101" pitchFamily="18" charset="-127"/>
                <a:ea typeface="HY헤드라인M" panose="02030600000101010101" pitchFamily="18" charset="-127"/>
                <a:sym typeface="Arial"/>
              </a:rPr>
              <a:t>노동을 하기전에 알아야 할 내용</a:t>
            </a:r>
            <a:endParaRPr sz="2000" dirty="0">
              <a:solidFill>
                <a:schemeClr val="lt1"/>
              </a:solidFill>
              <a:latin typeface="HY헤드라인M" panose="02030600000101010101" pitchFamily="18" charset="-127"/>
              <a:ea typeface="HY헤드라인M" panose="02030600000101010101" pitchFamily="18" charset="-127"/>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3" name="Google Shape;173;p7"/>
          <p:cNvSpPr txBox="1"/>
          <p:nvPr/>
        </p:nvSpPr>
        <p:spPr>
          <a:xfrm>
            <a:off x="6577263" y="219471"/>
            <a:ext cx="4098029" cy="400110"/>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ko-KR" sz="2000" dirty="0">
                <a:solidFill>
                  <a:schemeClr val="lt1"/>
                </a:solidFill>
                <a:latin typeface="Arial"/>
                <a:ea typeface="Arial"/>
                <a:cs typeface="Arial"/>
                <a:sym typeface="Arial"/>
              </a:rPr>
              <a:t>노동을 하기전에 알아야 할 내용</a:t>
            </a:r>
            <a:endParaRPr sz="2000"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8713BA51-AE14-7D45-9756-EC05DE9729B1}"/>
              </a:ext>
            </a:extLst>
          </p:cNvPr>
          <p:cNvSpPr txBox="1"/>
          <p:nvPr/>
        </p:nvSpPr>
        <p:spPr>
          <a:xfrm>
            <a:off x="2684318" y="3628403"/>
            <a:ext cx="5368636" cy="307777"/>
          </a:xfrm>
          <a:prstGeom prst="rect">
            <a:avLst/>
          </a:prstGeom>
          <a:noFill/>
        </p:spPr>
        <p:txBody>
          <a:bodyPr wrap="square">
            <a:spAutoFit/>
          </a:bodyPr>
          <a:lstStyle/>
          <a:p>
            <a:r>
              <a:rPr lang="ko-KR" altLang="en-US" dirty="0"/>
              <a:t>https://www.facebook.com/watch/?v=3779420212190223</a:t>
            </a:r>
          </a:p>
        </p:txBody>
      </p:sp>
      <p:sp>
        <p:nvSpPr>
          <p:cNvPr id="8" name="TextBox 7">
            <a:extLst>
              <a:ext uri="{FF2B5EF4-FFF2-40B4-BE49-F238E27FC236}">
                <a16:creationId xmlns:a16="http://schemas.microsoft.com/office/drawing/2014/main" id="{2399B1DD-FD8E-F61E-BB7A-B7CB41748040}"/>
              </a:ext>
            </a:extLst>
          </p:cNvPr>
          <p:cNvSpPr txBox="1"/>
          <p:nvPr/>
        </p:nvSpPr>
        <p:spPr>
          <a:xfrm>
            <a:off x="3257641" y="6928887"/>
            <a:ext cx="5368636" cy="307777"/>
          </a:xfrm>
          <a:prstGeom prst="rect">
            <a:avLst/>
          </a:prstGeom>
          <a:noFill/>
        </p:spPr>
        <p:txBody>
          <a:bodyPr wrap="square">
            <a:spAutoFit/>
          </a:bodyPr>
          <a:lstStyle/>
          <a:p>
            <a:r>
              <a:rPr lang="ko-KR" altLang="en-US" dirty="0"/>
              <a:t>https://www.facebook.com/share/v/1CCwcT56fx/</a:t>
            </a:r>
          </a:p>
        </p:txBody>
      </p:sp>
      <p:pic>
        <p:nvPicPr>
          <p:cNvPr id="2" name="AQOe8Pd1yDXMGOskNgQJ3CCRtrNgrX_c3vZ2ct242eKXJpK9EJib5lyI9gONBTG2tH2QbiWXBugHfQYdaK4EZWoUvtLbIRWwoBdvXBTqw-irrA">
            <a:hlinkClick r:id="" action="ppaction://media"/>
            <a:extLst>
              <a:ext uri="{FF2B5EF4-FFF2-40B4-BE49-F238E27FC236}">
                <a16:creationId xmlns:a16="http://schemas.microsoft.com/office/drawing/2014/main" id="{1C874357-2BB7-4AF1-B612-EFFF02D7C9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838" y="1250975"/>
            <a:ext cx="9753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902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해외 고수익 알바? 취업? 함부로 갔다가 '범죄'에 이용됩니다.🚨">
            <a:extLst>
              <a:ext uri="{FF2B5EF4-FFF2-40B4-BE49-F238E27FC236}">
                <a16:creationId xmlns:a16="http://schemas.microsoft.com/office/drawing/2014/main" id="{1A01ED0C-F076-45B3-95C1-F1F14AED5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97" y="102476"/>
            <a:ext cx="10308655" cy="7228489"/>
          </a:xfrm>
          <a:prstGeom prst="rect">
            <a:avLst/>
          </a:prstGeom>
          <a:noFill/>
          <a:extLst>
            <a:ext uri="{909E8E84-426E-40DD-AFC4-6F175D3DCCD1}">
              <a14:hiddenFill xmlns:a14="http://schemas.microsoft.com/office/drawing/2010/main">
                <a:solidFill>
                  <a:srgbClr val="FFFFFF"/>
                </a:solidFill>
              </a14:hiddenFill>
            </a:ext>
          </a:extLst>
        </p:spPr>
      </p:pic>
      <p:pic>
        <p:nvPicPr>
          <p:cNvPr id="3" name="온라인 미디어 2" title="해외 고수익 알바? 취업? 함부로 갔다가 '범죄'에 이용됩니다.🚨">
            <a:hlinkClick r:id="" action="ppaction://media"/>
            <a:extLst>
              <a:ext uri="{FF2B5EF4-FFF2-40B4-BE49-F238E27FC236}">
                <a16:creationId xmlns:a16="http://schemas.microsoft.com/office/drawing/2014/main" id="{50D34573-9C96-4803-A140-B32F981CE785}"/>
              </a:ext>
            </a:extLst>
          </p:cNvPr>
          <p:cNvPicPr>
            <a:picLocks noRot="1" noChangeAspect="1"/>
          </p:cNvPicPr>
          <p:nvPr>
            <a:videoFile r:link="rId1"/>
          </p:nvPr>
        </p:nvPicPr>
        <p:blipFill>
          <a:blip r:embed="rId4"/>
          <a:stretch>
            <a:fillRect/>
          </a:stretch>
        </p:blipFill>
        <p:spPr>
          <a:xfrm>
            <a:off x="183297" y="102476"/>
            <a:ext cx="10297403" cy="7228489"/>
          </a:xfrm>
          <a:prstGeom prst="rect">
            <a:avLst/>
          </a:prstGeom>
        </p:spPr>
      </p:pic>
    </p:spTree>
    <p:extLst>
      <p:ext uri="{BB962C8B-B14F-4D97-AF65-F5344CB8AC3E}">
        <p14:creationId xmlns:p14="http://schemas.microsoft.com/office/powerpoint/2010/main" val="95584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6162</Words>
  <Application>Microsoft Office PowerPoint</Application>
  <PresentationFormat>사용자 지정</PresentationFormat>
  <Paragraphs>831</Paragraphs>
  <Slides>62</Slides>
  <Notes>58</Notes>
  <HiddenSlides>0</HiddenSlides>
  <MMClips>3</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62</vt:i4>
      </vt:variant>
    </vt:vector>
  </HeadingPairs>
  <TitlesOfParts>
    <vt:vector size="75" baseType="lpstr">
      <vt:lpstr>Inter</vt:lpstr>
      <vt:lpstr>Spoqa Han Sans</vt:lpstr>
      <vt:lpstr>Gulimche</vt:lpstr>
      <vt:lpstr>함초롬돋움</vt:lpstr>
      <vt:lpstr>HY견고딕</vt:lpstr>
      <vt:lpstr>맑은 고딕</vt:lpstr>
      <vt:lpstr>Noto Sans Symbols</vt:lpstr>
      <vt:lpstr>HY헤드라인M</vt:lpstr>
      <vt:lpstr>맑은 고딕</vt:lpstr>
      <vt:lpstr>arial</vt:lpstr>
      <vt:lpstr>arial</vt:lpstr>
      <vt:lpstr>함초롬바탕</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woo</dc:creator>
  <cp:lastModifiedBy>이보은</cp:lastModifiedBy>
  <cp:revision>103</cp:revision>
  <dcterms:created xsi:type="dcterms:W3CDTF">2017-12-15T02:17:07Z</dcterms:created>
  <dcterms:modified xsi:type="dcterms:W3CDTF">2026-03-01T15:42:31Z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0x0101005E1EACF79A50B34DAD8237F7B13D094A</vt:lpwstr>
  </property>
</Properties>
</file>