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87"/>
  </p:notesMasterIdLst>
  <p:sldIdLst>
    <p:sldId id="256" r:id="rId2"/>
    <p:sldId id="336" r:id="rId3"/>
    <p:sldId id="676" r:id="rId4"/>
    <p:sldId id="677" r:id="rId5"/>
    <p:sldId id="657" r:id="rId6"/>
    <p:sldId id="609" r:id="rId7"/>
    <p:sldId id="659" r:id="rId8"/>
    <p:sldId id="660" r:id="rId9"/>
    <p:sldId id="678" r:id="rId10"/>
    <p:sldId id="679" r:id="rId11"/>
    <p:sldId id="640" r:id="rId12"/>
    <p:sldId id="576" r:id="rId13"/>
    <p:sldId id="577" r:id="rId14"/>
    <p:sldId id="619" r:id="rId15"/>
    <p:sldId id="620" r:id="rId16"/>
    <p:sldId id="621" r:id="rId17"/>
    <p:sldId id="622" r:id="rId18"/>
    <p:sldId id="639" r:id="rId19"/>
    <p:sldId id="578" r:id="rId20"/>
    <p:sldId id="661" r:id="rId21"/>
    <p:sldId id="662" r:id="rId22"/>
    <p:sldId id="624" r:id="rId23"/>
    <p:sldId id="579" r:id="rId24"/>
    <p:sldId id="580" r:id="rId25"/>
    <p:sldId id="581" r:id="rId26"/>
    <p:sldId id="582" r:id="rId27"/>
    <p:sldId id="623" r:id="rId28"/>
    <p:sldId id="641" r:id="rId29"/>
    <p:sldId id="656" r:id="rId30"/>
    <p:sldId id="642" r:id="rId31"/>
    <p:sldId id="583" r:id="rId32"/>
    <p:sldId id="627" r:id="rId33"/>
    <p:sldId id="610" r:id="rId34"/>
    <p:sldId id="644" r:id="rId35"/>
    <p:sldId id="587" r:id="rId36"/>
    <p:sldId id="643" r:id="rId37"/>
    <p:sldId id="684" r:id="rId38"/>
    <p:sldId id="680" r:id="rId39"/>
    <p:sldId id="681" r:id="rId40"/>
    <p:sldId id="682" r:id="rId41"/>
    <p:sldId id="683" r:id="rId42"/>
    <p:sldId id="646" r:id="rId43"/>
    <p:sldId id="664" r:id="rId44"/>
    <p:sldId id="665" r:id="rId45"/>
    <p:sldId id="663" r:id="rId46"/>
    <p:sldId id="588" r:id="rId47"/>
    <p:sldId id="592" r:id="rId48"/>
    <p:sldId id="589" r:id="rId49"/>
    <p:sldId id="593" r:id="rId50"/>
    <p:sldId id="590" r:id="rId51"/>
    <p:sldId id="594" r:id="rId52"/>
    <p:sldId id="598" r:id="rId53"/>
    <p:sldId id="591" r:id="rId54"/>
    <p:sldId id="595" r:id="rId55"/>
    <p:sldId id="596" r:id="rId56"/>
    <p:sldId id="597" r:id="rId57"/>
    <p:sldId id="599" r:id="rId58"/>
    <p:sldId id="600" r:id="rId59"/>
    <p:sldId id="601" r:id="rId60"/>
    <p:sldId id="602" r:id="rId61"/>
    <p:sldId id="669" r:id="rId62"/>
    <p:sldId id="668" r:id="rId63"/>
    <p:sldId id="670" r:id="rId64"/>
    <p:sldId id="671" r:id="rId65"/>
    <p:sldId id="672" r:id="rId66"/>
    <p:sldId id="673" r:id="rId67"/>
    <p:sldId id="674" r:id="rId68"/>
    <p:sldId id="675" r:id="rId69"/>
    <p:sldId id="628" r:id="rId70"/>
    <p:sldId id="629" r:id="rId71"/>
    <p:sldId id="630" r:id="rId72"/>
    <p:sldId id="611" r:id="rId73"/>
    <p:sldId id="655" r:id="rId74"/>
    <p:sldId id="667" r:id="rId75"/>
    <p:sldId id="647" r:id="rId76"/>
    <p:sldId id="612" r:id="rId77"/>
    <p:sldId id="614" r:id="rId78"/>
    <p:sldId id="613" r:id="rId79"/>
    <p:sldId id="615" r:id="rId80"/>
    <p:sldId id="653" r:id="rId81"/>
    <p:sldId id="654" r:id="rId82"/>
    <p:sldId id="618" r:id="rId83"/>
    <p:sldId id="584" r:id="rId84"/>
    <p:sldId id="617" r:id="rId85"/>
    <p:sldId id="478" r:id="rId86"/>
  </p:sldIdLst>
  <p:sldSz cx="10693400" cy="7561263"/>
  <p:notesSz cx="6858000" cy="9144000"/>
  <p:embeddedFontLst>
    <p:embeddedFont>
      <p:font typeface="Tmon몬소리OTF Black" panose="020B0600000101010101" charset="-127"/>
      <p:bold r:id="rId88"/>
    </p:embeddedFont>
    <p:embeddedFont>
      <p:font typeface="HY헤드라인M" panose="02030600000101010101" pitchFamily="18" charset="-127"/>
      <p:regular r:id="rId89"/>
    </p:embeddedFont>
    <p:embeddedFont>
      <p:font typeface="맑은 고딕" panose="020B0503020000020004" pitchFamily="50" charset="-127"/>
      <p:regular r:id="rId90"/>
      <p:bold r:id="rId91"/>
    </p:embeddedFont>
    <p:embeddedFont>
      <p:font typeface="휴먼둥근헤드라인" panose="02030504000101010101" pitchFamily="18" charset="-127"/>
      <p:regular r:id="rId92"/>
    </p:embeddedFont>
    <p:embeddedFont>
      <p:font typeface="함초롬바탕" panose="02030604000101010101" pitchFamily="18" charset="-127"/>
      <p:regular r:id="rId93"/>
      <p:bold r:id="rId94"/>
    </p:embeddedFont>
    <p:embeddedFont>
      <p:font typeface="이순신 돋움체 B" panose="02020603020101020101" pitchFamily="18" charset="-127"/>
      <p:regular r:id="rId95"/>
    </p:embeddedFont>
  </p:embeddedFontLst>
  <p:defaultTextStyle>
    <a:defPPr>
      <a:defRPr lang="ko-KR"/>
    </a:defPPr>
    <a:lvl1pPr marL="0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497845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995690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493535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1991380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489225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2987070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484916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3982761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36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00FF"/>
    <a:srgbClr val="22B4E2"/>
    <a:srgbClr val="4BACC6"/>
    <a:srgbClr val="EDEDED"/>
    <a:srgbClr val="00C5DA"/>
    <a:srgbClr val="00AEC1"/>
    <a:srgbClr val="33CCFF"/>
    <a:srgbClr val="FF9966"/>
    <a:srgbClr val="5757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테마 스타일 1 - 강조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57" autoAdjust="0"/>
    <p:restoredTop sz="72451" autoAdjust="0"/>
  </p:normalViewPr>
  <p:slideViewPr>
    <p:cSldViewPr>
      <p:cViewPr varScale="1">
        <p:scale>
          <a:sx n="66" d="100"/>
          <a:sy n="66" d="100"/>
        </p:scale>
        <p:origin x="510" y="60"/>
      </p:cViewPr>
      <p:guideLst>
        <p:guide orient="horz" pos="2382"/>
        <p:guide pos="3369"/>
      </p:guideLst>
    </p:cSldViewPr>
  </p:slideViewPr>
  <p:outlineViewPr>
    <p:cViewPr>
      <p:scale>
        <a:sx n="33" d="100"/>
        <a:sy n="33" d="100"/>
      </p:scale>
      <p:origin x="0" y="-1717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-28878"/>
    </p:cViewPr>
  </p:sorterViewPr>
  <p:notesViewPr>
    <p:cSldViewPr>
      <p:cViewPr varScale="1">
        <p:scale>
          <a:sx n="83" d="100"/>
          <a:sy n="83" d="100"/>
        </p:scale>
        <p:origin x="-233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font" Target="fonts/font2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font" Target="fonts/font3.fntdata"/><Relationship Id="rId95" Type="http://schemas.openxmlformats.org/officeDocument/2006/relationships/font" Target="fonts/font8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font" Target="fonts/font1.fntdata"/><Relationship Id="rId91" Type="http://schemas.openxmlformats.org/officeDocument/2006/relationships/font" Target="fonts/font4.fntdata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font" Target="fonts/font7.fntdata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5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6.fntdata"/><Relationship Id="rId9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216FF6-E0F3-4011-AECB-CF97C16A2246}" type="datetimeFigureOut">
              <a:rPr lang="ko-KR" altLang="en-US" smtClean="0"/>
              <a:t>2026-03-13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B27ADB-F041-47AE-9869-F44F776A73A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310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1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868318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2025</a:t>
            </a:r>
            <a:r>
              <a:rPr lang="ko-KR" altLang="en-US" dirty="0"/>
              <a:t>년에는 현장실습 역사는 설명으로 부탁드립니다</a:t>
            </a:r>
            <a:r>
              <a:rPr lang="en-US" altLang="ko-KR" dirty="0"/>
              <a:t>. </a:t>
            </a:r>
          </a:p>
          <a:p>
            <a:r>
              <a:rPr lang="ko-KR" altLang="en-US" dirty="0"/>
              <a:t>현장실습은 경제개발</a:t>
            </a:r>
            <a:r>
              <a:rPr lang="en-US" altLang="ko-KR" dirty="0"/>
              <a:t>5</a:t>
            </a:r>
            <a:r>
              <a:rPr lang="ko-KR" altLang="en-US" dirty="0"/>
              <a:t>개년 계획에 따라 </a:t>
            </a:r>
            <a:r>
              <a:rPr lang="en-US" altLang="ko-KR" dirty="0"/>
              <a:t>1973</a:t>
            </a:r>
            <a:r>
              <a:rPr lang="ko-KR" altLang="en-US" dirty="0"/>
              <a:t>년에</a:t>
            </a:r>
            <a:r>
              <a:rPr lang="ko-KR" altLang="en-US" baseline="0" dirty="0"/>
              <a:t> 의무화가 되었고 </a:t>
            </a:r>
            <a:endParaRPr lang="en-US" altLang="ko-KR" baseline="0" dirty="0"/>
          </a:p>
          <a:p>
            <a:r>
              <a:rPr lang="ko-KR" altLang="en-US" baseline="0" dirty="0"/>
              <a:t>공업계고에서 취업하기 전 미리 일을 배운다는 명분으로 시행되었으나</a:t>
            </a:r>
            <a:endParaRPr lang="en-US" altLang="ko-KR" baseline="0" dirty="0"/>
          </a:p>
          <a:p>
            <a:r>
              <a:rPr lang="ko-KR" altLang="en-US" baseline="0" dirty="0"/>
              <a:t>실상 값싼 노동력으로 산업체에 미숙련 노동자를 제공하는 과정이었다</a:t>
            </a:r>
            <a:r>
              <a:rPr lang="en-US" altLang="ko-KR" baseline="0" dirty="0"/>
              <a:t>.</a:t>
            </a:r>
          </a:p>
          <a:p>
            <a:r>
              <a:rPr lang="ko-KR" altLang="en-US" baseline="0" dirty="0" err="1"/>
              <a:t>다음소희와</a:t>
            </a:r>
            <a:r>
              <a:rPr lang="ko-KR" altLang="en-US" baseline="0" dirty="0"/>
              <a:t> 같은 사고가 자주 발생하여 </a:t>
            </a:r>
            <a:r>
              <a:rPr lang="en-US" altLang="ko-KR" baseline="0" dirty="0"/>
              <a:t>2018</a:t>
            </a:r>
            <a:r>
              <a:rPr lang="ko-KR" altLang="en-US" baseline="0" dirty="0"/>
              <a:t>년부터 학습 중심 현장실습으로 바뀌어가고 있다</a:t>
            </a:r>
            <a:r>
              <a:rPr lang="en-US" altLang="ko-KR" baseline="0" dirty="0"/>
              <a:t>.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93578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2026</a:t>
            </a:r>
            <a:r>
              <a:rPr lang="ko-KR" altLang="en-US" dirty="0" smtClean="0"/>
              <a:t>년 수정</a:t>
            </a:r>
            <a:r>
              <a:rPr lang="en-US" altLang="ko-KR" dirty="0" smtClean="0"/>
              <a:t>(2025</a:t>
            </a:r>
            <a:r>
              <a:rPr lang="ko-KR" altLang="en-US" dirty="0" smtClean="0"/>
              <a:t>년 개정 </a:t>
            </a:r>
            <a:r>
              <a:rPr lang="ko-KR" altLang="en-US" dirty="0" err="1" smtClean="0"/>
              <a:t>직업계고</a:t>
            </a:r>
            <a:r>
              <a:rPr lang="ko-KR" altLang="en-US" dirty="0" smtClean="0"/>
              <a:t> 현장실습 운영 공통 매뉴얼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493564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2026</a:t>
            </a:r>
            <a:r>
              <a:rPr lang="ko-KR" altLang="en-US" dirty="0" smtClean="0"/>
              <a:t>년 수정</a:t>
            </a:r>
            <a:r>
              <a:rPr lang="en-US" altLang="ko-KR" dirty="0" smtClean="0"/>
              <a:t>(</a:t>
            </a:r>
            <a:r>
              <a:rPr lang="ko-KR" altLang="en-US" dirty="0" smtClean="0"/>
              <a:t>추가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9056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 smtClean="0"/>
              <a:t>2026</a:t>
            </a:r>
            <a:r>
              <a:rPr lang="ko-KR" altLang="en-US" dirty="0" smtClean="0"/>
              <a:t>년 수정</a:t>
            </a:r>
            <a:endParaRPr lang="en-US" altLang="ko-KR" dirty="0" smtClean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smtClean="0"/>
              <a:t>영화 </a:t>
            </a:r>
            <a:r>
              <a:rPr lang="en-US" altLang="ko-KR" dirty="0" smtClean="0"/>
              <a:t>3</a:t>
            </a:r>
            <a:r>
              <a:rPr lang="ko-KR" altLang="en-US" dirty="0" smtClean="0"/>
              <a:t>학년 </a:t>
            </a:r>
            <a:r>
              <a:rPr lang="en-US" altLang="ko-KR" dirty="0" smtClean="0"/>
              <a:t>2</a:t>
            </a:r>
            <a:r>
              <a:rPr lang="ko-KR" altLang="en-US" dirty="0" smtClean="0"/>
              <a:t>학기의 현장 실습은 이중 어떤 유형인가</a:t>
            </a:r>
            <a:r>
              <a:rPr lang="en-US" altLang="ko-KR" dirty="0" smtClean="0"/>
              <a:t>?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126901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2024</a:t>
            </a:r>
            <a:r>
              <a:rPr lang="ko-KR" altLang="en-US" dirty="0"/>
              <a:t>년 추가</a:t>
            </a:r>
            <a:r>
              <a:rPr lang="en-US" altLang="ko-KR" dirty="0"/>
              <a:t>(</a:t>
            </a:r>
            <a:r>
              <a:rPr lang="ko-KR" altLang="en-US" dirty="0" err="1"/>
              <a:t>강사용</a:t>
            </a:r>
            <a:r>
              <a:rPr lang="en-US" altLang="ko-KR" dirty="0"/>
              <a:t>)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717615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2024</a:t>
            </a:r>
            <a:r>
              <a:rPr lang="ko-KR" altLang="en-US" dirty="0"/>
              <a:t>년 추가</a:t>
            </a:r>
            <a:r>
              <a:rPr lang="en-US" altLang="ko-KR" dirty="0"/>
              <a:t>(</a:t>
            </a:r>
            <a:r>
              <a:rPr lang="ko-KR" altLang="en-US" dirty="0" err="1"/>
              <a:t>강사용</a:t>
            </a:r>
            <a:r>
              <a:rPr lang="en-US" altLang="ko-KR" dirty="0"/>
              <a:t>)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535748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538860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2026</a:t>
            </a:r>
            <a:r>
              <a:rPr lang="ko-KR" altLang="en-US" dirty="0" smtClean="0"/>
              <a:t>년 수정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021677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2026</a:t>
            </a:r>
            <a:r>
              <a:rPr lang="ko-KR" altLang="en-US" dirty="0" smtClean="0"/>
              <a:t>년 추가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78224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2026</a:t>
            </a:r>
            <a:r>
              <a:rPr lang="ko-KR" altLang="en-US" dirty="0" smtClean="0"/>
              <a:t>년 추가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70966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492457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 smtClean="0"/>
              <a:t>2026</a:t>
            </a:r>
            <a:r>
              <a:rPr lang="ko-KR" altLang="en-US" dirty="0" smtClean="0"/>
              <a:t>년</a:t>
            </a:r>
            <a:r>
              <a:rPr lang="ko-KR" altLang="en-US" baseline="0" dirty="0" smtClean="0"/>
              <a:t> 수정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10020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 smtClean="0"/>
              <a:t>2026</a:t>
            </a:r>
            <a:r>
              <a:rPr lang="ko-KR" altLang="en-US" dirty="0" smtClean="0"/>
              <a:t>년</a:t>
            </a:r>
            <a:r>
              <a:rPr lang="ko-KR" altLang="en-US" baseline="0" dirty="0" smtClean="0"/>
              <a:t> 수정</a:t>
            </a:r>
            <a:endParaRPr lang="en-US" altLang="ko-KR" baseline="0" dirty="0" smtClean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aseline="0" dirty="0" smtClean="0"/>
              <a:t>벌금형 처벌은 전과가 남음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59856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현장실습 표준협약서에서 실습생이 꼭 확인해야 할 사항은 다음의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다섯가지입니다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577762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38936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754644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1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2025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 내용 수정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372854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094931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 smtClean="0"/>
              <a:t>강사용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607344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(SNS </a:t>
            </a:r>
            <a:r>
              <a:rPr lang="ko-KR" altLang="en-US" dirty="0" smtClean="0"/>
              <a:t>모니터링</a:t>
            </a:r>
            <a:r>
              <a:rPr lang="en-US" altLang="ko-KR" dirty="0" smtClean="0"/>
              <a:t>) </a:t>
            </a:r>
            <a:r>
              <a:rPr lang="ko-KR" altLang="en-US" dirty="0" smtClean="0"/>
              <a:t>현장실습 중 학교 교사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취업지원관</a:t>
            </a:r>
            <a:r>
              <a:rPr lang="ko-KR" altLang="en-US" dirty="0" smtClean="0"/>
              <a:t> 등의 주관으로 </a:t>
            </a:r>
            <a:r>
              <a:rPr lang="en-US" altLang="ko-KR" dirty="0" smtClean="0"/>
              <a:t>SNS(</a:t>
            </a:r>
            <a:r>
              <a:rPr lang="ko-KR" altLang="en-US" dirty="0" smtClean="0"/>
              <a:t>단체 톡 등</a:t>
            </a:r>
            <a:r>
              <a:rPr lang="en-US" altLang="ko-KR" dirty="0" smtClean="0"/>
              <a:t>)</a:t>
            </a:r>
            <a:r>
              <a:rPr lang="ko-KR" altLang="en-US" dirty="0" smtClean="0"/>
              <a:t>를 통해 </a:t>
            </a:r>
            <a:r>
              <a:rPr lang="ko-KR" altLang="en-US" dirty="0" err="1" smtClean="0"/>
              <a:t>현장실습생</a:t>
            </a:r>
            <a:r>
              <a:rPr lang="ko-KR" altLang="en-US" dirty="0" smtClean="0"/>
              <a:t> 상담 및 모니터링 실시</a:t>
            </a:r>
            <a:endParaRPr lang="en-US" altLang="ko-KR" dirty="0" smtClean="0"/>
          </a:p>
          <a:p>
            <a:r>
              <a:rPr lang="en-US" altLang="ko-KR" dirty="0" smtClean="0"/>
              <a:t>(LMS </a:t>
            </a:r>
            <a:r>
              <a:rPr lang="ko-KR" altLang="en-US" dirty="0" smtClean="0"/>
              <a:t>모니터링</a:t>
            </a:r>
            <a:r>
              <a:rPr lang="en-US" altLang="ko-KR" dirty="0" smtClean="0"/>
              <a:t>) </a:t>
            </a:r>
            <a:r>
              <a:rPr lang="ko-KR" altLang="en-US" dirty="0" smtClean="0"/>
              <a:t>학교는 학생이 작성한 실습일지를 매일 확인하는 등 모니터링 실시</a:t>
            </a:r>
            <a:endParaRPr lang="en-US" altLang="ko-KR" dirty="0" smtClean="0"/>
          </a:p>
          <a:p>
            <a:r>
              <a:rPr lang="en-US" altLang="ko-KR" dirty="0" smtClean="0"/>
              <a:t>(</a:t>
            </a:r>
            <a:r>
              <a:rPr lang="ko-KR" altLang="en-US" dirty="0" smtClean="0"/>
              <a:t>학교전담노무사</a:t>
            </a:r>
            <a:r>
              <a:rPr lang="en-US" altLang="ko-KR" dirty="0" smtClean="0"/>
              <a:t>) </a:t>
            </a:r>
            <a:r>
              <a:rPr lang="ko-KR" altLang="en-US" dirty="0" smtClean="0"/>
              <a:t>학교전담노무사와의 개인 연락을 통한 상담 실시 </a:t>
            </a:r>
            <a:r>
              <a:rPr lang="en-US" altLang="ko-KR" dirty="0" smtClean="0"/>
              <a:t>※ </a:t>
            </a:r>
            <a:r>
              <a:rPr lang="ko-KR" altLang="en-US" dirty="0" smtClean="0"/>
              <a:t>학교는 현장실습 시작 전에 학생에게 학교전담노무사 연락처 및 상담 방법 안내 </a:t>
            </a:r>
            <a:endParaRPr lang="en-US" altLang="ko-KR" dirty="0" smtClean="0"/>
          </a:p>
          <a:p>
            <a:r>
              <a:rPr lang="ko-KR" altLang="en-US" dirty="0" smtClean="0"/>
              <a:t> 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직업계고</a:t>
            </a:r>
            <a:r>
              <a:rPr lang="ko-KR" altLang="en-US" dirty="0" smtClean="0"/>
              <a:t> 현장실습 </a:t>
            </a:r>
            <a:r>
              <a:rPr lang="ko-KR" altLang="en-US" dirty="0" err="1" smtClean="0"/>
              <a:t>부당대우</a:t>
            </a:r>
            <a:r>
              <a:rPr lang="ko-KR" altLang="en-US" dirty="0" smtClean="0"/>
              <a:t> 신고센터</a:t>
            </a:r>
            <a:r>
              <a:rPr lang="en-US" altLang="ko-KR" dirty="0" smtClean="0"/>
              <a:t>) </a:t>
            </a:r>
            <a:r>
              <a:rPr lang="ko-KR" altLang="en-US" dirty="0" err="1" smtClean="0"/>
              <a:t>직업계고</a:t>
            </a:r>
            <a:r>
              <a:rPr lang="ko-KR" altLang="en-US" dirty="0" smtClean="0"/>
              <a:t> 현장실습 </a:t>
            </a:r>
            <a:r>
              <a:rPr lang="ko-KR" altLang="en-US" dirty="0" err="1" smtClean="0"/>
              <a:t>부당대우</a:t>
            </a:r>
            <a:r>
              <a:rPr lang="ko-KR" altLang="en-US" dirty="0" smtClean="0"/>
              <a:t> 신고센터를 </a:t>
            </a:r>
            <a:r>
              <a:rPr lang="ko-KR" altLang="en-US" dirty="0" err="1" smtClean="0"/>
              <a:t>중앙･시･도</a:t>
            </a:r>
            <a:r>
              <a:rPr lang="ko-KR" altLang="en-US" dirty="0" smtClean="0"/>
              <a:t> 취업지원 센터에서 운영하고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노무사와 연계하여 즉각적인 </a:t>
            </a:r>
            <a:r>
              <a:rPr lang="ko-KR" altLang="en-US" dirty="0" err="1" smtClean="0"/>
              <a:t>권익구제･시정조치</a:t>
            </a:r>
            <a:r>
              <a:rPr lang="ko-KR" altLang="en-US" dirty="0" smtClean="0"/>
              <a:t> 지원</a:t>
            </a:r>
            <a:endParaRPr lang="en-US" altLang="ko-KR" dirty="0" smtClean="0"/>
          </a:p>
          <a:p>
            <a:r>
              <a:rPr lang="en-US" altLang="ko-KR" dirty="0" smtClean="0"/>
              <a:t>5) </a:t>
            </a:r>
            <a:r>
              <a:rPr lang="ko-KR" altLang="en-US" dirty="0" err="1" smtClean="0"/>
              <a:t>현장실습생</a:t>
            </a:r>
            <a:r>
              <a:rPr lang="ko-KR" altLang="en-US" dirty="0" smtClean="0"/>
              <a:t> 피해 구제 과정에서 각종 비용 발생 시 학교 현장실습 운영비를 활용할 수 있음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085981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1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14372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1’15”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64736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2025</a:t>
            </a:r>
            <a:r>
              <a:rPr lang="ko-KR" altLang="en-US" dirty="0"/>
              <a:t>년 내용 수정</a:t>
            </a:r>
            <a:endParaRPr lang="en-US" altLang="ko-K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833797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1"/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산재처리를 하는 것이 왜 중요한가</a:t>
            </a:r>
            <a:r>
              <a:rPr lang="en-US" altLang="ko-K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후유증이 발생했을 경우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산재판정시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지속적으로 치료를 받을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fontAlgn="base"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기업 입장에서는 산재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급여발생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횟수와 금액이 커지면 다음해에 기업에서 부담하는 보험료가 올라갑니다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10456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err="1" smtClean="0"/>
              <a:t>강사용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705050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2024</a:t>
            </a:r>
            <a:r>
              <a:rPr lang="ko-KR" altLang="en-US" dirty="0"/>
              <a:t>년 신규</a:t>
            </a:r>
            <a:endParaRPr lang="en-US" altLang="ko-K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410878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2024</a:t>
            </a:r>
            <a:r>
              <a:rPr lang="ko-KR" altLang="en-US" dirty="0"/>
              <a:t>년 신규</a:t>
            </a:r>
            <a:endParaRPr lang="en-US" altLang="ko-K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754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2024</a:t>
            </a:r>
            <a:r>
              <a:rPr lang="ko-KR" altLang="en-US" dirty="0"/>
              <a:t>년 신규</a:t>
            </a:r>
            <a:endParaRPr lang="en-US" altLang="ko-K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973821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지금 보실 영상은 현재 학습중심현장실습제도의 문제점입니다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바꾸어야 할 부분이 많습니다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학생의 신분이라 할 지라도 노동자의 권리를 보장하는 방향으로 바뀌어야 할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1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856392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영상 추가</a:t>
            </a:r>
            <a:endParaRPr lang="en-US" altLang="ko-KR" dirty="0"/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다음 영상은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대학교의 현장실습에 대한 문제점을 보여주고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현장실습이 대학교에서도 이루어지는데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근로기준법의 적용을 받아야 한다는 판결이 중요한 지점입니다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5318954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2025</a:t>
            </a:r>
            <a:r>
              <a:rPr lang="ko-KR" altLang="en-US" dirty="0"/>
              <a:t>년 추가 영상 </a:t>
            </a:r>
            <a:r>
              <a:rPr lang="en-US" altLang="ko-KR" dirty="0"/>
              <a:t>3’34”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3177406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2025</a:t>
            </a:r>
            <a:r>
              <a:rPr lang="ko-KR" altLang="en-US" dirty="0"/>
              <a:t>년 추가 영상 </a:t>
            </a:r>
            <a:r>
              <a:rPr lang="en-US" altLang="ko-KR" dirty="0"/>
              <a:t>2’14”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13140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1’15</a:t>
            </a:r>
            <a:r>
              <a:rPr lang="en-US" altLang="ko-KR" dirty="0" smtClean="0"/>
              <a:t>” https://www.youtube.com/watch?v=7gVBlELf8Hw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625529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42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8577572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43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0676950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44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6622943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45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2579103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이번 페이지부터는 현장실습표준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협약시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권리에 관한 내용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가지 설명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퀴즈로 내용확인으로 구성하였습니다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fontAlgn="base" latinLnBrk="1"/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함께 읽고</a:t>
            </a:r>
            <a:r>
              <a:rPr lang="en-US" altLang="ko-K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퀴즈로 확인하면서 </a:t>
            </a:r>
            <a:r>
              <a:rPr lang="en-US" altLang="ko-K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번 반복</a:t>
            </a:r>
            <a:r>
              <a:rPr lang="en-US" altLang="ko-K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실제 현장실습생의 </a:t>
            </a:r>
            <a:r>
              <a:rPr lang="ko-KR" alt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카톡내용에</a:t>
            </a:r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적용해보고 </a:t>
            </a:r>
            <a:r>
              <a:rPr lang="ko-KR" alt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현장실습시</a:t>
            </a:r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발생하는 사안을 발견하고 대처방안을 제시하는 단계로 준비하였습니다</a:t>
            </a:r>
            <a:r>
              <a:rPr lang="en-US" altLang="ko-K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현장실습표준협약서의 중요 내용을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번 반복하여 학생들에게 현장실습표준협약서에 담긴 권리를 전달합니다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46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1212315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(  ) </a:t>
            </a:r>
            <a:r>
              <a:rPr lang="ko-KR" altLang="en-US" dirty="0"/>
              <a:t>괄호의 공란 부분은</a:t>
            </a:r>
            <a:r>
              <a:rPr lang="ko-KR" altLang="en-US" baseline="0" dirty="0"/>
              <a:t> 회사 내규를 따르되</a:t>
            </a:r>
            <a:r>
              <a:rPr lang="en-US" altLang="ko-KR" baseline="0" dirty="0"/>
              <a:t>, </a:t>
            </a:r>
            <a:r>
              <a:rPr lang="ko-KR" altLang="en-US" baseline="0" dirty="0"/>
              <a:t>근로기준법을 준수해야 합니다</a:t>
            </a:r>
            <a:r>
              <a:rPr lang="en-US" altLang="ko-KR" baseline="0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50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2494930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57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4512888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위험을 감지하거나 문제가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발생했을때는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하던 일을 멈춰야 한다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작업대피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중지권이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있다는 것을 설명합니다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60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8346539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시뮬레이션을 통해서 일하다 다쳤을 경우 어떻게 자신을 지켜야 하는지 실제적으로 확인할 수 있도록 함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학생들에게 질문하고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어떤 과정을 거쳐야 하는지 학생들의 의견을 나열해봅니다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혹은 조별로 작성해서 발표하도록 합니다</a:t>
            </a:r>
            <a:r>
              <a:rPr lang="en-US" altLang="ko-KR" smtClean="0"/>
              <a:t>.</a:t>
            </a:r>
            <a:endParaRPr lang="en-US" altLang="ko-KR" dirty="0"/>
          </a:p>
          <a:p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61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5570187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b="1" dirty="0" smtClean="0"/>
              <a:t>정답 </a:t>
            </a:r>
            <a:r>
              <a:rPr lang="en-US" altLang="ko-KR" b="1" dirty="0" smtClean="0"/>
              <a:t>: C</a:t>
            </a:r>
          </a:p>
          <a:p>
            <a:r>
              <a:rPr lang="ko-KR" altLang="en-US" dirty="0" smtClean="0"/>
              <a:t>👉 이유</a:t>
            </a:r>
          </a:p>
          <a:p>
            <a:r>
              <a:rPr lang="ko-KR" altLang="en-US" dirty="0" smtClean="0"/>
              <a:t>추가 사고 예방</a:t>
            </a:r>
          </a:p>
          <a:p>
            <a:r>
              <a:rPr lang="ko-KR" altLang="en-US" dirty="0" smtClean="0"/>
              <a:t>생명</a:t>
            </a:r>
            <a:r>
              <a:rPr lang="en-US" altLang="ko-KR" dirty="0" smtClean="0"/>
              <a:t>·</a:t>
            </a:r>
            <a:r>
              <a:rPr lang="ko-KR" altLang="en-US" dirty="0" smtClean="0"/>
              <a:t>신체 보호 최우선</a:t>
            </a:r>
          </a:p>
          <a:p>
            <a:r>
              <a:rPr lang="ko-KR" altLang="en-US" dirty="0" smtClean="0"/>
              <a:t>사고 기록 남기기 중요</a:t>
            </a:r>
          </a:p>
          <a:p>
            <a:r>
              <a:rPr lang="ko-KR" altLang="en-US" b="1" dirty="0" smtClean="0"/>
              <a:t>실제 학생들이 많이 하는 실수</a:t>
            </a:r>
          </a:p>
          <a:p>
            <a:r>
              <a:rPr lang="ko-KR" altLang="en-US" b="1" dirty="0" smtClean="0"/>
              <a:t>❌ “죄송합니다</a:t>
            </a:r>
            <a:r>
              <a:rPr lang="en-US" altLang="ko-KR" b="1" dirty="0" smtClean="0"/>
              <a:t>… </a:t>
            </a:r>
            <a:r>
              <a:rPr lang="ko-KR" altLang="en-US" b="1" dirty="0" smtClean="0"/>
              <a:t>제가 실수했어요</a:t>
            </a:r>
            <a:r>
              <a:rPr lang="en-US" altLang="ko-KR" b="1" dirty="0" smtClean="0"/>
              <a:t>.”</a:t>
            </a:r>
          </a:p>
          <a:p>
            <a:r>
              <a:rPr lang="ko-KR" altLang="en-US" dirty="0" smtClean="0"/>
              <a:t>👉 절대 이렇게 말하지 않아도 됩니다</a:t>
            </a:r>
            <a:r>
              <a:rPr lang="en-US" altLang="ko-KR" dirty="0" smtClean="0"/>
              <a:t>.</a:t>
            </a:r>
          </a:p>
          <a:p>
            <a:r>
              <a:rPr lang="en-US" altLang="ko-KR" dirty="0" smtClean="0"/>
              <a:t>✔ </a:t>
            </a:r>
            <a:r>
              <a:rPr lang="ko-KR" altLang="en-US" dirty="0" smtClean="0"/>
              <a:t>작업 중 사고 </a:t>
            </a:r>
            <a:r>
              <a:rPr lang="en-US" altLang="ko-KR" dirty="0" smtClean="0"/>
              <a:t>= </a:t>
            </a:r>
            <a:r>
              <a:rPr lang="ko-KR" altLang="en-US" dirty="0" smtClean="0"/>
              <a:t>개인 잘못 아님</a:t>
            </a:r>
            <a:br>
              <a:rPr lang="ko-KR" altLang="en-US" dirty="0" smtClean="0"/>
            </a:br>
            <a:r>
              <a:rPr lang="ko-KR" altLang="en-US" dirty="0" smtClean="0"/>
              <a:t>✔ 안전 교육 부족 가능성</a:t>
            </a:r>
            <a:br>
              <a:rPr lang="ko-KR" altLang="en-US" dirty="0" smtClean="0"/>
            </a:br>
            <a:r>
              <a:rPr lang="ko-KR" altLang="en-US" dirty="0" smtClean="0"/>
              <a:t>✔ 보호장치 </a:t>
            </a:r>
            <a:r>
              <a:rPr lang="ko-KR" altLang="en-US" dirty="0" err="1" smtClean="0"/>
              <a:t>미설치</a:t>
            </a:r>
            <a:r>
              <a:rPr lang="ko-KR" altLang="en-US" dirty="0" smtClean="0"/>
              <a:t> 가능성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62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37490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 smtClean="0"/>
              <a:t>강사용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660017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b="1" dirty="0" smtClean="0"/>
              <a:t>응급 상황 행동 체크</a:t>
            </a:r>
          </a:p>
          <a:p>
            <a:r>
              <a:rPr lang="ko-KR" altLang="en-US" dirty="0" smtClean="0"/>
              <a:t>☑ 작업 즉시 중단</a:t>
            </a:r>
            <a:br>
              <a:rPr lang="ko-KR" altLang="en-US" dirty="0" smtClean="0"/>
            </a:br>
            <a:r>
              <a:rPr lang="ko-KR" altLang="en-US" dirty="0" smtClean="0"/>
              <a:t>☑ 관리자 호출</a:t>
            </a:r>
            <a:br>
              <a:rPr lang="ko-KR" altLang="en-US" dirty="0" smtClean="0"/>
            </a:br>
            <a:r>
              <a:rPr lang="ko-KR" altLang="en-US" dirty="0" smtClean="0"/>
              <a:t>☑ 동료 도움 요청</a:t>
            </a:r>
            <a:br>
              <a:rPr lang="ko-KR" altLang="en-US" dirty="0" smtClean="0"/>
            </a:br>
            <a:r>
              <a:rPr lang="ko-KR" altLang="en-US" dirty="0" smtClean="0"/>
              <a:t>☑ 병원 이동 요구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63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964401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👉 이 말 한마디가 매우 중요합니다</a:t>
            </a:r>
            <a:r>
              <a:rPr lang="en-US" altLang="ko-KR" dirty="0" smtClean="0"/>
              <a:t>.</a:t>
            </a:r>
          </a:p>
          <a:p>
            <a:r>
              <a:rPr lang="en-US" altLang="ko-KR" dirty="0" smtClean="0"/>
              <a:t>✔ </a:t>
            </a:r>
            <a:r>
              <a:rPr lang="ko-KR" altLang="en-US" dirty="0" smtClean="0"/>
              <a:t>진료기록 </a:t>
            </a:r>
            <a:r>
              <a:rPr lang="en-US" altLang="ko-KR" dirty="0" smtClean="0"/>
              <a:t>= </a:t>
            </a:r>
            <a:r>
              <a:rPr lang="ko-KR" altLang="en-US" dirty="0" smtClean="0"/>
              <a:t>산재 인정 핵심 증거</a:t>
            </a:r>
          </a:p>
          <a:p>
            <a:r>
              <a:rPr lang="ko-KR" altLang="en-US" b="1" dirty="0" smtClean="0"/>
              <a:t>회사가 이렇게 말할 수도 있습니다</a:t>
            </a:r>
          </a:p>
          <a:p>
            <a:r>
              <a:rPr lang="ko-KR" altLang="en-US" b="1" dirty="0" smtClean="0"/>
              <a:t>💬 실제 많이 나오는 말</a:t>
            </a:r>
          </a:p>
          <a:p>
            <a:r>
              <a:rPr lang="ko-KR" altLang="en-US" dirty="0" smtClean="0"/>
              <a:t>👉 “산재 신청하면 회사 힘들어</a:t>
            </a:r>
            <a:r>
              <a:rPr lang="en-US" altLang="ko-KR" dirty="0" smtClean="0"/>
              <a:t>.”</a:t>
            </a:r>
            <a:br>
              <a:rPr lang="en-US" altLang="ko-KR" dirty="0" smtClean="0"/>
            </a:br>
            <a:r>
              <a:rPr lang="ko-KR" altLang="en-US" dirty="0" smtClean="0"/>
              <a:t>👉 “개인 보험으로 처리하자</a:t>
            </a:r>
            <a:r>
              <a:rPr lang="en-US" altLang="ko-KR" dirty="0" smtClean="0"/>
              <a:t>.”</a:t>
            </a:r>
            <a:br>
              <a:rPr lang="en-US" altLang="ko-KR" dirty="0" smtClean="0"/>
            </a:br>
            <a:r>
              <a:rPr lang="ko-KR" altLang="en-US" dirty="0" smtClean="0"/>
              <a:t>👉 “학교에도 알리지 말자</a:t>
            </a:r>
            <a:r>
              <a:rPr lang="en-US" altLang="ko-KR" dirty="0" smtClean="0"/>
              <a:t>.”</a:t>
            </a:r>
          </a:p>
          <a:p>
            <a:r>
              <a:rPr lang="ko-KR" altLang="en-US" b="1" dirty="0" smtClean="0"/>
              <a:t>학생 대응 스크립트</a:t>
            </a:r>
          </a:p>
          <a:p>
            <a:r>
              <a:rPr lang="ko-KR" altLang="en-US" dirty="0" smtClean="0"/>
              <a:t>👉 “학교에도 알려야 합니다</a:t>
            </a:r>
            <a:r>
              <a:rPr lang="en-US" altLang="ko-KR" dirty="0" smtClean="0"/>
              <a:t>.”</a:t>
            </a:r>
            <a:br>
              <a:rPr lang="en-US" altLang="ko-KR" dirty="0" smtClean="0"/>
            </a:br>
            <a:r>
              <a:rPr lang="ko-KR" altLang="en-US" dirty="0" smtClean="0"/>
              <a:t>👉 “산재 상담을 받아보겠습니다</a:t>
            </a:r>
            <a:r>
              <a:rPr lang="en-US" altLang="ko-KR" dirty="0" smtClean="0"/>
              <a:t>.”</a:t>
            </a:r>
            <a:br>
              <a:rPr lang="en-US" altLang="ko-KR" dirty="0" smtClean="0"/>
            </a:br>
            <a:r>
              <a:rPr lang="ko-KR" altLang="en-US" dirty="0" smtClean="0"/>
              <a:t>👉 “부모님께도 말씀드리겠습니다</a:t>
            </a:r>
            <a:r>
              <a:rPr lang="en-US" altLang="ko-KR" dirty="0" smtClean="0"/>
              <a:t>.”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64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4480495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65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539515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b="1" dirty="0" smtClean="0"/>
              <a:t>✔ 기억하세요</a:t>
            </a:r>
          </a:p>
          <a:p>
            <a:r>
              <a:rPr lang="ko-KR" altLang="en-US" dirty="0" smtClean="0"/>
              <a:t>👉 “다친 것은 숨길 일이 아닙니다</a:t>
            </a:r>
            <a:r>
              <a:rPr lang="en-US" altLang="ko-KR" dirty="0" smtClean="0"/>
              <a:t>.”</a:t>
            </a:r>
            <a:br>
              <a:rPr lang="en-US" altLang="ko-KR" dirty="0" smtClean="0"/>
            </a:br>
            <a:r>
              <a:rPr lang="ko-KR" altLang="en-US" dirty="0" smtClean="0"/>
              <a:t>👉 “치료받는 것이 가장 중요합니다</a:t>
            </a:r>
            <a:r>
              <a:rPr lang="en-US" altLang="ko-KR" dirty="0" smtClean="0"/>
              <a:t>.”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66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64855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67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217851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함께 </a:t>
            </a:r>
            <a:r>
              <a:rPr lang="ko-KR" altLang="en-US" dirty="0" err="1" smtClean="0"/>
              <a:t>소리내어</a:t>
            </a:r>
            <a:r>
              <a:rPr lang="ko-KR" altLang="en-US" dirty="0" smtClean="0"/>
              <a:t> 읽기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68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2892938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위험을 감지하거나 문제가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발생했을때는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하던 일을 멈춰야 한다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작업대피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중지권이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있다는 것을 설명합니다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69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686891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70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6088436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2024</a:t>
            </a:r>
            <a:r>
              <a:rPr lang="ko-KR" altLang="en-US"/>
              <a:t>년 신규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71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8309395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72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985439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2026</a:t>
            </a:r>
            <a:r>
              <a:rPr lang="ko-KR" altLang="en-US" dirty="0" smtClean="0"/>
              <a:t>년 수정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7022012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2025</a:t>
            </a:r>
            <a:r>
              <a:rPr lang="ko-KR" altLang="en-US" dirty="0"/>
              <a:t>년 추가</a:t>
            </a:r>
            <a:endParaRPr lang="en-US" altLang="ko-KR" dirty="0"/>
          </a:p>
          <a:p>
            <a:r>
              <a:rPr lang="ko-KR" altLang="en-US" dirty="0"/>
              <a:t>보호 장비를 착용하지 않거나 착용하였을 경우 부상 또는 질병의 가능성과 중 대성을 단계적으로 추정한 것이다</a:t>
            </a:r>
            <a:r>
              <a:rPr lang="en-US" altLang="ko-KR" dirty="0"/>
              <a:t>. </a:t>
            </a:r>
          </a:p>
          <a:p>
            <a:r>
              <a:rPr lang="ko-KR" altLang="en-US" dirty="0"/>
              <a:t>자신이 자전거를 이용하여 등교한다고 가정하여 보호 장비 착용 여부에 따른 위험성과 </a:t>
            </a:r>
            <a:r>
              <a:rPr lang="ko-KR" altLang="en-US" dirty="0" err="1"/>
              <a:t>우선도를</a:t>
            </a:r>
            <a:r>
              <a:rPr lang="ko-KR" altLang="en-US" dirty="0"/>
              <a:t> 추정한 후 </a:t>
            </a:r>
            <a:endParaRPr lang="en-US" altLang="ko-KR" dirty="0"/>
          </a:p>
          <a:p>
            <a:r>
              <a:rPr lang="ko-KR" altLang="en-US" dirty="0"/>
              <a:t>보호구 착용의 중요성에 대하여 이후 위험요인과 연계하여 설명한다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73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0881826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1"/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추가</a:t>
            </a:r>
            <a:endParaRPr lang="en-US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1"/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그림은 급성 독성물질이 있을 경우 어떻게 개선해야 할까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제일 좋은 방법은 몇 번일까요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ko-KR" alt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1"/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독성물질을 물로 바꾸면 아예 유해성이 사라지게 됩니다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두 번째로는 차단이 좋습니다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대체물질을 찾지 못할 경우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차단이 좋습니다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차단이 어려울 경우 집진시설이나 보호구를 착용하는 방법이 있습니다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더운 날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보호구를 착용하는 것이 힘들고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마스크도 일정시간이 지나면 교체를 해야합니다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후드도 성능이 </a:t>
            </a:r>
            <a:r>
              <a:rPr lang="ko-KR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차이날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수 있고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6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개월에 한번씩 내부 필터 등을 교체해야 합니다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그래서 가장 마지막 순위입니다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1"/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그런데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우리나라 보통의 사업주들과 정부는 가장 먼저 무엇을 하라고 말합니까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보호구를 착용하라고 가장 먼저 말합니다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그러나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가장 먼저 해야할 것은 덜 유해물질로 대체하거나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밀폐를 하는 것이고 어쩔 수 없을 경우에 하는 것이 보호구입니다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74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320071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1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75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9967396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1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76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788358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77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0522793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78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7198733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79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706752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2025</a:t>
            </a:r>
            <a:r>
              <a:rPr lang="ko-KR" altLang="en-US" dirty="0"/>
              <a:t>년 추가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80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214104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2025</a:t>
            </a:r>
            <a:r>
              <a:rPr lang="ko-KR" altLang="en-US" dirty="0"/>
              <a:t>년 추가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81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2285662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82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53398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참고 사항은 캐나다 직업안전보건청에서 청소년 노동 교육을 하는 내용 중의 일부입니다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청소년부터 이러한 것을 생각하고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눈여겨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보며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사람이 안전한 곳에서 일 할 권리를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익혀 나간다면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조금 더 환경이 개선되고 산재가 줄어들 것이라 기대됩니다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여기까지가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차시 현장실습에 관한 내용이었습니다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현장실습이든 노동현장이든</a:t>
            </a:r>
            <a:r>
              <a:rPr lang="en-US" altLang="ko-K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자신을 보호할 수 있어야 한다는 것을 강조하는 것을 목표로 삼았습니다</a:t>
            </a:r>
            <a:r>
              <a:rPr lang="en-US" altLang="ko-K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6202056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83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560906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85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057013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6’07</a:t>
            </a:r>
            <a:r>
              <a:rPr lang="en-US" altLang="ko-KR" dirty="0" smtClean="0"/>
              <a:t>”</a:t>
            </a:r>
          </a:p>
          <a:p>
            <a:r>
              <a:rPr lang="ko-KR" altLang="en-US" dirty="0" err="1" smtClean="0"/>
              <a:t>강사용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17354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2025</a:t>
            </a:r>
            <a:r>
              <a:rPr lang="ko-KR" altLang="en-US" dirty="0"/>
              <a:t>년 </a:t>
            </a:r>
            <a:r>
              <a:rPr lang="ko-KR" altLang="en-US" dirty="0" err="1"/>
              <a:t>추가부분</a:t>
            </a:r>
            <a:r>
              <a:rPr lang="en-US" altLang="ko-KR" dirty="0"/>
              <a:t>- </a:t>
            </a:r>
            <a:r>
              <a:rPr lang="ko-KR" altLang="en-US" dirty="0"/>
              <a:t>그것이 </a:t>
            </a:r>
            <a:r>
              <a:rPr lang="ko-KR" altLang="en-US" dirty="0" err="1"/>
              <a:t>알고싶다로</a:t>
            </a:r>
            <a:r>
              <a:rPr lang="ko-KR" altLang="en-US" dirty="0"/>
              <a:t> 보는 다음</a:t>
            </a:r>
            <a:r>
              <a:rPr lang="en-US" altLang="ko-KR" dirty="0"/>
              <a:t>, </a:t>
            </a:r>
            <a:r>
              <a:rPr lang="ko-KR" altLang="en-US" dirty="0" smtClean="0"/>
              <a:t>소희</a:t>
            </a:r>
            <a:endParaRPr lang="en-US" altLang="ko-KR" dirty="0" smtClean="0"/>
          </a:p>
          <a:p>
            <a:r>
              <a:rPr lang="ko-KR" altLang="en-US" dirty="0" err="1" smtClean="0"/>
              <a:t>강사용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7544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bg>
      <p:bgPr>
        <a:solidFill>
          <a:srgbClr val="5757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0" y="0"/>
            <a:ext cx="10696575" cy="1181100"/>
          </a:xfrm>
          <a:prstGeom prst="rect">
            <a:avLst/>
          </a:prstGeom>
          <a:solidFill>
            <a:srgbClr val="E842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순서도: 수동 입력 8"/>
          <p:cNvSpPr/>
          <p:nvPr userDrawn="1"/>
        </p:nvSpPr>
        <p:spPr>
          <a:xfrm flipH="1" flipV="1">
            <a:off x="1" y="-1"/>
            <a:ext cx="10696574" cy="2019329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14796 h 22796"/>
              <a:gd name="connsiteX1" fmla="*/ 10000 w 10000"/>
              <a:gd name="connsiteY1" fmla="*/ 0 h 22796"/>
              <a:gd name="connsiteX2" fmla="*/ 10000 w 10000"/>
              <a:gd name="connsiteY2" fmla="*/ 22796 h 22796"/>
              <a:gd name="connsiteX3" fmla="*/ 0 w 10000"/>
              <a:gd name="connsiteY3" fmla="*/ 22796 h 22796"/>
              <a:gd name="connsiteX4" fmla="*/ 0 w 10000"/>
              <a:gd name="connsiteY4" fmla="*/ 14796 h 22796"/>
              <a:gd name="connsiteX0" fmla="*/ 18 w 10000"/>
              <a:gd name="connsiteY0" fmla="*/ 17699 h 22796"/>
              <a:gd name="connsiteX1" fmla="*/ 10000 w 10000"/>
              <a:gd name="connsiteY1" fmla="*/ 0 h 22796"/>
              <a:gd name="connsiteX2" fmla="*/ 10000 w 10000"/>
              <a:gd name="connsiteY2" fmla="*/ 22796 h 22796"/>
              <a:gd name="connsiteX3" fmla="*/ 0 w 10000"/>
              <a:gd name="connsiteY3" fmla="*/ 22796 h 22796"/>
              <a:gd name="connsiteX4" fmla="*/ 18 w 10000"/>
              <a:gd name="connsiteY4" fmla="*/ 17699 h 22796"/>
              <a:gd name="connsiteX0" fmla="*/ 0 w 10000"/>
              <a:gd name="connsiteY0" fmla="*/ 16624 h 22796"/>
              <a:gd name="connsiteX1" fmla="*/ 10000 w 10000"/>
              <a:gd name="connsiteY1" fmla="*/ 0 h 22796"/>
              <a:gd name="connsiteX2" fmla="*/ 10000 w 10000"/>
              <a:gd name="connsiteY2" fmla="*/ 22796 h 22796"/>
              <a:gd name="connsiteX3" fmla="*/ 0 w 10000"/>
              <a:gd name="connsiteY3" fmla="*/ 22796 h 22796"/>
              <a:gd name="connsiteX4" fmla="*/ 0 w 10000"/>
              <a:gd name="connsiteY4" fmla="*/ 16624 h 2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22796">
                <a:moveTo>
                  <a:pt x="0" y="16624"/>
                </a:moveTo>
                <a:lnTo>
                  <a:pt x="10000" y="0"/>
                </a:lnTo>
                <a:lnTo>
                  <a:pt x="10000" y="22796"/>
                </a:lnTo>
                <a:lnTo>
                  <a:pt x="0" y="22796"/>
                </a:lnTo>
                <a:lnTo>
                  <a:pt x="0" y="16624"/>
                </a:lnTo>
                <a:close/>
              </a:path>
            </a:pathLst>
          </a:custGeom>
          <a:solidFill>
            <a:srgbClr val="9AC3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순서도: 수동 입력 8"/>
          <p:cNvSpPr/>
          <p:nvPr userDrawn="1"/>
        </p:nvSpPr>
        <p:spPr>
          <a:xfrm flipH="1" flipV="1">
            <a:off x="1" y="-1"/>
            <a:ext cx="10696574" cy="1781218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14796 h 22796"/>
              <a:gd name="connsiteX1" fmla="*/ 10000 w 10000"/>
              <a:gd name="connsiteY1" fmla="*/ 0 h 22796"/>
              <a:gd name="connsiteX2" fmla="*/ 10000 w 10000"/>
              <a:gd name="connsiteY2" fmla="*/ 22796 h 22796"/>
              <a:gd name="connsiteX3" fmla="*/ 0 w 10000"/>
              <a:gd name="connsiteY3" fmla="*/ 22796 h 22796"/>
              <a:gd name="connsiteX4" fmla="*/ 0 w 10000"/>
              <a:gd name="connsiteY4" fmla="*/ 14796 h 22796"/>
              <a:gd name="connsiteX0" fmla="*/ 18 w 10000"/>
              <a:gd name="connsiteY0" fmla="*/ 17699 h 22796"/>
              <a:gd name="connsiteX1" fmla="*/ 10000 w 10000"/>
              <a:gd name="connsiteY1" fmla="*/ 0 h 22796"/>
              <a:gd name="connsiteX2" fmla="*/ 10000 w 10000"/>
              <a:gd name="connsiteY2" fmla="*/ 22796 h 22796"/>
              <a:gd name="connsiteX3" fmla="*/ 0 w 10000"/>
              <a:gd name="connsiteY3" fmla="*/ 22796 h 22796"/>
              <a:gd name="connsiteX4" fmla="*/ 18 w 10000"/>
              <a:gd name="connsiteY4" fmla="*/ 17699 h 22796"/>
              <a:gd name="connsiteX0" fmla="*/ 0 w 10000"/>
              <a:gd name="connsiteY0" fmla="*/ 16624 h 22796"/>
              <a:gd name="connsiteX1" fmla="*/ 10000 w 10000"/>
              <a:gd name="connsiteY1" fmla="*/ 0 h 22796"/>
              <a:gd name="connsiteX2" fmla="*/ 10000 w 10000"/>
              <a:gd name="connsiteY2" fmla="*/ 22796 h 22796"/>
              <a:gd name="connsiteX3" fmla="*/ 0 w 10000"/>
              <a:gd name="connsiteY3" fmla="*/ 22796 h 22796"/>
              <a:gd name="connsiteX4" fmla="*/ 0 w 10000"/>
              <a:gd name="connsiteY4" fmla="*/ 16624 h 22796"/>
              <a:gd name="connsiteX0" fmla="*/ 0 w 10000"/>
              <a:gd name="connsiteY0" fmla="*/ 14796 h 22796"/>
              <a:gd name="connsiteX1" fmla="*/ 10000 w 10000"/>
              <a:gd name="connsiteY1" fmla="*/ 0 h 22796"/>
              <a:gd name="connsiteX2" fmla="*/ 10000 w 10000"/>
              <a:gd name="connsiteY2" fmla="*/ 22796 h 22796"/>
              <a:gd name="connsiteX3" fmla="*/ 0 w 10000"/>
              <a:gd name="connsiteY3" fmla="*/ 22796 h 22796"/>
              <a:gd name="connsiteX4" fmla="*/ 0 w 10000"/>
              <a:gd name="connsiteY4" fmla="*/ 14796 h 22796"/>
              <a:gd name="connsiteX0" fmla="*/ 0 w 10000"/>
              <a:gd name="connsiteY0" fmla="*/ 11678 h 19678"/>
              <a:gd name="connsiteX1" fmla="*/ 10000 w 10000"/>
              <a:gd name="connsiteY1" fmla="*/ 0 h 19678"/>
              <a:gd name="connsiteX2" fmla="*/ 10000 w 10000"/>
              <a:gd name="connsiteY2" fmla="*/ 19678 h 19678"/>
              <a:gd name="connsiteX3" fmla="*/ 0 w 10000"/>
              <a:gd name="connsiteY3" fmla="*/ 19678 h 19678"/>
              <a:gd name="connsiteX4" fmla="*/ 0 w 10000"/>
              <a:gd name="connsiteY4" fmla="*/ 11678 h 19678"/>
              <a:gd name="connsiteX0" fmla="*/ 0 w 10000"/>
              <a:gd name="connsiteY0" fmla="*/ 9850 h 17850"/>
              <a:gd name="connsiteX1" fmla="*/ 9991 w 10000"/>
              <a:gd name="connsiteY1" fmla="*/ 0 h 17850"/>
              <a:gd name="connsiteX2" fmla="*/ 10000 w 10000"/>
              <a:gd name="connsiteY2" fmla="*/ 17850 h 17850"/>
              <a:gd name="connsiteX3" fmla="*/ 0 w 10000"/>
              <a:gd name="connsiteY3" fmla="*/ 17850 h 17850"/>
              <a:gd name="connsiteX4" fmla="*/ 0 w 10000"/>
              <a:gd name="connsiteY4" fmla="*/ 9850 h 17850"/>
              <a:gd name="connsiteX0" fmla="*/ 0 w 10000"/>
              <a:gd name="connsiteY0" fmla="*/ 12108 h 20108"/>
              <a:gd name="connsiteX1" fmla="*/ 10000 w 10000"/>
              <a:gd name="connsiteY1" fmla="*/ 0 h 20108"/>
              <a:gd name="connsiteX2" fmla="*/ 10000 w 10000"/>
              <a:gd name="connsiteY2" fmla="*/ 20108 h 20108"/>
              <a:gd name="connsiteX3" fmla="*/ 0 w 10000"/>
              <a:gd name="connsiteY3" fmla="*/ 20108 h 20108"/>
              <a:gd name="connsiteX4" fmla="*/ 0 w 10000"/>
              <a:gd name="connsiteY4" fmla="*/ 12108 h 2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20108">
                <a:moveTo>
                  <a:pt x="0" y="12108"/>
                </a:moveTo>
                <a:lnTo>
                  <a:pt x="10000" y="0"/>
                </a:lnTo>
                <a:lnTo>
                  <a:pt x="10000" y="20108"/>
                </a:lnTo>
                <a:lnTo>
                  <a:pt x="0" y="20108"/>
                </a:lnTo>
                <a:lnTo>
                  <a:pt x="0" y="121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 userDrawn="1"/>
        </p:nvSpPr>
        <p:spPr>
          <a:xfrm>
            <a:off x="0" y="5981700"/>
            <a:ext cx="10696575" cy="1579563"/>
          </a:xfrm>
          <a:custGeom>
            <a:avLst/>
            <a:gdLst>
              <a:gd name="connsiteX0" fmla="*/ 0 w 10696575"/>
              <a:gd name="connsiteY0" fmla="*/ 0 h 1579563"/>
              <a:gd name="connsiteX1" fmla="*/ 10696575 w 10696575"/>
              <a:gd name="connsiteY1" fmla="*/ 0 h 1579563"/>
              <a:gd name="connsiteX2" fmla="*/ 10696575 w 10696575"/>
              <a:gd name="connsiteY2" fmla="*/ 1579563 h 1579563"/>
              <a:gd name="connsiteX3" fmla="*/ 0 w 10696575"/>
              <a:gd name="connsiteY3" fmla="*/ 1579563 h 1579563"/>
              <a:gd name="connsiteX4" fmla="*/ 0 w 10696575"/>
              <a:gd name="connsiteY4" fmla="*/ 0 h 1579563"/>
              <a:gd name="connsiteX0" fmla="*/ 0 w 10696575"/>
              <a:gd name="connsiteY0" fmla="*/ 0 h 1579563"/>
              <a:gd name="connsiteX1" fmla="*/ 5400675 w 10696575"/>
              <a:gd name="connsiteY1" fmla="*/ 71437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96575" h="1579563">
                <a:moveTo>
                  <a:pt x="0" y="0"/>
                </a:moveTo>
                <a:lnTo>
                  <a:pt x="5362575" y="581025"/>
                </a:lnTo>
                <a:lnTo>
                  <a:pt x="10696575" y="0"/>
                </a:lnTo>
                <a:lnTo>
                  <a:pt x="10696575" y="1579563"/>
                </a:lnTo>
                <a:lnTo>
                  <a:pt x="0" y="157956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사용자 지정 레이아웃"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 userDrawn="1"/>
        </p:nvSpPr>
        <p:spPr>
          <a:xfrm>
            <a:off x="0" y="0"/>
            <a:ext cx="10696575" cy="1181100"/>
          </a:xfrm>
          <a:prstGeom prst="rect">
            <a:avLst/>
          </a:prstGeom>
          <a:solidFill>
            <a:srgbClr val="E842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순서도: 수동 입력 8"/>
          <p:cNvSpPr/>
          <p:nvPr userDrawn="1"/>
        </p:nvSpPr>
        <p:spPr>
          <a:xfrm flipH="1" flipV="1">
            <a:off x="1" y="-1"/>
            <a:ext cx="10696574" cy="2019329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14796 h 22796"/>
              <a:gd name="connsiteX1" fmla="*/ 10000 w 10000"/>
              <a:gd name="connsiteY1" fmla="*/ 0 h 22796"/>
              <a:gd name="connsiteX2" fmla="*/ 10000 w 10000"/>
              <a:gd name="connsiteY2" fmla="*/ 22796 h 22796"/>
              <a:gd name="connsiteX3" fmla="*/ 0 w 10000"/>
              <a:gd name="connsiteY3" fmla="*/ 22796 h 22796"/>
              <a:gd name="connsiteX4" fmla="*/ 0 w 10000"/>
              <a:gd name="connsiteY4" fmla="*/ 14796 h 22796"/>
              <a:gd name="connsiteX0" fmla="*/ 18 w 10000"/>
              <a:gd name="connsiteY0" fmla="*/ 17699 h 22796"/>
              <a:gd name="connsiteX1" fmla="*/ 10000 w 10000"/>
              <a:gd name="connsiteY1" fmla="*/ 0 h 22796"/>
              <a:gd name="connsiteX2" fmla="*/ 10000 w 10000"/>
              <a:gd name="connsiteY2" fmla="*/ 22796 h 22796"/>
              <a:gd name="connsiteX3" fmla="*/ 0 w 10000"/>
              <a:gd name="connsiteY3" fmla="*/ 22796 h 22796"/>
              <a:gd name="connsiteX4" fmla="*/ 18 w 10000"/>
              <a:gd name="connsiteY4" fmla="*/ 17699 h 22796"/>
              <a:gd name="connsiteX0" fmla="*/ 0 w 10000"/>
              <a:gd name="connsiteY0" fmla="*/ 16624 h 22796"/>
              <a:gd name="connsiteX1" fmla="*/ 10000 w 10000"/>
              <a:gd name="connsiteY1" fmla="*/ 0 h 22796"/>
              <a:gd name="connsiteX2" fmla="*/ 10000 w 10000"/>
              <a:gd name="connsiteY2" fmla="*/ 22796 h 22796"/>
              <a:gd name="connsiteX3" fmla="*/ 0 w 10000"/>
              <a:gd name="connsiteY3" fmla="*/ 22796 h 22796"/>
              <a:gd name="connsiteX4" fmla="*/ 0 w 10000"/>
              <a:gd name="connsiteY4" fmla="*/ 16624 h 2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22796">
                <a:moveTo>
                  <a:pt x="0" y="16624"/>
                </a:moveTo>
                <a:lnTo>
                  <a:pt x="10000" y="0"/>
                </a:lnTo>
                <a:lnTo>
                  <a:pt x="10000" y="22796"/>
                </a:lnTo>
                <a:lnTo>
                  <a:pt x="0" y="22796"/>
                </a:lnTo>
                <a:lnTo>
                  <a:pt x="0" y="16624"/>
                </a:lnTo>
                <a:close/>
              </a:path>
            </a:pathLst>
          </a:custGeom>
          <a:solidFill>
            <a:srgbClr val="9AC3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순서도: 수동 입력 8"/>
          <p:cNvSpPr/>
          <p:nvPr userDrawn="1"/>
        </p:nvSpPr>
        <p:spPr>
          <a:xfrm flipH="1" flipV="1">
            <a:off x="1" y="-1"/>
            <a:ext cx="10696574" cy="1781218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14796 h 22796"/>
              <a:gd name="connsiteX1" fmla="*/ 10000 w 10000"/>
              <a:gd name="connsiteY1" fmla="*/ 0 h 22796"/>
              <a:gd name="connsiteX2" fmla="*/ 10000 w 10000"/>
              <a:gd name="connsiteY2" fmla="*/ 22796 h 22796"/>
              <a:gd name="connsiteX3" fmla="*/ 0 w 10000"/>
              <a:gd name="connsiteY3" fmla="*/ 22796 h 22796"/>
              <a:gd name="connsiteX4" fmla="*/ 0 w 10000"/>
              <a:gd name="connsiteY4" fmla="*/ 14796 h 22796"/>
              <a:gd name="connsiteX0" fmla="*/ 18 w 10000"/>
              <a:gd name="connsiteY0" fmla="*/ 17699 h 22796"/>
              <a:gd name="connsiteX1" fmla="*/ 10000 w 10000"/>
              <a:gd name="connsiteY1" fmla="*/ 0 h 22796"/>
              <a:gd name="connsiteX2" fmla="*/ 10000 w 10000"/>
              <a:gd name="connsiteY2" fmla="*/ 22796 h 22796"/>
              <a:gd name="connsiteX3" fmla="*/ 0 w 10000"/>
              <a:gd name="connsiteY3" fmla="*/ 22796 h 22796"/>
              <a:gd name="connsiteX4" fmla="*/ 18 w 10000"/>
              <a:gd name="connsiteY4" fmla="*/ 17699 h 22796"/>
              <a:gd name="connsiteX0" fmla="*/ 0 w 10000"/>
              <a:gd name="connsiteY0" fmla="*/ 16624 h 22796"/>
              <a:gd name="connsiteX1" fmla="*/ 10000 w 10000"/>
              <a:gd name="connsiteY1" fmla="*/ 0 h 22796"/>
              <a:gd name="connsiteX2" fmla="*/ 10000 w 10000"/>
              <a:gd name="connsiteY2" fmla="*/ 22796 h 22796"/>
              <a:gd name="connsiteX3" fmla="*/ 0 w 10000"/>
              <a:gd name="connsiteY3" fmla="*/ 22796 h 22796"/>
              <a:gd name="connsiteX4" fmla="*/ 0 w 10000"/>
              <a:gd name="connsiteY4" fmla="*/ 16624 h 22796"/>
              <a:gd name="connsiteX0" fmla="*/ 0 w 10000"/>
              <a:gd name="connsiteY0" fmla="*/ 14796 h 22796"/>
              <a:gd name="connsiteX1" fmla="*/ 10000 w 10000"/>
              <a:gd name="connsiteY1" fmla="*/ 0 h 22796"/>
              <a:gd name="connsiteX2" fmla="*/ 10000 w 10000"/>
              <a:gd name="connsiteY2" fmla="*/ 22796 h 22796"/>
              <a:gd name="connsiteX3" fmla="*/ 0 w 10000"/>
              <a:gd name="connsiteY3" fmla="*/ 22796 h 22796"/>
              <a:gd name="connsiteX4" fmla="*/ 0 w 10000"/>
              <a:gd name="connsiteY4" fmla="*/ 14796 h 22796"/>
              <a:gd name="connsiteX0" fmla="*/ 0 w 10000"/>
              <a:gd name="connsiteY0" fmla="*/ 11678 h 19678"/>
              <a:gd name="connsiteX1" fmla="*/ 10000 w 10000"/>
              <a:gd name="connsiteY1" fmla="*/ 0 h 19678"/>
              <a:gd name="connsiteX2" fmla="*/ 10000 w 10000"/>
              <a:gd name="connsiteY2" fmla="*/ 19678 h 19678"/>
              <a:gd name="connsiteX3" fmla="*/ 0 w 10000"/>
              <a:gd name="connsiteY3" fmla="*/ 19678 h 19678"/>
              <a:gd name="connsiteX4" fmla="*/ 0 w 10000"/>
              <a:gd name="connsiteY4" fmla="*/ 11678 h 19678"/>
              <a:gd name="connsiteX0" fmla="*/ 0 w 10000"/>
              <a:gd name="connsiteY0" fmla="*/ 9850 h 17850"/>
              <a:gd name="connsiteX1" fmla="*/ 9991 w 10000"/>
              <a:gd name="connsiteY1" fmla="*/ 0 h 17850"/>
              <a:gd name="connsiteX2" fmla="*/ 10000 w 10000"/>
              <a:gd name="connsiteY2" fmla="*/ 17850 h 17850"/>
              <a:gd name="connsiteX3" fmla="*/ 0 w 10000"/>
              <a:gd name="connsiteY3" fmla="*/ 17850 h 17850"/>
              <a:gd name="connsiteX4" fmla="*/ 0 w 10000"/>
              <a:gd name="connsiteY4" fmla="*/ 9850 h 17850"/>
              <a:gd name="connsiteX0" fmla="*/ 0 w 10000"/>
              <a:gd name="connsiteY0" fmla="*/ 12108 h 20108"/>
              <a:gd name="connsiteX1" fmla="*/ 10000 w 10000"/>
              <a:gd name="connsiteY1" fmla="*/ 0 h 20108"/>
              <a:gd name="connsiteX2" fmla="*/ 10000 w 10000"/>
              <a:gd name="connsiteY2" fmla="*/ 20108 h 20108"/>
              <a:gd name="connsiteX3" fmla="*/ 0 w 10000"/>
              <a:gd name="connsiteY3" fmla="*/ 20108 h 20108"/>
              <a:gd name="connsiteX4" fmla="*/ 0 w 10000"/>
              <a:gd name="connsiteY4" fmla="*/ 12108 h 2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20108">
                <a:moveTo>
                  <a:pt x="0" y="12108"/>
                </a:moveTo>
                <a:lnTo>
                  <a:pt x="10000" y="0"/>
                </a:lnTo>
                <a:lnTo>
                  <a:pt x="10000" y="20108"/>
                </a:lnTo>
                <a:lnTo>
                  <a:pt x="0" y="20108"/>
                </a:lnTo>
                <a:lnTo>
                  <a:pt x="0" y="121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1"/>
          <p:cNvSpPr/>
          <p:nvPr userDrawn="1"/>
        </p:nvSpPr>
        <p:spPr>
          <a:xfrm>
            <a:off x="0" y="6772275"/>
            <a:ext cx="10696575" cy="788988"/>
          </a:xfrm>
          <a:custGeom>
            <a:avLst/>
            <a:gdLst>
              <a:gd name="connsiteX0" fmla="*/ 0 w 10696575"/>
              <a:gd name="connsiteY0" fmla="*/ 0 h 1579563"/>
              <a:gd name="connsiteX1" fmla="*/ 10696575 w 10696575"/>
              <a:gd name="connsiteY1" fmla="*/ 0 h 1579563"/>
              <a:gd name="connsiteX2" fmla="*/ 10696575 w 10696575"/>
              <a:gd name="connsiteY2" fmla="*/ 1579563 h 1579563"/>
              <a:gd name="connsiteX3" fmla="*/ 0 w 10696575"/>
              <a:gd name="connsiteY3" fmla="*/ 1579563 h 1579563"/>
              <a:gd name="connsiteX4" fmla="*/ 0 w 10696575"/>
              <a:gd name="connsiteY4" fmla="*/ 0 h 1579563"/>
              <a:gd name="connsiteX0" fmla="*/ 0 w 10696575"/>
              <a:gd name="connsiteY0" fmla="*/ 0 h 1579563"/>
              <a:gd name="connsiteX1" fmla="*/ 5400675 w 10696575"/>
              <a:gd name="connsiteY1" fmla="*/ 71437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981478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53050 w 10696575"/>
              <a:gd name="connsiteY1" fmla="*/ 695441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96575" h="1579563">
                <a:moveTo>
                  <a:pt x="0" y="0"/>
                </a:moveTo>
                <a:lnTo>
                  <a:pt x="5353050" y="695441"/>
                </a:lnTo>
                <a:lnTo>
                  <a:pt x="10696575" y="0"/>
                </a:lnTo>
                <a:lnTo>
                  <a:pt x="10696575" y="1579563"/>
                </a:lnTo>
                <a:lnTo>
                  <a:pt x="0" y="157956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6070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사용자 지정 레이아웃"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 userDrawn="1"/>
        </p:nvSpPr>
        <p:spPr>
          <a:xfrm>
            <a:off x="0" y="0"/>
            <a:ext cx="10696575" cy="1181100"/>
          </a:xfrm>
          <a:prstGeom prst="rect">
            <a:avLst/>
          </a:prstGeom>
          <a:solidFill>
            <a:srgbClr val="1860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순서도: 수동 입력 8"/>
          <p:cNvSpPr/>
          <p:nvPr userDrawn="1"/>
        </p:nvSpPr>
        <p:spPr>
          <a:xfrm flipH="1" flipV="1">
            <a:off x="1" y="-1"/>
            <a:ext cx="10696574" cy="2019329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14796 h 22796"/>
              <a:gd name="connsiteX1" fmla="*/ 10000 w 10000"/>
              <a:gd name="connsiteY1" fmla="*/ 0 h 22796"/>
              <a:gd name="connsiteX2" fmla="*/ 10000 w 10000"/>
              <a:gd name="connsiteY2" fmla="*/ 22796 h 22796"/>
              <a:gd name="connsiteX3" fmla="*/ 0 w 10000"/>
              <a:gd name="connsiteY3" fmla="*/ 22796 h 22796"/>
              <a:gd name="connsiteX4" fmla="*/ 0 w 10000"/>
              <a:gd name="connsiteY4" fmla="*/ 14796 h 22796"/>
              <a:gd name="connsiteX0" fmla="*/ 18 w 10000"/>
              <a:gd name="connsiteY0" fmla="*/ 17699 h 22796"/>
              <a:gd name="connsiteX1" fmla="*/ 10000 w 10000"/>
              <a:gd name="connsiteY1" fmla="*/ 0 h 22796"/>
              <a:gd name="connsiteX2" fmla="*/ 10000 w 10000"/>
              <a:gd name="connsiteY2" fmla="*/ 22796 h 22796"/>
              <a:gd name="connsiteX3" fmla="*/ 0 w 10000"/>
              <a:gd name="connsiteY3" fmla="*/ 22796 h 22796"/>
              <a:gd name="connsiteX4" fmla="*/ 18 w 10000"/>
              <a:gd name="connsiteY4" fmla="*/ 17699 h 22796"/>
              <a:gd name="connsiteX0" fmla="*/ 0 w 10000"/>
              <a:gd name="connsiteY0" fmla="*/ 16624 h 22796"/>
              <a:gd name="connsiteX1" fmla="*/ 10000 w 10000"/>
              <a:gd name="connsiteY1" fmla="*/ 0 h 22796"/>
              <a:gd name="connsiteX2" fmla="*/ 10000 w 10000"/>
              <a:gd name="connsiteY2" fmla="*/ 22796 h 22796"/>
              <a:gd name="connsiteX3" fmla="*/ 0 w 10000"/>
              <a:gd name="connsiteY3" fmla="*/ 22796 h 22796"/>
              <a:gd name="connsiteX4" fmla="*/ 0 w 10000"/>
              <a:gd name="connsiteY4" fmla="*/ 16624 h 2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22796">
                <a:moveTo>
                  <a:pt x="0" y="16624"/>
                </a:moveTo>
                <a:lnTo>
                  <a:pt x="10000" y="0"/>
                </a:lnTo>
                <a:lnTo>
                  <a:pt x="10000" y="22796"/>
                </a:lnTo>
                <a:lnTo>
                  <a:pt x="0" y="22796"/>
                </a:lnTo>
                <a:lnTo>
                  <a:pt x="0" y="16624"/>
                </a:lnTo>
                <a:close/>
              </a:path>
            </a:pathLst>
          </a:custGeom>
          <a:solidFill>
            <a:srgbClr val="927C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순서도: 수동 입력 8"/>
          <p:cNvSpPr/>
          <p:nvPr userDrawn="1"/>
        </p:nvSpPr>
        <p:spPr>
          <a:xfrm flipH="1" flipV="1">
            <a:off x="1" y="-1"/>
            <a:ext cx="10696574" cy="1781218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14796 h 22796"/>
              <a:gd name="connsiteX1" fmla="*/ 10000 w 10000"/>
              <a:gd name="connsiteY1" fmla="*/ 0 h 22796"/>
              <a:gd name="connsiteX2" fmla="*/ 10000 w 10000"/>
              <a:gd name="connsiteY2" fmla="*/ 22796 h 22796"/>
              <a:gd name="connsiteX3" fmla="*/ 0 w 10000"/>
              <a:gd name="connsiteY3" fmla="*/ 22796 h 22796"/>
              <a:gd name="connsiteX4" fmla="*/ 0 w 10000"/>
              <a:gd name="connsiteY4" fmla="*/ 14796 h 22796"/>
              <a:gd name="connsiteX0" fmla="*/ 18 w 10000"/>
              <a:gd name="connsiteY0" fmla="*/ 17699 h 22796"/>
              <a:gd name="connsiteX1" fmla="*/ 10000 w 10000"/>
              <a:gd name="connsiteY1" fmla="*/ 0 h 22796"/>
              <a:gd name="connsiteX2" fmla="*/ 10000 w 10000"/>
              <a:gd name="connsiteY2" fmla="*/ 22796 h 22796"/>
              <a:gd name="connsiteX3" fmla="*/ 0 w 10000"/>
              <a:gd name="connsiteY3" fmla="*/ 22796 h 22796"/>
              <a:gd name="connsiteX4" fmla="*/ 18 w 10000"/>
              <a:gd name="connsiteY4" fmla="*/ 17699 h 22796"/>
              <a:gd name="connsiteX0" fmla="*/ 0 w 10000"/>
              <a:gd name="connsiteY0" fmla="*/ 16624 h 22796"/>
              <a:gd name="connsiteX1" fmla="*/ 10000 w 10000"/>
              <a:gd name="connsiteY1" fmla="*/ 0 h 22796"/>
              <a:gd name="connsiteX2" fmla="*/ 10000 w 10000"/>
              <a:gd name="connsiteY2" fmla="*/ 22796 h 22796"/>
              <a:gd name="connsiteX3" fmla="*/ 0 w 10000"/>
              <a:gd name="connsiteY3" fmla="*/ 22796 h 22796"/>
              <a:gd name="connsiteX4" fmla="*/ 0 w 10000"/>
              <a:gd name="connsiteY4" fmla="*/ 16624 h 22796"/>
              <a:gd name="connsiteX0" fmla="*/ 0 w 10000"/>
              <a:gd name="connsiteY0" fmla="*/ 14796 h 22796"/>
              <a:gd name="connsiteX1" fmla="*/ 10000 w 10000"/>
              <a:gd name="connsiteY1" fmla="*/ 0 h 22796"/>
              <a:gd name="connsiteX2" fmla="*/ 10000 w 10000"/>
              <a:gd name="connsiteY2" fmla="*/ 22796 h 22796"/>
              <a:gd name="connsiteX3" fmla="*/ 0 w 10000"/>
              <a:gd name="connsiteY3" fmla="*/ 22796 h 22796"/>
              <a:gd name="connsiteX4" fmla="*/ 0 w 10000"/>
              <a:gd name="connsiteY4" fmla="*/ 14796 h 22796"/>
              <a:gd name="connsiteX0" fmla="*/ 0 w 10000"/>
              <a:gd name="connsiteY0" fmla="*/ 11678 h 19678"/>
              <a:gd name="connsiteX1" fmla="*/ 10000 w 10000"/>
              <a:gd name="connsiteY1" fmla="*/ 0 h 19678"/>
              <a:gd name="connsiteX2" fmla="*/ 10000 w 10000"/>
              <a:gd name="connsiteY2" fmla="*/ 19678 h 19678"/>
              <a:gd name="connsiteX3" fmla="*/ 0 w 10000"/>
              <a:gd name="connsiteY3" fmla="*/ 19678 h 19678"/>
              <a:gd name="connsiteX4" fmla="*/ 0 w 10000"/>
              <a:gd name="connsiteY4" fmla="*/ 11678 h 19678"/>
              <a:gd name="connsiteX0" fmla="*/ 0 w 10000"/>
              <a:gd name="connsiteY0" fmla="*/ 9850 h 17850"/>
              <a:gd name="connsiteX1" fmla="*/ 9991 w 10000"/>
              <a:gd name="connsiteY1" fmla="*/ 0 h 17850"/>
              <a:gd name="connsiteX2" fmla="*/ 10000 w 10000"/>
              <a:gd name="connsiteY2" fmla="*/ 17850 h 17850"/>
              <a:gd name="connsiteX3" fmla="*/ 0 w 10000"/>
              <a:gd name="connsiteY3" fmla="*/ 17850 h 17850"/>
              <a:gd name="connsiteX4" fmla="*/ 0 w 10000"/>
              <a:gd name="connsiteY4" fmla="*/ 9850 h 17850"/>
              <a:gd name="connsiteX0" fmla="*/ 0 w 10000"/>
              <a:gd name="connsiteY0" fmla="*/ 12108 h 20108"/>
              <a:gd name="connsiteX1" fmla="*/ 10000 w 10000"/>
              <a:gd name="connsiteY1" fmla="*/ 0 h 20108"/>
              <a:gd name="connsiteX2" fmla="*/ 10000 w 10000"/>
              <a:gd name="connsiteY2" fmla="*/ 20108 h 20108"/>
              <a:gd name="connsiteX3" fmla="*/ 0 w 10000"/>
              <a:gd name="connsiteY3" fmla="*/ 20108 h 20108"/>
              <a:gd name="connsiteX4" fmla="*/ 0 w 10000"/>
              <a:gd name="connsiteY4" fmla="*/ 12108 h 2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20108">
                <a:moveTo>
                  <a:pt x="0" y="12108"/>
                </a:moveTo>
                <a:lnTo>
                  <a:pt x="10000" y="0"/>
                </a:lnTo>
                <a:lnTo>
                  <a:pt x="10000" y="20108"/>
                </a:lnTo>
                <a:lnTo>
                  <a:pt x="0" y="20108"/>
                </a:lnTo>
                <a:lnTo>
                  <a:pt x="0" y="121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1"/>
          <p:cNvSpPr/>
          <p:nvPr userDrawn="1"/>
        </p:nvSpPr>
        <p:spPr>
          <a:xfrm>
            <a:off x="0" y="6772275"/>
            <a:ext cx="10696575" cy="788988"/>
          </a:xfrm>
          <a:custGeom>
            <a:avLst/>
            <a:gdLst>
              <a:gd name="connsiteX0" fmla="*/ 0 w 10696575"/>
              <a:gd name="connsiteY0" fmla="*/ 0 h 1579563"/>
              <a:gd name="connsiteX1" fmla="*/ 10696575 w 10696575"/>
              <a:gd name="connsiteY1" fmla="*/ 0 h 1579563"/>
              <a:gd name="connsiteX2" fmla="*/ 10696575 w 10696575"/>
              <a:gd name="connsiteY2" fmla="*/ 1579563 h 1579563"/>
              <a:gd name="connsiteX3" fmla="*/ 0 w 10696575"/>
              <a:gd name="connsiteY3" fmla="*/ 1579563 h 1579563"/>
              <a:gd name="connsiteX4" fmla="*/ 0 w 10696575"/>
              <a:gd name="connsiteY4" fmla="*/ 0 h 1579563"/>
              <a:gd name="connsiteX0" fmla="*/ 0 w 10696575"/>
              <a:gd name="connsiteY0" fmla="*/ 0 h 1579563"/>
              <a:gd name="connsiteX1" fmla="*/ 5400675 w 10696575"/>
              <a:gd name="connsiteY1" fmla="*/ 71437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981478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53050 w 10696575"/>
              <a:gd name="connsiteY1" fmla="*/ 695441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96575" h="1579563">
                <a:moveTo>
                  <a:pt x="0" y="0"/>
                </a:moveTo>
                <a:lnTo>
                  <a:pt x="5353050" y="695441"/>
                </a:lnTo>
                <a:lnTo>
                  <a:pt x="10696575" y="0"/>
                </a:lnTo>
                <a:lnTo>
                  <a:pt x="10696575" y="1579563"/>
                </a:lnTo>
                <a:lnTo>
                  <a:pt x="0" y="157956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49774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사용자 지정 레이아웃"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 userDrawn="1"/>
        </p:nvSpPr>
        <p:spPr>
          <a:xfrm>
            <a:off x="0" y="0"/>
            <a:ext cx="10696575" cy="1181100"/>
          </a:xfrm>
          <a:prstGeom prst="rect">
            <a:avLst/>
          </a:prstGeom>
          <a:solidFill>
            <a:srgbClr val="F188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순서도: 수동 입력 8"/>
          <p:cNvSpPr/>
          <p:nvPr userDrawn="1"/>
        </p:nvSpPr>
        <p:spPr>
          <a:xfrm flipH="1" flipV="1">
            <a:off x="1" y="-1"/>
            <a:ext cx="10696574" cy="2019329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14796 h 22796"/>
              <a:gd name="connsiteX1" fmla="*/ 10000 w 10000"/>
              <a:gd name="connsiteY1" fmla="*/ 0 h 22796"/>
              <a:gd name="connsiteX2" fmla="*/ 10000 w 10000"/>
              <a:gd name="connsiteY2" fmla="*/ 22796 h 22796"/>
              <a:gd name="connsiteX3" fmla="*/ 0 w 10000"/>
              <a:gd name="connsiteY3" fmla="*/ 22796 h 22796"/>
              <a:gd name="connsiteX4" fmla="*/ 0 w 10000"/>
              <a:gd name="connsiteY4" fmla="*/ 14796 h 22796"/>
              <a:gd name="connsiteX0" fmla="*/ 18 w 10000"/>
              <a:gd name="connsiteY0" fmla="*/ 17699 h 22796"/>
              <a:gd name="connsiteX1" fmla="*/ 10000 w 10000"/>
              <a:gd name="connsiteY1" fmla="*/ 0 h 22796"/>
              <a:gd name="connsiteX2" fmla="*/ 10000 w 10000"/>
              <a:gd name="connsiteY2" fmla="*/ 22796 h 22796"/>
              <a:gd name="connsiteX3" fmla="*/ 0 w 10000"/>
              <a:gd name="connsiteY3" fmla="*/ 22796 h 22796"/>
              <a:gd name="connsiteX4" fmla="*/ 18 w 10000"/>
              <a:gd name="connsiteY4" fmla="*/ 17699 h 22796"/>
              <a:gd name="connsiteX0" fmla="*/ 0 w 10000"/>
              <a:gd name="connsiteY0" fmla="*/ 16624 h 22796"/>
              <a:gd name="connsiteX1" fmla="*/ 10000 w 10000"/>
              <a:gd name="connsiteY1" fmla="*/ 0 h 22796"/>
              <a:gd name="connsiteX2" fmla="*/ 10000 w 10000"/>
              <a:gd name="connsiteY2" fmla="*/ 22796 h 22796"/>
              <a:gd name="connsiteX3" fmla="*/ 0 w 10000"/>
              <a:gd name="connsiteY3" fmla="*/ 22796 h 22796"/>
              <a:gd name="connsiteX4" fmla="*/ 0 w 10000"/>
              <a:gd name="connsiteY4" fmla="*/ 16624 h 2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22796">
                <a:moveTo>
                  <a:pt x="0" y="16624"/>
                </a:moveTo>
                <a:lnTo>
                  <a:pt x="10000" y="0"/>
                </a:lnTo>
                <a:lnTo>
                  <a:pt x="10000" y="22796"/>
                </a:lnTo>
                <a:lnTo>
                  <a:pt x="0" y="22796"/>
                </a:lnTo>
                <a:lnTo>
                  <a:pt x="0" y="16624"/>
                </a:lnTo>
                <a:close/>
              </a:path>
            </a:pathLst>
          </a:custGeom>
          <a:solidFill>
            <a:srgbClr val="9AC3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순서도: 수동 입력 8"/>
          <p:cNvSpPr/>
          <p:nvPr userDrawn="1"/>
        </p:nvSpPr>
        <p:spPr>
          <a:xfrm flipH="1" flipV="1">
            <a:off x="1" y="-1"/>
            <a:ext cx="10696574" cy="1781218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14796 h 22796"/>
              <a:gd name="connsiteX1" fmla="*/ 10000 w 10000"/>
              <a:gd name="connsiteY1" fmla="*/ 0 h 22796"/>
              <a:gd name="connsiteX2" fmla="*/ 10000 w 10000"/>
              <a:gd name="connsiteY2" fmla="*/ 22796 h 22796"/>
              <a:gd name="connsiteX3" fmla="*/ 0 w 10000"/>
              <a:gd name="connsiteY3" fmla="*/ 22796 h 22796"/>
              <a:gd name="connsiteX4" fmla="*/ 0 w 10000"/>
              <a:gd name="connsiteY4" fmla="*/ 14796 h 22796"/>
              <a:gd name="connsiteX0" fmla="*/ 18 w 10000"/>
              <a:gd name="connsiteY0" fmla="*/ 17699 h 22796"/>
              <a:gd name="connsiteX1" fmla="*/ 10000 w 10000"/>
              <a:gd name="connsiteY1" fmla="*/ 0 h 22796"/>
              <a:gd name="connsiteX2" fmla="*/ 10000 w 10000"/>
              <a:gd name="connsiteY2" fmla="*/ 22796 h 22796"/>
              <a:gd name="connsiteX3" fmla="*/ 0 w 10000"/>
              <a:gd name="connsiteY3" fmla="*/ 22796 h 22796"/>
              <a:gd name="connsiteX4" fmla="*/ 18 w 10000"/>
              <a:gd name="connsiteY4" fmla="*/ 17699 h 22796"/>
              <a:gd name="connsiteX0" fmla="*/ 0 w 10000"/>
              <a:gd name="connsiteY0" fmla="*/ 16624 h 22796"/>
              <a:gd name="connsiteX1" fmla="*/ 10000 w 10000"/>
              <a:gd name="connsiteY1" fmla="*/ 0 h 22796"/>
              <a:gd name="connsiteX2" fmla="*/ 10000 w 10000"/>
              <a:gd name="connsiteY2" fmla="*/ 22796 h 22796"/>
              <a:gd name="connsiteX3" fmla="*/ 0 w 10000"/>
              <a:gd name="connsiteY3" fmla="*/ 22796 h 22796"/>
              <a:gd name="connsiteX4" fmla="*/ 0 w 10000"/>
              <a:gd name="connsiteY4" fmla="*/ 16624 h 22796"/>
              <a:gd name="connsiteX0" fmla="*/ 0 w 10000"/>
              <a:gd name="connsiteY0" fmla="*/ 14796 h 22796"/>
              <a:gd name="connsiteX1" fmla="*/ 10000 w 10000"/>
              <a:gd name="connsiteY1" fmla="*/ 0 h 22796"/>
              <a:gd name="connsiteX2" fmla="*/ 10000 w 10000"/>
              <a:gd name="connsiteY2" fmla="*/ 22796 h 22796"/>
              <a:gd name="connsiteX3" fmla="*/ 0 w 10000"/>
              <a:gd name="connsiteY3" fmla="*/ 22796 h 22796"/>
              <a:gd name="connsiteX4" fmla="*/ 0 w 10000"/>
              <a:gd name="connsiteY4" fmla="*/ 14796 h 22796"/>
              <a:gd name="connsiteX0" fmla="*/ 0 w 10000"/>
              <a:gd name="connsiteY0" fmla="*/ 11678 h 19678"/>
              <a:gd name="connsiteX1" fmla="*/ 10000 w 10000"/>
              <a:gd name="connsiteY1" fmla="*/ 0 h 19678"/>
              <a:gd name="connsiteX2" fmla="*/ 10000 w 10000"/>
              <a:gd name="connsiteY2" fmla="*/ 19678 h 19678"/>
              <a:gd name="connsiteX3" fmla="*/ 0 w 10000"/>
              <a:gd name="connsiteY3" fmla="*/ 19678 h 19678"/>
              <a:gd name="connsiteX4" fmla="*/ 0 w 10000"/>
              <a:gd name="connsiteY4" fmla="*/ 11678 h 19678"/>
              <a:gd name="connsiteX0" fmla="*/ 0 w 10000"/>
              <a:gd name="connsiteY0" fmla="*/ 9850 h 17850"/>
              <a:gd name="connsiteX1" fmla="*/ 9991 w 10000"/>
              <a:gd name="connsiteY1" fmla="*/ 0 h 17850"/>
              <a:gd name="connsiteX2" fmla="*/ 10000 w 10000"/>
              <a:gd name="connsiteY2" fmla="*/ 17850 h 17850"/>
              <a:gd name="connsiteX3" fmla="*/ 0 w 10000"/>
              <a:gd name="connsiteY3" fmla="*/ 17850 h 17850"/>
              <a:gd name="connsiteX4" fmla="*/ 0 w 10000"/>
              <a:gd name="connsiteY4" fmla="*/ 9850 h 17850"/>
              <a:gd name="connsiteX0" fmla="*/ 0 w 10000"/>
              <a:gd name="connsiteY0" fmla="*/ 12108 h 20108"/>
              <a:gd name="connsiteX1" fmla="*/ 10000 w 10000"/>
              <a:gd name="connsiteY1" fmla="*/ 0 h 20108"/>
              <a:gd name="connsiteX2" fmla="*/ 10000 w 10000"/>
              <a:gd name="connsiteY2" fmla="*/ 20108 h 20108"/>
              <a:gd name="connsiteX3" fmla="*/ 0 w 10000"/>
              <a:gd name="connsiteY3" fmla="*/ 20108 h 20108"/>
              <a:gd name="connsiteX4" fmla="*/ 0 w 10000"/>
              <a:gd name="connsiteY4" fmla="*/ 12108 h 2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20108">
                <a:moveTo>
                  <a:pt x="0" y="12108"/>
                </a:moveTo>
                <a:lnTo>
                  <a:pt x="10000" y="0"/>
                </a:lnTo>
                <a:lnTo>
                  <a:pt x="10000" y="20108"/>
                </a:lnTo>
                <a:lnTo>
                  <a:pt x="0" y="20108"/>
                </a:lnTo>
                <a:lnTo>
                  <a:pt x="0" y="121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1"/>
          <p:cNvSpPr/>
          <p:nvPr userDrawn="1"/>
        </p:nvSpPr>
        <p:spPr>
          <a:xfrm>
            <a:off x="0" y="6772275"/>
            <a:ext cx="10696575" cy="788988"/>
          </a:xfrm>
          <a:custGeom>
            <a:avLst/>
            <a:gdLst>
              <a:gd name="connsiteX0" fmla="*/ 0 w 10696575"/>
              <a:gd name="connsiteY0" fmla="*/ 0 h 1579563"/>
              <a:gd name="connsiteX1" fmla="*/ 10696575 w 10696575"/>
              <a:gd name="connsiteY1" fmla="*/ 0 h 1579563"/>
              <a:gd name="connsiteX2" fmla="*/ 10696575 w 10696575"/>
              <a:gd name="connsiteY2" fmla="*/ 1579563 h 1579563"/>
              <a:gd name="connsiteX3" fmla="*/ 0 w 10696575"/>
              <a:gd name="connsiteY3" fmla="*/ 1579563 h 1579563"/>
              <a:gd name="connsiteX4" fmla="*/ 0 w 10696575"/>
              <a:gd name="connsiteY4" fmla="*/ 0 h 1579563"/>
              <a:gd name="connsiteX0" fmla="*/ 0 w 10696575"/>
              <a:gd name="connsiteY0" fmla="*/ 0 h 1579563"/>
              <a:gd name="connsiteX1" fmla="*/ 5400675 w 10696575"/>
              <a:gd name="connsiteY1" fmla="*/ 71437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981478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53050 w 10696575"/>
              <a:gd name="connsiteY1" fmla="*/ 695441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96575" h="1579563">
                <a:moveTo>
                  <a:pt x="0" y="0"/>
                </a:moveTo>
                <a:lnTo>
                  <a:pt x="5353050" y="695441"/>
                </a:lnTo>
                <a:lnTo>
                  <a:pt x="10696575" y="0"/>
                </a:lnTo>
                <a:lnTo>
                  <a:pt x="10696575" y="1579563"/>
                </a:lnTo>
                <a:lnTo>
                  <a:pt x="0" y="157956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49774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사용자 지정 레이아웃"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 userDrawn="1"/>
        </p:nvSpPr>
        <p:spPr>
          <a:xfrm>
            <a:off x="0" y="-1"/>
            <a:ext cx="10696575" cy="1332359"/>
          </a:xfrm>
          <a:prstGeom prst="rect">
            <a:avLst/>
          </a:prstGeom>
          <a:solidFill>
            <a:srgbClr val="1860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순서도: 수동 입력 8"/>
          <p:cNvSpPr/>
          <p:nvPr userDrawn="1"/>
        </p:nvSpPr>
        <p:spPr>
          <a:xfrm flipH="1" flipV="1">
            <a:off x="1" y="-1"/>
            <a:ext cx="10696574" cy="2019234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14796 h 22796"/>
              <a:gd name="connsiteX1" fmla="*/ 10000 w 10000"/>
              <a:gd name="connsiteY1" fmla="*/ 0 h 22796"/>
              <a:gd name="connsiteX2" fmla="*/ 10000 w 10000"/>
              <a:gd name="connsiteY2" fmla="*/ 22796 h 22796"/>
              <a:gd name="connsiteX3" fmla="*/ 0 w 10000"/>
              <a:gd name="connsiteY3" fmla="*/ 22796 h 22796"/>
              <a:gd name="connsiteX4" fmla="*/ 0 w 10000"/>
              <a:gd name="connsiteY4" fmla="*/ 14796 h 22796"/>
              <a:gd name="connsiteX0" fmla="*/ 18 w 10000"/>
              <a:gd name="connsiteY0" fmla="*/ 17699 h 22796"/>
              <a:gd name="connsiteX1" fmla="*/ 10000 w 10000"/>
              <a:gd name="connsiteY1" fmla="*/ 0 h 22796"/>
              <a:gd name="connsiteX2" fmla="*/ 10000 w 10000"/>
              <a:gd name="connsiteY2" fmla="*/ 22796 h 22796"/>
              <a:gd name="connsiteX3" fmla="*/ 0 w 10000"/>
              <a:gd name="connsiteY3" fmla="*/ 22796 h 22796"/>
              <a:gd name="connsiteX4" fmla="*/ 18 w 10000"/>
              <a:gd name="connsiteY4" fmla="*/ 17699 h 22796"/>
              <a:gd name="connsiteX0" fmla="*/ 0 w 10000"/>
              <a:gd name="connsiteY0" fmla="*/ 16624 h 22796"/>
              <a:gd name="connsiteX1" fmla="*/ 10000 w 10000"/>
              <a:gd name="connsiteY1" fmla="*/ 0 h 22796"/>
              <a:gd name="connsiteX2" fmla="*/ 10000 w 10000"/>
              <a:gd name="connsiteY2" fmla="*/ 22796 h 22796"/>
              <a:gd name="connsiteX3" fmla="*/ 0 w 10000"/>
              <a:gd name="connsiteY3" fmla="*/ 22796 h 22796"/>
              <a:gd name="connsiteX4" fmla="*/ 0 w 10000"/>
              <a:gd name="connsiteY4" fmla="*/ 16624 h 22796"/>
              <a:gd name="connsiteX0" fmla="*/ 0 w 10000"/>
              <a:gd name="connsiteY0" fmla="*/ 14796 h 22796"/>
              <a:gd name="connsiteX1" fmla="*/ 10000 w 10000"/>
              <a:gd name="connsiteY1" fmla="*/ 0 h 22796"/>
              <a:gd name="connsiteX2" fmla="*/ 10000 w 10000"/>
              <a:gd name="connsiteY2" fmla="*/ 22796 h 22796"/>
              <a:gd name="connsiteX3" fmla="*/ 0 w 10000"/>
              <a:gd name="connsiteY3" fmla="*/ 22796 h 22796"/>
              <a:gd name="connsiteX4" fmla="*/ 0 w 10000"/>
              <a:gd name="connsiteY4" fmla="*/ 14796 h 22796"/>
              <a:gd name="connsiteX0" fmla="*/ 0 w 10000"/>
              <a:gd name="connsiteY0" fmla="*/ 11678 h 19678"/>
              <a:gd name="connsiteX1" fmla="*/ 10000 w 10000"/>
              <a:gd name="connsiteY1" fmla="*/ 0 h 19678"/>
              <a:gd name="connsiteX2" fmla="*/ 10000 w 10000"/>
              <a:gd name="connsiteY2" fmla="*/ 19678 h 19678"/>
              <a:gd name="connsiteX3" fmla="*/ 0 w 10000"/>
              <a:gd name="connsiteY3" fmla="*/ 19678 h 19678"/>
              <a:gd name="connsiteX4" fmla="*/ 0 w 10000"/>
              <a:gd name="connsiteY4" fmla="*/ 11678 h 19678"/>
              <a:gd name="connsiteX0" fmla="*/ 0 w 10000"/>
              <a:gd name="connsiteY0" fmla="*/ 9850 h 17850"/>
              <a:gd name="connsiteX1" fmla="*/ 9991 w 10000"/>
              <a:gd name="connsiteY1" fmla="*/ 0 h 17850"/>
              <a:gd name="connsiteX2" fmla="*/ 10000 w 10000"/>
              <a:gd name="connsiteY2" fmla="*/ 17850 h 17850"/>
              <a:gd name="connsiteX3" fmla="*/ 0 w 10000"/>
              <a:gd name="connsiteY3" fmla="*/ 17850 h 17850"/>
              <a:gd name="connsiteX4" fmla="*/ 0 w 10000"/>
              <a:gd name="connsiteY4" fmla="*/ 9850 h 17850"/>
              <a:gd name="connsiteX0" fmla="*/ 0 w 10000"/>
              <a:gd name="connsiteY0" fmla="*/ 12108 h 20108"/>
              <a:gd name="connsiteX1" fmla="*/ 10000 w 10000"/>
              <a:gd name="connsiteY1" fmla="*/ 0 h 20108"/>
              <a:gd name="connsiteX2" fmla="*/ 10000 w 10000"/>
              <a:gd name="connsiteY2" fmla="*/ 20108 h 20108"/>
              <a:gd name="connsiteX3" fmla="*/ 0 w 10000"/>
              <a:gd name="connsiteY3" fmla="*/ 20108 h 20108"/>
              <a:gd name="connsiteX4" fmla="*/ 0 w 10000"/>
              <a:gd name="connsiteY4" fmla="*/ 12108 h 20108"/>
              <a:gd name="connsiteX0" fmla="*/ 0 w 10009"/>
              <a:gd name="connsiteY0" fmla="*/ 4557 h 12557"/>
              <a:gd name="connsiteX1" fmla="*/ 10009 w 10009"/>
              <a:gd name="connsiteY1" fmla="*/ 0 h 12557"/>
              <a:gd name="connsiteX2" fmla="*/ 10000 w 10009"/>
              <a:gd name="connsiteY2" fmla="*/ 12557 h 12557"/>
              <a:gd name="connsiteX3" fmla="*/ 0 w 10009"/>
              <a:gd name="connsiteY3" fmla="*/ 12557 h 12557"/>
              <a:gd name="connsiteX4" fmla="*/ 0 w 10009"/>
              <a:gd name="connsiteY4" fmla="*/ 4557 h 12557"/>
              <a:gd name="connsiteX0" fmla="*/ 0 w 10009"/>
              <a:gd name="connsiteY0" fmla="*/ 9317 h 17317"/>
              <a:gd name="connsiteX1" fmla="*/ 10009 w 10009"/>
              <a:gd name="connsiteY1" fmla="*/ 0 h 17317"/>
              <a:gd name="connsiteX2" fmla="*/ 10000 w 10009"/>
              <a:gd name="connsiteY2" fmla="*/ 17317 h 17317"/>
              <a:gd name="connsiteX3" fmla="*/ 0 w 10009"/>
              <a:gd name="connsiteY3" fmla="*/ 17317 h 17317"/>
              <a:gd name="connsiteX4" fmla="*/ 0 w 10009"/>
              <a:gd name="connsiteY4" fmla="*/ 9317 h 17317"/>
              <a:gd name="connsiteX0" fmla="*/ 0 w 10000"/>
              <a:gd name="connsiteY0" fmla="*/ 9399 h 17399"/>
              <a:gd name="connsiteX1" fmla="*/ 10000 w 10000"/>
              <a:gd name="connsiteY1" fmla="*/ 0 h 17399"/>
              <a:gd name="connsiteX2" fmla="*/ 10000 w 10000"/>
              <a:gd name="connsiteY2" fmla="*/ 17399 h 17399"/>
              <a:gd name="connsiteX3" fmla="*/ 0 w 10000"/>
              <a:gd name="connsiteY3" fmla="*/ 17399 h 17399"/>
              <a:gd name="connsiteX4" fmla="*/ 0 w 10000"/>
              <a:gd name="connsiteY4" fmla="*/ 9399 h 17399"/>
              <a:gd name="connsiteX0" fmla="*/ 0 w 10009"/>
              <a:gd name="connsiteY0" fmla="*/ 9399 h 17399"/>
              <a:gd name="connsiteX1" fmla="*/ 10009 w 10009"/>
              <a:gd name="connsiteY1" fmla="*/ 0 h 17399"/>
              <a:gd name="connsiteX2" fmla="*/ 10000 w 10009"/>
              <a:gd name="connsiteY2" fmla="*/ 17399 h 17399"/>
              <a:gd name="connsiteX3" fmla="*/ 0 w 10009"/>
              <a:gd name="connsiteY3" fmla="*/ 17399 h 17399"/>
              <a:gd name="connsiteX4" fmla="*/ 0 w 10009"/>
              <a:gd name="connsiteY4" fmla="*/ 9399 h 17399"/>
              <a:gd name="connsiteX0" fmla="*/ 0 w 10000"/>
              <a:gd name="connsiteY0" fmla="*/ 9399 h 17399"/>
              <a:gd name="connsiteX1" fmla="*/ 9991 w 10000"/>
              <a:gd name="connsiteY1" fmla="*/ 0 h 17399"/>
              <a:gd name="connsiteX2" fmla="*/ 10000 w 10000"/>
              <a:gd name="connsiteY2" fmla="*/ 17399 h 17399"/>
              <a:gd name="connsiteX3" fmla="*/ 0 w 10000"/>
              <a:gd name="connsiteY3" fmla="*/ 17399 h 17399"/>
              <a:gd name="connsiteX4" fmla="*/ 0 w 10000"/>
              <a:gd name="connsiteY4" fmla="*/ 9399 h 17399"/>
              <a:gd name="connsiteX0" fmla="*/ 0 w 10000"/>
              <a:gd name="connsiteY0" fmla="*/ 9399 h 17399"/>
              <a:gd name="connsiteX1" fmla="*/ 10000 w 10000"/>
              <a:gd name="connsiteY1" fmla="*/ 0 h 17399"/>
              <a:gd name="connsiteX2" fmla="*/ 10000 w 10000"/>
              <a:gd name="connsiteY2" fmla="*/ 17399 h 17399"/>
              <a:gd name="connsiteX3" fmla="*/ 0 w 10000"/>
              <a:gd name="connsiteY3" fmla="*/ 17399 h 17399"/>
              <a:gd name="connsiteX4" fmla="*/ 0 w 10000"/>
              <a:gd name="connsiteY4" fmla="*/ 9399 h 17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7399">
                <a:moveTo>
                  <a:pt x="0" y="9399"/>
                </a:moveTo>
                <a:lnTo>
                  <a:pt x="10000" y="0"/>
                </a:lnTo>
                <a:cubicBezTo>
                  <a:pt x="9997" y="4186"/>
                  <a:pt x="10003" y="13213"/>
                  <a:pt x="10000" y="17399"/>
                </a:cubicBezTo>
                <a:lnTo>
                  <a:pt x="0" y="17399"/>
                </a:lnTo>
                <a:lnTo>
                  <a:pt x="0" y="93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1"/>
          <p:cNvSpPr/>
          <p:nvPr userDrawn="1"/>
        </p:nvSpPr>
        <p:spPr>
          <a:xfrm>
            <a:off x="0" y="6772275"/>
            <a:ext cx="10696575" cy="788988"/>
          </a:xfrm>
          <a:custGeom>
            <a:avLst/>
            <a:gdLst>
              <a:gd name="connsiteX0" fmla="*/ 0 w 10696575"/>
              <a:gd name="connsiteY0" fmla="*/ 0 h 1579563"/>
              <a:gd name="connsiteX1" fmla="*/ 10696575 w 10696575"/>
              <a:gd name="connsiteY1" fmla="*/ 0 h 1579563"/>
              <a:gd name="connsiteX2" fmla="*/ 10696575 w 10696575"/>
              <a:gd name="connsiteY2" fmla="*/ 1579563 h 1579563"/>
              <a:gd name="connsiteX3" fmla="*/ 0 w 10696575"/>
              <a:gd name="connsiteY3" fmla="*/ 1579563 h 1579563"/>
              <a:gd name="connsiteX4" fmla="*/ 0 w 10696575"/>
              <a:gd name="connsiteY4" fmla="*/ 0 h 1579563"/>
              <a:gd name="connsiteX0" fmla="*/ 0 w 10696575"/>
              <a:gd name="connsiteY0" fmla="*/ 0 h 1579563"/>
              <a:gd name="connsiteX1" fmla="*/ 5400675 w 10696575"/>
              <a:gd name="connsiteY1" fmla="*/ 71437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581025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62575 w 10696575"/>
              <a:gd name="connsiteY1" fmla="*/ 981478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  <a:gd name="connsiteX0" fmla="*/ 0 w 10696575"/>
              <a:gd name="connsiteY0" fmla="*/ 0 h 1579563"/>
              <a:gd name="connsiteX1" fmla="*/ 5353050 w 10696575"/>
              <a:gd name="connsiteY1" fmla="*/ 695441 h 1579563"/>
              <a:gd name="connsiteX2" fmla="*/ 10696575 w 10696575"/>
              <a:gd name="connsiteY2" fmla="*/ 0 h 1579563"/>
              <a:gd name="connsiteX3" fmla="*/ 10696575 w 10696575"/>
              <a:gd name="connsiteY3" fmla="*/ 1579563 h 1579563"/>
              <a:gd name="connsiteX4" fmla="*/ 0 w 10696575"/>
              <a:gd name="connsiteY4" fmla="*/ 1579563 h 1579563"/>
              <a:gd name="connsiteX5" fmla="*/ 0 w 10696575"/>
              <a:gd name="connsiteY5" fmla="*/ 0 h 1579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96575" h="1579563">
                <a:moveTo>
                  <a:pt x="0" y="0"/>
                </a:moveTo>
                <a:lnTo>
                  <a:pt x="5353050" y="695441"/>
                </a:lnTo>
                <a:lnTo>
                  <a:pt x="10696575" y="0"/>
                </a:lnTo>
                <a:lnTo>
                  <a:pt x="10696575" y="1579563"/>
                </a:lnTo>
                <a:lnTo>
                  <a:pt x="0" y="157956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7551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7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534671" y="302803"/>
            <a:ext cx="9624060" cy="1260211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34671" y="1764296"/>
            <a:ext cx="9624060" cy="4990084"/>
          </a:xfrm>
          <a:prstGeom prst="rect">
            <a:avLst/>
          </a:prstGeom>
        </p:spPr>
        <p:txBody>
          <a:bodyPr vert="horz" lIns="99569" tIns="49785" rIns="99569" bIns="49785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534671" y="7008174"/>
            <a:ext cx="2495127" cy="402567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CD028-A230-4CE5-8B80-BBDE015EF563}" type="datetimeFigureOut">
              <a:rPr lang="ko-KR" altLang="en-US" smtClean="0"/>
              <a:pPr/>
              <a:t>2026-03-13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653580" y="7008174"/>
            <a:ext cx="3386243" cy="402567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663604" y="7008174"/>
            <a:ext cx="2495127" cy="402567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EF8C6-59C3-42FE-AA2D-C56D7502797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748" r:id="rId2"/>
    <p:sldLayoutId id="2147483805" r:id="rId3"/>
    <p:sldLayoutId id="2147483806" r:id="rId4"/>
    <p:sldLayoutId id="2147483807" r:id="rId5"/>
  </p:sldLayoutIdLst>
  <p:txStyles>
    <p:titleStyle>
      <a:lvl1pPr algn="ctr" defTabSz="995690" rtl="0" eaLnBrk="1" latinLnBrk="1" hangingPunct="1"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3384" indent="-373384" algn="l" defTabSz="995690" rtl="0" eaLnBrk="1" latinLnBrk="1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08998" indent="-311153" algn="l" defTabSz="995690" rtl="0" eaLnBrk="1" latinLnBrk="1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44613" indent="-248923" algn="l" defTabSz="995690" rtl="0" eaLnBrk="1" latinLnBrk="1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42458" indent="-248923" algn="l" defTabSz="995690" rtl="0" eaLnBrk="1" latinLnBrk="1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40303" indent="-248923" algn="l" defTabSz="995690" rtl="0" eaLnBrk="1" latinLnBrk="1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38148" indent="-248923" algn="l" defTabSz="995690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35993" indent="-248923" algn="l" defTabSz="995690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33838" indent="-248923" algn="l" defTabSz="995690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31683" indent="-248923" algn="l" defTabSz="995690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845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690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535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380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9225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7070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916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761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jpg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4.pn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7.png"/><Relationship Id="rId4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7.png"/><Relationship Id="rId4" Type="http://schemas.openxmlformats.org/officeDocument/2006/relationships/image" Target="../media/image6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7.png"/><Relationship Id="rId4" Type="http://schemas.openxmlformats.org/officeDocument/2006/relationships/image" Target="../media/image6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7.png"/><Relationship Id="rId4" Type="http://schemas.openxmlformats.org/officeDocument/2006/relationships/image" Target="../media/image6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7.png"/><Relationship Id="rId4" Type="http://schemas.openxmlformats.org/officeDocument/2006/relationships/image" Target="../media/image6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5.png"/><Relationship Id="rId7" Type="http://schemas.microsoft.com/office/2007/relationships/hdphoto" Target="../media/hdphoto2.wdp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microsoft.com/office/2007/relationships/hdphoto" Target="../media/hdphoto1.wdp"/><Relationship Id="rId4" Type="http://schemas.openxmlformats.org/officeDocument/2006/relationships/image" Target="../media/image76.png"/><Relationship Id="rId9" Type="http://schemas.microsoft.com/office/2007/relationships/hdphoto" Target="../media/hdphoto3.wdp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7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81.jpe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28"/>
          <p:cNvSpPr/>
          <p:nvPr/>
        </p:nvSpPr>
        <p:spPr>
          <a:xfrm>
            <a:off x="958882" y="6736033"/>
            <a:ext cx="1236623" cy="439097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pPr algn="r"/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강사</a:t>
            </a: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0 0 0</a:t>
            </a:r>
            <a:endParaRPr lang="ko-KR" altLang="en-US" sz="22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1027" name="Picture 3" descr="D:\01.프로젝트-SUM\[프로젝트]취업지원센터\18.표준교안ppt제작\png저장\01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286" y="6626267"/>
            <a:ext cx="2590800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04883" y="2742803"/>
            <a:ext cx="8667757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ko-KR" altLang="en-US" sz="7500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청소년노동인권교육</a:t>
            </a:r>
          </a:p>
        </p:txBody>
      </p:sp>
      <p:sp>
        <p:nvSpPr>
          <p:cNvPr id="7" name="타원 6"/>
          <p:cNvSpPr/>
          <p:nvPr/>
        </p:nvSpPr>
        <p:spPr>
          <a:xfrm>
            <a:off x="4707136" y="4151406"/>
            <a:ext cx="646962" cy="6469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72000" rIns="0" bIns="0" rtlCol="0" anchor="ctr"/>
          <a:lstStyle/>
          <a:p>
            <a:pPr algn="ctr"/>
            <a:r>
              <a:rPr lang="en-US" altLang="ko-KR" sz="40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endParaRPr lang="ko-KR" altLang="en-US" sz="4000" spc="-30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96951" y="4151406"/>
            <a:ext cx="3236784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3700" spc="-300" dirty="0" err="1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노동인권지키기</a:t>
            </a:r>
            <a:endParaRPr lang="ko-KR" altLang="en-US" sz="3700" spc="-3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48312" y="4151406"/>
            <a:ext cx="3793026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3700" spc="-300" dirty="0">
                <a:solidFill>
                  <a:srgbClr val="FFD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현장실습에 대하여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67680"/>
            <a:ext cx="2483759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53829" y="432445"/>
            <a:ext cx="41761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3200" spc="-300" dirty="0">
                <a:solidFill>
                  <a:srgbClr val="CD121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학습 중심 현장실습으로</a:t>
            </a:r>
            <a:endParaRPr lang="en-US" altLang="ko-KR" sz="3200" spc="-300" dirty="0">
              <a:solidFill>
                <a:srgbClr val="CD1215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cxnSp>
        <p:nvCxnSpPr>
          <p:cNvPr id="5" name="직선 연결선 4"/>
          <p:cNvCxnSpPr/>
          <p:nvPr/>
        </p:nvCxnSpPr>
        <p:spPr>
          <a:xfrm>
            <a:off x="2575003" y="422920"/>
            <a:ext cx="0" cy="584775"/>
          </a:xfrm>
          <a:prstGeom prst="line">
            <a:avLst/>
          </a:prstGeom>
          <a:ln w="31750">
            <a:solidFill>
              <a:srgbClr val="C6C6C6">
                <a:alpha val="9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2" name="Picture 4" descr="D:\01.프로젝트-SUM\[프로젝트]취업지원센터\18.표준교안ppt제작\png저장\3-1_1차시\04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36" y="1147191"/>
            <a:ext cx="10616563" cy="5585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719941" y="7110908"/>
            <a:ext cx="13372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ko-KR" altLang="en-US" sz="11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영화 </a:t>
            </a:r>
            <a:r>
              <a:rPr lang="en-US" altLang="ko-KR" sz="11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‘</a:t>
            </a:r>
            <a:r>
              <a:rPr lang="ko-KR" altLang="en-US" sz="11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다음</a:t>
            </a:r>
            <a:r>
              <a:rPr lang="en-US" altLang="ko-KR" sz="11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1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소희 예고편</a:t>
            </a:r>
            <a:r>
              <a:rPr lang="en-US" altLang="ko-KR" sz="11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＇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340" y="1955619"/>
            <a:ext cx="8053201" cy="405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65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4E52E22-5059-4B18-B5C6-6270413BD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156" y="1908423"/>
            <a:ext cx="9669224" cy="5140573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EE6190BF-8487-4804-B8B7-DB477FF3ED76}"/>
              </a:ext>
            </a:extLst>
          </p:cNvPr>
          <p:cNvSpPr/>
          <p:nvPr/>
        </p:nvSpPr>
        <p:spPr>
          <a:xfrm>
            <a:off x="287090" y="367680"/>
            <a:ext cx="2361931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A17A15-28CE-4BC7-9D9D-0E1E393CA9C1}"/>
              </a:ext>
            </a:extLst>
          </p:cNvPr>
          <p:cNvSpPr txBox="1"/>
          <p:nvPr/>
        </p:nvSpPr>
        <p:spPr>
          <a:xfrm>
            <a:off x="3244619" y="432445"/>
            <a:ext cx="46826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3200" spc="-300" dirty="0">
                <a:solidFill>
                  <a:srgbClr val="CD121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학습 중심 현장실습의 의미</a:t>
            </a:r>
            <a:endParaRPr lang="en-US" altLang="ko-KR" sz="3200" spc="-300" dirty="0">
              <a:solidFill>
                <a:srgbClr val="CD1215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C028D86B-EDDF-4E32-9ACB-B3DEAE01C80A}"/>
              </a:ext>
            </a:extLst>
          </p:cNvPr>
          <p:cNvCxnSpPr/>
          <p:nvPr/>
        </p:nvCxnSpPr>
        <p:spPr>
          <a:xfrm>
            <a:off x="2575003" y="422920"/>
            <a:ext cx="0" cy="584775"/>
          </a:xfrm>
          <a:prstGeom prst="line">
            <a:avLst/>
          </a:prstGeom>
          <a:ln w="31750">
            <a:solidFill>
              <a:srgbClr val="C6C6C6">
                <a:alpha val="9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타원 5">
            <a:extLst>
              <a:ext uri="{FF2B5EF4-FFF2-40B4-BE49-F238E27FC236}">
                <a16:creationId xmlns:a16="http://schemas.microsoft.com/office/drawing/2014/main" id="{0664F9AA-2253-4D96-BC62-DC41E79F4E86}"/>
              </a:ext>
            </a:extLst>
          </p:cNvPr>
          <p:cNvSpPr/>
          <p:nvPr/>
        </p:nvSpPr>
        <p:spPr>
          <a:xfrm>
            <a:off x="2710954" y="445021"/>
            <a:ext cx="543287" cy="543287"/>
          </a:xfrm>
          <a:prstGeom prst="ellipse">
            <a:avLst/>
          </a:prstGeom>
          <a:solidFill>
            <a:srgbClr val="CD1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72000" rIns="0" bIns="0" rtlCol="0" anchor="ctr"/>
          <a:lstStyle/>
          <a:p>
            <a:pPr algn="ctr"/>
            <a:r>
              <a:rPr lang="en-US" altLang="ko-KR" sz="3200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endParaRPr lang="ko-KR" altLang="en-US" sz="3200" spc="-3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C440B4-CAD0-413D-88DF-0E93B5A0AB37}"/>
              </a:ext>
            </a:extLst>
          </p:cNvPr>
          <p:cNvSpPr txBox="1"/>
          <p:nvPr/>
        </p:nvSpPr>
        <p:spPr>
          <a:xfrm>
            <a:off x="1416759" y="7039694"/>
            <a:ext cx="7488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출처</a:t>
            </a:r>
            <a:r>
              <a:rPr lang="en-US" altLang="ko-KR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en-US" altLang="ko-KR" sz="1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2025</a:t>
            </a:r>
            <a:r>
              <a:rPr lang="ko-KR" altLang="en-US" sz="1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년 </a:t>
            </a:r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개정 직업계고 현장실습 운영 공통 매뉴얼</a:t>
            </a:r>
          </a:p>
        </p:txBody>
      </p:sp>
    </p:spTree>
    <p:extLst>
      <p:ext uri="{BB962C8B-B14F-4D97-AF65-F5344CB8AC3E}">
        <p14:creationId xmlns:p14="http://schemas.microsoft.com/office/powerpoint/2010/main" val="114819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67680"/>
            <a:ext cx="2361931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44619" y="432445"/>
            <a:ext cx="46826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3200" spc="-300" dirty="0">
                <a:solidFill>
                  <a:srgbClr val="CD121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학습 중심 현장실습의 의미</a:t>
            </a:r>
            <a:endParaRPr lang="en-US" altLang="ko-KR" sz="3200" spc="-300" dirty="0">
              <a:solidFill>
                <a:srgbClr val="CD1215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cxnSp>
        <p:nvCxnSpPr>
          <p:cNvPr id="5" name="직선 연결선 4"/>
          <p:cNvCxnSpPr/>
          <p:nvPr/>
        </p:nvCxnSpPr>
        <p:spPr>
          <a:xfrm>
            <a:off x="2575003" y="422920"/>
            <a:ext cx="0" cy="584775"/>
          </a:xfrm>
          <a:prstGeom prst="line">
            <a:avLst/>
          </a:prstGeom>
          <a:ln w="31750">
            <a:solidFill>
              <a:srgbClr val="C6C6C6">
                <a:alpha val="9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타원 8"/>
          <p:cNvSpPr/>
          <p:nvPr/>
        </p:nvSpPr>
        <p:spPr>
          <a:xfrm>
            <a:off x="2710954" y="445021"/>
            <a:ext cx="543287" cy="543287"/>
          </a:xfrm>
          <a:prstGeom prst="ellipse">
            <a:avLst/>
          </a:prstGeom>
          <a:solidFill>
            <a:srgbClr val="CD1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72000" rIns="0" bIns="0" rtlCol="0" anchor="ctr"/>
          <a:lstStyle/>
          <a:p>
            <a:pPr algn="ctr"/>
            <a:r>
              <a:rPr lang="en-US" altLang="ko-KR" sz="3200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endParaRPr lang="ko-KR" altLang="en-US" sz="3200" spc="-3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42244" y="1377156"/>
            <a:ext cx="7272800" cy="394718"/>
          </a:xfrm>
          <a:prstGeom prst="roundRect">
            <a:avLst>
              <a:gd name="adj" fmla="val 20798"/>
            </a:avLst>
          </a:prstGeom>
          <a:solidFill>
            <a:schemeClr val="tx1">
              <a:lumMod val="50000"/>
              <a:lumOff val="50000"/>
            </a:schemeClr>
          </a:solidFill>
          <a:ln w="25400"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spcAft>
                <a:spcPts val="100"/>
              </a:spcAft>
            </a:pPr>
            <a:r>
              <a:rPr lang="ko-KR" altLang="en-US" sz="2400" b="1" spc="-300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직업교육훈련 촉진법 제</a:t>
            </a:r>
            <a:r>
              <a:rPr lang="en-US" altLang="ko-KR" sz="2400" b="1" spc="-300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</a:t>
            </a:r>
            <a:r>
              <a:rPr lang="ko-KR" altLang="en-US" sz="2400" b="1" spc="-300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 제</a:t>
            </a:r>
            <a:r>
              <a:rPr lang="en-US" altLang="ko-KR" sz="2400" b="1" spc="-300" dirty="0" smtClean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7</a:t>
            </a:r>
            <a:r>
              <a:rPr lang="ko-KR" altLang="en-US" sz="2400" b="1" spc="-300" dirty="0" smtClean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호</a:t>
            </a:r>
            <a:r>
              <a:rPr lang="en-US" altLang="ko-KR" sz="2400" b="1" spc="-300" dirty="0" smtClean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</a:t>
            </a:r>
            <a:r>
              <a:rPr lang="ko-KR" altLang="en-US" sz="2400" b="1" spc="-300" dirty="0" smtClean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2400" b="1" spc="-300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법률 제</a:t>
            </a:r>
            <a:r>
              <a:rPr lang="en-US" altLang="ko-KR" sz="2400" b="1" spc="-300" dirty="0" smtClean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19344</a:t>
            </a:r>
            <a:r>
              <a:rPr lang="ko-KR" altLang="en-US" sz="2400" b="1" spc="-300" dirty="0" smtClean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호</a:t>
            </a:r>
            <a:endParaRPr lang="ko-KR" altLang="en-US" sz="2400" b="1" spc="-300" dirty="0">
              <a:solidFill>
                <a:srgbClr val="FFFF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0860" y="1982074"/>
            <a:ext cx="89429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ko-KR" altLang="en-US" sz="2400" spc="-3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“현장실습”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이란 직업교육훈련생이 향후 진로와 관련하여 취업 및 직무수행에 필요한 지식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기술 및 태도를 습득할 수 있도록 직업현장에서   실시하는 교육훈련과정</a:t>
            </a:r>
            <a:endParaRPr lang="en-US" altLang="ko-KR" sz="24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0156" y="3392603"/>
            <a:ext cx="1008112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ko-KR" altLang="en-US" sz="2800" spc="-300" dirty="0" err="1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학습중심</a:t>
            </a:r>
            <a:r>
              <a:rPr lang="ko-KR" altLang="en-US" sz="2800" spc="-30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현장실습 </a:t>
            </a:r>
            <a:endParaRPr lang="en-US" altLang="ko-KR" sz="2800" spc="-300" dirty="0" smtClean="0">
              <a:solidFill>
                <a:srgbClr val="0000FF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457200" indent="-457200" fontAlgn="base">
              <a:buAutoNum type="arabicParenR"/>
            </a:pPr>
            <a:r>
              <a:rPr lang="ko-KR" altLang="en-US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근로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2400" spc="-30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조기취업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 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중심에서 학습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취업준비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 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중심 현장실습으로 전환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(2018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년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 </a:t>
            </a:r>
            <a:endParaRPr lang="en-US" altLang="ko-KR" sz="2400" spc="-300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fontAlgn="base"/>
            <a:r>
              <a:rPr lang="en-US" altLang="ko-KR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 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 중에는 근로계약이 아닌 현장실습 계약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협약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만을 체결함으로써 학교 </a:t>
            </a:r>
            <a:r>
              <a:rPr lang="ko-KR" altLang="en-US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</a:t>
            </a:r>
            <a:endParaRPr lang="en-US" altLang="ko-KR" sz="2400" spc="-300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fontAlgn="base"/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</a:t>
            </a:r>
            <a:r>
              <a:rPr lang="ko-KR" altLang="en-US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교육과정과 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연계된 현장 실습을 운영함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endParaRPr lang="en-US" altLang="ko-KR" sz="2400" spc="-300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fontAlgn="base"/>
            <a:r>
              <a:rPr lang="en-US" altLang="ko-KR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 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현장실습은 ‘</a:t>
            </a:r>
            <a:r>
              <a:rPr lang="ko-KR" altLang="en-US" sz="2400" spc="-30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노동’이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아닌 ‘</a:t>
            </a:r>
            <a:r>
              <a:rPr lang="ko-KR" altLang="en-US" sz="2400" spc="-30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배움’이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중심이 되어야 하며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en-US" altLang="ko-KR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2400" spc="-300" dirty="0" smtClean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현장실습생은 </a:t>
            </a:r>
            <a:endParaRPr lang="en-US" altLang="ko-KR" sz="2400" spc="-300" dirty="0" smtClean="0">
              <a:solidFill>
                <a:srgbClr val="0000FF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fontAlgn="base"/>
            <a:r>
              <a:rPr lang="en-US" altLang="ko-KR" sz="2400" spc="-30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2400" spc="-300" dirty="0" smtClean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‘</a:t>
            </a:r>
            <a:r>
              <a:rPr lang="ko-KR" altLang="en-US" sz="2400" spc="-300" dirty="0" err="1" smtClean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노동자</a:t>
            </a:r>
            <a:r>
              <a:rPr lang="ko-KR" altLang="en-US" sz="2400" spc="-300" dirty="0" err="1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’가</a:t>
            </a:r>
            <a:r>
              <a:rPr lang="ko-KR" altLang="en-US" sz="2400" spc="-30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아닌 ‘</a:t>
            </a:r>
            <a:r>
              <a:rPr lang="ko-KR" altLang="en-US" sz="2400" spc="-300" dirty="0" err="1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학생’임</a:t>
            </a:r>
            <a:r>
              <a:rPr lang="en-US" altLang="ko-KR" sz="2400" spc="-30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endParaRPr lang="en-US" altLang="ko-KR" sz="2400" spc="-300" dirty="0" smtClean="0">
              <a:solidFill>
                <a:srgbClr val="0000FF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fontAlgn="base"/>
            <a:r>
              <a:rPr lang="en-US" altLang="ko-KR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 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현장실습생은 학생이므로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학교와 기업은 현장실습 중에 발생할 수 있는 </a:t>
            </a:r>
            <a:r>
              <a:rPr lang="ko-KR" altLang="en-US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산업재해</a:t>
            </a:r>
            <a:endParaRPr lang="en-US" altLang="ko-KR" sz="2400" spc="-300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fontAlgn="base"/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</a:t>
            </a:r>
            <a:r>
              <a:rPr lang="ko-KR" altLang="en-US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에 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대한 예방과 실습생의 권익보호에 각별한 관심과 노력을 기울여야 </a:t>
            </a:r>
            <a:r>
              <a:rPr lang="ko-KR" altLang="en-US" sz="2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함</a:t>
            </a:r>
            <a:endParaRPr lang="ko-KR" altLang="en-US" sz="24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4D6E08-21C1-4467-86D1-CEC32A1972C6}"/>
              </a:ext>
            </a:extLst>
          </p:cNvPr>
          <p:cNvSpPr txBox="1"/>
          <p:nvPr/>
        </p:nvSpPr>
        <p:spPr>
          <a:xfrm>
            <a:off x="1242244" y="6876975"/>
            <a:ext cx="7488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출처</a:t>
            </a:r>
            <a:r>
              <a:rPr lang="en-US" altLang="ko-KR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en-US" altLang="ko-KR" sz="1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2025</a:t>
            </a:r>
            <a:r>
              <a:rPr lang="ko-KR" altLang="en-US" sz="1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년 </a:t>
            </a:r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개정 직업계고 현장실습 운영 공통 매뉴얼</a:t>
            </a:r>
          </a:p>
        </p:txBody>
      </p:sp>
    </p:spTree>
    <p:extLst>
      <p:ext uri="{BB962C8B-B14F-4D97-AF65-F5344CB8AC3E}">
        <p14:creationId xmlns:p14="http://schemas.microsoft.com/office/powerpoint/2010/main" val="26647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67680"/>
            <a:ext cx="2483759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</a:t>
            </a:r>
          </a:p>
        </p:txBody>
      </p:sp>
      <p:cxnSp>
        <p:nvCxnSpPr>
          <p:cNvPr id="5" name="직선 연결선 4"/>
          <p:cNvCxnSpPr/>
          <p:nvPr/>
        </p:nvCxnSpPr>
        <p:spPr>
          <a:xfrm>
            <a:off x="2575003" y="422920"/>
            <a:ext cx="0" cy="584775"/>
          </a:xfrm>
          <a:prstGeom prst="line">
            <a:avLst/>
          </a:prstGeom>
          <a:ln w="31750">
            <a:solidFill>
              <a:srgbClr val="C6C6C6">
                <a:alpha val="9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타원 8"/>
          <p:cNvSpPr/>
          <p:nvPr/>
        </p:nvSpPr>
        <p:spPr>
          <a:xfrm>
            <a:off x="2710954" y="445021"/>
            <a:ext cx="543287" cy="543287"/>
          </a:xfrm>
          <a:prstGeom prst="ellipse">
            <a:avLst/>
          </a:prstGeom>
          <a:solidFill>
            <a:srgbClr val="CD1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72000" rIns="0" bIns="0" rtlCol="0" anchor="ctr"/>
          <a:lstStyle/>
          <a:p>
            <a:pPr algn="ctr"/>
            <a:r>
              <a:rPr lang="en-US" altLang="ko-KR" sz="3200" spc="-30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</a:t>
            </a:r>
            <a:endParaRPr lang="ko-KR" altLang="en-US" sz="3200" spc="-3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0019ED-9C69-445D-BDA4-D42AE0CEB952}"/>
              </a:ext>
            </a:extLst>
          </p:cNvPr>
          <p:cNvSpPr txBox="1"/>
          <p:nvPr/>
        </p:nvSpPr>
        <p:spPr>
          <a:xfrm>
            <a:off x="3265818" y="7092999"/>
            <a:ext cx="7488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출처</a:t>
            </a:r>
            <a:r>
              <a:rPr lang="en-US" altLang="ko-KR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en-US" altLang="ko-KR" sz="1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2025</a:t>
            </a:r>
            <a:r>
              <a:rPr lang="ko-KR" altLang="en-US" sz="1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년 </a:t>
            </a:r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개정 직업계고 현장실습 운영 공통 매뉴얼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45981" y="479506"/>
            <a:ext cx="56845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3200" spc="-300" dirty="0">
                <a:solidFill>
                  <a:srgbClr val="CD121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산업체 </a:t>
            </a:r>
            <a:r>
              <a:rPr lang="ko-KR" altLang="en-US" sz="3200" spc="-300" dirty="0" err="1">
                <a:solidFill>
                  <a:srgbClr val="CD121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채용형</a:t>
            </a:r>
            <a:r>
              <a:rPr lang="ko-KR" altLang="en-US" sz="3200" spc="-300" dirty="0">
                <a:solidFill>
                  <a:srgbClr val="CD121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현장실습 개선사항</a:t>
            </a:r>
            <a:endParaRPr lang="en-US" altLang="ko-KR" sz="3200" spc="-300" dirty="0">
              <a:solidFill>
                <a:srgbClr val="CD1215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336691" y="1439207"/>
            <a:ext cx="997740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spc="-30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2) </a:t>
            </a:r>
            <a:r>
              <a:rPr lang="ko-KR" altLang="en-US" sz="2400" spc="-30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산업체 현장실습 참여에 대한 학생 선택권 보장 </a:t>
            </a:r>
            <a:endParaRPr lang="en-US" altLang="ko-KR" sz="2400" spc="-300" dirty="0" smtClean="0">
              <a:solidFill>
                <a:srgbClr val="0000FF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ko-KR" altLang="en-US" sz="22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</a:t>
            </a: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｢</a:t>
            </a:r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직업교육훈련촉진법</a:t>
            </a: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｣ </a:t>
            </a:r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제</a:t>
            </a: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7</a:t>
            </a:r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조 제</a:t>
            </a: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항 및 </a:t>
            </a: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｢</a:t>
            </a:r>
            <a:r>
              <a:rPr lang="ko-KR" altLang="en-US" sz="2200" spc="-30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초･중등</a:t>
            </a:r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교육과정 총론</a:t>
            </a: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｣ </a:t>
            </a:r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제</a:t>
            </a: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2020-248</a:t>
            </a:r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호</a:t>
            </a: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([</a:t>
            </a:r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부록 </a:t>
            </a: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2] </a:t>
            </a:r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참조</a:t>
            </a: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에 따라 </a:t>
            </a:r>
            <a:r>
              <a:rPr lang="ko-KR" altLang="en-US" sz="2200" spc="-30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산업체 현장실습에 대한 참여 여부를 학생이 자율적으로 결정</a:t>
            </a:r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함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819" y="2983143"/>
            <a:ext cx="10272457" cy="410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36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67680"/>
            <a:ext cx="2483759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44619" y="432445"/>
            <a:ext cx="45544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3200" spc="-300" dirty="0" err="1">
                <a:solidFill>
                  <a:srgbClr val="CD121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직업계고</a:t>
            </a:r>
            <a:r>
              <a:rPr lang="ko-KR" altLang="en-US" sz="3200" spc="-300" dirty="0">
                <a:solidFill>
                  <a:srgbClr val="CD121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현장실습의 유형</a:t>
            </a:r>
            <a:endParaRPr lang="en-US" altLang="ko-KR" sz="3200" spc="-300" dirty="0">
              <a:solidFill>
                <a:srgbClr val="CD1215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cxnSp>
        <p:nvCxnSpPr>
          <p:cNvPr id="5" name="직선 연결선 4"/>
          <p:cNvCxnSpPr/>
          <p:nvPr/>
        </p:nvCxnSpPr>
        <p:spPr>
          <a:xfrm>
            <a:off x="2575003" y="422920"/>
            <a:ext cx="0" cy="584775"/>
          </a:xfrm>
          <a:prstGeom prst="line">
            <a:avLst/>
          </a:prstGeom>
          <a:ln w="31750">
            <a:solidFill>
              <a:srgbClr val="C6C6C6">
                <a:alpha val="9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타원 8"/>
          <p:cNvSpPr/>
          <p:nvPr/>
        </p:nvSpPr>
        <p:spPr>
          <a:xfrm>
            <a:off x="2710954" y="445021"/>
            <a:ext cx="543287" cy="543287"/>
          </a:xfrm>
          <a:prstGeom prst="ellipse">
            <a:avLst/>
          </a:prstGeom>
          <a:solidFill>
            <a:srgbClr val="CD1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72000" rIns="0" bIns="0" rtlCol="0" anchor="ctr"/>
          <a:lstStyle/>
          <a:p>
            <a:pPr algn="ctr"/>
            <a:r>
              <a:rPr lang="en-US" altLang="ko-KR" sz="3200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endParaRPr lang="ko-KR" altLang="en-US" sz="3200" spc="-3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3CFA62-48A3-43C6-BFF9-63C4FA3AC209}"/>
              </a:ext>
            </a:extLst>
          </p:cNvPr>
          <p:cNvSpPr txBox="1"/>
          <p:nvPr/>
        </p:nvSpPr>
        <p:spPr>
          <a:xfrm>
            <a:off x="1540993" y="5220791"/>
            <a:ext cx="7488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출처</a:t>
            </a:r>
            <a:r>
              <a:rPr lang="en-US" altLang="ko-KR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en-US" altLang="ko-KR" sz="1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2025</a:t>
            </a:r>
            <a:r>
              <a:rPr lang="ko-KR" altLang="en-US" sz="1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년 </a:t>
            </a:r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개정 직업계고 현장실습 운영 공통 매뉴얼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493" y="2484487"/>
            <a:ext cx="10020417" cy="264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27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67680"/>
            <a:ext cx="2483759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44619" y="432445"/>
            <a:ext cx="45544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3200" spc="-300" dirty="0" err="1">
                <a:solidFill>
                  <a:srgbClr val="CD121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직업계고</a:t>
            </a:r>
            <a:r>
              <a:rPr lang="ko-KR" altLang="en-US" sz="3200" spc="-300" dirty="0">
                <a:solidFill>
                  <a:srgbClr val="CD121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현장실습의 이해</a:t>
            </a:r>
            <a:endParaRPr lang="en-US" altLang="ko-KR" sz="3200" spc="-300" dirty="0">
              <a:solidFill>
                <a:srgbClr val="CD1215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cxnSp>
        <p:nvCxnSpPr>
          <p:cNvPr id="5" name="직선 연결선 4"/>
          <p:cNvCxnSpPr/>
          <p:nvPr/>
        </p:nvCxnSpPr>
        <p:spPr>
          <a:xfrm>
            <a:off x="2575003" y="422920"/>
            <a:ext cx="0" cy="584775"/>
          </a:xfrm>
          <a:prstGeom prst="line">
            <a:avLst/>
          </a:prstGeom>
          <a:ln w="31750">
            <a:solidFill>
              <a:srgbClr val="C6C6C6">
                <a:alpha val="9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타원 8"/>
          <p:cNvSpPr/>
          <p:nvPr/>
        </p:nvSpPr>
        <p:spPr>
          <a:xfrm>
            <a:off x="2710954" y="445021"/>
            <a:ext cx="543287" cy="543287"/>
          </a:xfrm>
          <a:prstGeom prst="ellipse">
            <a:avLst/>
          </a:prstGeom>
          <a:solidFill>
            <a:srgbClr val="CD1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72000" rIns="0" bIns="0" rtlCol="0" anchor="ctr"/>
          <a:lstStyle/>
          <a:p>
            <a:pPr algn="ctr"/>
            <a:r>
              <a:rPr lang="en-US" altLang="ko-KR" sz="3200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4</a:t>
            </a:r>
            <a:endParaRPr lang="ko-KR" altLang="en-US" sz="3200" spc="-3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pSp>
        <p:nvGrpSpPr>
          <p:cNvPr id="161" name="object 55"/>
          <p:cNvGrpSpPr/>
          <p:nvPr/>
        </p:nvGrpSpPr>
        <p:grpSpPr>
          <a:xfrm>
            <a:off x="510867" y="1989297"/>
            <a:ext cx="9516353" cy="4613148"/>
            <a:chOff x="853439" y="1481327"/>
            <a:chExt cx="10937268" cy="4613148"/>
          </a:xfrm>
        </p:grpSpPr>
        <p:pic>
          <p:nvPicPr>
            <p:cNvPr id="193" name="object 8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3439" y="1833371"/>
              <a:ext cx="4000500" cy="1901952"/>
            </a:xfrm>
            <a:prstGeom prst="rect">
              <a:avLst/>
            </a:prstGeom>
          </p:spPr>
        </p:pic>
        <p:pic>
          <p:nvPicPr>
            <p:cNvPr id="194" name="object 8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49451" y="4111751"/>
              <a:ext cx="3970020" cy="1982724"/>
            </a:xfrm>
            <a:prstGeom prst="rect">
              <a:avLst/>
            </a:prstGeom>
          </p:spPr>
        </p:pic>
        <p:sp>
          <p:nvSpPr>
            <p:cNvPr id="196" name="object 90"/>
            <p:cNvSpPr/>
            <p:nvPr/>
          </p:nvSpPr>
          <p:spPr>
            <a:xfrm>
              <a:off x="5537454" y="1678685"/>
              <a:ext cx="6253253" cy="1862455"/>
            </a:xfrm>
            <a:custGeom>
              <a:avLst/>
              <a:gdLst/>
              <a:ahLst/>
              <a:cxnLst/>
              <a:rect l="l" t="t" r="r" b="b"/>
              <a:pathLst>
                <a:path w="5968365" h="1862454">
                  <a:moveTo>
                    <a:pt x="0" y="72262"/>
                  </a:moveTo>
                  <a:lnTo>
                    <a:pt x="5683" y="44148"/>
                  </a:lnTo>
                  <a:lnTo>
                    <a:pt x="21177" y="21177"/>
                  </a:lnTo>
                  <a:lnTo>
                    <a:pt x="44148" y="5683"/>
                  </a:lnTo>
                  <a:lnTo>
                    <a:pt x="72262" y="0"/>
                  </a:lnTo>
                  <a:lnTo>
                    <a:pt x="5895721" y="0"/>
                  </a:lnTo>
                  <a:lnTo>
                    <a:pt x="5923835" y="5683"/>
                  </a:lnTo>
                  <a:lnTo>
                    <a:pt x="5946806" y="21177"/>
                  </a:lnTo>
                  <a:lnTo>
                    <a:pt x="5962300" y="44148"/>
                  </a:lnTo>
                  <a:lnTo>
                    <a:pt x="5967984" y="72262"/>
                  </a:lnTo>
                  <a:lnTo>
                    <a:pt x="5967984" y="1790064"/>
                  </a:lnTo>
                  <a:lnTo>
                    <a:pt x="5962300" y="1818179"/>
                  </a:lnTo>
                  <a:lnTo>
                    <a:pt x="5946806" y="1841150"/>
                  </a:lnTo>
                  <a:lnTo>
                    <a:pt x="5923835" y="1856644"/>
                  </a:lnTo>
                  <a:lnTo>
                    <a:pt x="5895721" y="1862327"/>
                  </a:lnTo>
                  <a:lnTo>
                    <a:pt x="72262" y="1862327"/>
                  </a:lnTo>
                  <a:lnTo>
                    <a:pt x="44148" y="1856644"/>
                  </a:lnTo>
                  <a:lnTo>
                    <a:pt x="21177" y="1841150"/>
                  </a:lnTo>
                  <a:lnTo>
                    <a:pt x="5683" y="1818179"/>
                  </a:lnTo>
                  <a:lnTo>
                    <a:pt x="0" y="1790064"/>
                  </a:lnTo>
                  <a:lnTo>
                    <a:pt x="0" y="72262"/>
                  </a:lnTo>
                  <a:close/>
                </a:path>
              </a:pathLst>
            </a:custGeom>
            <a:ln w="25908">
              <a:solidFill>
                <a:srgbClr val="EE8328"/>
              </a:solidFill>
            </a:ln>
          </p:spPr>
          <p:txBody>
            <a:bodyPr wrap="square" lIns="0" tIns="0" rIns="0" bIns="0" rtlCol="0"/>
            <a:lstStyle/>
            <a:p>
              <a:endParaRPr spc="-300"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pic>
          <p:nvPicPr>
            <p:cNvPr id="197" name="object 9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56475" y="1481327"/>
              <a:ext cx="3326892" cy="271272"/>
            </a:xfrm>
            <a:prstGeom prst="rect">
              <a:avLst/>
            </a:prstGeom>
          </p:spPr>
        </p:pic>
        <p:pic>
          <p:nvPicPr>
            <p:cNvPr id="198" name="object 9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187562" y="1523949"/>
              <a:ext cx="466344" cy="189280"/>
            </a:xfrm>
            <a:prstGeom prst="rect">
              <a:avLst/>
            </a:prstGeom>
          </p:spPr>
        </p:pic>
        <p:pic>
          <p:nvPicPr>
            <p:cNvPr id="199" name="object 9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544179" y="1523949"/>
              <a:ext cx="466344" cy="189280"/>
            </a:xfrm>
            <a:prstGeom prst="rect">
              <a:avLst/>
            </a:prstGeom>
          </p:spPr>
        </p:pic>
      </p:grpSp>
      <p:sp>
        <p:nvSpPr>
          <p:cNvPr id="208" name="object 114"/>
          <p:cNvSpPr/>
          <p:nvPr/>
        </p:nvSpPr>
        <p:spPr>
          <a:xfrm>
            <a:off x="466657" y="2072170"/>
            <a:ext cx="3020695" cy="318770"/>
          </a:xfrm>
          <a:custGeom>
            <a:avLst/>
            <a:gdLst/>
            <a:ahLst/>
            <a:cxnLst/>
            <a:rect l="l" t="t" r="r" b="b"/>
            <a:pathLst>
              <a:path w="3020695" h="318769">
                <a:moveTo>
                  <a:pt x="2861310" y="0"/>
                </a:moveTo>
                <a:lnTo>
                  <a:pt x="159257" y="0"/>
                </a:lnTo>
                <a:lnTo>
                  <a:pt x="108918" y="8113"/>
                </a:lnTo>
                <a:lnTo>
                  <a:pt x="65200" y="30711"/>
                </a:lnTo>
                <a:lnTo>
                  <a:pt x="30726" y="65178"/>
                </a:lnTo>
                <a:lnTo>
                  <a:pt x="8118" y="108898"/>
                </a:lnTo>
                <a:lnTo>
                  <a:pt x="0" y="159258"/>
                </a:lnTo>
                <a:lnTo>
                  <a:pt x="8118" y="209617"/>
                </a:lnTo>
                <a:lnTo>
                  <a:pt x="30726" y="253337"/>
                </a:lnTo>
                <a:lnTo>
                  <a:pt x="65200" y="287804"/>
                </a:lnTo>
                <a:lnTo>
                  <a:pt x="108918" y="310402"/>
                </a:lnTo>
                <a:lnTo>
                  <a:pt x="159257" y="318516"/>
                </a:lnTo>
                <a:lnTo>
                  <a:pt x="2861310" y="318516"/>
                </a:lnTo>
                <a:lnTo>
                  <a:pt x="2911669" y="310402"/>
                </a:lnTo>
                <a:lnTo>
                  <a:pt x="2955389" y="287804"/>
                </a:lnTo>
                <a:lnTo>
                  <a:pt x="2989856" y="253337"/>
                </a:lnTo>
                <a:lnTo>
                  <a:pt x="3012454" y="209617"/>
                </a:lnTo>
                <a:lnTo>
                  <a:pt x="3020568" y="159258"/>
                </a:lnTo>
                <a:lnTo>
                  <a:pt x="3012454" y="108898"/>
                </a:lnTo>
                <a:lnTo>
                  <a:pt x="2989856" y="65178"/>
                </a:lnTo>
                <a:lnTo>
                  <a:pt x="2955389" y="30711"/>
                </a:lnTo>
                <a:lnTo>
                  <a:pt x="2911669" y="8113"/>
                </a:lnTo>
                <a:lnTo>
                  <a:pt x="2861310" y="0"/>
                </a:lnTo>
                <a:close/>
              </a:path>
            </a:pathLst>
          </a:custGeom>
          <a:solidFill>
            <a:srgbClr val="04427D">
              <a:alpha val="19999"/>
            </a:srgbClr>
          </a:solidFill>
        </p:spPr>
        <p:txBody>
          <a:bodyPr wrap="square" lIns="0" tIns="0" rIns="0" bIns="0" rtlCol="0"/>
          <a:lstStyle/>
          <a:p>
            <a:endParaRPr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09" name="object 115"/>
          <p:cNvSpPr/>
          <p:nvPr/>
        </p:nvSpPr>
        <p:spPr>
          <a:xfrm>
            <a:off x="466657" y="2072170"/>
            <a:ext cx="637540" cy="318770"/>
          </a:xfrm>
          <a:custGeom>
            <a:avLst/>
            <a:gdLst/>
            <a:ahLst/>
            <a:cxnLst/>
            <a:rect l="l" t="t" r="r" b="b"/>
            <a:pathLst>
              <a:path w="637540" h="318769">
                <a:moveTo>
                  <a:pt x="477774" y="0"/>
                </a:moveTo>
                <a:lnTo>
                  <a:pt x="159257" y="0"/>
                </a:lnTo>
                <a:lnTo>
                  <a:pt x="108918" y="8113"/>
                </a:lnTo>
                <a:lnTo>
                  <a:pt x="65200" y="30711"/>
                </a:lnTo>
                <a:lnTo>
                  <a:pt x="30726" y="65178"/>
                </a:lnTo>
                <a:lnTo>
                  <a:pt x="8118" y="108898"/>
                </a:lnTo>
                <a:lnTo>
                  <a:pt x="0" y="159258"/>
                </a:lnTo>
                <a:lnTo>
                  <a:pt x="8118" y="209617"/>
                </a:lnTo>
                <a:lnTo>
                  <a:pt x="30726" y="253337"/>
                </a:lnTo>
                <a:lnTo>
                  <a:pt x="65200" y="287804"/>
                </a:lnTo>
                <a:lnTo>
                  <a:pt x="108918" y="310402"/>
                </a:lnTo>
                <a:lnTo>
                  <a:pt x="159257" y="318516"/>
                </a:lnTo>
                <a:lnTo>
                  <a:pt x="477774" y="318516"/>
                </a:lnTo>
                <a:lnTo>
                  <a:pt x="528133" y="310402"/>
                </a:lnTo>
                <a:lnTo>
                  <a:pt x="571853" y="287804"/>
                </a:lnTo>
                <a:lnTo>
                  <a:pt x="606320" y="253337"/>
                </a:lnTo>
                <a:lnTo>
                  <a:pt x="628918" y="209617"/>
                </a:lnTo>
                <a:lnTo>
                  <a:pt x="637032" y="159258"/>
                </a:lnTo>
                <a:lnTo>
                  <a:pt x="628918" y="108898"/>
                </a:lnTo>
                <a:lnTo>
                  <a:pt x="606320" y="65178"/>
                </a:lnTo>
                <a:lnTo>
                  <a:pt x="571853" y="30711"/>
                </a:lnTo>
                <a:lnTo>
                  <a:pt x="528133" y="8113"/>
                </a:lnTo>
                <a:lnTo>
                  <a:pt x="477774" y="0"/>
                </a:lnTo>
                <a:close/>
              </a:path>
            </a:pathLst>
          </a:custGeom>
          <a:solidFill>
            <a:srgbClr val="04427D"/>
          </a:solidFill>
        </p:spPr>
        <p:txBody>
          <a:bodyPr wrap="square" lIns="0" tIns="0" rIns="0" bIns="0" rtlCol="0"/>
          <a:lstStyle/>
          <a:p>
            <a:endParaRPr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210" name="object 1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26957" y="2125256"/>
            <a:ext cx="231647" cy="219455"/>
          </a:xfrm>
          <a:prstGeom prst="rect">
            <a:avLst/>
          </a:prstGeom>
        </p:spPr>
      </p:pic>
      <p:pic>
        <p:nvPicPr>
          <p:cNvPr id="211" name="object 11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98432" y="2117255"/>
            <a:ext cx="539953" cy="219455"/>
          </a:xfrm>
          <a:prstGeom prst="rect">
            <a:avLst/>
          </a:prstGeom>
        </p:spPr>
      </p:pic>
      <p:sp>
        <p:nvSpPr>
          <p:cNvPr id="212" name="object 119"/>
          <p:cNvSpPr/>
          <p:nvPr/>
        </p:nvSpPr>
        <p:spPr>
          <a:xfrm>
            <a:off x="493975" y="4295871"/>
            <a:ext cx="3023870" cy="318770"/>
          </a:xfrm>
          <a:custGeom>
            <a:avLst/>
            <a:gdLst/>
            <a:ahLst/>
            <a:cxnLst/>
            <a:rect l="l" t="t" r="r" b="b"/>
            <a:pathLst>
              <a:path w="3023870" h="318770">
                <a:moveTo>
                  <a:pt x="2864357" y="0"/>
                </a:moveTo>
                <a:lnTo>
                  <a:pt x="159257" y="0"/>
                </a:lnTo>
                <a:lnTo>
                  <a:pt x="108918" y="8113"/>
                </a:lnTo>
                <a:lnTo>
                  <a:pt x="65200" y="30711"/>
                </a:lnTo>
                <a:lnTo>
                  <a:pt x="30726" y="65178"/>
                </a:lnTo>
                <a:lnTo>
                  <a:pt x="8118" y="108898"/>
                </a:lnTo>
                <a:lnTo>
                  <a:pt x="0" y="159258"/>
                </a:lnTo>
                <a:lnTo>
                  <a:pt x="8118" y="209617"/>
                </a:lnTo>
                <a:lnTo>
                  <a:pt x="30726" y="253337"/>
                </a:lnTo>
                <a:lnTo>
                  <a:pt x="65200" y="287804"/>
                </a:lnTo>
                <a:lnTo>
                  <a:pt x="108918" y="310402"/>
                </a:lnTo>
                <a:lnTo>
                  <a:pt x="159257" y="318516"/>
                </a:lnTo>
                <a:lnTo>
                  <a:pt x="2864357" y="318516"/>
                </a:lnTo>
                <a:lnTo>
                  <a:pt x="2914717" y="310402"/>
                </a:lnTo>
                <a:lnTo>
                  <a:pt x="2958437" y="287804"/>
                </a:lnTo>
                <a:lnTo>
                  <a:pt x="2992904" y="253337"/>
                </a:lnTo>
                <a:lnTo>
                  <a:pt x="3015502" y="209617"/>
                </a:lnTo>
                <a:lnTo>
                  <a:pt x="3023616" y="159258"/>
                </a:lnTo>
                <a:lnTo>
                  <a:pt x="3015502" y="108898"/>
                </a:lnTo>
                <a:lnTo>
                  <a:pt x="2992904" y="65178"/>
                </a:lnTo>
                <a:lnTo>
                  <a:pt x="2958437" y="30711"/>
                </a:lnTo>
                <a:lnTo>
                  <a:pt x="2914717" y="8113"/>
                </a:lnTo>
                <a:lnTo>
                  <a:pt x="2864357" y="0"/>
                </a:lnTo>
                <a:close/>
              </a:path>
            </a:pathLst>
          </a:custGeom>
          <a:solidFill>
            <a:srgbClr val="04427D">
              <a:alpha val="19999"/>
            </a:srgbClr>
          </a:solidFill>
        </p:spPr>
        <p:txBody>
          <a:bodyPr wrap="square" lIns="0" tIns="0" rIns="0" bIns="0" rtlCol="0"/>
          <a:lstStyle/>
          <a:p>
            <a:endParaRPr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213" name="object 12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889070" y="4342225"/>
            <a:ext cx="719327" cy="219456"/>
          </a:xfrm>
          <a:prstGeom prst="rect">
            <a:avLst/>
          </a:prstGeom>
        </p:spPr>
      </p:pic>
      <p:pic>
        <p:nvPicPr>
          <p:cNvPr id="214" name="object 12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480382" y="4342225"/>
            <a:ext cx="899540" cy="219456"/>
          </a:xfrm>
          <a:prstGeom prst="rect">
            <a:avLst/>
          </a:prstGeom>
        </p:spPr>
      </p:pic>
      <p:sp>
        <p:nvSpPr>
          <p:cNvPr id="215" name="object 120"/>
          <p:cNvSpPr/>
          <p:nvPr/>
        </p:nvSpPr>
        <p:spPr>
          <a:xfrm>
            <a:off x="510867" y="4304362"/>
            <a:ext cx="693420" cy="318770"/>
          </a:xfrm>
          <a:custGeom>
            <a:avLst/>
            <a:gdLst/>
            <a:ahLst/>
            <a:cxnLst/>
            <a:rect l="l" t="t" r="r" b="b"/>
            <a:pathLst>
              <a:path w="693419" h="318770">
                <a:moveTo>
                  <a:pt x="534161" y="0"/>
                </a:moveTo>
                <a:lnTo>
                  <a:pt x="159257" y="0"/>
                </a:lnTo>
                <a:lnTo>
                  <a:pt x="108918" y="8113"/>
                </a:lnTo>
                <a:lnTo>
                  <a:pt x="65200" y="30711"/>
                </a:lnTo>
                <a:lnTo>
                  <a:pt x="30726" y="65178"/>
                </a:lnTo>
                <a:lnTo>
                  <a:pt x="8118" y="108898"/>
                </a:lnTo>
                <a:lnTo>
                  <a:pt x="0" y="159258"/>
                </a:lnTo>
                <a:lnTo>
                  <a:pt x="8118" y="209617"/>
                </a:lnTo>
                <a:lnTo>
                  <a:pt x="30726" y="253337"/>
                </a:lnTo>
                <a:lnTo>
                  <a:pt x="65200" y="287804"/>
                </a:lnTo>
                <a:lnTo>
                  <a:pt x="108918" y="310402"/>
                </a:lnTo>
                <a:lnTo>
                  <a:pt x="159257" y="318516"/>
                </a:lnTo>
                <a:lnTo>
                  <a:pt x="534161" y="318516"/>
                </a:lnTo>
                <a:lnTo>
                  <a:pt x="584521" y="310402"/>
                </a:lnTo>
                <a:lnTo>
                  <a:pt x="628241" y="287804"/>
                </a:lnTo>
                <a:lnTo>
                  <a:pt x="662708" y="253337"/>
                </a:lnTo>
                <a:lnTo>
                  <a:pt x="685306" y="209617"/>
                </a:lnTo>
                <a:lnTo>
                  <a:pt x="693419" y="159258"/>
                </a:lnTo>
                <a:lnTo>
                  <a:pt x="685306" y="108898"/>
                </a:lnTo>
                <a:lnTo>
                  <a:pt x="662708" y="65178"/>
                </a:lnTo>
                <a:lnTo>
                  <a:pt x="628241" y="30711"/>
                </a:lnTo>
                <a:lnTo>
                  <a:pt x="584521" y="8113"/>
                </a:lnTo>
                <a:lnTo>
                  <a:pt x="534161" y="0"/>
                </a:lnTo>
                <a:close/>
              </a:path>
            </a:pathLst>
          </a:custGeom>
          <a:solidFill>
            <a:srgbClr val="04427D"/>
          </a:solidFill>
        </p:spPr>
        <p:txBody>
          <a:bodyPr wrap="square" lIns="0" tIns="0" rIns="0" bIns="0" rtlCol="0"/>
          <a:lstStyle/>
          <a:p>
            <a:endParaRPr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216" name="object 12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21889" y="4364382"/>
            <a:ext cx="231647" cy="219456"/>
          </a:xfrm>
          <a:prstGeom prst="rect">
            <a:avLst/>
          </a:prstGeom>
        </p:spPr>
      </p:pic>
      <p:pic>
        <p:nvPicPr>
          <p:cNvPr id="217" name="object 12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13126" y="4350716"/>
            <a:ext cx="719328" cy="219456"/>
          </a:xfrm>
          <a:prstGeom prst="rect">
            <a:avLst/>
          </a:prstGeom>
        </p:spPr>
      </p:pic>
      <p:sp>
        <p:nvSpPr>
          <p:cNvPr id="60" name="object 90"/>
          <p:cNvSpPr/>
          <p:nvPr/>
        </p:nvSpPr>
        <p:spPr>
          <a:xfrm>
            <a:off x="4586358" y="4561680"/>
            <a:ext cx="5440862" cy="2393861"/>
          </a:xfrm>
          <a:custGeom>
            <a:avLst/>
            <a:gdLst/>
            <a:ahLst/>
            <a:cxnLst/>
            <a:rect l="l" t="t" r="r" b="b"/>
            <a:pathLst>
              <a:path w="5968365" h="1862454">
                <a:moveTo>
                  <a:pt x="0" y="72262"/>
                </a:moveTo>
                <a:lnTo>
                  <a:pt x="5683" y="44148"/>
                </a:lnTo>
                <a:lnTo>
                  <a:pt x="21177" y="21177"/>
                </a:lnTo>
                <a:lnTo>
                  <a:pt x="44148" y="5683"/>
                </a:lnTo>
                <a:lnTo>
                  <a:pt x="72262" y="0"/>
                </a:lnTo>
                <a:lnTo>
                  <a:pt x="5895721" y="0"/>
                </a:lnTo>
                <a:lnTo>
                  <a:pt x="5923835" y="5683"/>
                </a:lnTo>
                <a:lnTo>
                  <a:pt x="5946806" y="21177"/>
                </a:lnTo>
                <a:lnTo>
                  <a:pt x="5962300" y="44148"/>
                </a:lnTo>
                <a:lnTo>
                  <a:pt x="5967984" y="72262"/>
                </a:lnTo>
                <a:lnTo>
                  <a:pt x="5967984" y="1790064"/>
                </a:lnTo>
                <a:lnTo>
                  <a:pt x="5962300" y="1818179"/>
                </a:lnTo>
                <a:lnTo>
                  <a:pt x="5946806" y="1841150"/>
                </a:lnTo>
                <a:lnTo>
                  <a:pt x="5923835" y="1856644"/>
                </a:lnTo>
                <a:lnTo>
                  <a:pt x="5895721" y="1862327"/>
                </a:lnTo>
                <a:lnTo>
                  <a:pt x="72262" y="1862327"/>
                </a:lnTo>
                <a:lnTo>
                  <a:pt x="44148" y="1856644"/>
                </a:lnTo>
                <a:lnTo>
                  <a:pt x="21177" y="1841150"/>
                </a:lnTo>
                <a:lnTo>
                  <a:pt x="5683" y="1818179"/>
                </a:lnTo>
                <a:lnTo>
                  <a:pt x="0" y="1790064"/>
                </a:lnTo>
                <a:lnTo>
                  <a:pt x="0" y="72262"/>
                </a:lnTo>
                <a:close/>
              </a:path>
            </a:pathLst>
          </a:custGeom>
          <a:ln w="25908">
            <a:solidFill>
              <a:srgbClr val="EE8328"/>
            </a:solidFill>
          </a:ln>
        </p:spPr>
        <p:txBody>
          <a:bodyPr wrap="square" lIns="0" tIns="0" rIns="0" bIns="0" rtlCol="0"/>
          <a:lstStyle/>
          <a:p>
            <a:endParaRPr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62" name="object 9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734019" y="4301269"/>
            <a:ext cx="2894679" cy="271272"/>
          </a:xfrm>
          <a:prstGeom prst="rect">
            <a:avLst/>
          </a:prstGeom>
        </p:spPr>
      </p:pic>
      <p:pic>
        <p:nvPicPr>
          <p:cNvPr id="63" name="object 9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892177" y="4343891"/>
            <a:ext cx="405759" cy="189280"/>
          </a:xfrm>
          <a:prstGeom prst="rect">
            <a:avLst/>
          </a:prstGeom>
        </p:spPr>
      </p:pic>
      <p:pic>
        <p:nvPicPr>
          <p:cNvPr id="64" name="object 9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264620" y="4343891"/>
            <a:ext cx="405759" cy="1892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86359" y="2447696"/>
            <a:ext cx="5368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6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산업현장 전문가가 학교로 찾아가 실습을 지도하는 유형</a:t>
            </a:r>
            <a:endParaRPr lang="en-US" altLang="ko-KR" sz="16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endParaRPr lang="en-US" altLang="ko-KR" sz="16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6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실제 산업현장 전문가가 학교 실습 수업 중 일부를 집중 지도</a:t>
            </a:r>
            <a:r>
              <a:rPr lang="en-US" altLang="ko-KR" sz="16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6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전공 관련 산업현장 전문가 특강</a:t>
            </a:r>
            <a:r>
              <a:rPr lang="en-US" altLang="ko-KR" sz="16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6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산업현장 전문가의 학생 동아리 지도 등이 해당됨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682644" y="4601051"/>
            <a:ext cx="5287084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학생이 견학</a:t>
            </a:r>
            <a:r>
              <a:rPr lang="en-US" altLang="ko-KR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체험활동</a:t>
            </a:r>
            <a:r>
              <a:rPr lang="en-US" altLang="ko-KR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취업캠프 등의 활동을 통해 산업현장을 </a:t>
            </a:r>
            <a:r>
              <a:rPr lang="ko-KR" altLang="en-US" sz="1400" spc="-300" dirty="0" err="1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직〮간접적으로</a:t>
            </a:r>
            <a:r>
              <a:rPr lang="ko-KR" altLang="en-US" sz="1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체험하는 유형</a:t>
            </a:r>
            <a:endParaRPr lang="en-US" altLang="ko-KR" sz="14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산업현장 견학</a:t>
            </a:r>
            <a:r>
              <a:rPr lang="en-US" altLang="ko-KR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산업박람회 참여</a:t>
            </a:r>
            <a:r>
              <a:rPr lang="en-US" altLang="ko-KR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기업 연계 취업캠프 등이 해당됨</a:t>
            </a:r>
            <a:endParaRPr lang="en-US" altLang="ko-KR" sz="14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출결 및 학교생활기록부 기록은 각종 현장체험학습과 동일하게 처리함</a:t>
            </a:r>
            <a:r>
              <a:rPr lang="en-US" altLang="ko-KR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산업체 </a:t>
            </a:r>
            <a:r>
              <a:rPr lang="ko-KR" altLang="en-US" sz="1400" spc="-30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체험형</a:t>
            </a:r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현장실습의 기간은 </a:t>
            </a:r>
            <a:r>
              <a:rPr lang="en-US" altLang="ko-KR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2</a:t>
            </a:r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주 이내로 실시</a:t>
            </a:r>
            <a:r>
              <a:rPr lang="en-US" altLang="ko-KR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단</a:t>
            </a:r>
            <a:r>
              <a:rPr lang="en-US" altLang="ko-KR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상대적으로 우수한 중앙행정기관 및 공공기관에서 실시하는 산업체 </a:t>
            </a:r>
            <a:r>
              <a:rPr lang="ko-KR" altLang="en-US" sz="1400" spc="-30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체험형</a:t>
            </a:r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현장실습은 시 〮</a:t>
            </a:r>
            <a:r>
              <a:rPr lang="ko-KR" altLang="en-US" sz="1400" spc="-30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도교육청</a:t>
            </a:r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승인에 따라 </a:t>
            </a:r>
            <a:r>
              <a:rPr lang="en-US" altLang="ko-KR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2</a:t>
            </a:r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주 이상 실시 가능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134DFD1-15FD-4052-B066-7C9E91D4654D}"/>
              </a:ext>
            </a:extLst>
          </p:cNvPr>
          <p:cNvSpPr txBox="1"/>
          <p:nvPr/>
        </p:nvSpPr>
        <p:spPr>
          <a:xfrm>
            <a:off x="1198432" y="7083633"/>
            <a:ext cx="7488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출처</a:t>
            </a:r>
            <a:r>
              <a:rPr lang="en-US" altLang="ko-KR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en-US" altLang="ko-KR" sz="1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2025</a:t>
            </a:r>
            <a:r>
              <a:rPr lang="ko-KR" altLang="en-US" sz="1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년 </a:t>
            </a:r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개정 직업계고 현장실습 운영 공통 매뉴얼</a:t>
            </a:r>
          </a:p>
        </p:txBody>
      </p:sp>
    </p:spTree>
    <p:extLst>
      <p:ext uri="{BB962C8B-B14F-4D97-AF65-F5344CB8AC3E}">
        <p14:creationId xmlns:p14="http://schemas.microsoft.com/office/powerpoint/2010/main" val="158909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67680"/>
            <a:ext cx="2483759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44619" y="432445"/>
            <a:ext cx="45544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3200" spc="-300" dirty="0" err="1">
                <a:solidFill>
                  <a:srgbClr val="CD121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직업계고</a:t>
            </a:r>
            <a:r>
              <a:rPr lang="ko-KR" altLang="en-US" sz="3200" spc="-300" dirty="0">
                <a:solidFill>
                  <a:srgbClr val="CD121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현장실습의 이해</a:t>
            </a:r>
            <a:endParaRPr lang="en-US" altLang="ko-KR" sz="3200" spc="-300" dirty="0">
              <a:solidFill>
                <a:srgbClr val="CD1215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cxnSp>
        <p:nvCxnSpPr>
          <p:cNvPr id="5" name="직선 연결선 4"/>
          <p:cNvCxnSpPr/>
          <p:nvPr/>
        </p:nvCxnSpPr>
        <p:spPr>
          <a:xfrm>
            <a:off x="2575003" y="422920"/>
            <a:ext cx="0" cy="584775"/>
          </a:xfrm>
          <a:prstGeom prst="line">
            <a:avLst/>
          </a:prstGeom>
          <a:ln w="31750">
            <a:solidFill>
              <a:srgbClr val="C6C6C6">
                <a:alpha val="9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타원 8"/>
          <p:cNvSpPr/>
          <p:nvPr/>
        </p:nvSpPr>
        <p:spPr>
          <a:xfrm>
            <a:off x="2710954" y="445021"/>
            <a:ext cx="543287" cy="543287"/>
          </a:xfrm>
          <a:prstGeom prst="ellipse">
            <a:avLst/>
          </a:prstGeom>
          <a:solidFill>
            <a:srgbClr val="CD1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72000" rIns="0" bIns="0" rtlCol="0" anchor="ctr"/>
          <a:lstStyle/>
          <a:p>
            <a:pPr algn="ctr"/>
            <a:r>
              <a:rPr lang="en-US" altLang="ko-KR" sz="3200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4</a:t>
            </a:r>
            <a:endParaRPr lang="ko-KR" altLang="en-US" sz="3200" spc="-3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60" name="object 90"/>
          <p:cNvSpPr/>
          <p:nvPr/>
        </p:nvSpPr>
        <p:spPr>
          <a:xfrm>
            <a:off x="4678982" y="2268463"/>
            <a:ext cx="5767437" cy="3543157"/>
          </a:xfrm>
          <a:custGeom>
            <a:avLst/>
            <a:gdLst/>
            <a:ahLst/>
            <a:cxnLst/>
            <a:rect l="l" t="t" r="r" b="b"/>
            <a:pathLst>
              <a:path w="5968365" h="1862454">
                <a:moveTo>
                  <a:pt x="0" y="72262"/>
                </a:moveTo>
                <a:lnTo>
                  <a:pt x="5683" y="44148"/>
                </a:lnTo>
                <a:lnTo>
                  <a:pt x="21177" y="21177"/>
                </a:lnTo>
                <a:lnTo>
                  <a:pt x="44148" y="5683"/>
                </a:lnTo>
                <a:lnTo>
                  <a:pt x="72262" y="0"/>
                </a:lnTo>
                <a:lnTo>
                  <a:pt x="5895721" y="0"/>
                </a:lnTo>
                <a:lnTo>
                  <a:pt x="5923835" y="5683"/>
                </a:lnTo>
                <a:lnTo>
                  <a:pt x="5946806" y="21177"/>
                </a:lnTo>
                <a:lnTo>
                  <a:pt x="5962300" y="44148"/>
                </a:lnTo>
                <a:lnTo>
                  <a:pt x="5967984" y="72262"/>
                </a:lnTo>
                <a:lnTo>
                  <a:pt x="5967984" y="1790064"/>
                </a:lnTo>
                <a:lnTo>
                  <a:pt x="5962300" y="1818179"/>
                </a:lnTo>
                <a:lnTo>
                  <a:pt x="5946806" y="1841150"/>
                </a:lnTo>
                <a:lnTo>
                  <a:pt x="5923835" y="1856644"/>
                </a:lnTo>
                <a:lnTo>
                  <a:pt x="5895721" y="1862327"/>
                </a:lnTo>
                <a:lnTo>
                  <a:pt x="72262" y="1862327"/>
                </a:lnTo>
                <a:lnTo>
                  <a:pt x="44148" y="1856644"/>
                </a:lnTo>
                <a:lnTo>
                  <a:pt x="21177" y="1841150"/>
                </a:lnTo>
                <a:lnTo>
                  <a:pt x="5683" y="1818179"/>
                </a:lnTo>
                <a:lnTo>
                  <a:pt x="0" y="1790064"/>
                </a:lnTo>
                <a:lnTo>
                  <a:pt x="0" y="72262"/>
                </a:lnTo>
                <a:close/>
              </a:path>
            </a:pathLst>
          </a:custGeom>
          <a:ln w="25908">
            <a:solidFill>
              <a:srgbClr val="EE8328"/>
            </a:solidFill>
          </a:ln>
        </p:spPr>
        <p:txBody>
          <a:bodyPr wrap="square" lIns="0" tIns="0" rIns="0" bIns="0" rtlCol="0"/>
          <a:lstStyle/>
          <a:p>
            <a:endParaRPr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705360" y="2321321"/>
            <a:ext cx="5839445" cy="3239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교육기관</a:t>
            </a:r>
            <a:r>
              <a:rPr lang="en-US" altLang="ko-KR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공공기관</a:t>
            </a:r>
            <a:r>
              <a:rPr lang="en-US" altLang="ko-KR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훈련기관</a:t>
            </a:r>
            <a:r>
              <a:rPr lang="en-US" altLang="ko-KR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실습장</a:t>
            </a:r>
            <a:r>
              <a:rPr lang="en-US" altLang="ko-KR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기업</a:t>
            </a:r>
            <a:r>
              <a:rPr lang="en-US" altLang="ko-KR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협회 등과 연계하여 실무중심의 실습과정을 운영하는 유형</a:t>
            </a:r>
            <a:endParaRPr lang="en-US" altLang="ko-KR" sz="14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spc="-30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체용연계를</a:t>
            </a:r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전제로 하는 연계 교육형 현장실습에 참여하는 경우</a:t>
            </a:r>
            <a:r>
              <a:rPr lang="en-US" altLang="ko-KR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모집 단계에서부터 학생의 전공과 실습 과정상의 직무가 일치하거나 별도의 직무 적합도 검증 절차</a:t>
            </a:r>
            <a:r>
              <a:rPr lang="en-US" altLang="ko-KR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적성검사</a:t>
            </a:r>
            <a:r>
              <a:rPr lang="en-US" altLang="ko-KR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400" spc="-30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직무평가</a:t>
            </a:r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등</a:t>
            </a:r>
            <a:r>
              <a:rPr lang="en-US" altLang="ko-KR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를 거쳐야 실습 종료 후 </a:t>
            </a:r>
            <a:r>
              <a:rPr lang="ko-KR" altLang="en-US" sz="1400" spc="-30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취업전환</a:t>
            </a:r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가능함</a:t>
            </a:r>
            <a:endParaRPr lang="en-US" altLang="ko-KR" sz="14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연계 교육형 현장실습 중 전공 전환 과정의 경우 학생의 본래 전공과 달라도 참여 가능함</a:t>
            </a:r>
            <a:endParaRPr lang="en-US" altLang="ko-KR" sz="14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en-US" altLang="ko-KR" sz="1150" spc="-30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※ </a:t>
            </a:r>
            <a:r>
              <a:rPr lang="ko-KR" altLang="en-US" sz="1150" spc="-30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단</a:t>
            </a:r>
            <a:r>
              <a:rPr lang="en-US" altLang="ko-KR" sz="1150" spc="-30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150" spc="-30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추후 </a:t>
            </a:r>
            <a:r>
              <a:rPr lang="ko-KR" altLang="en-US" sz="1150" spc="-300" dirty="0" err="1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채용연계를</a:t>
            </a:r>
            <a:r>
              <a:rPr lang="ko-KR" altLang="en-US" sz="1150" spc="-30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진행하는 경우에는 현장실습의 직무 적합도 검증 절차를 필수로 거쳐야 함</a:t>
            </a:r>
            <a:endParaRPr lang="en-US" altLang="ko-KR" sz="1150" spc="-300" dirty="0">
              <a:solidFill>
                <a:schemeClr val="tx2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endParaRPr lang="en-US" altLang="ko-KR" sz="1150" spc="-300" dirty="0">
              <a:solidFill>
                <a:schemeClr val="tx2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연계 교육형 현장실습 운영은 </a:t>
            </a:r>
            <a:r>
              <a:rPr lang="ko-KR" altLang="en-US" sz="1400" spc="-30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최대 </a:t>
            </a:r>
            <a:r>
              <a:rPr lang="en-US" altLang="ko-KR" sz="1400" spc="-30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z="1400" spc="-30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개월</a:t>
            </a:r>
            <a:r>
              <a:rPr lang="en-US" altLang="ko-KR" sz="1400" spc="-30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1400" spc="-30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실습일 기준 </a:t>
            </a:r>
            <a:r>
              <a:rPr lang="en-US" altLang="ko-KR" sz="1400" spc="-30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60</a:t>
            </a:r>
            <a:r>
              <a:rPr lang="ko-KR" altLang="en-US" sz="1400" spc="-30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일</a:t>
            </a:r>
            <a:r>
              <a:rPr lang="en-US" altLang="ko-KR" sz="1400" spc="-30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r>
              <a:rPr lang="en-US" altLang="ko-KR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내에서 연중 운영 가능함</a:t>
            </a:r>
            <a:endParaRPr lang="en-US" altLang="ko-KR" sz="14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en-US" altLang="ko-KR" sz="1150" spc="-30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※ </a:t>
            </a:r>
            <a:r>
              <a:rPr lang="ko-KR" altLang="en-US" sz="1150" spc="-30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산업체 </a:t>
            </a:r>
            <a:r>
              <a:rPr lang="ko-KR" altLang="en-US" sz="1150" spc="-300" dirty="0" err="1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채용형</a:t>
            </a:r>
            <a:r>
              <a:rPr lang="ko-KR" altLang="en-US" sz="1150" spc="-30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현장실습과 </a:t>
            </a:r>
            <a:r>
              <a:rPr lang="ko-KR" altLang="en-US" sz="1150" spc="-300" dirty="0" err="1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연계교육형</a:t>
            </a:r>
            <a:r>
              <a:rPr lang="ko-KR" altLang="en-US" sz="1150" spc="-30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현장실습을 포함하여 최대 </a:t>
            </a:r>
            <a:r>
              <a:rPr lang="en-US" altLang="ko-KR" sz="1150" spc="-30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z="1150" spc="-30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개월</a:t>
            </a:r>
            <a:r>
              <a:rPr lang="en-US" altLang="ko-KR" sz="1150" spc="-30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1150" spc="-30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실습일 기준</a:t>
            </a:r>
            <a:r>
              <a:rPr lang="en-US" altLang="ko-KR" sz="1150" spc="-30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60</a:t>
            </a:r>
            <a:r>
              <a:rPr lang="ko-KR" altLang="en-US" sz="1150" spc="-30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일</a:t>
            </a:r>
            <a:r>
              <a:rPr lang="en-US" altLang="ko-KR" sz="1150" spc="-30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r>
              <a:rPr lang="ko-KR" altLang="en-US" sz="1150" spc="-30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이내로 운영</a:t>
            </a:r>
            <a:endParaRPr lang="en-US" altLang="ko-KR" sz="1150" spc="-300" dirty="0">
              <a:solidFill>
                <a:schemeClr val="tx2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en-US" altLang="ko-KR" sz="1150" spc="-30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※ </a:t>
            </a:r>
            <a:r>
              <a:rPr lang="ko-KR" altLang="en-US" sz="1150" spc="-30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단</a:t>
            </a:r>
            <a:r>
              <a:rPr lang="en-US" altLang="ko-KR" sz="1150" spc="-30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150" spc="-30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학교가 설정한 인재양성 목표를 달성하기 위하여 </a:t>
            </a:r>
            <a:r>
              <a:rPr lang="en-US" altLang="ko-KR" sz="1150" spc="-30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z="1150" spc="-30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개월</a:t>
            </a:r>
            <a:r>
              <a:rPr lang="en-US" altLang="ko-KR" sz="1150" spc="-30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1150" spc="-30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실습일 기준 </a:t>
            </a:r>
            <a:r>
              <a:rPr lang="en-US" altLang="ko-KR" sz="1150" spc="-30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60</a:t>
            </a:r>
            <a:r>
              <a:rPr lang="ko-KR" altLang="en-US" sz="1150" spc="-30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일</a:t>
            </a:r>
            <a:r>
              <a:rPr lang="en-US" altLang="ko-KR" sz="1150" spc="-30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r>
              <a:rPr lang="ko-KR" altLang="en-US" sz="1150" spc="-30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을 초과하여 현장실습이 필요하다고 </a:t>
            </a:r>
            <a:r>
              <a:rPr lang="ko-KR" altLang="en-US" sz="1150" spc="-300" dirty="0" err="1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시〮도</a:t>
            </a:r>
            <a:r>
              <a:rPr lang="ko-KR" altLang="en-US" sz="1150" spc="-30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교육청이 인정하는 경우 운영 가능</a:t>
            </a:r>
          </a:p>
        </p:txBody>
      </p:sp>
      <p:sp>
        <p:nvSpPr>
          <p:cNvPr id="29" name="object 164"/>
          <p:cNvSpPr/>
          <p:nvPr/>
        </p:nvSpPr>
        <p:spPr>
          <a:xfrm>
            <a:off x="273082" y="2341943"/>
            <a:ext cx="3023870" cy="360045"/>
          </a:xfrm>
          <a:custGeom>
            <a:avLst/>
            <a:gdLst/>
            <a:ahLst/>
            <a:cxnLst/>
            <a:rect l="l" t="t" r="r" b="b"/>
            <a:pathLst>
              <a:path w="3023870" h="360044">
                <a:moveTo>
                  <a:pt x="2843784" y="0"/>
                </a:moveTo>
                <a:lnTo>
                  <a:pt x="179831" y="0"/>
                </a:lnTo>
                <a:lnTo>
                  <a:pt x="132027" y="6424"/>
                </a:lnTo>
                <a:lnTo>
                  <a:pt x="89069" y="24553"/>
                </a:lnTo>
                <a:lnTo>
                  <a:pt x="52673" y="52673"/>
                </a:lnTo>
                <a:lnTo>
                  <a:pt x="24553" y="89069"/>
                </a:lnTo>
                <a:lnTo>
                  <a:pt x="6424" y="132027"/>
                </a:lnTo>
                <a:lnTo>
                  <a:pt x="0" y="179831"/>
                </a:lnTo>
                <a:lnTo>
                  <a:pt x="6424" y="227636"/>
                </a:lnTo>
                <a:lnTo>
                  <a:pt x="24553" y="270594"/>
                </a:lnTo>
                <a:lnTo>
                  <a:pt x="52673" y="306990"/>
                </a:lnTo>
                <a:lnTo>
                  <a:pt x="89069" y="335110"/>
                </a:lnTo>
                <a:lnTo>
                  <a:pt x="132027" y="353239"/>
                </a:lnTo>
                <a:lnTo>
                  <a:pt x="179831" y="359663"/>
                </a:lnTo>
                <a:lnTo>
                  <a:pt x="2843784" y="359663"/>
                </a:lnTo>
                <a:lnTo>
                  <a:pt x="2891588" y="353239"/>
                </a:lnTo>
                <a:lnTo>
                  <a:pt x="2934546" y="335110"/>
                </a:lnTo>
                <a:lnTo>
                  <a:pt x="2970942" y="306990"/>
                </a:lnTo>
                <a:lnTo>
                  <a:pt x="2999062" y="270594"/>
                </a:lnTo>
                <a:lnTo>
                  <a:pt x="3017191" y="227636"/>
                </a:lnTo>
                <a:lnTo>
                  <a:pt x="3023616" y="179831"/>
                </a:lnTo>
                <a:lnTo>
                  <a:pt x="3017191" y="132027"/>
                </a:lnTo>
                <a:lnTo>
                  <a:pt x="2999062" y="89069"/>
                </a:lnTo>
                <a:lnTo>
                  <a:pt x="2970942" y="52673"/>
                </a:lnTo>
                <a:lnTo>
                  <a:pt x="2934546" y="24553"/>
                </a:lnTo>
                <a:lnTo>
                  <a:pt x="2891588" y="6424"/>
                </a:lnTo>
                <a:lnTo>
                  <a:pt x="2843784" y="0"/>
                </a:lnTo>
                <a:close/>
              </a:path>
            </a:pathLst>
          </a:custGeom>
          <a:solidFill>
            <a:srgbClr val="04427D">
              <a:alpha val="19999"/>
            </a:srgbClr>
          </a:solidFill>
        </p:spPr>
        <p:txBody>
          <a:bodyPr wrap="square" lIns="0" tIns="0" rIns="0" bIns="0" rtlCol="0"/>
          <a:lstStyle/>
          <a:p>
            <a:endParaRPr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0" name="object 165"/>
          <p:cNvSpPr/>
          <p:nvPr/>
        </p:nvSpPr>
        <p:spPr>
          <a:xfrm>
            <a:off x="273082" y="2341943"/>
            <a:ext cx="693420" cy="360045"/>
          </a:xfrm>
          <a:custGeom>
            <a:avLst/>
            <a:gdLst/>
            <a:ahLst/>
            <a:cxnLst/>
            <a:rect l="l" t="t" r="r" b="b"/>
            <a:pathLst>
              <a:path w="693419" h="360044">
                <a:moveTo>
                  <a:pt x="513588" y="0"/>
                </a:moveTo>
                <a:lnTo>
                  <a:pt x="179831" y="0"/>
                </a:lnTo>
                <a:lnTo>
                  <a:pt x="132027" y="6424"/>
                </a:lnTo>
                <a:lnTo>
                  <a:pt x="89069" y="24553"/>
                </a:lnTo>
                <a:lnTo>
                  <a:pt x="52673" y="52673"/>
                </a:lnTo>
                <a:lnTo>
                  <a:pt x="24553" y="89069"/>
                </a:lnTo>
                <a:lnTo>
                  <a:pt x="6424" y="132027"/>
                </a:lnTo>
                <a:lnTo>
                  <a:pt x="0" y="179831"/>
                </a:lnTo>
                <a:lnTo>
                  <a:pt x="6424" y="227636"/>
                </a:lnTo>
                <a:lnTo>
                  <a:pt x="24553" y="270594"/>
                </a:lnTo>
                <a:lnTo>
                  <a:pt x="52673" y="306990"/>
                </a:lnTo>
                <a:lnTo>
                  <a:pt x="89069" y="335110"/>
                </a:lnTo>
                <a:lnTo>
                  <a:pt x="132027" y="353239"/>
                </a:lnTo>
                <a:lnTo>
                  <a:pt x="179831" y="359663"/>
                </a:lnTo>
                <a:lnTo>
                  <a:pt x="513588" y="359663"/>
                </a:lnTo>
                <a:lnTo>
                  <a:pt x="561392" y="353239"/>
                </a:lnTo>
                <a:lnTo>
                  <a:pt x="604350" y="335110"/>
                </a:lnTo>
                <a:lnTo>
                  <a:pt x="640746" y="306990"/>
                </a:lnTo>
                <a:lnTo>
                  <a:pt x="668866" y="270594"/>
                </a:lnTo>
                <a:lnTo>
                  <a:pt x="686995" y="227636"/>
                </a:lnTo>
                <a:lnTo>
                  <a:pt x="693419" y="179831"/>
                </a:lnTo>
                <a:lnTo>
                  <a:pt x="686995" y="132027"/>
                </a:lnTo>
                <a:lnTo>
                  <a:pt x="668866" y="89069"/>
                </a:lnTo>
                <a:lnTo>
                  <a:pt x="640746" y="52673"/>
                </a:lnTo>
                <a:lnTo>
                  <a:pt x="604350" y="24553"/>
                </a:lnTo>
                <a:lnTo>
                  <a:pt x="561392" y="6424"/>
                </a:lnTo>
                <a:lnTo>
                  <a:pt x="513588" y="0"/>
                </a:lnTo>
                <a:close/>
              </a:path>
            </a:pathLst>
          </a:custGeom>
          <a:solidFill>
            <a:srgbClr val="04427D"/>
          </a:solidFill>
        </p:spPr>
        <p:txBody>
          <a:bodyPr wrap="square" lIns="0" tIns="0" rIns="0" bIns="0" rtlCol="0"/>
          <a:lstStyle/>
          <a:p>
            <a:endParaRPr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31" name="object 16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1727" y="2415095"/>
            <a:ext cx="231647" cy="219456"/>
          </a:xfrm>
          <a:prstGeom prst="rect">
            <a:avLst/>
          </a:prstGeom>
        </p:spPr>
      </p:pic>
      <p:pic>
        <p:nvPicPr>
          <p:cNvPr id="32" name="object 16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74959" y="2407221"/>
            <a:ext cx="539496" cy="219456"/>
          </a:xfrm>
          <a:prstGeom prst="rect">
            <a:avLst/>
          </a:prstGeom>
        </p:spPr>
      </p:pic>
      <p:pic>
        <p:nvPicPr>
          <p:cNvPr id="33" name="object 16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87964" y="2407221"/>
            <a:ext cx="719327" cy="219456"/>
          </a:xfrm>
          <a:prstGeom prst="rect">
            <a:avLst/>
          </a:prstGeom>
        </p:spPr>
      </p:pic>
      <p:pic>
        <p:nvPicPr>
          <p:cNvPr id="34" name="object 16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079276" y="2407221"/>
            <a:ext cx="899160" cy="219456"/>
          </a:xfrm>
          <a:prstGeom prst="rect">
            <a:avLst/>
          </a:prstGeom>
        </p:spPr>
      </p:pic>
      <p:pic>
        <p:nvPicPr>
          <p:cNvPr id="35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87090" y="3165703"/>
            <a:ext cx="4296284" cy="2887980"/>
          </a:xfrm>
          <a:prstGeom prst="rect">
            <a:avLst/>
          </a:prstGeom>
        </p:spPr>
      </p:pic>
      <p:grpSp>
        <p:nvGrpSpPr>
          <p:cNvPr id="4" name="그룹 3"/>
          <p:cNvGrpSpPr/>
          <p:nvPr/>
        </p:nvGrpSpPr>
        <p:grpSpPr>
          <a:xfrm>
            <a:off x="6115360" y="1873014"/>
            <a:ext cx="2894679" cy="271272"/>
            <a:chOff x="5634732" y="1702040"/>
            <a:chExt cx="2894679" cy="271272"/>
          </a:xfrm>
        </p:grpSpPr>
        <p:pic>
          <p:nvPicPr>
            <p:cNvPr id="62" name="object 9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34732" y="1702040"/>
              <a:ext cx="2894679" cy="271272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6686762" y="1714565"/>
              <a:ext cx="136943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000" spc="-300" dirty="0">
                  <a:solidFill>
                    <a:schemeClr val="bg2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유형 설명 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0576479-0234-47FB-B438-AD03968140BB}"/>
              </a:ext>
            </a:extLst>
          </p:cNvPr>
          <p:cNvSpPr txBox="1"/>
          <p:nvPr/>
        </p:nvSpPr>
        <p:spPr>
          <a:xfrm>
            <a:off x="1242244" y="6876975"/>
            <a:ext cx="7488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출처</a:t>
            </a:r>
            <a:r>
              <a:rPr lang="en-US" altLang="ko-KR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en-US" altLang="ko-KR" sz="1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2025</a:t>
            </a:r>
            <a:r>
              <a:rPr lang="ko-KR" altLang="en-US" sz="1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년 </a:t>
            </a:r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개정 직업계고 현장실습 운영 공통 매뉴얼</a:t>
            </a:r>
          </a:p>
        </p:txBody>
      </p:sp>
    </p:spTree>
    <p:extLst>
      <p:ext uri="{BB962C8B-B14F-4D97-AF65-F5344CB8AC3E}">
        <p14:creationId xmlns:p14="http://schemas.microsoft.com/office/powerpoint/2010/main" val="268496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67680"/>
            <a:ext cx="2483759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44619" y="432445"/>
            <a:ext cx="45544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3200" spc="-300" dirty="0" err="1">
                <a:solidFill>
                  <a:srgbClr val="CD121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직업계고</a:t>
            </a:r>
            <a:r>
              <a:rPr lang="ko-KR" altLang="en-US" sz="3200" spc="-300" dirty="0">
                <a:solidFill>
                  <a:srgbClr val="CD121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현장실습의 이해</a:t>
            </a:r>
            <a:endParaRPr lang="en-US" altLang="ko-KR" sz="3200" spc="-300" dirty="0">
              <a:solidFill>
                <a:srgbClr val="CD1215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cxnSp>
        <p:nvCxnSpPr>
          <p:cNvPr id="5" name="직선 연결선 4"/>
          <p:cNvCxnSpPr/>
          <p:nvPr/>
        </p:nvCxnSpPr>
        <p:spPr>
          <a:xfrm>
            <a:off x="2575003" y="422920"/>
            <a:ext cx="0" cy="584775"/>
          </a:xfrm>
          <a:prstGeom prst="line">
            <a:avLst/>
          </a:prstGeom>
          <a:ln w="31750">
            <a:solidFill>
              <a:srgbClr val="C6C6C6">
                <a:alpha val="9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타원 8"/>
          <p:cNvSpPr/>
          <p:nvPr/>
        </p:nvSpPr>
        <p:spPr>
          <a:xfrm>
            <a:off x="2710954" y="445021"/>
            <a:ext cx="543287" cy="543287"/>
          </a:xfrm>
          <a:prstGeom prst="ellipse">
            <a:avLst/>
          </a:prstGeom>
          <a:solidFill>
            <a:srgbClr val="CD1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72000" rIns="0" bIns="0" rtlCol="0" anchor="ctr"/>
          <a:lstStyle/>
          <a:p>
            <a:pPr algn="ctr"/>
            <a:r>
              <a:rPr lang="en-US" altLang="ko-KR" sz="3200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4</a:t>
            </a:r>
            <a:endParaRPr lang="ko-KR" altLang="en-US" sz="3200" spc="-3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60" name="object 90"/>
          <p:cNvSpPr/>
          <p:nvPr/>
        </p:nvSpPr>
        <p:spPr>
          <a:xfrm>
            <a:off x="4842935" y="1893658"/>
            <a:ext cx="5616333" cy="4551269"/>
          </a:xfrm>
          <a:custGeom>
            <a:avLst/>
            <a:gdLst/>
            <a:ahLst/>
            <a:cxnLst/>
            <a:rect l="l" t="t" r="r" b="b"/>
            <a:pathLst>
              <a:path w="5968365" h="1862454">
                <a:moveTo>
                  <a:pt x="0" y="72262"/>
                </a:moveTo>
                <a:lnTo>
                  <a:pt x="5683" y="44148"/>
                </a:lnTo>
                <a:lnTo>
                  <a:pt x="21177" y="21177"/>
                </a:lnTo>
                <a:lnTo>
                  <a:pt x="44148" y="5683"/>
                </a:lnTo>
                <a:lnTo>
                  <a:pt x="72262" y="0"/>
                </a:lnTo>
                <a:lnTo>
                  <a:pt x="5895721" y="0"/>
                </a:lnTo>
                <a:lnTo>
                  <a:pt x="5923835" y="5683"/>
                </a:lnTo>
                <a:lnTo>
                  <a:pt x="5946806" y="21177"/>
                </a:lnTo>
                <a:lnTo>
                  <a:pt x="5962300" y="44148"/>
                </a:lnTo>
                <a:lnTo>
                  <a:pt x="5967984" y="72262"/>
                </a:lnTo>
                <a:lnTo>
                  <a:pt x="5967984" y="1790064"/>
                </a:lnTo>
                <a:lnTo>
                  <a:pt x="5962300" y="1818179"/>
                </a:lnTo>
                <a:lnTo>
                  <a:pt x="5946806" y="1841150"/>
                </a:lnTo>
                <a:lnTo>
                  <a:pt x="5923835" y="1856644"/>
                </a:lnTo>
                <a:lnTo>
                  <a:pt x="5895721" y="1862327"/>
                </a:lnTo>
                <a:lnTo>
                  <a:pt x="72262" y="1862327"/>
                </a:lnTo>
                <a:lnTo>
                  <a:pt x="44148" y="1856644"/>
                </a:lnTo>
                <a:lnTo>
                  <a:pt x="21177" y="1841150"/>
                </a:lnTo>
                <a:lnTo>
                  <a:pt x="5683" y="1818179"/>
                </a:lnTo>
                <a:lnTo>
                  <a:pt x="0" y="1790064"/>
                </a:lnTo>
                <a:lnTo>
                  <a:pt x="0" y="72262"/>
                </a:lnTo>
                <a:close/>
              </a:path>
            </a:pathLst>
          </a:custGeom>
          <a:ln w="25908">
            <a:solidFill>
              <a:srgbClr val="EE8328"/>
            </a:solidFill>
          </a:ln>
        </p:spPr>
        <p:txBody>
          <a:bodyPr wrap="square" lIns="0" tIns="0" rIns="0" bIns="0" rtlCol="0"/>
          <a:lstStyle/>
          <a:p>
            <a:endParaRPr spc="-15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842936" y="1906184"/>
            <a:ext cx="5760348" cy="4460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산업체 채용을 전제로 학생이 해당 기업에서 정해진 프로그램을 통해 교육받는 유형</a:t>
            </a:r>
            <a:endParaRPr lang="en-US" altLang="ko-KR" sz="1400" spc="-15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산업체 </a:t>
            </a:r>
            <a:r>
              <a:rPr lang="ko-KR" altLang="en-US" sz="1400" spc="-15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채용형</a:t>
            </a:r>
            <a:r>
              <a:rPr lang="ko-KR" altLang="en-US" sz="1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현장실습은 학생의 전공과 기업에서 교육받는 직무가 일치해야 함</a:t>
            </a:r>
            <a:endParaRPr lang="en-US" altLang="ko-KR" sz="1400" spc="-15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산업체 </a:t>
            </a:r>
            <a:r>
              <a:rPr lang="ko-KR" altLang="en-US" sz="1400" spc="-15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채용형</a:t>
            </a:r>
            <a:r>
              <a:rPr lang="ko-KR" altLang="en-US" sz="1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현장실습 운영은 총 </a:t>
            </a:r>
            <a:r>
              <a:rPr lang="en-US" altLang="ko-KR" sz="1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z="1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개월</a:t>
            </a:r>
            <a:r>
              <a:rPr lang="en-US" altLang="ko-KR" sz="1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(60</a:t>
            </a:r>
            <a:r>
              <a:rPr lang="ko-KR" altLang="en-US" sz="1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일</a:t>
            </a:r>
            <a:r>
              <a:rPr lang="en-US" altLang="ko-KR" sz="1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 </a:t>
            </a:r>
            <a:r>
              <a:rPr lang="ko-KR" altLang="en-US" sz="1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내에서 연중 운영 가능함</a:t>
            </a:r>
            <a:endParaRPr lang="en-US" altLang="ko-KR" sz="1400" spc="-15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lnSpc>
                <a:spcPct val="200000"/>
              </a:lnSpc>
            </a:pPr>
            <a:r>
              <a:rPr lang="en-US" altLang="ko-KR" sz="1150" spc="-15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※ </a:t>
            </a:r>
            <a:r>
              <a:rPr lang="ko-KR" altLang="en-US" sz="1150" spc="-15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단</a:t>
            </a:r>
            <a:r>
              <a:rPr lang="en-US" altLang="ko-KR" sz="1150" spc="-15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150" spc="-15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학교가 설정한 인재 양성 목표를 달성하기 위하여 </a:t>
            </a:r>
            <a:r>
              <a:rPr lang="en-US" altLang="ko-KR" sz="1150" spc="-15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z="1150" spc="-15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개월을 초과한 현장실습이 필요하다고  시도교육청이 인정하는 경우</a:t>
            </a:r>
            <a:r>
              <a:rPr lang="en-US" altLang="ko-KR" sz="1150" spc="-15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3</a:t>
            </a:r>
            <a:r>
              <a:rPr lang="ko-KR" altLang="en-US" sz="1150" spc="-15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개월</a:t>
            </a:r>
            <a:r>
              <a:rPr lang="en-US" altLang="ko-KR" sz="1150" spc="-15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(60</a:t>
            </a:r>
            <a:r>
              <a:rPr lang="ko-KR" altLang="en-US" sz="1150" spc="-15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일</a:t>
            </a:r>
            <a:r>
              <a:rPr lang="en-US" altLang="ko-KR" sz="1150" spc="-15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r>
              <a:rPr lang="ko-KR" altLang="en-US" sz="1150" spc="-15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을 초과하여 현장실습 운영이 가능</a:t>
            </a:r>
            <a:endParaRPr lang="en-US" altLang="ko-KR" sz="1150" spc="-150" dirty="0">
              <a:solidFill>
                <a:schemeClr val="tx2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lnSpc>
                <a:spcPct val="200000"/>
              </a:lnSpc>
            </a:pPr>
            <a:endParaRPr lang="en-US" altLang="ko-KR" sz="1150" spc="-150" dirty="0">
              <a:solidFill>
                <a:schemeClr val="tx2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시도교육청 및 학교는 </a:t>
            </a:r>
            <a:r>
              <a:rPr lang="ko-KR" altLang="en-US" sz="1400" spc="-15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필용</a:t>
            </a:r>
            <a:r>
              <a:rPr lang="ko-KR" altLang="en-US" sz="1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따라 </a:t>
            </a:r>
            <a:r>
              <a:rPr lang="en-US" altLang="ko-KR" sz="1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z="1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개월</a:t>
            </a:r>
            <a:r>
              <a:rPr lang="en-US" altLang="ko-KR" sz="1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(60</a:t>
            </a:r>
            <a:r>
              <a:rPr lang="ko-KR" altLang="en-US" sz="1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일</a:t>
            </a:r>
            <a:r>
              <a:rPr lang="en-US" altLang="ko-KR" sz="1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 </a:t>
            </a:r>
            <a:r>
              <a:rPr lang="ko-KR" altLang="en-US" sz="1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내에서 별도의 현장실습 기간을 정하여 운영할 수 있음</a:t>
            </a:r>
            <a:endParaRPr lang="en-US" altLang="ko-KR" sz="1400" spc="-15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lnSpc>
                <a:spcPct val="200000"/>
              </a:lnSpc>
            </a:pPr>
            <a:r>
              <a:rPr lang="en-US" altLang="ko-KR" sz="1150" spc="-15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※ </a:t>
            </a:r>
            <a:r>
              <a:rPr lang="ko-KR" altLang="en-US" sz="1150" spc="-15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예</a:t>
            </a:r>
            <a:r>
              <a:rPr lang="en-US" altLang="ko-KR" sz="1150" spc="-15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 </a:t>
            </a:r>
            <a:r>
              <a:rPr lang="ko-KR" altLang="en-US" sz="1150" spc="-15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교육청 지침에 따라 현장실습을 최대 </a:t>
            </a:r>
            <a:r>
              <a:rPr lang="en-US" altLang="ko-KR" sz="1150" spc="-15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z="1150" spc="-15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개월 운영 또는 </a:t>
            </a:r>
            <a:r>
              <a:rPr lang="en-US" altLang="ko-KR" sz="1150" spc="-15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11</a:t>
            </a:r>
            <a:r>
              <a:rPr lang="ko-KR" altLang="en-US" sz="1150" spc="-150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월 중순 이후부터 현장실습 참여 </a:t>
            </a:r>
            <a:r>
              <a:rPr lang="ko-KR" altLang="en-US" sz="1150" spc="-150" dirty="0" smtClean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가능</a:t>
            </a:r>
            <a:endParaRPr lang="ko-KR" altLang="en-US" sz="1150" spc="-150" dirty="0">
              <a:solidFill>
                <a:schemeClr val="tx2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9" name="object 164"/>
          <p:cNvSpPr/>
          <p:nvPr/>
        </p:nvSpPr>
        <p:spPr>
          <a:xfrm>
            <a:off x="273082" y="2341943"/>
            <a:ext cx="3023870" cy="360045"/>
          </a:xfrm>
          <a:custGeom>
            <a:avLst/>
            <a:gdLst/>
            <a:ahLst/>
            <a:cxnLst/>
            <a:rect l="l" t="t" r="r" b="b"/>
            <a:pathLst>
              <a:path w="3023870" h="360044">
                <a:moveTo>
                  <a:pt x="2843784" y="0"/>
                </a:moveTo>
                <a:lnTo>
                  <a:pt x="179831" y="0"/>
                </a:lnTo>
                <a:lnTo>
                  <a:pt x="132027" y="6424"/>
                </a:lnTo>
                <a:lnTo>
                  <a:pt x="89069" y="24553"/>
                </a:lnTo>
                <a:lnTo>
                  <a:pt x="52673" y="52673"/>
                </a:lnTo>
                <a:lnTo>
                  <a:pt x="24553" y="89069"/>
                </a:lnTo>
                <a:lnTo>
                  <a:pt x="6424" y="132027"/>
                </a:lnTo>
                <a:lnTo>
                  <a:pt x="0" y="179831"/>
                </a:lnTo>
                <a:lnTo>
                  <a:pt x="6424" y="227636"/>
                </a:lnTo>
                <a:lnTo>
                  <a:pt x="24553" y="270594"/>
                </a:lnTo>
                <a:lnTo>
                  <a:pt x="52673" y="306990"/>
                </a:lnTo>
                <a:lnTo>
                  <a:pt x="89069" y="335110"/>
                </a:lnTo>
                <a:lnTo>
                  <a:pt x="132027" y="353239"/>
                </a:lnTo>
                <a:lnTo>
                  <a:pt x="179831" y="359663"/>
                </a:lnTo>
                <a:lnTo>
                  <a:pt x="2843784" y="359663"/>
                </a:lnTo>
                <a:lnTo>
                  <a:pt x="2891588" y="353239"/>
                </a:lnTo>
                <a:lnTo>
                  <a:pt x="2934546" y="335110"/>
                </a:lnTo>
                <a:lnTo>
                  <a:pt x="2970942" y="306990"/>
                </a:lnTo>
                <a:lnTo>
                  <a:pt x="2999062" y="270594"/>
                </a:lnTo>
                <a:lnTo>
                  <a:pt x="3017191" y="227636"/>
                </a:lnTo>
                <a:lnTo>
                  <a:pt x="3023616" y="179831"/>
                </a:lnTo>
                <a:lnTo>
                  <a:pt x="3017191" y="132027"/>
                </a:lnTo>
                <a:lnTo>
                  <a:pt x="2999062" y="89069"/>
                </a:lnTo>
                <a:lnTo>
                  <a:pt x="2970942" y="52673"/>
                </a:lnTo>
                <a:lnTo>
                  <a:pt x="2934546" y="24553"/>
                </a:lnTo>
                <a:lnTo>
                  <a:pt x="2891588" y="6424"/>
                </a:lnTo>
                <a:lnTo>
                  <a:pt x="2843784" y="0"/>
                </a:lnTo>
                <a:close/>
              </a:path>
            </a:pathLst>
          </a:custGeom>
          <a:solidFill>
            <a:srgbClr val="04427D">
              <a:alpha val="19999"/>
            </a:srgbClr>
          </a:solidFill>
        </p:spPr>
        <p:txBody>
          <a:bodyPr wrap="square" lIns="0" tIns="0" rIns="0" bIns="0" rtlCol="0"/>
          <a:lstStyle/>
          <a:p>
            <a:endParaRPr spc="-15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0" name="object 165"/>
          <p:cNvSpPr/>
          <p:nvPr/>
        </p:nvSpPr>
        <p:spPr>
          <a:xfrm>
            <a:off x="273082" y="2341943"/>
            <a:ext cx="693420" cy="360045"/>
          </a:xfrm>
          <a:custGeom>
            <a:avLst/>
            <a:gdLst/>
            <a:ahLst/>
            <a:cxnLst/>
            <a:rect l="l" t="t" r="r" b="b"/>
            <a:pathLst>
              <a:path w="693419" h="360044">
                <a:moveTo>
                  <a:pt x="513588" y="0"/>
                </a:moveTo>
                <a:lnTo>
                  <a:pt x="179831" y="0"/>
                </a:lnTo>
                <a:lnTo>
                  <a:pt x="132027" y="6424"/>
                </a:lnTo>
                <a:lnTo>
                  <a:pt x="89069" y="24553"/>
                </a:lnTo>
                <a:lnTo>
                  <a:pt x="52673" y="52673"/>
                </a:lnTo>
                <a:lnTo>
                  <a:pt x="24553" y="89069"/>
                </a:lnTo>
                <a:lnTo>
                  <a:pt x="6424" y="132027"/>
                </a:lnTo>
                <a:lnTo>
                  <a:pt x="0" y="179831"/>
                </a:lnTo>
                <a:lnTo>
                  <a:pt x="6424" y="227636"/>
                </a:lnTo>
                <a:lnTo>
                  <a:pt x="24553" y="270594"/>
                </a:lnTo>
                <a:lnTo>
                  <a:pt x="52673" y="306990"/>
                </a:lnTo>
                <a:lnTo>
                  <a:pt x="89069" y="335110"/>
                </a:lnTo>
                <a:lnTo>
                  <a:pt x="132027" y="353239"/>
                </a:lnTo>
                <a:lnTo>
                  <a:pt x="179831" y="359663"/>
                </a:lnTo>
                <a:lnTo>
                  <a:pt x="513588" y="359663"/>
                </a:lnTo>
                <a:lnTo>
                  <a:pt x="561392" y="353239"/>
                </a:lnTo>
                <a:lnTo>
                  <a:pt x="604350" y="335110"/>
                </a:lnTo>
                <a:lnTo>
                  <a:pt x="640746" y="306990"/>
                </a:lnTo>
                <a:lnTo>
                  <a:pt x="668866" y="270594"/>
                </a:lnTo>
                <a:lnTo>
                  <a:pt x="686995" y="227636"/>
                </a:lnTo>
                <a:lnTo>
                  <a:pt x="693419" y="179831"/>
                </a:lnTo>
                <a:lnTo>
                  <a:pt x="686995" y="132027"/>
                </a:lnTo>
                <a:lnTo>
                  <a:pt x="668866" y="89069"/>
                </a:lnTo>
                <a:lnTo>
                  <a:pt x="640746" y="52673"/>
                </a:lnTo>
                <a:lnTo>
                  <a:pt x="604350" y="24553"/>
                </a:lnTo>
                <a:lnTo>
                  <a:pt x="561392" y="6424"/>
                </a:lnTo>
                <a:lnTo>
                  <a:pt x="513588" y="0"/>
                </a:lnTo>
                <a:close/>
              </a:path>
            </a:pathLst>
          </a:custGeom>
          <a:solidFill>
            <a:srgbClr val="04427D"/>
          </a:solidFill>
        </p:spPr>
        <p:txBody>
          <a:bodyPr wrap="square" lIns="0" tIns="0" rIns="0" bIns="0" rtlCol="0"/>
          <a:lstStyle/>
          <a:p>
            <a:endParaRPr spc="-15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5878846" y="1408309"/>
            <a:ext cx="2894679" cy="271272"/>
            <a:chOff x="5634732" y="1702040"/>
            <a:chExt cx="2894679" cy="271272"/>
          </a:xfrm>
        </p:grpSpPr>
        <p:pic>
          <p:nvPicPr>
            <p:cNvPr id="62" name="object 9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34732" y="1702040"/>
              <a:ext cx="2894679" cy="271272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6686762" y="1714565"/>
              <a:ext cx="136943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000" spc="-150" dirty="0">
                  <a:solidFill>
                    <a:schemeClr val="bg2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유형 설명 </a:t>
              </a:r>
            </a:p>
          </p:txBody>
        </p:sp>
      </p:grpSp>
      <p:pic>
        <p:nvPicPr>
          <p:cNvPr id="18" name="object 13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0234" y="3276575"/>
            <a:ext cx="4724063" cy="2200656"/>
          </a:xfrm>
          <a:prstGeom prst="rect">
            <a:avLst/>
          </a:prstGeom>
        </p:spPr>
      </p:pic>
      <p:pic>
        <p:nvPicPr>
          <p:cNvPr id="19" name="object 13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22164" y="2409047"/>
            <a:ext cx="231647" cy="21945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81199" y="2390639"/>
            <a:ext cx="14574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spc="-150" dirty="0">
                <a:solidFill>
                  <a:srgbClr val="04427D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산업체 </a:t>
            </a:r>
            <a:r>
              <a:rPr lang="ko-KR" altLang="en-US" sz="1100" spc="-150" dirty="0" err="1">
                <a:solidFill>
                  <a:srgbClr val="04427D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채용형</a:t>
            </a:r>
            <a:r>
              <a:rPr lang="ko-KR" altLang="en-US" sz="1100" spc="-150" dirty="0">
                <a:solidFill>
                  <a:srgbClr val="04427D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현장실습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B11A44-7885-497D-8EFA-9FC345D7171F}"/>
              </a:ext>
            </a:extLst>
          </p:cNvPr>
          <p:cNvSpPr txBox="1"/>
          <p:nvPr/>
        </p:nvSpPr>
        <p:spPr>
          <a:xfrm>
            <a:off x="1242244" y="6876975"/>
            <a:ext cx="7488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출처</a:t>
            </a:r>
            <a:r>
              <a:rPr lang="en-US" altLang="ko-KR" sz="1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en-US" altLang="ko-KR" sz="1400" spc="-15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2025</a:t>
            </a:r>
            <a:r>
              <a:rPr lang="ko-KR" altLang="en-US" sz="1400" spc="-15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년 </a:t>
            </a:r>
            <a:r>
              <a:rPr lang="ko-KR" altLang="en-US" sz="1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개정 직업계고 현장실습 운영 공통 매뉴얼</a:t>
            </a:r>
          </a:p>
        </p:txBody>
      </p:sp>
    </p:spTree>
    <p:extLst>
      <p:ext uri="{BB962C8B-B14F-4D97-AF65-F5344CB8AC3E}">
        <p14:creationId xmlns:p14="http://schemas.microsoft.com/office/powerpoint/2010/main" val="122841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CED879CF-2AF7-4B09-9054-691BB2483294}"/>
              </a:ext>
            </a:extLst>
          </p:cNvPr>
          <p:cNvSpPr/>
          <p:nvPr/>
        </p:nvSpPr>
        <p:spPr>
          <a:xfrm>
            <a:off x="162124" y="244216"/>
            <a:ext cx="2483759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65732A-7572-4F4E-8BF9-8794C59ED13A}"/>
              </a:ext>
            </a:extLst>
          </p:cNvPr>
          <p:cNvSpPr txBox="1"/>
          <p:nvPr/>
        </p:nvSpPr>
        <p:spPr>
          <a:xfrm>
            <a:off x="1263642" y="7020991"/>
            <a:ext cx="7488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출처</a:t>
            </a:r>
            <a:r>
              <a:rPr lang="en-US" altLang="ko-KR" sz="1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en-US" altLang="ko-KR" sz="1400" spc="-15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2025</a:t>
            </a:r>
            <a:r>
              <a:rPr lang="ko-KR" altLang="en-US" sz="1400" spc="-15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년 </a:t>
            </a:r>
            <a:r>
              <a:rPr lang="ko-KR" altLang="en-US" sz="1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개정 직업계고 현장실습 운영 공통 매뉴얼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BA1256-7B10-4A96-B681-F8DA1D60C4CC}"/>
              </a:ext>
            </a:extLst>
          </p:cNvPr>
          <p:cNvSpPr txBox="1"/>
          <p:nvPr/>
        </p:nvSpPr>
        <p:spPr>
          <a:xfrm>
            <a:off x="3244619" y="432445"/>
            <a:ext cx="47211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3200" spc="-150" dirty="0" err="1">
                <a:solidFill>
                  <a:srgbClr val="CD121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직업계고</a:t>
            </a:r>
            <a:r>
              <a:rPr lang="ko-KR" altLang="en-US" sz="3200" spc="-150" dirty="0">
                <a:solidFill>
                  <a:srgbClr val="CD121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현장실습의 이해</a:t>
            </a:r>
            <a:endParaRPr lang="en-US" altLang="ko-KR" sz="3200" spc="-150" dirty="0">
              <a:solidFill>
                <a:srgbClr val="CD1215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F70F1F88-F105-4F5E-AF51-E8FEE649C625}"/>
              </a:ext>
            </a:extLst>
          </p:cNvPr>
          <p:cNvCxnSpPr/>
          <p:nvPr/>
        </p:nvCxnSpPr>
        <p:spPr>
          <a:xfrm>
            <a:off x="2575003" y="422920"/>
            <a:ext cx="0" cy="584775"/>
          </a:xfrm>
          <a:prstGeom prst="line">
            <a:avLst/>
          </a:prstGeom>
          <a:ln w="31750">
            <a:solidFill>
              <a:srgbClr val="C6C6C6">
                <a:alpha val="9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타원 6">
            <a:extLst>
              <a:ext uri="{FF2B5EF4-FFF2-40B4-BE49-F238E27FC236}">
                <a16:creationId xmlns:a16="http://schemas.microsoft.com/office/drawing/2014/main" id="{EFB95014-07D6-45F7-A921-43D2FC44B30C}"/>
              </a:ext>
            </a:extLst>
          </p:cNvPr>
          <p:cNvSpPr/>
          <p:nvPr/>
        </p:nvSpPr>
        <p:spPr>
          <a:xfrm>
            <a:off x="2710954" y="445021"/>
            <a:ext cx="543287" cy="543287"/>
          </a:xfrm>
          <a:prstGeom prst="ellipse">
            <a:avLst/>
          </a:prstGeom>
          <a:solidFill>
            <a:srgbClr val="CD1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72000" rIns="0" bIns="0" rtlCol="0" anchor="ctr"/>
          <a:lstStyle/>
          <a:p>
            <a:pPr algn="ctr"/>
            <a:r>
              <a:rPr lang="en-US" altLang="ko-KR" sz="32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4</a:t>
            </a:r>
            <a:endParaRPr lang="ko-KR" altLang="en-US" sz="3200" spc="-15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24" y="1260351"/>
            <a:ext cx="10352587" cy="556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22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A7AEDBE-FAD0-4E15-B108-AB5B6E935048}"/>
              </a:ext>
            </a:extLst>
          </p:cNvPr>
          <p:cNvSpPr txBox="1"/>
          <p:nvPr/>
        </p:nvSpPr>
        <p:spPr>
          <a:xfrm>
            <a:off x="2322364" y="602560"/>
            <a:ext cx="8280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[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직업교육훈련 촉진법 제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24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조에 따른 근로기준법 준용 조항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]</a:t>
            </a:r>
            <a:endParaRPr lang="ko-KR" altLang="en-US" sz="24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AEDA15-4AC8-43F5-BE31-A9BC1472037A}"/>
              </a:ext>
            </a:extLst>
          </p:cNvPr>
          <p:cNvSpPr txBox="1"/>
          <p:nvPr/>
        </p:nvSpPr>
        <p:spPr>
          <a:xfrm>
            <a:off x="1242244" y="6876975"/>
            <a:ext cx="7488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출처</a:t>
            </a:r>
            <a:r>
              <a:rPr lang="en-US" altLang="ko-KR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en-US" altLang="ko-KR" sz="1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2025</a:t>
            </a:r>
            <a:r>
              <a:rPr lang="ko-KR" altLang="en-US" sz="14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년 </a:t>
            </a:r>
            <a:r>
              <a:rPr lang="ko-KR" altLang="en-US" sz="1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개정 직업계고 현장실습 운영 공통 매뉴얼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4815D408-8070-4667-A819-5D64DDAC8A99}"/>
              </a:ext>
            </a:extLst>
          </p:cNvPr>
          <p:cNvSpPr/>
          <p:nvPr/>
        </p:nvSpPr>
        <p:spPr>
          <a:xfrm>
            <a:off x="135033" y="376511"/>
            <a:ext cx="2483759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164" y="1315173"/>
            <a:ext cx="9649072" cy="5488068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1098228" y="5004767"/>
            <a:ext cx="9073008" cy="1798474"/>
          </a:xfrm>
          <a:prstGeom prst="rect">
            <a:avLst/>
          </a:prstGeom>
          <a:noFill/>
          <a:ln w="762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3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8172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1098228" y="2628503"/>
            <a:ext cx="2088304" cy="654540"/>
          </a:xfrm>
          <a:prstGeom prst="rect">
            <a:avLst/>
          </a:prstGeom>
          <a:solidFill>
            <a:srgbClr val="F18814"/>
          </a:solidFill>
        </p:spPr>
        <p:txBody>
          <a:bodyPr wrap="square" lIns="99569" tIns="49785" rIns="99569" bIns="49785">
            <a:spAutoFit/>
          </a:bodyPr>
          <a:lstStyle/>
          <a:p>
            <a:pPr algn="ctr"/>
            <a:r>
              <a:rPr lang="ko-KR" altLang="en-US" sz="3600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학습목표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6140" y="3852639"/>
            <a:ext cx="10297144" cy="1455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800" indent="-396000">
              <a:lnSpc>
                <a:spcPct val="15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ko-KR" altLang="en-US" sz="2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현장실습생과 노동자의 차이를 설명할 수 있다</a:t>
            </a:r>
            <a:r>
              <a:rPr lang="en-US" altLang="ko-KR" sz="2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 marL="514800" indent="-396000">
              <a:lnSpc>
                <a:spcPct val="15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ko-KR" altLang="en-US" sz="2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 </a:t>
            </a:r>
            <a:r>
              <a:rPr lang="ko-KR" altLang="en-US" sz="2800" spc="-30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표준협약서에서</a:t>
            </a:r>
            <a:r>
              <a:rPr lang="ko-KR" altLang="en-US" sz="2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현장실습생의 권리를 설명할 수 있다</a:t>
            </a:r>
            <a:r>
              <a:rPr lang="en-US" altLang="ko-KR" sz="2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ko-KR" altLang="en-US" sz="28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8074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A7AEDBE-FAD0-4E15-B108-AB5B6E935048}"/>
              </a:ext>
            </a:extLst>
          </p:cNvPr>
          <p:cNvSpPr txBox="1"/>
          <p:nvPr/>
        </p:nvSpPr>
        <p:spPr>
          <a:xfrm>
            <a:off x="2413287" y="693702"/>
            <a:ext cx="8280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[</a:t>
            </a:r>
            <a:r>
              <a:rPr lang="ko-KR" altLang="en-US" sz="2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직업교육훈련 촉진법 제</a:t>
            </a:r>
            <a:r>
              <a:rPr lang="en-US" altLang="ko-KR" sz="2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24</a:t>
            </a:r>
            <a:r>
              <a:rPr lang="ko-KR" altLang="en-US" sz="2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조에 따른 근로기준법 준용 조항</a:t>
            </a:r>
            <a:r>
              <a:rPr lang="en-US" altLang="ko-KR" sz="2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]</a:t>
            </a:r>
            <a:endParaRPr lang="ko-KR" altLang="en-US" sz="2400" spc="-15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AEDA15-4AC8-43F5-BE31-A9BC1472037A}"/>
              </a:ext>
            </a:extLst>
          </p:cNvPr>
          <p:cNvSpPr txBox="1"/>
          <p:nvPr/>
        </p:nvSpPr>
        <p:spPr>
          <a:xfrm>
            <a:off x="1264702" y="7101179"/>
            <a:ext cx="7488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출처</a:t>
            </a:r>
            <a:r>
              <a:rPr lang="en-US" altLang="ko-KR" sz="1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en-US" altLang="ko-KR" sz="1400" spc="-15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2025</a:t>
            </a:r>
            <a:r>
              <a:rPr lang="ko-KR" altLang="en-US" sz="1400" spc="-15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년 </a:t>
            </a:r>
            <a:r>
              <a:rPr lang="ko-KR" altLang="en-US" sz="1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개정 직업계고 현장실습 운영 공통 매뉴얼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4815D408-8070-4667-A819-5D64DDAC8A99}"/>
              </a:ext>
            </a:extLst>
          </p:cNvPr>
          <p:cNvSpPr/>
          <p:nvPr/>
        </p:nvSpPr>
        <p:spPr>
          <a:xfrm>
            <a:off x="135033" y="376511"/>
            <a:ext cx="2483759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702" y="1256848"/>
            <a:ext cx="8487750" cy="5886450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1873007" y="1262877"/>
            <a:ext cx="7911686" cy="5838302"/>
          </a:xfrm>
          <a:prstGeom prst="rect">
            <a:avLst/>
          </a:prstGeom>
          <a:noFill/>
          <a:ln w="762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15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7013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67680"/>
            <a:ext cx="2483759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44619" y="432445"/>
            <a:ext cx="72090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3200" spc="-250" dirty="0">
                <a:solidFill>
                  <a:srgbClr val="CD121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근로기준법 준용 추가조항</a:t>
            </a:r>
            <a:r>
              <a:rPr lang="en-US" altLang="ko-KR" sz="2800" spc="-250" dirty="0">
                <a:solidFill>
                  <a:srgbClr val="CD121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(2023</a:t>
            </a:r>
            <a:r>
              <a:rPr lang="ko-KR" altLang="en-US" sz="2800" spc="-250" dirty="0">
                <a:solidFill>
                  <a:srgbClr val="CD121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 부터 적용</a:t>
            </a:r>
            <a:r>
              <a:rPr lang="en-US" altLang="ko-KR" sz="2800" spc="-250" dirty="0">
                <a:solidFill>
                  <a:srgbClr val="CD121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</a:p>
        </p:txBody>
      </p:sp>
      <p:cxnSp>
        <p:nvCxnSpPr>
          <p:cNvPr id="5" name="직선 연결선 4"/>
          <p:cNvCxnSpPr/>
          <p:nvPr/>
        </p:nvCxnSpPr>
        <p:spPr>
          <a:xfrm>
            <a:off x="2575003" y="422920"/>
            <a:ext cx="0" cy="584775"/>
          </a:xfrm>
          <a:prstGeom prst="line">
            <a:avLst/>
          </a:prstGeom>
          <a:ln w="31750">
            <a:solidFill>
              <a:srgbClr val="C6C6C6">
                <a:alpha val="9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타원 8"/>
          <p:cNvSpPr/>
          <p:nvPr/>
        </p:nvSpPr>
        <p:spPr>
          <a:xfrm>
            <a:off x="2710954" y="445021"/>
            <a:ext cx="543287" cy="543287"/>
          </a:xfrm>
          <a:prstGeom prst="ellipse">
            <a:avLst/>
          </a:prstGeom>
          <a:solidFill>
            <a:srgbClr val="CD1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72000" rIns="0" bIns="0" rtlCol="0" anchor="ctr"/>
          <a:lstStyle/>
          <a:p>
            <a:pPr algn="ctr"/>
            <a:r>
              <a:rPr lang="en-US" altLang="ko-KR" sz="32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5</a:t>
            </a:r>
            <a:endParaRPr lang="ko-KR" altLang="en-US" sz="32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287090" y="2196455"/>
            <a:ext cx="3002322" cy="57606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제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7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강제 근로의 금지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06" name="모서리가 둥근 직사각형 205"/>
          <p:cNvSpPr/>
          <p:nvPr/>
        </p:nvSpPr>
        <p:spPr>
          <a:xfrm>
            <a:off x="287090" y="2988543"/>
            <a:ext cx="3002322" cy="57606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제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8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폭행의 금지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07" name="모서리가 둥근 직사각형 206"/>
          <p:cNvSpPr/>
          <p:nvPr/>
        </p:nvSpPr>
        <p:spPr>
          <a:xfrm>
            <a:off x="287090" y="3780631"/>
            <a:ext cx="3002322" cy="57606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제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9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중간착취의 배제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08" name="모서리가 둥근 직사각형 207"/>
          <p:cNvSpPr/>
          <p:nvPr/>
        </p:nvSpPr>
        <p:spPr>
          <a:xfrm>
            <a:off x="7388566" y="3629324"/>
            <a:ext cx="3092361" cy="57606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제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10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공민권 행사의 보장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0" name="빗면 9"/>
          <p:cNvSpPr/>
          <p:nvPr/>
        </p:nvSpPr>
        <p:spPr>
          <a:xfrm>
            <a:off x="143130" y="5790051"/>
            <a:ext cx="3284388" cy="978184"/>
          </a:xfrm>
          <a:prstGeom prst="bevel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800" b="1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5</a:t>
            </a:r>
            <a:r>
              <a:rPr lang="ko-KR" altLang="en-US" sz="1800" b="1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 이하의 징역 또는 </a:t>
            </a:r>
            <a:endParaRPr lang="en-US" altLang="ko-KR" sz="1800" b="1" dirty="0">
              <a:solidFill>
                <a:srgbClr val="FFFF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en-US" altLang="ko-KR" sz="1800" b="1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5</a:t>
            </a:r>
            <a:r>
              <a:rPr lang="ko-KR" altLang="en-US" sz="1800" b="1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천만원 이하 벌금</a:t>
            </a:r>
          </a:p>
        </p:txBody>
      </p:sp>
      <p:sp>
        <p:nvSpPr>
          <p:cNvPr id="15" name="빗면 14"/>
          <p:cNvSpPr/>
          <p:nvPr/>
        </p:nvSpPr>
        <p:spPr>
          <a:xfrm>
            <a:off x="7388566" y="5771908"/>
            <a:ext cx="3092361" cy="978184"/>
          </a:xfrm>
          <a:prstGeom prst="bevel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800" b="1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</a:t>
            </a:r>
            <a:r>
              <a:rPr lang="ko-KR" altLang="en-US" sz="1800" b="1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 이하의 징역 또는 </a:t>
            </a:r>
            <a:endParaRPr lang="en-US" altLang="ko-KR" sz="1800" b="1" dirty="0">
              <a:solidFill>
                <a:srgbClr val="FFFF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en-US" altLang="ko-KR" sz="1800" b="1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</a:t>
            </a:r>
            <a:r>
              <a:rPr lang="ko-KR" altLang="en-US" sz="1800" b="1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천만원 이하 벌금</a:t>
            </a:r>
          </a:p>
        </p:txBody>
      </p:sp>
      <p:sp>
        <p:nvSpPr>
          <p:cNvPr id="6" name="아래쪽 화살표 5"/>
          <p:cNvSpPr/>
          <p:nvPr/>
        </p:nvSpPr>
        <p:spPr>
          <a:xfrm>
            <a:off x="625116" y="4716735"/>
            <a:ext cx="2345376" cy="703551"/>
          </a:xfrm>
          <a:prstGeom prst="downArrow">
            <a:avLst/>
          </a:prstGeom>
          <a:solidFill>
            <a:srgbClr val="FFFF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위반 시</a:t>
            </a:r>
          </a:p>
        </p:txBody>
      </p:sp>
      <p:sp>
        <p:nvSpPr>
          <p:cNvPr id="19" name="아래쪽 화살표 18"/>
          <p:cNvSpPr/>
          <p:nvPr/>
        </p:nvSpPr>
        <p:spPr>
          <a:xfrm>
            <a:off x="7867036" y="4700206"/>
            <a:ext cx="2494283" cy="720080"/>
          </a:xfrm>
          <a:prstGeom prst="downArrow">
            <a:avLst/>
          </a:prstGeom>
          <a:solidFill>
            <a:srgbClr val="FFFF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위반 시</a:t>
            </a:r>
          </a:p>
        </p:txBody>
      </p:sp>
      <p:sp>
        <p:nvSpPr>
          <p:cNvPr id="20" name="모서리가 둥근 직사각형 19"/>
          <p:cNvSpPr/>
          <p:nvPr/>
        </p:nvSpPr>
        <p:spPr>
          <a:xfrm>
            <a:off x="3762580" y="2916535"/>
            <a:ext cx="3312368" cy="57606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제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36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pc="-300" dirty="0" err="1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금품청산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1" name="모서리가 둥근 직사각형 20"/>
          <p:cNvSpPr/>
          <p:nvPr/>
        </p:nvSpPr>
        <p:spPr>
          <a:xfrm>
            <a:off x="3762580" y="3629324"/>
            <a:ext cx="3312368" cy="73483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제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76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조의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직장 내 괴롭힘  발생시 조치</a:t>
            </a:r>
            <a:r>
              <a:rPr lang="en-US" altLang="ko-KR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r>
              <a: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1600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제</a:t>
            </a:r>
            <a:r>
              <a:rPr lang="en-US" altLang="ko-KR" sz="1600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6</a:t>
            </a:r>
            <a:r>
              <a:rPr lang="ko-KR" altLang="en-US" sz="1600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항</a:t>
            </a:r>
          </a:p>
        </p:txBody>
      </p:sp>
      <p:sp>
        <p:nvSpPr>
          <p:cNvPr id="22" name="빗면 21"/>
          <p:cNvSpPr/>
          <p:nvPr/>
        </p:nvSpPr>
        <p:spPr>
          <a:xfrm>
            <a:off x="3762580" y="5768147"/>
            <a:ext cx="3284388" cy="978184"/>
          </a:xfrm>
          <a:prstGeom prst="bevel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800" b="1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z="1800" b="1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 이하의 징역 또는 </a:t>
            </a:r>
            <a:endParaRPr lang="en-US" altLang="ko-KR" sz="1800" b="1" dirty="0">
              <a:solidFill>
                <a:srgbClr val="FFFF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en-US" altLang="ko-KR" sz="1800" b="1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z="1800" b="1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천만원 이하 벌금</a:t>
            </a:r>
          </a:p>
        </p:txBody>
      </p:sp>
      <p:sp>
        <p:nvSpPr>
          <p:cNvPr id="23" name="아래쪽 화살표 22"/>
          <p:cNvSpPr/>
          <p:nvPr/>
        </p:nvSpPr>
        <p:spPr>
          <a:xfrm>
            <a:off x="4086616" y="4716735"/>
            <a:ext cx="2664296" cy="720080"/>
          </a:xfrm>
          <a:prstGeom prst="downArrow">
            <a:avLst/>
          </a:prstGeom>
          <a:solidFill>
            <a:srgbClr val="FFFF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위반 시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6F631B-A7CA-491B-A076-DBB2F16E131D}"/>
              </a:ext>
            </a:extLst>
          </p:cNvPr>
          <p:cNvSpPr txBox="1"/>
          <p:nvPr/>
        </p:nvSpPr>
        <p:spPr>
          <a:xfrm>
            <a:off x="1242244" y="7013931"/>
            <a:ext cx="7488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출처</a:t>
            </a:r>
            <a:r>
              <a:rPr lang="en-US" altLang="ko-KR" sz="1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en-US" altLang="ko-KR" sz="1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2025</a:t>
            </a:r>
            <a:r>
              <a:rPr lang="ko-KR" altLang="en-US" sz="1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년 </a:t>
            </a:r>
            <a:r>
              <a:rPr lang="ko-KR" altLang="en-US" sz="1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개정 직업계고 현장실습 운영 공통 매뉴얼</a:t>
            </a:r>
          </a:p>
        </p:txBody>
      </p:sp>
      <p:sp>
        <p:nvSpPr>
          <p:cNvPr id="24" name="모서리가 둥근 직사각형 23"/>
          <p:cNvSpPr/>
          <p:nvPr/>
        </p:nvSpPr>
        <p:spPr>
          <a:xfrm>
            <a:off x="3762580" y="2212405"/>
            <a:ext cx="3312368" cy="57606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pc="-300" dirty="0" smtClean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제</a:t>
            </a:r>
            <a:r>
              <a:rPr lang="en-US" altLang="ko-KR" spc="-300" dirty="0" smtClean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65</a:t>
            </a:r>
            <a:r>
              <a:rPr lang="ko-KR" altLang="en-US" spc="-300" dirty="0" smtClean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 및 제</a:t>
            </a:r>
            <a:r>
              <a:rPr lang="en-US" altLang="ko-KR" spc="-300" dirty="0" smtClean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72</a:t>
            </a:r>
            <a:r>
              <a:rPr lang="ko-KR" altLang="en-US" spc="-300" dirty="0" smtClean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</a:t>
            </a:r>
            <a:r>
              <a:rPr lang="en-US" altLang="ko-KR" spc="-300" dirty="0" smtClean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pc="-300" dirty="0" smtClean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사용금지위반</a:t>
            </a:r>
            <a:r>
              <a:rPr lang="en-US" altLang="ko-KR" spc="-300" dirty="0" smtClean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5" name="모서리가 둥근 직사각형 24"/>
          <p:cNvSpPr/>
          <p:nvPr/>
        </p:nvSpPr>
        <p:spPr>
          <a:xfrm>
            <a:off x="7382964" y="2877449"/>
            <a:ext cx="3092361" cy="57606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pc="-300" dirty="0" smtClean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제</a:t>
            </a:r>
            <a:r>
              <a:rPr lang="en-US" altLang="ko-KR" spc="-300" dirty="0" smtClean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54</a:t>
            </a:r>
            <a:r>
              <a:rPr lang="ko-KR" altLang="en-US" spc="-300" dirty="0" smtClean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</a:t>
            </a:r>
            <a:r>
              <a:rPr lang="en-US" altLang="ko-KR" spc="-300" dirty="0" smtClean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pc="-300" dirty="0" smtClean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휴게시간 </a:t>
            </a:r>
            <a:r>
              <a:rPr lang="ko-KR" altLang="en-US" spc="-300" dirty="0" err="1" smtClean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미부여</a:t>
            </a:r>
            <a:r>
              <a:rPr lang="en-US" altLang="ko-KR" spc="-300" dirty="0" smtClean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spc="-3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134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67680"/>
            <a:ext cx="2259338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150" dirty="0">
                <a:solidFill>
                  <a:srgbClr val="575757"/>
                </a:solidFill>
                <a:latin typeface="Tmon몬소리OTF Black" pitchFamily="50" charset="-127"/>
                <a:ea typeface="Tmon몬소리OTF Black" pitchFamily="50" charset="-127"/>
              </a:rPr>
              <a:t>현장실습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44619" y="432445"/>
            <a:ext cx="72090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3200" spc="-250" dirty="0">
                <a:solidFill>
                  <a:srgbClr val="CD1215"/>
                </a:solidFill>
                <a:latin typeface="나눔스퀘어OTF Bold" pitchFamily="34" charset="-127"/>
                <a:ea typeface="나눔스퀘어OTF Bold" pitchFamily="34" charset="-127"/>
              </a:rPr>
              <a:t>근로기준법 준용 추가조항</a:t>
            </a:r>
            <a:r>
              <a:rPr lang="en-US" altLang="ko-KR" sz="2800" spc="-250" dirty="0">
                <a:solidFill>
                  <a:srgbClr val="CD1215"/>
                </a:solidFill>
                <a:latin typeface="나눔스퀘어OTF Bold" pitchFamily="34" charset="-127"/>
                <a:ea typeface="나눔스퀘어OTF Bold" pitchFamily="34" charset="-127"/>
              </a:rPr>
              <a:t>(2023</a:t>
            </a:r>
            <a:r>
              <a:rPr lang="ko-KR" altLang="en-US" sz="2800" spc="-250" dirty="0">
                <a:solidFill>
                  <a:srgbClr val="CD1215"/>
                </a:solidFill>
                <a:latin typeface="나눔스퀘어OTF Bold" pitchFamily="34" charset="-127"/>
                <a:ea typeface="나눔스퀘어OTF Bold" pitchFamily="34" charset="-127"/>
              </a:rPr>
              <a:t>년 부터 적용</a:t>
            </a:r>
            <a:r>
              <a:rPr lang="en-US" altLang="ko-KR" sz="2800" spc="-250" dirty="0">
                <a:solidFill>
                  <a:srgbClr val="CD1215"/>
                </a:solidFill>
                <a:latin typeface="나눔스퀘어OTF Bold" pitchFamily="34" charset="-127"/>
                <a:ea typeface="나눔스퀘어OTF Bold" pitchFamily="34" charset="-127"/>
              </a:rPr>
              <a:t>)</a:t>
            </a:r>
            <a:endParaRPr lang="en-US" altLang="ko-KR" sz="2800" spc="-250" dirty="0">
              <a:solidFill>
                <a:srgbClr val="CD1215"/>
              </a:solidFill>
              <a:latin typeface="나눔스퀘어OTF ExtraBold" pitchFamily="34" charset="-127"/>
              <a:ea typeface="나눔스퀘어OTF ExtraBold" pitchFamily="34" charset="-127"/>
            </a:endParaRPr>
          </a:p>
        </p:txBody>
      </p:sp>
      <p:cxnSp>
        <p:nvCxnSpPr>
          <p:cNvPr id="5" name="직선 연결선 4"/>
          <p:cNvCxnSpPr/>
          <p:nvPr/>
        </p:nvCxnSpPr>
        <p:spPr>
          <a:xfrm>
            <a:off x="2575003" y="422920"/>
            <a:ext cx="0" cy="584775"/>
          </a:xfrm>
          <a:prstGeom prst="line">
            <a:avLst/>
          </a:prstGeom>
          <a:ln w="31750">
            <a:solidFill>
              <a:srgbClr val="C6C6C6">
                <a:alpha val="9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타원 8"/>
          <p:cNvSpPr/>
          <p:nvPr/>
        </p:nvSpPr>
        <p:spPr>
          <a:xfrm>
            <a:off x="2710954" y="445021"/>
            <a:ext cx="543287" cy="543287"/>
          </a:xfrm>
          <a:prstGeom prst="ellipse">
            <a:avLst/>
          </a:prstGeom>
          <a:solidFill>
            <a:srgbClr val="CD1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72000" rIns="0" bIns="0" rtlCol="0" anchor="ctr"/>
          <a:lstStyle/>
          <a:p>
            <a:pPr algn="ctr"/>
            <a:r>
              <a:rPr lang="en-US" altLang="ko-KR" sz="3200" dirty="0">
                <a:solidFill>
                  <a:schemeClr val="bg1"/>
                </a:solidFill>
                <a:latin typeface="Tmon몬소리OTF Black" pitchFamily="50" charset="-127"/>
                <a:ea typeface="Tmon몬소리OTF Black" pitchFamily="50" charset="-127"/>
              </a:rPr>
              <a:t>5</a:t>
            </a:r>
            <a:endParaRPr lang="ko-KR" altLang="en-US" sz="3200" dirty="0">
              <a:solidFill>
                <a:schemeClr val="bg1"/>
              </a:solidFill>
              <a:latin typeface="Tmon몬소리OTF Black" pitchFamily="50" charset="-127"/>
              <a:ea typeface="Tmon몬소리OTF Black" pitchFamily="50" charset="-127"/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287090" y="1908423"/>
            <a:ext cx="3002322" cy="57606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b="1" spc="-300" dirty="0">
                <a:solidFill>
                  <a:schemeClr val="tx1"/>
                </a:solidFill>
              </a:rPr>
              <a:t>제</a:t>
            </a:r>
            <a:r>
              <a:rPr lang="en-US" altLang="ko-KR" b="1" spc="-300" dirty="0" smtClean="0">
                <a:solidFill>
                  <a:schemeClr val="tx1"/>
                </a:solidFill>
              </a:rPr>
              <a:t>73</a:t>
            </a:r>
            <a:r>
              <a:rPr lang="ko-KR" altLang="en-US" b="1" spc="-300" dirty="0" smtClean="0">
                <a:solidFill>
                  <a:schemeClr val="tx1"/>
                </a:solidFill>
              </a:rPr>
              <a:t>조</a:t>
            </a:r>
            <a:r>
              <a:rPr lang="en-US" altLang="ko-KR" b="1" spc="-300" dirty="0" smtClean="0">
                <a:solidFill>
                  <a:schemeClr val="tx1"/>
                </a:solidFill>
              </a:rPr>
              <a:t>(</a:t>
            </a:r>
            <a:r>
              <a:rPr lang="ko-KR" altLang="en-US" b="1" spc="-300" dirty="0" smtClean="0">
                <a:solidFill>
                  <a:schemeClr val="tx1"/>
                </a:solidFill>
              </a:rPr>
              <a:t>생리휴가 </a:t>
            </a:r>
            <a:r>
              <a:rPr lang="ko-KR" altLang="en-US" b="1" spc="-300" dirty="0" err="1" smtClean="0">
                <a:solidFill>
                  <a:schemeClr val="tx1"/>
                </a:solidFill>
              </a:rPr>
              <a:t>미보장</a:t>
            </a:r>
            <a:r>
              <a:rPr lang="en-US" altLang="ko-KR" b="1" spc="-300" dirty="0" smtClean="0">
                <a:solidFill>
                  <a:schemeClr val="tx1"/>
                </a:solidFill>
              </a:rPr>
              <a:t>)</a:t>
            </a:r>
            <a:endParaRPr lang="ko-KR" altLang="en-US" b="1" spc="-300" dirty="0">
              <a:solidFill>
                <a:schemeClr val="tx1"/>
              </a:solidFill>
            </a:endParaRPr>
          </a:p>
        </p:txBody>
      </p:sp>
      <p:sp>
        <p:nvSpPr>
          <p:cNvPr id="206" name="모서리가 둥근 직사각형 205"/>
          <p:cNvSpPr/>
          <p:nvPr/>
        </p:nvSpPr>
        <p:spPr>
          <a:xfrm>
            <a:off x="287090" y="2700511"/>
            <a:ext cx="3002322" cy="57606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b="1" spc="-300" dirty="0" smtClean="0">
                <a:solidFill>
                  <a:schemeClr val="tx1"/>
                </a:solidFill>
              </a:rPr>
              <a:t>제</a:t>
            </a:r>
            <a:r>
              <a:rPr lang="en-US" altLang="ko-KR" b="1" spc="-300" dirty="0" smtClean="0">
                <a:solidFill>
                  <a:schemeClr val="tx1"/>
                </a:solidFill>
              </a:rPr>
              <a:t>77</a:t>
            </a:r>
            <a:r>
              <a:rPr lang="ko-KR" altLang="en-US" b="1" spc="-300" dirty="0" smtClean="0">
                <a:solidFill>
                  <a:schemeClr val="tx1"/>
                </a:solidFill>
              </a:rPr>
              <a:t>조</a:t>
            </a:r>
            <a:r>
              <a:rPr lang="en-US" altLang="ko-KR" b="1" spc="-300" dirty="0" smtClean="0">
                <a:solidFill>
                  <a:schemeClr val="tx1"/>
                </a:solidFill>
              </a:rPr>
              <a:t>(</a:t>
            </a:r>
            <a:r>
              <a:rPr lang="ko-KR" altLang="en-US" b="1" spc="-300" dirty="0" err="1" smtClean="0">
                <a:solidFill>
                  <a:schemeClr val="tx1"/>
                </a:solidFill>
              </a:rPr>
              <a:t>기능습득자</a:t>
            </a:r>
            <a:r>
              <a:rPr lang="ko-KR" altLang="en-US" b="1" spc="-300" dirty="0" smtClean="0">
                <a:solidFill>
                  <a:schemeClr val="tx1"/>
                </a:solidFill>
              </a:rPr>
              <a:t> 보호 반</a:t>
            </a:r>
            <a:r>
              <a:rPr lang="en-US" altLang="ko-KR" b="1" spc="-300" dirty="0" smtClean="0">
                <a:solidFill>
                  <a:schemeClr val="tx1"/>
                </a:solidFill>
              </a:rPr>
              <a:t>)</a:t>
            </a:r>
            <a:endParaRPr lang="ko-KR" altLang="en-US" b="1" spc="-300" dirty="0">
              <a:solidFill>
                <a:schemeClr val="tx1"/>
              </a:solidFill>
            </a:endParaRPr>
          </a:p>
        </p:txBody>
      </p:sp>
      <p:sp>
        <p:nvSpPr>
          <p:cNvPr id="10" name="빗면 9"/>
          <p:cNvSpPr/>
          <p:nvPr/>
        </p:nvSpPr>
        <p:spPr>
          <a:xfrm>
            <a:off x="143130" y="4538877"/>
            <a:ext cx="3284388" cy="978184"/>
          </a:xfrm>
          <a:prstGeom prst="bevel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solidFill>
                  <a:srgbClr val="FFFF00"/>
                </a:solidFill>
              </a:rPr>
              <a:t>500</a:t>
            </a:r>
            <a:r>
              <a:rPr lang="ko-KR" altLang="en-US" b="1" dirty="0" smtClean="0">
                <a:solidFill>
                  <a:srgbClr val="FFFF00"/>
                </a:solidFill>
              </a:rPr>
              <a:t>만원 </a:t>
            </a:r>
            <a:r>
              <a:rPr lang="ko-KR" altLang="en-US" b="1" dirty="0">
                <a:solidFill>
                  <a:srgbClr val="FFFF00"/>
                </a:solidFill>
              </a:rPr>
              <a:t>이하 벌금</a:t>
            </a:r>
          </a:p>
        </p:txBody>
      </p:sp>
      <p:sp>
        <p:nvSpPr>
          <p:cNvPr id="15" name="빗면 14"/>
          <p:cNvSpPr/>
          <p:nvPr/>
        </p:nvSpPr>
        <p:spPr>
          <a:xfrm>
            <a:off x="7388566" y="4520734"/>
            <a:ext cx="3092361" cy="978184"/>
          </a:xfrm>
          <a:prstGeom prst="bevel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solidFill>
                  <a:srgbClr val="FFFF00"/>
                </a:solidFill>
              </a:rPr>
              <a:t>500</a:t>
            </a:r>
            <a:r>
              <a:rPr lang="ko-KR" altLang="en-US" b="1" dirty="0" smtClean="0">
                <a:solidFill>
                  <a:srgbClr val="FFFF00"/>
                </a:solidFill>
              </a:rPr>
              <a:t>만원 </a:t>
            </a:r>
            <a:r>
              <a:rPr lang="ko-KR" altLang="en-US" b="1" dirty="0">
                <a:solidFill>
                  <a:srgbClr val="FFFF00"/>
                </a:solidFill>
              </a:rPr>
              <a:t>이하 </a:t>
            </a:r>
            <a:r>
              <a:rPr lang="ko-KR" altLang="en-US" b="1" dirty="0" smtClean="0">
                <a:solidFill>
                  <a:srgbClr val="FFFF00"/>
                </a:solidFill>
              </a:rPr>
              <a:t>과태료</a:t>
            </a:r>
            <a:endParaRPr lang="ko-KR" altLang="en-US" b="1" dirty="0">
              <a:solidFill>
                <a:srgbClr val="FFFF00"/>
              </a:solidFill>
            </a:endParaRPr>
          </a:p>
        </p:txBody>
      </p:sp>
      <p:sp>
        <p:nvSpPr>
          <p:cNvPr id="6" name="아래쪽 화살표 5"/>
          <p:cNvSpPr/>
          <p:nvPr/>
        </p:nvSpPr>
        <p:spPr>
          <a:xfrm>
            <a:off x="625116" y="3465561"/>
            <a:ext cx="2345376" cy="703551"/>
          </a:xfrm>
          <a:prstGeom prst="downArrow">
            <a:avLst/>
          </a:prstGeom>
          <a:solidFill>
            <a:srgbClr val="FFFF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>
                <a:solidFill>
                  <a:srgbClr val="FF0000"/>
                </a:solidFill>
              </a:rPr>
              <a:t>위반 시</a:t>
            </a:r>
          </a:p>
        </p:txBody>
      </p:sp>
      <p:sp>
        <p:nvSpPr>
          <p:cNvPr id="19" name="아래쪽 화살표 18"/>
          <p:cNvSpPr/>
          <p:nvPr/>
        </p:nvSpPr>
        <p:spPr>
          <a:xfrm>
            <a:off x="7867036" y="3449032"/>
            <a:ext cx="2494283" cy="720080"/>
          </a:xfrm>
          <a:prstGeom prst="downArrow">
            <a:avLst/>
          </a:prstGeom>
          <a:solidFill>
            <a:srgbClr val="FFFF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>
                <a:solidFill>
                  <a:srgbClr val="FF0000"/>
                </a:solidFill>
              </a:rPr>
              <a:t>위반 시</a:t>
            </a:r>
          </a:p>
        </p:txBody>
      </p:sp>
      <p:sp>
        <p:nvSpPr>
          <p:cNvPr id="21" name="모서리가 둥근 직사각형 20"/>
          <p:cNvSpPr/>
          <p:nvPr/>
        </p:nvSpPr>
        <p:spPr>
          <a:xfrm>
            <a:off x="3748652" y="2329364"/>
            <a:ext cx="3312368" cy="94356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b="1" spc="-300" dirty="0">
                <a:solidFill>
                  <a:schemeClr val="tx1"/>
                </a:solidFill>
              </a:rPr>
              <a:t>제</a:t>
            </a:r>
            <a:r>
              <a:rPr lang="en-US" altLang="ko-KR" b="1" spc="-300" dirty="0">
                <a:solidFill>
                  <a:schemeClr val="tx1"/>
                </a:solidFill>
              </a:rPr>
              <a:t>76</a:t>
            </a:r>
            <a:r>
              <a:rPr lang="ko-KR" altLang="en-US" b="1" spc="-300" dirty="0" smtClean="0">
                <a:solidFill>
                  <a:schemeClr val="tx1"/>
                </a:solidFill>
              </a:rPr>
              <a:t>조의</a:t>
            </a:r>
            <a:r>
              <a:rPr lang="en-US" altLang="ko-KR" b="1" spc="-300" dirty="0" smtClean="0">
                <a:solidFill>
                  <a:schemeClr val="tx1"/>
                </a:solidFill>
              </a:rPr>
              <a:t>2</a:t>
            </a:r>
            <a:r>
              <a:rPr lang="ko-KR" altLang="en-US" b="1" spc="-300" dirty="0" smtClean="0">
                <a:solidFill>
                  <a:schemeClr val="tx1"/>
                </a:solidFill>
              </a:rPr>
              <a:t> </a:t>
            </a:r>
            <a:r>
              <a:rPr lang="en-US" altLang="ko-KR" b="1" spc="-300" dirty="0" smtClean="0">
                <a:solidFill>
                  <a:schemeClr val="tx1"/>
                </a:solidFill>
              </a:rPr>
              <a:t>(</a:t>
            </a:r>
            <a:r>
              <a:rPr lang="ko-KR" altLang="en-US" b="1" spc="-300" dirty="0" smtClean="0">
                <a:solidFill>
                  <a:schemeClr val="tx1"/>
                </a:solidFill>
              </a:rPr>
              <a:t>사용자</a:t>
            </a:r>
            <a:r>
              <a:rPr lang="en-US" altLang="ko-KR" b="1" spc="-300" dirty="0" smtClean="0">
                <a:solidFill>
                  <a:schemeClr val="tx1"/>
                </a:solidFill>
              </a:rPr>
              <a:t>-</a:t>
            </a:r>
            <a:r>
              <a:rPr lang="ko-KR" altLang="en-US" b="1" spc="-300" dirty="0" smtClean="0">
                <a:solidFill>
                  <a:schemeClr val="tx1"/>
                </a:solidFill>
              </a:rPr>
              <a:t>일정범위 내 친족 포함</a:t>
            </a:r>
            <a:r>
              <a:rPr lang="en-US" altLang="ko-KR" b="1" spc="-300" dirty="0" smtClean="0">
                <a:solidFill>
                  <a:schemeClr val="tx1"/>
                </a:solidFill>
              </a:rPr>
              <a:t>-</a:t>
            </a:r>
            <a:r>
              <a:rPr lang="ko-KR" altLang="en-US" b="1" spc="-300" dirty="0" smtClean="0">
                <a:solidFill>
                  <a:schemeClr val="tx1"/>
                </a:solidFill>
              </a:rPr>
              <a:t>가 직장내 괴롭힘</a:t>
            </a:r>
            <a:r>
              <a:rPr lang="en-US" altLang="ko-KR" b="1" spc="-300" dirty="0" smtClean="0">
                <a:solidFill>
                  <a:schemeClr val="tx1"/>
                </a:solidFill>
              </a:rPr>
              <a:t>)</a:t>
            </a:r>
            <a:r>
              <a:rPr lang="ko-KR" altLang="en-US" b="1" spc="-300" dirty="0" smtClean="0">
                <a:solidFill>
                  <a:schemeClr val="tx1"/>
                </a:solidFill>
              </a:rPr>
              <a:t> </a:t>
            </a:r>
            <a:endParaRPr lang="ko-KR" altLang="en-US" sz="1600" b="1" spc="-300" dirty="0">
              <a:solidFill>
                <a:schemeClr val="tx1"/>
              </a:solidFill>
            </a:endParaRPr>
          </a:p>
        </p:txBody>
      </p:sp>
      <p:sp>
        <p:nvSpPr>
          <p:cNvPr id="22" name="빗면 21"/>
          <p:cNvSpPr/>
          <p:nvPr/>
        </p:nvSpPr>
        <p:spPr>
          <a:xfrm>
            <a:off x="3762580" y="4516973"/>
            <a:ext cx="3284388" cy="978184"/>
          </a:xfrm>
          <a:prstGeom prst="bevel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solidFill>
                  <a:srgbClr val="FFFF00"/>
                </a:solidFill>
              </a:rPr>
              <a:t>1</a:t>
            </a:r>
            <a:r>
              <a:rPr lang="ko-KR" altLang="en-US" b="1" dirty="0" smtClean="0">
                <a:solidFill>
                  <a:srgbClr val="FFFF00"/>
                </a:solidFill>
              </a:rPr>
              <a:t>천만원 </a:t>
            </a:r>
            <a:r>
              <a:rPr lang="ko-KR" altLang="en-US" b="1" dirty="0">
                <a:solidFill>
                  <a:srgbClr val="FFFF00"/>
                </a:solidFill>
              </a:rPr>
              <a:t>이하 </a:t>
            </a:r>
            <a:r>
              <a:rPr lang="ko-KR" altLang="en-US" b="1" dirty="0" smtClean="0">
                <a:solidFill>
                  <a:srgbClr val="FFFF00"/>
                </a:solidFill>
              </a:rPr>
              <a:t>과태료</a:t>
            </a:r>
            <a:endParaRPr lang="ko-KR" altLang="en-US" b="1" dirty="0">
              <a:solidFill>
                <a:srgbClr val="FFFF00"/>
              </a:solidFill>
            </a:endParaRPr>
          </a:p>
        </p:txBody>
      </p:sp>
      <p:sp>
        <p:nvSpPr>
          <p:cNvPr id="23" name="아래쪽 화살표 22"/>
          <p:cNvSpPr/>
          <p:nvPr/>
        </p:nvSpPr>
        <p:spPr>
          <a:xfrm>
            <a:off x="4086616" y="3465561"/>
            <a:ext cx="2664296" cy="720080"/>
          </a:xfrm>
          <a:prstGeom prst="downArrow">
            <a:avLst/>
          </a:prstGeom>
          <a:solidFill>
            <a:srgbClr val="FFFF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>
                <a:solidFill>
                  <a:srgbClr val="FF0000"/>
                </a:solidFill>
              </a:rPr>
              <a:t>위반 시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6F631B-A7CA-491B-A076-DBB2F16E131D}"/>
              </a:ext>
            </a:extLst>
          </p:cNvPr>
          <p:cNvSpPr txBox="1"/>
          <p:nvPr/>
        </p:nvSpPr>
        <p:spPr>
          <a:xfrm>
            <a:off x="1242244" y="5762757"/>
            <a:ext cx="7488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/>
              <a:t>출처</a:t>
            </a:r>
            <a:r>
              <a:rPr lang="en-US" altLang="ko-KR" sz="1400" dirty="0"/>
              <a:t>: </a:t>
            </a:r>
            <a:r>
              <a:rPr lang="en-US" altLang="ko-KR" sz="1400" dirty="0" smtClean="0"/>
              <a:t>2025</a:t>
            </a:r>
            <a:r>
              <a:rPr lang="ko-KR" altLang="en-US" sz="1400" dirty="0" smtClean="0"/>
              <a:t>년 </a:t>
            </a:r>
            <a:r>
              <a:rPr lang="ko-KR" altLang="en-US" sz="1400" dirty="0"/>
              <a:t>개정 직업계고 현장실습 운영 공통 매뉴얼</a:t>
            </a:r>
          </a:p>
        </p:txBody>
      </p:sp>
      <p:sp>
        <p:nvSpPr>
          <p:cNvPr id="25" name="모서리가 둥근 직사각형 24"/>
          <p:cNvSpPr/>
          <p:nvPr/>
        </p:nvSpPr>
        <p:spPr>
          <a:xfrm>
            <a:off x="7388566" y="1506119"/>
            <a:ext cx="3092361" cy="171166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b="1" spc="-300" dirty="0" smtClean="0">
                <a:solidFill>
                  <a:schemeClr val="tx1"/>
                </a:solidFill>
              </a:rPr>
              <a:t>제</a:t>
            </a:r>
            <a:r>
              <a:rPr lang="en-US" altLang="ko-KR" b="1" spc="-300" dirty="0" smtClean="0">
                <a:solidFill>
                  <a:schemeClr val="tx1"/>
                </a:solidFill>
              </a:rPr>
              <a:t>76</a:t>
            </a:r>
            <a:r>
              <a:rPr lang="ko-KR" altLang="en-US" b="1" spc="-300" dirty="0" smtClean="0">
                <a:solidFill>
                  <a:schemeClr val="tx1"/>
                </a:solidFill>
              </a:rPr>
              <a:t>조</a:t>
            </a:r>
            <a:r>
              <a:rPr lang="en-US" altLang="ko-KR" b="1" spc="-300" dirty="0" smtClean="0">
                <a:solidFill>
                  <a:schemeClr val="tx1"/>
                </a:solidFill>
              </a:rPr>
              <a:t>3</a:t>
            </a:r>
            <a:r>
              <a:rPr lang="ko-KR" altLang="en-US" b="1" spc="-300" dirty="0" smtClean="0">
                <a:solidFill>
                  <a:schemeClr val="tx1"/>
                </a:solidFill>
              </a:rPr>
              <a:t>의제</a:t>
            </a:r>
            <a:r>
              <a:rPr lang="en-US" altLang="ko-KR" b="1" spc="-300" dirty="0" smtClean="0">
                <a:solidFill>
                  <a:schemeClr val="tx1"/>
                </a:solidFill>
              </a:rPr>
              <a:t>2</a:t>
            </a:r>
            <a:r>
              <a:rPr lang="ko-KR" altLang="en-US" b="1" spc="-300" dirty="0" err="1" smtClean="0">
                <a:solidFill>
                  <a:schemeClr val="tx1"/>
                </a:solidFill>
              </a:rPr>
              <a:t>항제</a:t>
            </a:r>
            <a:r>
              <a:rPr lang="en-US" altLang="ko-KR" b="1" spc="-300" dirty="0" smtClean="0">
                <a:solidFill>
                  <a:schemeClr val="tx1"/>
                </a:solidFill>
              </a:rPr>
              <a:t>4</a:t>
            </a:r>
            <a:r>
              <a:rPr lang="ko-KR" altLang="en-US" b="1" spc="-300" dirty="0" err="1" smtClean="0">
                <a:solidFill>
                  <a:schemeClr val="tx1"/>
                </a:solidFill>
              </a:rPr>
              <a:t>항제</a:t>
            </a:r>
            <a:r>
              <a:rPr lang="en-US" altLang="ko-KR" b="1" spc="-300" dirty="0" smtClean="0">
                <a:solidFill>
                  <a:schemeClr val="tx1"/>
                </a:solidFill>
              </a:rPr>
              <a:t>5</a:t>
            </a:r>
            <a:r>
              <a:rPr lang="ko-KR" altLang="en-US" b="1" spc="-300" dirty="0" err="1" smtClean="0">
                <a:solidFill>
                  <a:schemeClr val="tx1"/>
                </a:solidFill>
              </a:rPr>
              <a:t>항제</a:t>
            </a:r>
            <a:r>
              <a:rPr lang="en-US" altLang="ko-KR" b="1" spc="-300" dirty="0" smtClean="0">
                <a:solidFill>
                  <a:schemeClr val="tx1"/>
                </a:solidFill>
              </a:rPr>
              <a:t>7</a:t>
            </a:r>
            <a:r>
              <a:rPr lang="ko-KR" altLang="en-US" b="1" spc="-300" dirty="0" smtClean="0">
                <a:solidFill>
                  <a:schemeClr val="tx1"/>
                </a:solidFill>
              </a:rPr>
              <a:t>항 위반</a:t>
            </a:r>
            <a:r>
              <a:rPr lang="en-US" altLang="ko-KR" b="1" spc="-300" dirty="0" smtClean="0">
                <a:solidFill>
                  <a:schemeClr val="tx1"/>
                </a:solidFill>
              </a:rPr>
              <a:t>(</a:t>
            </a:r>
            <a:r>
              <a:rPr lang="ko-KR" altLang="en-US" b="1" spc="-300" dirty="0" smtClean="0">
                <a:solidFill>
                  <a:schemeClr val="tx1"/>
                </a:solidFill>
              </a:rPr>
              <a:t>사업주의 괴롭힘 조사실시 의무</a:t>
            </a:r>
            <a:r>
              <a:rPr lang="en-US" altLang="ko-KR" b="1" spc="-300" dirty="0" smtClean="0">
                <a:solidFill>
                  <a:schemeClr val="tx1"/>
                </a:solidFill>
              </a:rPr>
              <a:t>, </a:t>
            </a:r>
            <a:r>
              <a:rPr lang="ko-KR" altLang="en-US" b="1" spc="-300" dirty="0" smtClean="0">
                <a:solidFill>
                  <a:schemeClr val="tx1"/>
                </a:solidFill>
              </a:rPr>
              <a:t>괴롭힘 </a:t>
            </a:r>
            <a:r>
              <a:rPr lang="ko-KR" altLang="en-US" b="1" spc="-300" dirty="0" err="1" smtClean="0">
                <a:solidFill>
                  <a:schemeClr val="tx1"/>
                </a:solidFill>
              </a:rPr>
              <a:t>확인시</a:t>
            </a:r>
            <a:r>
              <a:rPr lang="ko-KR" altLang="en-US" b="1" spc="-300" dirty="0" smtClean="0">
                <a:solidFill>
                  <a:schemeClr val="tx1"/>
                </a:solidFill>
              </a:rPr>
              <a:t> 조치 및 조사관여자의 비밀유지 의무 </a:t>
            </a:r>
            <a:r>
              <a:rPr lang="en-US" altLang="ko-KR" b="1" spc="-300" dirty="0" smtClean="0">
                <a:solidFill>
                  <a:schemeClr val="tx1"/>
                </a:solidFill>
              </a:rPr>
              <a:t>)</a:t>
            </a:r>
            <a:endParaRPr lang="ko-KR" altLang="en-US" b="1" spc="-3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7090" y="6391316"/>
            <a:ext cx="100742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※</a:t>
            </a:r>
            <a:r>
              <a:rPr lang="ko-KR" altLang="en-US" b="1" dirty="0" smtClean="0">
                <a:solidFill>
                  <a:srgbClr val="0000FF"/>
                </a:solidFill>
              </a:rPr>
              <a:t>참고</a:t>
            </a:r>
            <a:endParaRPr lang="en-US" altLang="ko-KR" b="1" dirty="0" smtClean="0">
              <a:solidFill>
                <a:srgbClr val="0000FF"/>
              </a:solidFill>
            </a:endParaRPr>
          </a:p>
          <a:p>
            <a:r>
              <a:rPr lang="ko-KR" altLang="en-US" b="1" dirty="0" smtClean="0">
                <a:solidFill>
                  <a:srgbClr val="0000FF"/>
                </a:solidFill>
              </a:rPr>
              <a:t>벌금</a:t>
            </a:r>
            <a:r>
              <a:rPr lang="en-US" altLang="ko-KR" b="1" dirty="0" smtClean="0">
                <a:solidFill>
                  <a:srgbClr val="0000FF"/>
                </a:solidFill>
              </a:rPr>
              <a:t>:</a:t>
            </a:r>
            <a:r>
              <a:rPr lang="en-US" altLang="ko-KR" b="1" dirty="0" smtClean="0"/>
              <a:t> </a:t>
            </a:r>
            <a:r>
              <a:rPr lang="ko-KR" altLang="en-US" b="1" dirty="0" smtClean="0"/>
              <a:t>특정 법률 위반시 부과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범죄 행위의 처벌로 간주되며 형사재판을 통해 선고됨</a:t>
            </a:r>
            <a:endParaRPr lang="en-US" altLang="ko-KR" b="1" dirty="0" smtClean="0"/>
          </a:p>
          <a:p>
            <a:r>
              <a:rPr lang="ko-KR" altLang="en-US" b="1" dirty="0" smtClean="0">
                <a:solidFill>
                  <a:srgbClr val="0000FF"/>
                </a:solidFill>
              </a:rPr>
              <a:t>과태료</a:t>
            </a:r>
            <a:r>
              <a:rPr lang="en-US" altLang="ko-KR" b="1" dirty="0" smtClean="0">
                <a:solidFill>
                  <a:srgbClr val="0000FF"/>
                </a:solidFill>
              </a:rPr>
              <a:t>:</a:t>
            </a:r>
            <a:r>
              <a:rPr lang="en-US" altLang="ko-KR" b="1" dirty="0" smtClean="0"/>
              <a:t> </a:t>
            </a:r>
            <a:r>
              <a:rPr lang="ko-KR" altLang="en-US" b="1" dirty="0" smtClean="0"/>
              <a:t>법령이나 규칙 위반시 부과되는 행정적 제재 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379317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01.프로젝트-SUM\[프로젝트]취업지원센터\18.표준교안ppt제작\png저장\3-1_1차시\08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00" y="2543175"/>
            <a:ext cx="3474720" cy="334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직사각형 12"/>
          <p:cNvSpPr/>
          <p:nvPr/>
        </p:nvSpPr>
        <p:spPr>
          <a:xfrm>
            <a:off x="287090" y="367680"/>
            <a:ext cx="2483759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44619" y="432445"/>
            <a:ext cx="38218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3200" spc="-150" dirty="0">
                <a:solidFill>
                  <a:srgbClr val="CD121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 표준협약서</a:t>
            </a:r>
            <a:endParaRPr lang="en-US" altLang="ko-KR" sz="3200" spc="-150" dirty="0">
              <a:solidFill>
                <a:srgbClr val="CD1215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cxnSp>
        <p:nvCxnSpPr>
          <p:cNvPr id="5" name="직선 연결선 4"/>
          <p:cNvCxnSpPr/>
          <p:nvPr/>
        </p:nvCxnSpPr>
        <p:spPr>
          <a:xfrm>
            <a:off x="2710954" y="540271"/>
            <a:ext cx="0" cy="584775"/>
          </a:xfrm>
          <a:prstGeom prst="line">
            <a:avLst/>
          </a:prstGeom>
          <a:ln w="31750">
            <a:solidFill>
              <a:srgbClr val="C6C6C6">
                <a:alpha val="9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타원 8"/>
          <p:cNvSpPr/>
          <p:nvPr/>
        </p:nvSpPr>
        <p:spPr>
          <a:xfrm>
            <a:off x="2710954" y="445021"/>
            <a:ext cx="543287" cy="543287"/>
          </a:xfrm>
          <a:prstGeom prst="ellipse">
            <a:avLst/>
          </a:prstGeom>
          <a:solidFill>
            <a:srgbClr val="CD1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72000" rIns="0" bIns="0" rtlCol="0" anchor="ctr"/>
          <a:lstStyle/>
          <a:p>
            <a:pPr algn="ctr"/>
            <a:r>
              <a:rPr lang="en-US" altLang="ko-KR" sz="32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6</a:t>
            </a:r>
            <a:endParaRPr lang="ko-KR" altLang="en-US" sz="3200" spc="-15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897932" y="3800946"/>
            <a:ext cx="3076484" cy="11798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spcAft>
                <a:spcPts val="800"/>
              </a:spcAft>
            </a:pPr>
            <a:r>
              <a:rPr lang="ko-KR" altLang="en-US" sz="2200" spc="-150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“현장실습표준협약서”</a:t>
            </a:r>
          </a:p>
          <a:p>
            <a:pPr algn="ctr">
              <a:spcAft>
                <a:spcPts val="800"/>
              </a:spcAft>
            </a:pPr>
            <a:r>
              <a:rPr lang="ko-KR" altLang="en-US" sz="4200" spc="-150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확인사항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052787-A979-4516-93BF-D54FDD088FA7}"/>
              </a:ext>
            </a:extLst>
          </p:cNvPr>
          <p:cNvGrpSpPr/>
          <p:nvPr/>
        </p:nvGrpSpPr>
        <p:grpSpPr>
          <a:xfrm>
            <a:off x="3120247" y="1666361"/>
            <a:ext cx="4612801" cy="799518"/>
            <a:chOff x="3120247" y="1666361"/>
            <a:chExt cx="4612801" cy="799518"/>
          </a:xfrm>
        </p:grpSpPr>
        <p:sp>
          <p:nvSpPr>
            <p:cNvPr id="23" name="TextBox 22"/>
            <p:cNvSpPr txBox="1"/>
            <p:nvPr/>
          </p:nvSpPr>
          <p:spPr>
            <a:xfrm>
              <a:off x="4521643" y="1666361"/>
              <a:ext cx="17338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100"/>
                </a:spcAft>
              </a:pPr>
              <a:r>
                <a:rPr lang="ko-KR" altLang="en-US" sz="2400" spc="-150" dirty="0">
                  <a:solidFill>
                    <a:srgbClr val="E8424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권리와 의무</a:t>
              </a:r>
              <a:endParaRPr lang="en-US" altLang="ko-KR" sz="2400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120247" y="2096547"/>
              <a:ext cx="46128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800" spc="-15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내가 무엇을 할 수 있고 무엇을 지켜야 하는지</a:t>
              </a:r>
              <a:r>
                <a:rPr lang="en-US" altLang="ko-KR" sz="1800" spc="-15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?</a:t>
              </a:r>
            </a:p>
          </p:txBody>
        </p: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16EB2009-E847-49EC-BC18-DA8D38DD3D62}"/>
              </a:ext>
            </a:extLst>
          </p:cNvPr>
          <p:cNvGrpSpPr/>
          <p:nvPr/>
        </p:nvGrpSpPr>
        <p:grpSpPr>
          <a:xfrm>
            <a:off x="758240" y="3225343"/>
            <a:ext cx="2858475" cy="703047"/>
            <a:chOff x="758240" y="3225343"/>
            <a:chExt cx="2858475" cy="703047"/>
          </a:xfrm>
        </p:grpSpPr>
        <p:sp>
          <p:nvSpPr>
            <p:cNvPr id="25" name="TextBox 24"/>
            <p:cNvSpPr txBox="1"/>
            <p:nvPr/>
          </p:nvSpPr>
          <p:spPr>
            <a:xfrm>
              <a:off x="1590518" y="3225343"/>
              <a:ext cx="20261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spcAft>
                  <a:spcPts val="100"/>
                </a:spcAft>
              </a:pPr>
              <a:r>
                <a:rPr lang="ko-KR" altLang="en-US" sz="2400" spc="-150" dirty="0">
                  <a:solidFill>
                    <a:srgbClr val="E8424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현장실습 수당</a:t>
              </a:r>
              <a:endParaRPr lang="en-US" altLang="ko-KR" sz="2400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58240" y="3559058"/>
              <a:ext cx="28584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ko-KR" altLang="en-US" sz="1800" spc="-15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얼마이고 언제 받는 것인지</a:t>
              </a:r>
              <a:r>
                <a:rPr lang="en-US" altLang="ko-KR" sz="1800" spc="-15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?</a:t>
              </a: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89015395-399D-4D8E-9F1A-FB1D587C2D0A}"/>
              </a:ext>
            </a:extLst>
          </p:cNvPr>
          <p:cNvGrpSpPr/>
          <p:nvPr/>
        </p:nvGrpSpPr>
        <p:grpSpPr>
          <a:xfrm>
            <a:off x="-212634" y="5511871"/>
            <a:ext cx="4426212" cy="1025702"/>
            <a:chOff x="-212634" y="5511871"/>
            <a:chExt cx="4426212" cy="1025702"/>
          </a:xfrm>
        </p:grpSpPr>
        <p:sp>
          <p:nvSpPr>
            <p:cNvPr id="26" name="TextBox 25"/>
            <p:cNvSpPr txBox="1"/>
            <p:nvPr/>
          </p:nvSpPr>
          <p:spPr>
            <a:xfrm>
              <a:off x="843424" y="5511871"/>
              <a:ext cx="33701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spcAft>
                  <a:spcPts val="100"/>
                </a:spcAft>
              </a:pPr>
              <a:r>
                <a:rPr lang="ko-KR" altLang="en-US" sz="2400" spc="-150" dirty="0">
                  <a:solidFill>
                    <a:srgbClr val="E8424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현장실습의 기간 및 시간</a:t>
              </a:r>
              <a:endParaRPr lang="en-US" altLang="ko-KR" sz="2400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-212634" y="5891242"/>
              <a:ext cx="442621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ko-KR" altLang="en-US" sz="1800" spc="-15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언제부터 언제까지</a:t>
              </a:r>
              <a:r>
                <a:rPr lang="en-US" altLang="ko-KR" sz="1800" spc="-15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, 1</a:t>
              </a:r>
              <a:r>
                <a:rPr lang="ko-KR" altLang="en-US" sz="1800" spc="-15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일 몇 시간 실습하는지</a:t>
              </a:r>
              <a:r>
                <a:rPr lang="en-US" altLang="ko-KR" sz="1800" spc="-15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?</a:t>
              </a:r>
            </a:p>
            <a:p>
              <a:pPr algn="r"/>
              <a:r>
                <a:rPr lang="ko-KR" altLang="en-US" sz="1800" spc="-15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휴식시간은 몇 분인지</a:t>
              </a:r>
              <a:r>
                <a:rPr lang="en-US" altLang="ko-KR" sz="1800" spc="-15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? </a:t>
              </a:r>
              <a:r>
                <a:rPr lang="ko-KR" altLang="en-US" sz="1800" spc="-15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휴일은 언제인지</a:t>
              </a:r>
              <a:r>
                <a:rPr lang="en-US" altLang="ko-KR" sz="1800" spc="-15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?</a:t>
              </a: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AA73C166-5064-4AD0-8A1B-85166301FF0D}"/>
              </a:ext>
            </a:extLst>
          </p:cNvPr>
          <p:cNvGrpSpPr/>
          <p:nvPr/>
        </p:nvGrpSpPr>
        <p:grpSpPr>
          <a:xfrm>
            <a:off x="7170420" y="3194565"/>
            <a:ext cx="3370153" cy="1296537"/>
            <a:chOff x="7170420" y="3194565"/>
            <a:chExt cx="3370153" cy="1296537"/>
          </a:xfrm>
        </p:grpSpPr>
        <p:sp>
          <p:nvSpPr>
            <p:cNvPr id="28" name="TextBox 27"/>
            <p:cNvSpPr txBox="1"/>
            <p:nvPr/>
          </p:nvSpPr>
          <p:spPr>
            <a:xfrm>
              <a:off x="7170420" y="3194565"/>
              <a:ext cx="33701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100"/>
                </a:spcAft>
              </a:pPr>
              <a:r>
                <a:rPr lang="ko-KR" altLang="en-US" sz="2400" spc="-150" dirty="0">
                  <a:solidFill>
                    <a:srgbClr val="E8424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현장실습의 내용 및 방법</a:t>
              </a:r>
              <a:endParaRPr lang="en-US" altLang="ko-KR" sz="2400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218045" y="3567772"/>
              <a:ext cx="301621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800" spc="-15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어떤 내용을 어떻게 실습하게 </a:t>
              </a:r>
            </a:p>
            <a:p>
              <a:r>
                <a:rPr lang="ko-KR" altLang="en-US" sz="1800" spc="-15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되는지</a:t>
              </a:r>
              <a:r>
                <a:rPr lang="en-US" altLang="ko-KR" sz="1800" spc="-15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? </a:t>
              </a:r>
              <a:r>
                <a:rPr lang="ko-KR" altLang="en-US" sz="1800" spc="-15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현장실습 프로그램 </a:t>
              </a:r>
            </a:p>
            <a:p>
              <a:r>
                <a:rPr lang="ko-KR" altLang="en-US" sz="1800" spc="-15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운영계획서의 내용은</a:t>
              </a:r>
              <a:r>
                <a:rPr lang="en-US" altLang="ko-KR" sz="1800" spc="-15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?</a:t>
              </a:r>
            </a:p>
          </p:txBody>
        </p: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9BEE637F-681B-4B2A-B48F-C34BB64A7185}"/>
              </a:ext>
            </a:extLst>
          </p:cNvPr>
          <p:cNvGrpSpPr/>
          <p:nvPr/>
        </p:nvGrpSpPr>
        <p:grpSpPr>
          <a:xfrm>
            <a:off x="6676510" y="5559593"/>
            <a:ext cx="3814506" cy="973093"/>
            <a:chOff x="6676510" y="5559593"/>
            <a:chExt cx="3814506" cy="973093"/>
          </a:xfrm>
        </p:grpSpPr>
        <p:sp>
          <p:nvSpPr>
            <p:cNvPr id="27" name="TextBox 26"/>
            <p:cNvSpPr txBox="1"/>
            <p:nvPr/>
          </p:nvSpPr>
          <p:spPr>
            <a:xfrm>
              <a:off x="6676510" y="5559593"/>
              <a:ext cx="19389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100"/>
                </a:spcAft>
              </a:pPr>
              <a:r>
                <a:rPr lang="ko-KR" altLang="en-US" sz="2400" spc="-150" dirty="0">
                  <a:solidFill>
                    <a:srgbClr val="E8424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기업현장교사</a:t>
              </a:r>
              <a:endParaRPr lang="en-US" altLang="ko-KR" sz="2400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676510" y="5886355"/>
              <a:ext cx="381450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800" spc="-15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현장 실습 기업에서 어떤 분이 나를</a:t>
              </a:r>
            </a:p>
            <a:p>
              <a:r>
                <a:rPr lang="ko-KR" altLang="en-US" sz="1800" spc="-15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담당하고</a:t>
              </a:r>
              <a:r>
                <a:rPr lang="en-US" altLang="ko-KR" sz="1800" spc="-15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, </a:t>
              </a:r>
              <a:r>
                <a:rPr lang="ko-KR" altLang="en-US" sz="1800" spc="-15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나와 주로 소통하게 되는지</a:t>
              </a:r>
              <a:r>
                <a:rPr lang="en-US" altLang="ko-KR" sz="1800" spc="-15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?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FA61ADF-8B1E-43FD-9523-C436C14257CD}"/>
              </a:ext>
            </a:extLst>
          </p:cNvPr>
          <p:cNvSpPr txBox="1"/>
          <p:nvPr/>
        </p:nvSpPr>
        <p:spPr>
          <a:xfrm>
            <a:off x="1242244" y="6876975"/>
            <a:ext cx="7488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출처</a:t>
            </a:r>
            <a:r>
              <a:rPr lang="en-US" altLang="ko-KR" sz="1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en-US" altLang="ko-KR" sz="1400" spc="-15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2025</a:t>
            </a:r>
            <a:r>
              <a:rPr lang="ko-KR" altLang="en-US" sz="1400" spc="-15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년 </a:t>
            </a:r>
            <a:r>
              <a:rPr lang="ko-KR" altLang="en-US" sz="1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개정 직업계고 현장실습 운영 공통 매뉴얼</a:t>
            </a:r>
          </a:p>
        </p:txBody>
      </p:sp>
    </p:spTree>
    <p:extLst>
      <p:ext uri="{BB962C8B-B14F-4D97-AF65-F5344CB8AC3E}">
        <p14:creationId xmlns:p14="http://schemas.microsoft.com/office/powerpoint/2010/main" val="338995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67680"/>
            <a:ext cx="2483759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38971" y="432445"/>
            <a:ext cx="68980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3200" spc="-300" dirty="0">
                <a:solidFill>
                  <a:srgbClr val="00AEC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현장실습생도 지켜야 할 부분이 있습니다</a:t>
            </a:r>
            <a:endParaRPr lang="en-US" altLang="ko-KR" sz="3200" spc="-300" dirty="0">
              <a:solidFill>
                <a:srgbClr val="00AEC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cxnSp>
        <p:nvCxnSpPr>
          <p:cNvPr id="5" name="직선 연결선 4"/>
          <p:cNvCxnSpPr/>
          <p:nvPr/>
        </p:nvCxnSpPr>
        <p:spPr>
          <a:xfrm>
            <a:off x="2575003" y="422920"/>
            <a:ext cx="0" cy="584775"/>
          </a:xfrm>
          <a:prstGeom prst="line">
            <a:avLst/>
          </a:prstGeom>
          <a:ln w="31750">
            <a:solidFill>
              <a:srgbClr val="C6C6C6">
                <a:alpha val="9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583406" y="7110908"/>
            <a:ext cx="36102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ko-KR" altLang="en-US" sz="11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출처 </a:t>
            </a:r>
            <a:r>
              <a:rPr lang="en-US" altLang="ko-KR" sz="11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: 2020 </a:t>
            </a:r>
            <a:r>
              <a:rPr lang="ko-KR" altLang="en-US" sz="11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직업계고 현장실습 실습생 대상 강의안 ‘현장실습생 산업안전교육’</a:t>
            </a:r>
            <a:endParaRPr lang="en-US" altLang="ko-KR" sz="1100" spc="-30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01989" y="2321421"/>
            <a:ext cx="4112936" cy="1202829"/>
          </a:xfrm>
          <a:prstGeom prst="roundRect">
            <a:avLst>
              <a:gd name="adj" fmla="val 11198"/>
            </a:avLst>
          </a:prstGeom>
          <a:solidFill>
            <a:schemeClr val="bg1"/>
          </a:solidFill>
          <a:ln w="38100">
            <a:solidFill>
              <a:srgbClr val="878787"/>
            </a:solidFill>
          </a:ln>
        </p:spPr>
        <p:txBody>
          <a:bodyPr wrap="none" lIns="216000" tIns="0" rIns="0" bIns="0" rtlCol="0" anchor="ctr" anchorCtr="0">
            <a:noAutofit/>
          </a:bodyPr>
          <a:lstStyle/>
          <a:p>
            <a:pPr>
              <a:spcAft>
                <a:spcPts val="100"/>
              </a:spcAft>
            </a:pP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기계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/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화공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/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건설 등 위험요소가</a:t>
            </a:r>
          </a:p>
          <a:p>
            <a:pPr>
              <a:spcAft>
                <a:spcPts val="100"/>
              </a:spcAft>
            </a:pP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많은 경우에는 </a:t>
            </a:r>
            <a:r>
              <a:rPr lang="ko-KR" altLang="en-US" sz="2400" spc="-300" dirty="0">
                <a:solidFill>
                  <a:srgbClr val="2599D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각별히 주의하기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01989" y="3727673"/>
            <a:ext cx="4112936" cy="1202829"/>
          </a:xfrm>
          <a:prstGeom prst="roundRect">
            <a:avLst>
              <a:gd name="adj" fmla="val 11198"/>
            </a:avLst>
          </a:prstGeom>
          <a:solidFill>
            <a:schemeClr val="bg1"/>
          </a:solidFill>
          <a:ln w="38100">
            <a:solidFill>
              <a:srgbClr val="878787"/>
            </a:solidFill>
          </a:ln>
        </p:spPr>
        <p:txBody>
          <a:bodyPr wrap="none" lIns="1116000" tIns="0" rIns="0" bIns="0" rtlCol="0" anchor="ctr" anchorCtr="0">
            <a:noAutofit/>
          </a:bodyPr>
          <a:lstStyle/>
          <a:p>
            <a:pPr>
              <a:spcAft>
                <a:spcPts val="100"/>
              </a:spcAft>
            </a:pPr>
            <a:r>
              <a:rPr lang="ko-KR" altLang="en-US" sz="2400" spc="-300" dirty="0">
                <a:solidFill>
                  <a:srgbClr val="2599D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 과제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를 성실하고</a:t>
            </a:r>
          </a:p>
          <a:p>
            <a:pPr>
              <a:spcAft>
                <a:spcPts val="100"/>
              </a:spcAft>
            </a:pP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근면하게 수행하기</a:t>
            </a:r>
            <a:endParaRPr lang="ko-KR" altLang="en-US" sz="2400" spc="-300" dirty="0">
              <a:solidFill>
                <a:srgbClr val="2599D6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01989" y="5124400"/>
            <a:ext cx="4112936" cy="1392535"/>
          </a:xfrm>
          <a:prstGeom prst="roundRect">
            <a:avLst>
              <a:gd name="adj" fmla="val 11198"/>
            </a:avLst>
          </a:prstGeom>
          <a:solidFill>
            <a:schemeClr val="bg1"/>
          </a:solidFill>
          <a:ln w="38100">
            <a:solidFill>
              <a:srgbClr val="878787"/>
            </a:solidFill>
          </a:ln>
        </p:spPr>
        <p:txBody>
          <a:bodyPr wrap="none" lIns="216000" tIns="0" rIns="0" bIns="0" rtlCol="0" anchor="ctr" anchorCtr="0">
            <a:noAutofit/>
          </a:bodyPr>
          <a:lstStyle/>
          <a:p>
            <a:pPr>
              <a:spcAft>
                <a:spcPts val="100"/>
              </a:spcAft>
            </a:pP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현장실습을 위한 </a:t>
            </a:r>
            <a:r>
              <a:rPr lang="ko-KR" altLang="en-US" sz="2400" spc="-300" dirty="0">
                <a:solidFill>
                  <a:srgbClr val="2599D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기계</a:t>
            </a:r>
            <a:r>
              <a:rPr lang="en-US" altLang="ko-KR" sz="2400" spc="-300" dirty="0">
                <a:solidFill>
                  <a:srgbClr val="2599D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400" spc="-300" dirty="0">
                <a:solidFill>
                  <a:srgbClr val="2599D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공구</a:t>
            </a:r>
            <a:r>
              <a:rPr lang="en-US" altLang="ko-KR" sz="2400" spc="-300" dirty="0">
                <a:solidFill>
                  <a:srgbClr val="2599D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400" spc="-300" dirty="0">
                <a:solidFill>
                  <a:srgbClr val="2599D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장비</a:t>
            </a:r>
          </a:p>
          <a:p>
            <a:pPr>
              <a:spcAft>
                <a:spcPts val="100"/>
              </a:spcAft>
            </a:pP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등이 파손되거나 분실되지 않도록</a:t>
            </a:r>
          </a:p>
          <a:p>
            <a:pPr>
              <a:spcAft>
                <a:spcPts val="100"/>
              </a:spcAft>
            </a:pPr>
            <a:r>
              <a:rPr lang="ko-KR" altLang="en-US" sz="2400" spc="-300" dirty="0">
                <a:solidFill>
                  <a:srgbClr val="2599D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주의 깊게 사용하기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593039" y="2321421"/>
            <a:ext cx="4112936" cy="1202829"/>
          </a:xfrm>
          <a:prstGeom prst="roundRect">
            <a:avLst>
              <a:gd name="adj" fmla="val 11198"/>
            </a:avLst>
          </a:prstGeom>
          <a:solidFill>
            <a:schemeClr val="bg1"/>
          </a:solidFill>
          <a:ln w="38100">
            <a:solidFill>
              <a:srgbClr val="878787"/>
            </a:solidFill>
          </a:ln>
        </p:spPr>
        <p:txBody>
          <a:bodyPr wrap="none" lIns="216000" tIns="0" rIns="0" bIns="0" rtlCol="0" anchor="ctr" anchorCtr="0">
            <a:noAutofit/>
          </a:bodyPr>
          <a:lstStyle/>
          <a:p>
            <a:pPr>
              <a:spcAft>
                <a:spcPts val="100"/>
              </a:spcAft>
            </a:pP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 </a:t>
            </a:r>
            <a:r>
              <a:rPr lang="ko-KR" altLang="en-US" sz="2400" spc="-300" dirty="0">
                <a:solidFill>
                  <a:srgbClr val="2599D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출근 시각 준수하기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593039" y="3727673"/>
            <a:ext cx="4112936" cy="1202829"/>
          </a:xfrm>
          <a:prstGeom prst="roundRect">
            <a:avLst>
              <a:gd name="adj" fmla="val 11198"/>
            </a:avLst>
          </a:prstGeom>
          <a:solidFill>
            <a:schemeClr val="bg1"/>
          </a:solidFill>
          <a:ln w="38100">
            <a:solidFill>
              <a:srgbClr val="878787"/>
            </a:solidFill>
          </a:ln>
        </p:spPr>
        <p:txBody>
          <a:bodyPr wrap="none" lIns="216000" tIns="0" rIns="0" bIns="0" rtlCol="0" anchor="ctr" anchorCtr="0">
            <a:noAutofit/>
          </a:bodyPr>
          <a:lstStyle/>
          <a:p>
            <a:pPr>
              <a:spcAft>
                <a:spcPts val="100"/>
              </a:spcAft>
            </a:pP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현장실습에 필요한 범위 내에서</a:t>
            </a:r>
          </a:p>
          <a:p>
            <a:pPr>
              <a:spcAft>
                <a:spcPts val="100"/>
              </a:spcAft>
            </a:pP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해당 </a:t>
            </a:r>
            <a:r>
              <a:rPr lang="ko-KR" altLang="en-US" sz="2400" spc="-300" dirty="0">
                <a:solidFill>
                  <a:srgbClr val="2599D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사업장 질서 준수하기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593039" y="5124400"/>
            <a:ext cx="4112936" cy="1392535"/>
          </a:xfrm>
          <a:prstGeom prst="roundRect">
            <a:avLst>
              <a:gd name="adj" fmla="val 11198"/>
            </a:avLst>
          </a:prstGeom>
          <a:solidFill>
            <a:schemeClr val="bg1"/>
          </a:solidFill>
          <a:ln w="38100">
            <a:solidFill>
              <a:srgbClr val="878787"/>
            </a:solidFill>
          </a:ln>
        </p:spPr>
        <p:txBody>
          <a:bodyPr wrap="none" lIns="216000" tIns="0" rIns="0" bIns="0" rtlCol="0" anchor="ctr" anchorCtr="0">
            <a:noAutofit/>
          </a:bodyPr>
          <a:lstStyle/>
          <a:p>
            <a:pPr>
              <a:spcAft>
                <a:spcPts val="100"/>
              </a:spcAft>
            </a:pP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 중 알게 된</a:t>
            </a:r>
          </a:p>
          <a:p>
            <a:pPr>
              <a:spcAft>
                <a:spcPts val="100"/>
              </a:spcAft>
            </a:pPr>
            <a:r>
              <a:rPr lang="ko-KR" altLang="en-US" sz="2400" spc="-300" dirty="0">
                <a:solidFill>
                  <a:srgbClr val="2599D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기업체의 기밀은 누설하지 않기</a:t>
            </a:r>
          </a:p>
        </p:txBody>
      </p:sp>
      <p:pic>
        <p:nvPicPr>
          <p:cNvPr id="12291" name="Picture 3" descr="D:\01.프로젝트-SUM\[프로젝트]취업지원센터\18.표준교안ppt제작\png저장\3-1_1차시\09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038" y="2598583"/>
            <a:ext cx="566928" cy="55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D:\01.프로젝트-SUM\[프로젝트]취업지원센터\18.표준교안ppt제작\png저장\3-1_1차시\09-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063" y="3957638"/>
            <a:ext cx="615696" cy="81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D:\01.프로젝트-SUM\[프로젝트]취업지원센터\18.표준교안ppt제작\png저장\3-1_1차시\09-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305" y="1518079"/>
            <a:ext cx="682752" cy="140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D:\01.프로젝트-SUM\[프로젝트]취업지원센터\18.표준교안ppt제작\png저장\3-1_1차시\19-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0681" y="6382444"/>
            <a:ext cx="725424" cy="67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3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내용 개체 틀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1805165"/>
              </p:ext>
            </p:extLst>
          </p:nvPr>
        </p:nvGraphicFramePr>
        <p:xfrm>
          <a:off x="672024" y="2376559"/>
          <a:ext cx="9433047" cy="4397363"/>
        </p:xfrm>
        <a:graphic>
          <a:graphicData uri="http://schemas.openxmlformats.org/drawingml/2006/table">
            <a:tbl>
              <a:tblPr/>
              <a:tblGrid>
                <a:gridCol w="1867459">
                  <a:extLst>
                    <a:ext uri="{9D8B030D-6E8A-4147-A177-3AD203B41FA5}">
                      <a16:colId xmlns:a16="http://schemas.microsoft.com/office/drawing/2014/main" val="161215560"/>
                    </a:ext>
                  </a:extLst>
                </a:gridCol>
                <a:gridCol w="5688780">
                  <a:extLst>
                    <a:ext uri="{9D8B030D-6E8A-4147-A177-3AD203B41FA5}">
                      <a16:colId xmlns:a16="http://schemas.microsoft.com/office/drawing/2014/main" val="1896116248"/>
                    </a:ext>
                  </a:extLst>
                </a:gridCol>
                <a:gridCol w="18768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110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0" kern="0" spc="-100" baseline="0" dirty="0">
                          <a:solidFill>
                            <a:srgbClr val="FFFF00"/>
                          </a:solidFill>
                          <a:effectLst/>
                          <a:latin typeface="나눔스퀘어OTF ExtraBold" pitchFamily="34" charset="-127"/>
                          <a:ea typeface="나눔스퀘어OTF ExtraBold" pitchFamily="34" charset="-127"/>
                        </a:rPr>
                        <a:t>안전모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E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0" kern="0" spc="-100" baseline="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물체가 떨어지거나 날아올 위험 또는 근로자</a:t>
                      </a:r>
                      <a:r>
                        <a:rPr lang="en-US" altLang="ko-KR" sz="1600" b="0" kern="0" spc="-100" baseline="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(</a:t>
                      </a:r>
                      <a:r>
                        <a:rPr lang="ko-KR" altLang="en-US" sz="1600" b="0" kern="0" spc="-100" baseline="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노동자</a:t>
                      </a:r>
                      <a:r>
                        <a:rPr lang="en-US" altLang="ko-KR" sz="1600" b="0" kern="0" spc="-100" baseline="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)</a:t>
                      </a:r>
                      <a:r>
                        <a:rPr lang="ko-KR" altLang="en-US" sz="1600" b="0" kern="0" spc="-100" baseline="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가</a:t>
                      </a:r>
                    </a:p>
                    <a:p>
                      <a:pPr marL="0" marR="0" indent="0" algn="l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0" kern="0" spc="-100" baseline="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떨어질 위험이 있는 작업 시 착용</a:t>
                      </a:r>
                    </a:p>
                  </a:txBody>
                  <a:tcPr marL="144000" marR="0" marT="0" marB="0" anchor="ctr">
                    <a:lnL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b="0" kern="0" spc="-100" baseline="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144000" marR="0" marT="0" marB="0" anchor="ctr">
                    <a:lnL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3909875"/>
                  </a:ext>
                </a:extLst>
              </a:tr>
              <a:tr h="54110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0" kern="0" spc="-100" baseline="0" dirty="0">
                          <a:solidFill>
                            <a:srgbClr val="FFFF00"/>
                          </a:solidFill>
                          <a:effectLst/>
                          <a:latin typeface="나눔스퀘어OTF ExtraBold" pitchFamily="34" charset="-127"/>
                          <a:ea typeface="나눔스퀘어OTF ExtraBold" pitchFamily="34" charset="-127"/>
                        </a:rPr>
                        <a:t>안전화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E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0" kern="0" spc="-100" baseline="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떨어지는 물체에 맞거나 물체에 끼이거나 감전</a:t>
                      </a:r>
                      <a:r>
                        <a:rPr lang="en-US" altLang="ko-KR" sz="1600" b="0" kern="0" spc="-100" baseline="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, </a:t>
                      </a:r>
                      <a:r>
                        <a:rPr lang="ko-KR" altLang="en-US" sz="1600" b="0" kern="0" spc="-100" baseline="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정전기</a:t>
                      </a:r>
                    </a:p>
                    <a:p>
                      <a:pPr marL="0" marR="0" indent="0" algn="l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0" kern="0" spc="-100" baseline="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대전 위험이 있는 작업 시 착용</a:t>
                      </a:r>
                    </a:p>
                  </a:txBody>
                  <a:tcPr marL="144000" marR="0" marT="0" marB="0" anchor="ctr">
                    <a:lnL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b="0" kern="0" spc="-100" baseline="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144000" marR="0" marT="0" marB="0" anchor="ctr">
                    <a:lnL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110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0" kern="0" spc="-100" baseline="0" dirty="0">
                          <a:solidFill>
                            <a:srgbClr val="FFFF00"/>
                          </a:solidFill>
                          <a:effectLst/>
                          <a:latin typeface="나눔스퀘어OTF ExtraBold" pitchFamily="34" charset="-127"/>
                          <a:ea typeface="나눔스퀘어OTF ExtraBold" pitchFamily="34" charset="-127"/>
                        </a:rPr>
                        <a:t>안전장갑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E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0" kern="0" spc="-100" baseline="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전기 감전 및 각종 화학물질 오염 위험이 있는 작업 시 착용</a:t>
                      </a:r>
                    </a:p>
                  </a:txBody>
                  <a:tcPr marL="144000" marR="0" marT="0" marB="0" anchor="ctr">
                    <a:lnL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b="0" kern="0" spc="-100" baseline="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144000" marR="0" marT="0" marB="0" anchor="ctr">
                    <a:lnL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110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0" kern="0" spc="-100" baseline="0" dirty="0">
                          <a:solidFill>
                            <a:srgbClr val="FFFF00"/>
                          </a:solidFill>
                          <a:effectLst/>
                          <a:latin typeface="나눔스퀘어OTF ExtraBold" pitchFamily="34" charset="-127"/>
                          <a:ea typeface="나눔스퀘어OTF ExtraBold" pitchFamily="34" charset="-127"/>
                        </a:rPr>
                        <a:t>방진 및</a:t>
                      </a:r>
                      <a:endParaRPr lang="en-US" altLang="ko-KR" sz="2000" b="0" kern="0" spc="-100" baseline="0" dirty="0">
                        <a:solidFill>
                          <a:srgbClr val="FFFF00"/>
                        </a:solidFill>
                        <a:effectLst/>
                        <a:latin typeface="나눔스퀘어OTF ExtraBold" pitchFamily="34" charset="-127"/>
                        <a:ea typeface="나눔스퀘어OTF ExtraBold" pitchFamily="34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0" kern="0" spc="-100" baseline="0" dirty="0">
                          <a:solidFill>
                            <a:srgbClr val="FFFF00"/>
                          </a:solidFill>
                          <a:effectLst/>
                          <a:latin typeface="나눔스퀘어OTF ExtraBold" pitchFamily="34" charset="-127"/>
                          <a:ea typeface="나눔스퀘어OTF ExtraBold" pitchFamily="34" charset="-127"/>
                        </a:rPr>
                        <a:t>방독마스크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E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0" kern="0" spc="-100" baseline="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분진이 심하게 발생하는 작업 및 허가 대상 유해물질을</a:t>
                      </a:r>
                    </a:p>
                    <a:p>
                      <a:pPr marL="0" marR="0" indent="0" algn="l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0" kern="0" spc="-100" baseline="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제조하거나 사용하는 작업 시 착용</a:t>
                      </a:r>
                    </a:p>
                  </a:txBody>
                  <a:tcPr marL="144000" marR="0" marT="0" marB="0" anchor="ctr">
                    <a:lnL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b="0" kern="0" spc="-100" baseline="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144000" marR="0" marT="0" marB="0" anchor="ctr">
                    <a:lnL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110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0" kern="0" spc="-100" baseline="0" dirty="0" err="1">
                          <a:solidFill>
                            <a:srgbClr val="FFFF00"/>
                          </a:solidFill>
                          <a:effectLst/>
                          <a:latin typeface="나눔스퀘어OTF ExtraBold" pitchFamily="34" charset="-127"/>
                          <a:ea typeface="나눔스퀘어OTF ExtraBold" pitchFamily="34" charset="-127"/>
                        </a:rPr>
                        <a:t>보호복</a:t>
                      </a:r>
                      <a:endParaRPr lang="ko-KR" altLang="en-US" sz="2000" b="0" kern="0" spc="-100" baseline="0" dirty="0">
                        <a:solidFill>
                          <a:srgbClr val="FFFF00"/>
                        </a:solidFill>
                        <a:effectLst/>
                        <a:latin typeface="나눔스퀘어OTF ExtraBold" pitchFamily="34" charset="-127"/>
                        <a:ea typeface="나눔스퀘어OTF ExtraBold" pitchFamily="34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E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0" kern="0" spc="-100" baseline="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고온 및 고열 작업이나 화학물질 취급 작업 시 착용</a:t>
                      </a:r>
                    </a:p>
                  </a:txBody>
                  <a:tcPr marL="144000" marR="0" marT="0" marB="0" anchor="ctr">
                    <a:lnL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b="0" kern="0" spc="-100" baseline="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144000" marR="0" marT="0" marB="0" anchor="ctr">
                    <a:lnL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110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0" kern="0" spc="-100" baseline="0" dirty="0">
                          <a:solidFill>
                            <a:srgbClr val="FFFF00"/>
                          </a:solidFill>
                          <a:effectLst/>
                          <a:latin typeface="나눔스퀘어OTF ExtraBold" pitchFamily="34" charset="-127"/>
                          <a:ea typeface="나눔스퀘어OTF ExtraBold" pitchFamily="34" charset="-127"/>
                        </a:rPr>
                        <a:t>보안경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E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0" kern="0" spc="-100" baseline="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물체가 흩날릴 위험이 있는 작업 시 착용</a:t>
                      </a:r>
                    </a:p>
                  </a:txBody>
                  <a:tcPr marL="144000" marR="0" marT="0" marB="0" anchor="ctr">
                    <a:lnL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b="0" kern="0" spc="-100" baseline="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144000" marR="0" marT="0" marB="0" anchor="ctr">
                    <a:lnL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110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0" kern="0" spc="-100" baseline="0" dirty="0">
                          <a:solidFill>
                            <a:srgbClr val="FFFF00"/>
                          </a:solidFill>
                          <a:effectLst/>
                          <a:latin typeface="나눔스퀘어OTF ExtraBold" pitchFamily="34" charset="-127"/>
                          <a:ea typeface="나눔스퀘어OTF ExtraBold" pitchFamily="34" charset="-127"/>
                        </a:rPr>
                        <a:t>청력보호구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E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0" kern="0" spc="-100" baseline="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소음</a:t>
                      </a:r>
                      <a:r>
                        <a:rPr lang="en-US" altLang="ko-KR" sz="1600" b="0" kern="0" spc="-100" baseline="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, </a:t>
                      </a:r>
                      <a:r>
                        <a:rPr lang="ko-KR" altLang="en-US" sz="1600" b="0" kern="0" spc="-100" baseline="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강렬한 소음</a:t>
                      </a:r>
                      <a:r>
                        <a:rPr lang="en-US" altLang="ko-KR" sz="1600" b="0" kern="0" spc="-100" baseline="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, </a:t>
                      </a:r>
                      <a:r>
                        <a:rPr lang="ko-KR" altLang="en-US" sz="1600" b="0" kern="0" spc="-100" baseline="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충격소음이 일어나는 작업 시 착용</a:t>
                      </a:r>
                    </a:p>
                  </a:txBody>
                  <a:tcPr marL="144000" marR="0" marT="0" marB="0" anchor="ctr">
                    <a:lnL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b="0" kern="0" spc="-100" baseline="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144000" marR="0" marT="0" marB="0" anchor="ctr">
                    <a:lnL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110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0" kern="0" spc="-100" baseline="0" dirty="0" err="1">
                          <a:solidFill>
                            <a:srgbClr val="FFFF00"/>
                          </a:solidFill>
                          <a:effectLst/>
                          <a:latin typeface="나눔스퀘어OTF ExtraBold" pitchFamily="34" charset="-127"/>
                          <a:ea typeface="나눔스퀘어OTF ExtraBold" pitchFamily="34" charset="-127"/>
                        </a:rPr>
                        <a:t>안전대</a:t>
                      </a:r>
                      <a:endParaRPr lang="ko-KR" altLang="en-US" sz="2000" b="0" kern="0" spc="-100" baseline="0" dirty="0">
                        <a:solidFill>
                          <a:srgbClr val="FFFF00"/>
                        </a:solidFill>
                        <a:effectLst/>
                        <a:latin typeface="나눔스퀘어OTF ExtraBold" pitchFamily="34" charset="-127"/>
                        <a:ea typeface="나눔스퀘어OTF ExtraBold" pitchFamily="34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E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0" kern="0" spc="-100" baseline="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높이 또는 깊이 </a:t>
                      </a:r>
                      <a:r>
                        <a:rPr lang="en-US" altLang="ko-KR" sz="1600" b="0" kern="0" spc="-100" baseline="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2</a:t>
                      </a:r>
                      <a:r>
                        <a:rPr lang="ko-KR" altLang="en-US" sz="1600" b="0" kern="0" spc="-100" baseline="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미터 이상의 떨어질 위험이 있는</a:t>
                      </a:r>
                    </a:p>
                    <a:p>
                      <a:pPr marL="0" marR="0" indent="0" algn="l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0" kern="0" spc="-100" baseline="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장소에서 하는 작업 시 착용</a:t>
                      </a:r>
                    </a:p>
                  </a:txBody>
                  <a:tcPr marL="144000" marR="0" marT="0" marB="0" anchor="ctr">
                    <a:lnL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b="0" kern="0" spc="-100" baseline="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144000" marR="0" marT="0" marB="0" anchor="ctr">
                    <a:lnL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1C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3" name="직사각형 12"/>
          <p:cNvSpPr/>
          <p:nvPr/>
        </p:nvSpPr>
        <p:spPr>
          <a:xfrm>
            <a:off x="287090" y="367680"/>
            <a:ext cx="2483759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38971" y="432445"/>
            <a:ext cx="33153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3200" spc="-300" dirty="0">
                <a:solidFill>
                  <a:srgbClr val="00AEC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실습현장 안전수칙</a:t>
            </a:r>
            <a:endParaRPr lang="en-US" altLang="ko-KR" sz="3200" spc="-300" dirty="0">
              <a:solidFill>
                <a:srgbClr val="00AEC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cxnSp>
        <p:nvCxnSpPr>
          <p:cNvPr id="5" name="직선 연결선 4"/>
          <p:cNvCxnSpPr/>
          <p:nvPr/>
        </p:nvCxnSpPr>
        <p:spPr>
          <a:xfrm>
            <a:off x="2575003" y="422920"/>
            <a:ext cx="0" cy="584775"/>
          </a:xfrm>
          <a:prstGeom prst="line">
            <a:avLst/>
          </a:prstGeom>
          <a:ln w="31750">
            <a:solidFill>
              <a:srgbClr val="C6C6C6">
                <a:alpha val="9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905340" y="7110908"/>
            <a:ext cx="49664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ko-KR" altLang="en-US" sz="11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출처 </a:t>
            </a:r>
            <a:r>
              <a:rPr lang="en-US" altLang="ko-KR" sz="11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: 2020 </a:t>
            </a:r>
            <a:r>
              <a:rPr lang="ko-KR" altLang="en-US" sz="11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직업계고 현장실습 실습생 대상 강의안 ‘현장실습생 산업안전교육’</a:t>
            </a:r>
            <a:r>
              <a:rPr lang="en-US" altLang="ko-KR" sz="11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/</a:t>
            </a:r>
            <a:r>
              <a:rPr lang="ko-KR" altLang="en-US" sz="1100" spc="-300" dirty="0" err="1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안전대</a:t>
            </a:r>
            <a:r>
              <a:rPr lang="en-US" altLang="ko-KR" sz="11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:</a:t>
            </a:r>
            <a:r>
              <a:rPr lang="ko-KR" altLang="en-US" sz="11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산업안전보건공단 자료</a:t>
            </a:r>
            <a:endParaRPr lang="en-US" altLang="ko-KR" sz="1100" spc="-30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75871" y="1859657"/>
            <a:ext cx="6930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100"/>
              </a:spcAft>
            </a:pP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작업장에서 </a:t>
            </a:r>
            <a:r>
              <a:rPr lang="ko-KR" altLang="en-US" sz="2400" spc="-3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안전화</a:t>
            </a:r>
            <a:r>
              <a:rPr lang="en-US" altLang="ko-KR" sz="2400" spc="-3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400" spc="-3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안전모 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등 개인 보호구를 꼭 착용한다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!!</a:t>
            </a:r>
          </a:p>
        </p:txBody>
      </p:sp>
      <p:pic>
        <p:nvPicPr>
          <p:cNvPr id="13315" name="Picture 3" descr="D:\01.프로젝트-SUM\[프로젝트]취업지원센터\18.표준교안ppt제작\png저장\3-1_1차시\10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0823" y="2484487"/>
            <a:ext cx="530352" cy="3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D:\01.프로젝트-SUM\[프로젝트]취업지원센터\18.표준교안ppt제작\png저장\3-1_1차시\10-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632" y="2993713"/>
            <a:ext cx="585216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D:\01.프로젝트-SUM\[프로젝트]취업지원센터\18.표준교안ppt제작\png저장\3-1_1차시\10-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172" y="3566829"/>
            <a:ext cx="536448" cy="46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D:\01.프로젝트-SUM\[프로젝트]취업지원센터\18.표준교안ppt제작\png저장\3-1_1차시\10-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015687" y="4120001"/>
            <a:ext cx="420624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D:\01.프로젝트-SUM\[프로젝트]취업지원센터\18.표준교안ppt제작\png저장\3-1_1차시\10-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081" y="4601412"/>
            <a:ext cx="536448" cy="50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D:\01.프로젝트-SUM\[프로젝트]취업지원센터\18.표준교안ppt제작\png저장\3-1_1차시\10-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3468" y="5187674"/>
            <a:ext cx="536448" cy="42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Picture 9" descr="D:\01.프로젝트-SUM\[프로젝트]취업지원센터\18.표준교안ppt제작\png저장\3-1_1차시\10-7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724" y="5730961"/>
            <a:ext cx="487680" cy="40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98711" y="6248712"/>
            <a:ext cx="1451705" cy="49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64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67680"/>
            <a:ext cx="8732018" cy="808428"/>
          </a:xfrm>
          <a:prstGeom prst="rect">
            <a:avLst/>
          </a:prstGeom>
        </p:spPr>
        <p:txBody>
          <a:bodyPr wrap="square" lIns="99569" tIns="49785" rIns="99569" bIns="49785">
            <a:spAutoFit/>
          </a:bodyPr>
          <a:lstStyle/>
          <a:p>
            <a:r>
              <a:rPr lang="ko-KR" altLang="en-US" sz="4600" b="1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현장실습생을 위한 필수 안전교육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04123F-394C-4F46-8A70-5A1DF67DFF93}"/>
              </a:ext>
            </a:extLst>
          </p:cNvPr>
          <p:cNvSpPr txBox="1"/>
          <p:nvPr/>
        </p:nvSpPr>
        <p:spPr>
          <a:xfrm>
            <a:off x="1386260" y="5880393"/>
            <a:ext cx="78473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출처</a:t>
            </a:r>
            <a:r>
              <a:rPr lang="en-US" altLang="ko-KR" sz="1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en-US" altLang="ko-KR" sz="1400" spc="-15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2025</a:t>
            </a:r>
            <a:r>
              <a:rPr lang="ko-KR" altLang="en-US" sz="1400" spc="-15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년 </a:t>
            </a:r>
            <a:r>
              <a:rPr lang="ko-KR" altLang="en-US" sz="1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개정 직업계고 현장실습 운영 공통 매뉴얼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090" y="3132559"/>
            <a:ext cx="10257139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4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67680"/>
            <a:ext cx="5370768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 시 입문교육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2559" y="1914890"/>
            <a:ext cx="103287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○ 전체 현장실습 전체 시간의 </a:t>
            </a:r>
            <a:r>
              <a:rPr lang="ko-KR" altLang="en-US" sz="2800" b="1" spc="-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최소 </a:t>
            </a:r>
            <a:r>
              <a:rPr lang="en-US" altLang="ko-KR" sz="2800" b="1" spc="-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30%</a:t>
            </a:r>
            <a:r>
              <a:rPr lang="ko-KR" altLang="en-US" sz="2800" b="1" spc="-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이상</a:t>
            </a:r>
            <a:r>
              <a:rPr lang="ko-KR" altLang="en-US" sz="2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을 </a:t>
            </a:r>
            <a:r>
              <a:rPr lang="ko-KR" altLang="en-US" sz="2800" b="1" spc="-3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입문교육</a:t>
            </a:r>
            <a:r>
              <a:rPr lang="en-US" altLang="ko-KR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의무교육 </a:t>
            </a:r>
            <a:r>
              <a:rPr lang="en-US" altLang="ko-KR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12</a:t>
            </a:r>
            <a:r>
              <a:rPr lang="ko-KR" altLang="en-US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시간은 현장실습 시작과 함께 실시</a:t>
            </a:r>
            <a:r>
              <a:rPr lang="en-US" altLang="ko-KR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r>
              <a:rPr lang="ko-KR" altLang="en-US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28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시간으로 </a:t>
            </a:r>
            <a:r>
              <a:rPr lang="ko-KR" altLang="en-US" sz="2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확보해야 함</a:t>
            </a:r>
            <a:r>
              <a:rPr lang="en-US" altLang="ko-KR" sz="2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r>
              <a:rPr lang="ko-KR" altLang="en-US" sz="2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endParaRPr lang="en-US" altLang="ko-KR" sz="28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954212" y="2988543"/>
            <a:ext cx="4536503" cy="3840372"/>
            <a:chOff x="840521" y="2512587"/>
            <a:chExt cx="2318183" cy="2772664"/>
          </a:xfrm>
        </p:grpSpPr>
        <p:sp>
          <p:nvSpPr>
            <p:cNvPr id="7" name="타원 6"/>
            <p:cNvSpPr/>
            <p:nvPr/>
          </p:nvSpPr>
          <p:spPr>
            <a:xfrm>
              <a:off x="840521" y="2512587"/>
              <a:ext cx="2062724" cy="2736304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pc="-300"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8" name="원형 7"/>
            <p:cNvSpPr/>
            <p:nvPr/>
          </p:nvSpPr>
          <p:spPr>
            <a:xfrm>
              <a:off x="840521" y="2512587"/>
              <a:ext cx="2062724" cy="2772664"/>
            </a:xfrm>
            <a:prstGeom prst="pie">
              <a:avLst>
                <a:gd name="adj1" fmla="val 1507961"/>
                <a:gd name="adj2" fmla="val 1620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pc="-3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1021937" y="3211860"/>
              <a:ext cx="801858" cy="12665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2400" spc="-300" dirty="0">
                  <a:solidFill>
                    <a:srgbClr val="04427D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실무교육 </a:t>
              </a:r>
              <a:endParaRPr lang="en-US" altLang="ko-KR" sz="2400" spc="-300" dirty="0">
                <a:solidFill>
                  <a:srgbClr val="04427D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  <a:p>
              <a:pPr algn="ctr"/>
              <a:r>
                <a:rPr lang="en-US" altLang="ko-KR" sz="2400" b="1" spc="-300" dirty="0">
                  <a:solidFill>
                    <a:srgbClr val="04427D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70%</a:t>
              </a:r>
              <a:r>
                <a:rPr lang="ko-KR" altLang="en-US" sz="2400" spc="-300" dirty="0">
                  <a:solidFill>
                    <a:srgbClr val="04427D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이내</a:t>
              </a:r>
              <a:endParaRPr lang="en-US" altLang="ko-KR" sz="2400" spc="-300" dirty="0">
                <a:solidFill>
                  <a:srgbClr val="04427D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  <a:p>
              <a:r>
                <a:rPr lang="en-US" altLang="ko-KR" spc="-300" dirty="0">
                  <a:solidFill>
                    <a:srgbClr val="04427D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  -NCS</a:t>
              </a:r>
            </a:p>
            <a:p>
              <a:r>
                <a:rPr lang="en-US" altLang="ko-KR" spc="-300" dirty="0">
                  <a:solidFill>
                    <a:srgbClr val="04427D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  -</a:t>
              </a:r>
              <a:r>
                <a:rPr lang="ko-KR" altLang="en-US" spc="-300" dirty="0" err="1">
                  <a:solidFill>
                    <a:srgbClr val="04427D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기업특화</a:t>
              </a:r>
              <a:endParaRPr lang="en-US" altLang="ko-KR" spc="-300" dirty="0">
                <a:solidFill>
                  <a:srgbClr val="04427D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  <a:p>
              <a:r>
                <a:rPr lang="en-US" altLang="ko-KR" spc="-300" dirty="0">
                  <a:solidFill>
                    <a:srgbClr val="04427D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  -</a:t>
              </a:r>
              <a:r>
                <a:rPr lang="ko-KR" altLang="en-US" spc="-300" dirty="0">
                  <a:solidFill>
                    <a:srgbClr val="04427D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평가</a:t>
              </a:r>
              <a:endParaRPr lang="en-US" altLang="ko-KR" spc="-300" dirty="0">
                <a:solidFill>
                  <a:srgbClr val="04427D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11" name="직사각형 10"/>
            <p:cNvSpPr/>
            <p:nvPr/>
          </p:nvSpPr>
          <p:spPr>
            <a:xfrm>
              <a:off x="2005212" y="3147270"/>
              <a:ext cx="1153492" cy="5555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2400" spc="-300" dirty="0">
                  <a:solidFill>
                    <a:srgbClr val="EDEDED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입문교육</a:t>
              </a:r>
              <a:endParaRPr lang="en-US" altLang="ko-KR" sz="2400" spc="-300" dirty="0">
                <a:solidFill>
                  <a:srgbClr val="EDEDED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  <a:p>
              <a:r>
                <a:rPr lang="en-US" altLang="ko-KR" spc="-300" dirty="0">
                  <a:solidFill>
                    <a:srgbClr val="EDEDED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30% </a:t>
              </a:r>
              <a:r>
                <a:rPr lang="ko-KR" altLang="en-US" spc="-300" dirty="0">
                  <a:solidFill>
                    <a:srgbClr val="EDEDED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이상 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41C2C1D-0A07-411F-B023-657B4E14DE9D}"/>
              </a:ext>
            </a:extLst>
          </p:cNvPr>
          <p:cNvSpPr txBox="1"/>
          <p:nvPr/>
        </p:nvSpPr>
        <p:spPr>
          <a:xfrm>
            <a:off x="1298615" y="7039495"/>
            <a:ext cx="7488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출처</a:t>
            </a:r>
            <a:r>
              <a:rPr lang="en-US" altLang="ko-KR" sz="1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en-US" altLang="ko-KR" sz="1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2025</a:t>
            </a:r>
            <a:r>
              <a:rPr lang="ko-KR" altLang="en-US" sz="1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년 </a:t>
            </a:r>
            <a:r>
              <a:rPr lang="ko-KR" altLang="en-US" sz="1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개정 직업계고 현장실습 운영 공통 매뉴얼</a:t>
            </a:r>
          </a:p>
        </p:txBody>
      </p:sp>
      <p:sp>
        <p:nvSpPr>
          <p:cNvPr id="2" name="직사각형 1"/>
          <p:cNvSpPr/>
          <p:nvPr/>
        </p:nvSpPr>
        <p:spPr>
          <a:xfrm>
            <a:off x="5778748" y="3634750"/>
            <a:ext cx="5346700" cy="30623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기업오리엔테이션</a:t>
            </a:r>
            <a:endParaRPr lang="en-US" altLang="ko-KR" sz="24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endParaRPr lang="en-US" altLang="ko-KR" sz="105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기업특화교육</a:t>
            </a:r>
            <a:endParaRPr lang="en-US" altLang="ko-KR" sz="24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endParaRPr lang="en-US" altLang="ko-KR" sz="105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의무교육 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(12</a:t>
            </a:r>
            <a:r>
              <a:rPr lang="ko-KR" altLang="en-US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시간 이상</a:t>
            </a:r>
            <a:r>
              <a:rPr lang="en-US" altLang="ko-KR" sz="24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</a:p>
          <a:p>
            <a:r>
              <a:rPr lang="en-US" altLang="ko-KR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① </a:t>
            </a:r>
            <a:r>
              <a:rPr lang="ko-KR" altLang="en-US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산업안전보건교육</a:t>
            </a:r>
            <a:endParaRPr lang="en-US" altLang="ko-KR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en-US" altLang="ko-KR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② </a:t>
            </a:r>
            <a:r>
              <a:rPr lang="ko-KR" altLang="en-US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직장 내 성희롱 예방교육</a:t>
            </a:r>
            <a:endParaRPr lang="en-US" altLang="ko-KR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en-US" altLang="ko-KR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③ </a:t>
            </a:r>
            <a:r>
              <a:rPr lang="ko-KR" altLang="en-US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개인정보보호교육</a:t>
            </a:r>
            <a:endParaRPr lang="en-US" altLang="ko-KR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en-US" altLang="ko-KR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④ </a:t>
            </a:r>
            <a:r>
              <a:rPr lang="ko-KR" altLang="en-US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직장 내 장애인 인식개선교육</a:t>
            </a:r>
            <a:endParaRPr lang="en-US" altLang="ko-KR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en-US" altLang="ko-KR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⑤ </a:t>
            </a:r>
            <a:r>
              <a:rPr lang="ko-KR" altLang="en-US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직장내 괴롭힘 방지 교육</a:t>
            </a:r>
          </a:p>
        </p:txBody>
      </p:sp>
      <p:cxnSp>
        <p:nvCxnSpPr>
          <p:cNvPr id="4" name="직선 연결선 3"/>
          <p:cNvCxnSpPr/>
          <p:nvPr/>
        </p:nvCxnSpPr>
        <p:spPr>
          <a:xfrm>
            <a:off x="4509252" y="3867632"/>
            <a:ext cx="1310131" cy="0"/>
          </a:xfrm>
          <a:prstGeom prst="line">
            <a:avLst/>
          </a:prstGeom>
          <a:ln w="12700">
            <a:solidFill>
              <a:srgbClr val="4BA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/>
          <p:cNvCxnSpPr/>
          <p:nvPr/>
        </p:nvCxnSpPr>
        <p:spPr>
          <a:xfrm flipV="1">
            <a:off x="5258905" y="4380585"/>
            <a:ext cx="551315" cy="7595"/>
          </a:xfrm>
          <a:prstGeom prst="line">
            <a:avLst/>
          </a:prstGeom>
          <a:ln w="12700">
            <a:solidFill>
              <a:srgbClr val="4BA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연결선 18"/>
          <p:cNvCxnSpPr/>
          <p:nvPr/>
        </p:nvCxnSpPr>
        <p:spPr>
          <a:xfrm flipV="1">
            <a:off x="5258905" y="4894514"/>
            <a:ext cx="560478" cy="13567"/>
          </a:xfrm>
          <a:prstGeom prst="line">
            <a:avLst/>
          </a:prstGeom>
          <a:ln w="12700">
            <a:solidFill>
              <a:srgbClr val="4BA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19"/>
          <p:cNvCxnSpPr/>
          <p:nvPr/>
        </p:nvCxnSpPr>
        <p:spPr>
          <a:xfrm>
            <a:off x="5229442" y="3867632"/>
            <a:ext cx="29463" cy="1040449"/>
          </a:xfrm>
          <a:prstGeom prst="line">
            <a:avLst/>
          </a:prstGeom>
          <a:ln w="12700">
            <a:solidFill>
              <a:srgbClr val="4BA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059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1E478470-4CBA-4B54-9FD9-55EFFC9B0E33}"/>
              </a:ext>
            </a:extLst>
          </p:cNvPr>
          <p:cNvSpPr/>
          <p:nvPr/>
        </p:nvSpPr>
        <p:spPr>
          <a:xfrm>
            <a:off x="287090" y="367680"/>
            <a:ext cx="8687380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 시 지도 점검 </a:t>
            </a:r>
            <a:r>
              <a:rPr lang="ko-KR" altLang="en-US" sz="4600" b="1" spc="-30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및 기업 코칭</a:t>
            </a:r>
            <a:endParaRPr lang="ko-KR" altLang="en-US" sz="4600" b="1" spc="-30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AF12E3-8C8D-4476-93A3-D652DAB32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164" y="1551776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2049" name="_x320691504" descr="EMB000154703d6a">
            <a:extLst>
              <a:ext uri="{FF2B5EF4-FFF2-40B4-BE49-F238E27FC236}">
                <a16:creationId xmlns:a16="http://schemas.microsoft.com/office/drawing/2014/main" id="{90BCE661-6937-4C5E-BAD6-5B1F925AE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64" y="1980431"/>
            <a:ext cx="9577064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1BC031-0B7E-48E2-B636-80679AACF9F5}"/>
              </a:ext>
            </a:extLst>
          </p:cNvPr>
          <p:cNvSpPr txBox="1"/>
          <p:nvPr/>
        </p:nvSpPr>
        <p:spPr>
          <a:xfrm>
            <a:off x="1298615" y="7039495"/>
            <a:ext cx="7488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출처</a:t>
            </a:r>
            <a:r>
              <a:rPr lang="en-US" altLang="ko-KR" sz="1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en-US" altLang="ko-KR" sz="1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2025</a:t>
            </a:r>
            <a:r>
              <a:rPr lang="ko-KR" altLang="en-US" sz="1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년 </a:t>
            </a:r>
            <a:r>
              <a:rPr lang="ko-KR" altLang="en-US" sz="1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개정 직업계고 현장실습 운영 공통 매뉴얼</a:t>
            </a:r>
          </a:p>
        </p:txBody>
      </p:sp>
    </p:spTree>
    <p:extLst>
      <p:ext uri="{BB962C8B-B14F-4D97-AF65-F5344CB8AC3E}">
        <p14:creationId xmlns:p14="http://schemas.microsoft.com/office/powerpoint/2010/main" val="172414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1E478470-4CBA-4B54-9FD9-55EFFC9B0E33}"/>
              </a:ext>
            </a:extLst>
          </p:cNvPr>
          <p:cNvSpPr/>
          <p:nvPr/>
        </p:nvSpPr>
        <p:spPr>
          <a:xfrm>
            <a:off x="287090" y="367680"/>
            <a:ext cx="5370768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 err="1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현장실습생</a:t>
            </a:r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지원 체계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1BC031-0B7E-48E2-B636-80679AACF9F5}"/>
              </a:ext>
            </a:extLst>
          </p:cNvPr>
          <p:cNvSpPr txBox="1"/>
          <p:nvPr/>
        </p:nvSpPr>
        <p:spPr>
          <a:xfrm>
            <a:off x="1298615" y="7039495"/>
            <a:ext cx="7488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출처</a:t>
            </a:r>
            <a:r>
              <a:rPr lang="en-US" altLang="ko-KR" sz="1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en-US" altLang="ko-KR" sz="1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2025</a:t>
            </a:r>
            <a:r>
              <a:rPr lang="ko-KR" altLang="en-US" sz="1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년 </a:t>
            </a:r>
            <a:r>
              <a:rPr lang="ko-KR" altLang="en-US" sz="1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개정 직업계고 현장실습 운영 공통 매뉴얼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019" y="1692399"/>
            <a:ext cx="9264244" cy="484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34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170070" y="243355"/>
            <a:ext cx="2483759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53829" y="432445"/>
            <a:ext cx="40991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3200" spc="-300" dirty="0">
                <a:solidFill>
                  <a:srgbClr val="CD121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학습 중심 현장실습으로</a:t>
            </a:r>
            <a:endParaRPr lang="en-US" altLang="ko-KR" sz="3200" spc="-300" dirty="0">
              <a:solidFill>
                <a:srgbClr val="CD1215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cxnSp>
        <p:nvCxnSpPr>
          <p:cNvPr id="5" name="직선 연결선 4"/>
          <p:cNvCxnSpPr/>
          <p:nvPr/>
        </p:nvCxnSpPr>
        <p:spPr>
          <a:xfrm>
            <a:off x="2575003" y="422920"/>
            <a:ext cx="0" cy="584775"/>
          </a:xfrm>
          <a:prstGeom prst="line">
            <a:avLst/>
          </a:prstGeom>
          <a:ln w="31750">
            <a:solidFill>
              <a:srgbClr val="C6C6C6">
                <a:alpha val="9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2" name="Picture 4" descr="D:\01.프로젝트-SUM\[프로젝트]취업지원센터\18.표준교안ppt제작\png저장\3-1_1차시\04-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36" y="1147191"/>
            <a:ext cx="10616563" cy="5585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629374" y="7110908"/>
            <a:ext cx="15183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ko-KR" altLang="en-US" sz="11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영화 </a:t>
            </a:r>
            <a:r>
              <a:rPr lang="en-US" altLang="ko-KR" sz="1100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‘3</a:t>
            </a:r>
            <a:r>
              <a:rPr lang="ko-KR" altLang="en-US" sz="1100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학년 </a:t>
            </a:r>
            <a:r>
              <a:rPr lang="en-US" altLang="ko-KR" sz="1100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</a:t>
            </a:r>
            <a:r>
              <a:rPr lang="ko-KR" altLang="en-US" sz="1100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학기</a:t>
            </a:r>
            <a:r>
              <a:rPr lang="en-US" altLang="ko-KR" sz="1100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＇</a:t>
            </a:r>
            <a:r>
              <a:rPr lang="ko-KR" altLang="en-US" sz="1100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예고편</a:t>
            </a:r>
            <a:r>
              <a:rPr lang="en-US" altLang="ko-KR" sz="11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＇</a:t>
            </a:r>
          </a:p>
        </p:txBody>
      </p:sp>
      <p:pic>
        <p:nvPicPr>
          <p:cNvPr id="8" name="BIFF2024 Trailer l  3학년 2학기 The Final Semester l 한국영화의 오늘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129" y="1095870"/>
            <a:ext cx="10693400" cy="601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38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48D6BC50-ACBF-479D-95C6-F5B7C00E5C6C}"/>
              </a:ext>
            </a:extLst>
          </p:cNvPr>
          <p:cNvSpPr/>
          <p:nvPr/>
        </p:nvSpPr>
        <p:spPr>
          <a:xfrm>
            <a:off x="306140" y="324247"/>
            <a:ext cx="9767804" cy="716095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pPr fontAlgn="base" latinLnBrk="0"/>
            <a:r>
              <a:rPr lang="ko-KR" altLang="en-US" sz="40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 부당대우 신고 및 상담 지원 체계</a:t>
            </a:r>
            <a:endParaRPr lang="ko-KR" altLang="en-US" sz="40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FDF73D-4AD7-4139-BAC3-B47AEF7F31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156" y="1623490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87DAFE-F202-4DD8-A674-B011D1B9296A}"/>
              </a:ext>
            </a:extLst>
          </p:cNvPr>
          <p:cNvSpPr txBox="1"/>
          <p:nvPr/>
        </p:nvSpPr>
        <p:spPr>
          <a:xfrm>
            <a:off x="1298615" y="7039495"/>
            <a:ext cx="7488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출처</a:t>
            </a:r>
            <a:r>
              <a:rPr lang="en-US" altLang="ko-KR" sz="1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en-US" altLang="ko-KR" sz="1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2025</a:t>
            </a:r>
            <a:r>
              <a:rPr lang="ko-KR" altLang="en-US" sz="1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년 </a:t>
            </a:r>
            <a:r>
              <a:rPr lang="ko-KR" altLang="en-US" sz="1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개정 직업계고 현장실습 운영 공통 매뉴얼</a:t>
            </a: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635" y="1951286"/>
            <a:ext cx="10526850" cy="404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65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67680"/>
            <a:ext cx="2361931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49021" y="495034"/>
            <a:ext cx="39020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3200" spc="-250" dirty="0">
                <a:solidFill>
                  <a:srgbClr val="00AEC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 중 다쳤을 때</a:t>
            </a:r>
            <a:endParaRPr lang="en-US" altLang="ko-KR" sz="3200" spc="-250" dirty="0">
              <a:solidFill>
                <a:srgbClr val="00AEC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cxnSp>
        <p:nvCxnSpPr>
          <p:cNvPr id="5" name="직선 연결선 4"/>
          <p:cNvCxnSpPr/>
          <p:nvPr/>
        </p:nvCxnSpPr>
        <p:spPr>
          <a:xfrm>
            <a:off x="2638971" y="459552"/>
            <a:ext cx="0" cy="584775"/>
          </a:xfrm>
          <a:prstGeom prst="line">
            <a:avLst/>
          </a:prstGeom>
          <a:ln w="31750">
            <a:solidFill>
              <a:srgbClr val="C6C6C6">
                <a:alpha val="9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834804" y="7110908"/>
            <a:ext cx="51074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ko-KR" altLang="en-US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출처 </a:t>
            </a:r>
            <a:r>
              <a:rPr lang="en-US" altLang="ko-KR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: 2020 </a:t>
            </a:r>
            <a:r>
              <a:rPr lang="ko-KR" altLang="en-US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직업계고 현장실습 실습생 대상 강의안 ‘현장실습생 산업안전교육’</a:t>
            </a:r>
            <a:endParaRPr lang="en-US" altLang="ko-KR" sz="1100" spc="-4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70235" y="2321421"/>
            <a:ext cx="3944689" cy="1963266"/>
          </a:xfrm>
          <a:prstGeom prst="roundRect">
            <a:avLst>
              <a:gd name="adj" fmla="val 7802"/>
            </a:avLst>
          </a:prstGeom>
          <a:solidFill>
            <a:schemeClr val="bg1"/>
          </a:solidFill>
          <a:ln w="38100">
            <a:solidFill>
              <a:srgbClr val="878787"/>
            </a:solidFill>
          </a:ln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Aft>
                <a:spcPts val="100"/>
              </a:spcAft>
            </a:pPr>
            <a:r>
              <a:rPr lang="ko-KR" altLang="en-US" sz="2400" spc="-3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즉시 회사에</a:t>
            </a:r>
          </a:p>
          <a:p>
            <a:pPr algn="ctr">
              <a:spcAft>
                <a:spcPts val="100"/>
              </a:spcAft>
            </a:pPr>
            <a:r>
              <a:rPr lang="en-US" altLang="ko-KR" sz="2400" spc="-3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 </a:t>
            </a:r>
            <a:r>
              <a:rPr lang="ko-KR" altLang="en-US" sz="2400" spc="-3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관리자 또는 사업주 </a:t>
            </a:r>
            <a:r>
              <a:rPr lang="en-US" altLang="ko-KR" sz="2400" spc="-3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</a:p>
          <a:p>
            <a:pPr algn="ctr">
              <a:spcAft>
                <a:spcPts val="100"/>
              </a:spcAft>
            </a:pPr>
            <a:r>
              <a:rPr lang="ko-KR" altLang="en-US" sz="2400" spc="-3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알려 조치 요구</a:t>
            </a:r>
            <a:endParaRPr lang="ko-KR" altLang="en-US" sz="2400" spc="-320" dirty="0">
              <a:solidFill>
                <a:srgbClr val="2599D6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62724" y="2321421"/>
            <a:ext cx="3944689" cy="1963266"/>
          </a:xfrm>
          <a:prstGeom prst="roundRect">
            <a:avLst>
              <a:gd name="adj" fmla="val 7802"/>
            </a:avLst>
          </a:prstGeom>
          <a:solidFill>
            <a:schemeClr val="bg1"/>
          </a:solidFill>
          <a:ln w="38100">
            <a:solidFill>
              <a:srgbClr val="878787"/>
            </a:solidFill>
          </a:ln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Aft>
                <a:spcPts val="100"/>
              </a:spcAft>
            </a:pPr>
            <a:r>
              <a:rPr lang="ko-KR" altLang="en-US" sz="2400" spc="-3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산재발생 시간</a:t>
            </a:r>
            <a:r>
              <a:rPr lang="en-US" altLang="ko-KR" sz="2400" spc="-3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400" spc="-3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사유</a:t>
            </a:r>
            <a:r>
              <a:rPr lang="en-US" altLang="ko-KR" sz="2400" spc="-3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400" spc="-3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현장상황</a:t>
            </a:r>
          </a:p>
          <a:p>
            <a:pPr algn="ctr">
              <a:spcAft>
                <a:spcPts val="100"/>
              </a:spcAft>
            </a:pPr>
            <a:r>
              <a:rPr lang="ko-KR" altLang="en-US" sz="2400" spc="-3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등 기록 또는 현장사진 확보</a:t>
            </a:r>
          </a:p>
          <a:p>
            <a:pPr algn="ctr">
              <a:spcAft>
                <a:spcPts val="100"/>
              </a:spcAft>
            </a:pPr>
            <a:r>
              <a:rPr lang="ko-KR" altLang="en-US" sz="2400" spc="-3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2400" spc="-320" dirty="0">
                <a:solidFill>
                  <a:srgbClr val="2599D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학교</a:t>
            </a:r>
            <a:r>
              <a:rPr lang="en-US" altLang="ko-KR" sz="2400" spc="-320" dirty="0">
                <a:solidFill>
                  <a:srgbClr val="2599D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/</a:t>
            </a:r>
            <a:r>
              <a:rPr lang="ko-KR" altLang="en-US" sz="2400" spc="-320" dirty="0">
                <a:solidFill>
                  <a:srgbClr val="2599D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보호자에게 즉시 이야기하기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70235" y="4553669"/>
            <a:ext cx="3944689" cy="1963266"/>
          </a:xfrm>
          <a:prstGeom prst="roundRect">
            <a:avLst>
              <a:gd name="adj" fmla="val 7802"/>
            </a:avLst>
          </a:prstGeom>
          <a:solidFill>
            <a:schemeClr val="bg1"/>
          </a:solidFill>
          <a:ln w="38100">
            <a:solidFill>
              <a:srgbClr val="878787"/>
            </a:solidFill>
          </a:ln>
        </p:spPr>
        <p:txBody>
          <a:bodyPr wrap="none" lIns="1008000" tIns="0" rIns="0" bIns="0" rtlCol="0" anchor="ctr" anchorCtr="0">
            <a:noAutofit/>
          </a:bodyPr>
          <a:lstStyle/>
          <a:p>
            <a:pPr algn="ctr">
              <a:spcAft>
                <a:spcPts val="100"/>
              </a:spcAft>
            </a:pPr>
            <a:r>
              <a:rPr lang="ko-KR" altLang="en-US" sz="2400" spc="-3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병원 진료</a:t>
            </a:r>
          </a:p>
          <a:p>
            <a:pPr algn="ctr">
              <a:spcAft>
                <a:spcPts val="100"/>
              </a:spcAft>
            </a:pPr>
            <a:r>
              <a:rPr lang="en-US" altLang="ko-KR" sz="2400" spc="-3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 </a:t>
            </a:r>
            <a:r>
              <a:rPr lang="ko-KR" altLang="en-US" sz="2400" spc="-3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응급실 포함 </a:t>
            </a:r>
            <a:r>
              <a:rPr lang="en-US" altLang="ko-KR" sz="2400" spc="-3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sz="2400" spc="-320" dirty="0">
              <a:solidFill>
                <a:srgbClr val="2599D6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62724" y="4553669"/>
            <a:ext cx="3944689" cy="1963266"/>
          </a:xfrm>
          <a:prstGeom prst="roundRect">
            <a:avLst>
              <a:gd name="adj" fmla="val 7802"/>
            </a:avLst>
          </a:prstGeom>
          <a:solidFill>
            <a:schemeClr val="bg1"/>
          </a:solidFill>
          <a:ln w="38100">
            <a:solidFill>
              <a:srgbClr val="878787"/>
            </a:solidFill>
          </a:ln>
        </p:spPr>
        <p:txBody>
          <a:bodyPr wrap="none" lIns="900000" tIns="0" rIns="0" bIns="0" rtlCol="0" anchor="ctr" anchorCtr="0">
            <a:noAutofit/>
          </a:bodyPr>
          <a:lstStyle/>
          <a:p>
            <a:pPr algn="ctr">
              <a:spcAft>
                <a:spcPts val="100"/>
              </a:spcAft>
            </a:pPr>
            <a:r>
              <a:rPr lang="ko-KR" altLang="en-US" sz="2400" spc="-3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병원 진료 시 다친 상황</a:t>
            </a:r>
          </a:p>
          <a:p>
            <a:pPr algn="ctr">
              <a:spcAft>
                <a:spcPts val="100"/>
              </a:spcAft>
            </a:pPr>
            <a:r>
              <a:rPr lang="ko-KR" altLang="en-US" sz="2400" spc="-3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및 일하다 다쳤다는</a:t>
            </a:r>
          </a:p>
          <a:p>
            <a:pPr algn="ctr">
              <a:spcAft>
                <a:spcPts val="100"/>
              </a:spcAft>
            </a:pPr>
            <a:r>
              <a:rPr lang="ko-KR" altLang="en-US" sz="2400" spc="-3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사실이 기록에 남도록</a:t>
            </a:r>
            <a:r>
              <a:rPr lang="en-US" altLang="ko-KR" sz="2400" spc="-3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!</a:t>
            </a:r>
            <a:endParaRPr lang="ko-KR" altLang="en-US" sz="2400" spc="-320" dirty="0">
              <a:solidFill>
                <a:srgbClr val="2599D6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15363" name="Picture 3" descr="D:\01.프로젝트-SUM\[프로젝트]취업지원센터\18.표준교안ppt제작\png저장\3-1_1차시\12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5657" y="3870917"/>
            <a:ext cx="1225296" cy="136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D:\01.프로젝트-SUM\[프로젝트]취업지원센터\18.표준교안ppt제작\png저장\3-1_1차시\12-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00" y="4931798"/>
            <a:ext cx="938784" cy="106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D:\01.프로젝트-SUM\[프로젝트]취업지원센터\18.표준교안ppt제작\png저장\3-1_1차시\12-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764" y="5078102"/>
            <a:ext cx="652272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74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189167" y="277630"/>
            <a:ext cx="2483759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70849" y="479506"/>
            <a:ext cx="34195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3200" spc="-250" dirty="0">
                <a:solidFill>
                  <a:srgbClr val="00AEC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안전사고 처리 절차</a:t>
            </a:r>
            <a:endParaRPr lang="en-US" altLang="ko-KR" sz="3200" spc="-250" dirty="0">
              <a:solidFill>
                <a:srgbClr val="00AEC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cxnSp>
        <p:nvCxnSpPr>
          <p:cNvPr id="5" name="직선 연결선 4"/>
          <p:cNvCxnSpPr/>
          <p:nvPr/>
        </p:nvCxnSpPr>
        <p:spPr>
          <a:xfrm>
            <a:off x="2575003" y="422920"/>
            <a:ext cx="0" cy="584775"/>
          </a:xfrm>
          <a:prstGeom prst="line">
            <a:avLst/>
          </a:prstGeom>
          <a:ln w="31750">
            <a:solidFill>
              <a:srgbClr val="C6C6C6">
                <a:alpha val="9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B909941-FECE-4CE7-B6AC-4B872D2576BB}"/>
              </a:ext>
            </a:extLst>
          </p:cNvPr>
          <p:cNvSpPr txBox="1"/>
          <p:nvPr/>
        </p:nvSpPr>
        <p:spPr>
          <a:xfrm>
            <a:off x="1433798" y="6974929"/>
            <a:ext cx="7488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/>
              <a:t>출처</a:t>
            </a:r>
            <a:r>
              <a:rPr lang="en-US" altLang="ko-KR" sz="1400" dirty="0"/>
              <a:t>: </a:t>
            </a:r>
            <a:r>
              <a:rPr lang="en-US" altLang="ko-KR" sz="1400" dirty="0" smtClean="0"/>
              <a:t>2025</a:t>
            </a:r>
            <a:r>
              <a:rPr lang="ko-KR" altLang="en-US" sz="1400" dirty="0" smtClean="0"/>
              <a:t>년 </a:t>
            </a:r>
            <a:r>
              <a:rPr lang="ko-KR" altLang="en-US" sz="1400" dirty="0"/>
              <a:t>개정 직업계고 현장실습 운영 공통 매뉴얼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164" y="1908423"/>
            <a:ext cx="9754486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14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194207" y="311093"/>
            <a:ext cx="2483759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38971" y="432445"/>
            <a:ext cx="4055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3200" spc="-150" dirty="0">
                <a:solidFill>
                  <a:srgbClr val="00AEC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 중 다쳤을 때</a:t>
            </a:r>
            <a:endParaRPr lang="en-US" altLang="ko-KR" sz="3200" spc="-150" dirty="0">
              <a:solidFill>
                <a:srgbClr val="00AEC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cxnSp>
        <p:nvCxnSpPr>
          <p:cNvPr id="5" name="직선 연결선 4"/>
          <p:cNvCxnSpPr/>
          <p:nvPr/>
        </p:nvCxnSpPr>
        <p:spPr>
          <a:xfrm>
            <a:off x="2575003" y="422920"/>
            <a:ext cx="0" cy="584775"/>
          </a:xfrm>
          <a:prstGeom prst="line">
            <a:avLst/>
          </a:prstGeom>
          <a:ln w="31750">
            <a:solidFill>
              <a:srgbClr val="C6C6C6">
                <a:alpha val="9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650459" y="7110908"/>
            <a:ext cx="685695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ko-KR" altLang="en-US" sz="1100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출처 </a:t>
            </a:r>
            <a:r>
              <a:rPr lang="en-US" altLang="ko-KR" sz="1100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en-US" altLang="ko-KR" sz="11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&lt;</a:t>
            </a:r>
            <a:r>
              <a:rPr lang="ko-KR" altLang="en-US" sz="11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특성화고 </a:t>
            </a:r>
            <a:r>
              <a:rPr lang="ko-KR" altLang="en-US" sz="1100" spc="-15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현장실습생</a:t>
            </a:r>
            <a:r>
              <a:rPr lang="ko-KR" altLang="en-US" sz="11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인권개선 방안 마련 실태조사</a:t>
            </a:r>
            <a:r>
              <a:rPr lang="en-US" altLang="ko-KR" sz="11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&gt;,</a:t>
            </a:r>
            <a:r>
              <a:rPr lang="ko-KR" altLang="en-US" sz="11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국가인권위원회</a:t>
            </a:r>
            <a:r>
              <a:rPr lang="en-US" altLang="ko-KR" sz="11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</a:t>
            </a:r>
            <a:r>
              <a:rPr lang="ko-KR" altLang="en-US" sz="11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11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2022.</a:t>
            </a:r>
          </a:p>
          <a:p>
            <a:pPr algn="ctr">
              <a:defRPr/>
            </a:pPr>
            <a:r>
              <a:rPr lang="ko-KR" altLang="en-US" sz="1100" spc="-15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강문식</a:t>
            </a:r>
            <a:r>
              <a:rPr lang="en-US" altLang="ko-KR" sz="11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</a:t>
            </a:r>
            <a:r>
              <a:rPr lang="ko-KR" altLang="en-US" sz="11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김성호</a:t>
            </a:r>
            <a:r>
              <a:rPr lang="en-US" altLang="ko-KR" sz="11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</a:t>
            </a:r>
            <a:r>
              <a:rPr lang="ko-KR" altLang="en-US" sz="11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노현정</a:t>
            </a:r>
            <a:r>
              <a:rPr lang="en-US" altLang="ko-KR" sz="11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</a:t>
            </a:r>
            <a:r>
              <a:rPr lang="ko-KR" altLang="en-US" sz="11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이수정</a:t>
            </a:r>
            <a:r>
              <a:rPr lang="en-US" altLang="ko-KR" sz="11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</a:t>
            </a:r>
            <a:r>
              <a:rPr lang="ko-KR" altLang="en-US" sz="11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1100" spc="-15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임동헌</a:t>
            </a:r>
            <a:r>
              <a:rPr lang="en-US" altLang="ko-KR" sz="11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</a:t>
            </a:r>
            <a:r>
              <a:rPr lang="ko-KR" altLang="en-US" sz="11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1100" spc="-15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조용화</a:t>
            </a:r>
            <a:r>
              <a:rPr lang="en-US" altLang="ko-KR" sz="11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</a:t>
            </a:r>
            <a:r>
              <a:rPr lang="ko-KR" altLang="en-US" sz="11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1100" spc="-15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하인호</a:t>
            </a:r>
            <a:endParaRPr lang="ko-KR" altLang="en-US" sz="1100" spc="-15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>
              <a:spcAft>
                <a:spcPts val="300"/>
              </a:spcAft>
            </a:pPr>
            <a:r>
              <a:rPr lang="ko-KR" altLang="en-US" sz="1100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’</a:t>
            </a:r>
            <a:endParaRPr lang="en-US" altLang="ko-KR" sz="1100" spc="-15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" name="모서리가 둥근 사각형 설명선 1"/>
          <p:cNvSpPr/>
          <p:nvPr/>
        </p:nvSpPr>
        <p:spPr>
          <a:xfrm>
            <a:off x="2826420" y="1672728"/>
            <a:ext cx="7560840" cy="2299857"/>
          </a:xfrm>
          <a:prstGeom prst="wedgeRoundRectCallout">
            <a:avLst>
              <a:gd name="adj1" fmla="val -57912"/>
              <a:gd name="adj2" fmla="val 10490"/>
              <a:gd name="adj3" fmla="val 16667"/>
            </a:avLst>
          </a:prstGeom>
          <a:noFill/>
          <a:ln w="38100">
            <a:solidFill>
              <a:srgbClr val="00AE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ko-KR" altLang="en-US" b="1" spc="-150" dirty="0">
                <a:solidFill>
                  <a:schemeClr val="accent5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많이 다쳤죠</a:t>
            </a:r>
            <a:r>
              <a:rPr lang="en-US" altLang="ko-KR" b="1" spc="-150" dirty="0">
                <a:solidFill>
                  <a:schemeClr val="accent5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r>
              <a:rPr lang="ko-KR" altLang="en-US" b="1" spc="-150" dirty="0">
                <a:solidFill>
                  <a:schemeClr val="accent5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베이고 찔리고</a:t>
            </a:r>
            <a:r>
              <a:rPr lang="en-US" altLang="ko-KR" b="1" spc="-150" dirty="0">
                <a:solidFill>
                  <a:schemeClr val="accent5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r>
              <a:rPr lang="en-US" altLang="ko-KR" spc="-150" dirty="0">
                <a:solidFill>
                  <a:schemeClr val="accent5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pc="-150" dirty="0">
                <a:solidFill>
                  <a:schemeClr val="accent5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중략</a:t>
            </a:r>
            <a:r>
              <a:rPr lang="en-US" altLang="ko-KR" spc="-150" dirty="0">
                <a:solidFill>
                  <a:schemeClr val="accent5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 </a:t>
            </a:r>
            <a:r>
              <a:rPr lang="ko-KR" altLang="en-US" spc="-150" dirty="0">
                <a:solidFill>
                  <a:schemeClr val="accent5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그냥 혼자서</a:t>
            </a:r>
            <a:r>
              <a:rPr lang="en-US" altLang="ko-KR" spc="-150" dirty="0">
                <a:solidFill>
                  <a:schemeClr val="accent5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r>
              <a:rPr lang="ko-KR" altLang="en-US" spc="-150" dirty="0">
                <a:solidFill>
                  <a:schemeClr val="accent5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혼자서 제가   그냥 피 난 거 그냥 이렇게 짓누르고</a:t>
            </a:r>
            <a:r>
              <a:rPr lang="en-US" altLang="ko-KR" spc="-150" dirty="0">
                <a:solidFill>
                  <a:schemeClr val="accent5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pc="-150" dirty="0">
                <a:solidFill>
                  <a:schemeClr val="accent5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그냥 제가</a:t>
            </a:r>
            <a:r>
              <a:rPr lang="en-US" altLang="ko-KR" spc="-150" dirty="0">
                <a:solidFill>
                  <a:schemeClr val="accent5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 (</a:t>
            </a:r>
            <a:r>
              <a:rPr lang="ko-KR" altLang="en-US" spc="-150" dirty="0">
                <a:solidFill>
                  <a:schemeClr val="accent5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중략</a:t>
            </a:r>
            <a:r>
              <a:rPr lang="en-US" altLang="ko-KR" spc="-150" dirty="0">
                <a:solidFill>
                  <a:schemeClr val="accent5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 </a:t>
            </a:r>
            <a:r>
              <a:rPr lang="ko-KR" altLang="en-US" b="1" spc="-150" dirty="0">
                <a:solidFill>
                  <a:schemeClr val="accent5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알아서   </a:t>
            </a:r>
            <a:r>
              <a:rPr lang="ko-KR" altLang="en-US" b="1" spc="-150" dirty="0" err="1">
                <a:solidFill>
                  <a:schemeClr val="accent5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하라시던데요</a:t>
            </a:r>
            <a:r>
              <a:rPr lang="en-US" altLang="ko-KR" b="1" spc="-150" dirty="0">
                <a:solidFill>
                  <a:schemeClr val="accent5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r>
              <a:rPr lang="ko-KR" altLang="en-US" spc="-150" dirty="0">
                <a:solidFill>
                  <a:schemeClr val="accent5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원장님 보좌하는 분이 따로 있는데 그 분도 칼에  베이셨는데</a:t>
            </a:r>
            <a:r>
              <a:rPr lang="en-US" altLang="ko-KR" spc="-150" dirty="0">
                <a:solidFill>
                  <a:schemeClr val="accent5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</a:t>
            </a:r>
            <a:r>
              <a:rPr lang="ko-KR" altLang="en-US" spc="-150" dirty="0">
                <a:solidFill>
                  <a:schemeClr val="accent5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저 보고 나도 여기 베였는데 참으라고</a:t>
            </a:r>
            <a:r>
              <a:rPr lang="en-US" altLang="ko-KR" spc="-150" dirty="0">
                <a:solidFill>
                  <a:schemeClr val="accent5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b="1" spc="-150" dirty="0">
                <a:solidFill>
                  <a:schemeClr val="accent5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‘나도 </a:t>
            </a:r>
            <a:r>
              <a:rPr lang="ko-KR" altLang="en-US" b="1" spc="-150" dirty="0" err="1">
                <a:solidFill>
                  <a:schemeClr val="accent5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참잖아</a:t>
            </a:r>
            <a:r>
              <a:rPr lang="en-US" altLang="ko-KR" b="1" spc="-150" dirty="0">
                <a:solidFill>
                  <a:schemeClr val="accent5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.’ </a:t>
            </a:r>
            <a:r>
              <a:rPr lang="ko-KR" altLang="en-US" b="1" spc="-150" dirty="0">
                <a:solidFill>
                  <a:schemeClr val="accent5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이런 식으로 </a:t>
            </a:r>
            <a:r>
              <a:rPr lang="ko-KR" altLang="en-US" spc="-150" dirty="0">
                <a:solidFill>
                  <a:schemeClr val="accent5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조금</a:t>
            </a:r>
            <a:r>
              <a:rPr lang="en-US" altLang="ko-KR" spc="-150" dirty="0">
                <a:solidFill>
                  <a:schemeClr val="accent5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r>
              <a:rPr lang="ko-KR" altLang="en-US" b="1" spc="-150" dirty="0">
                <a:solidFill>
                  <a:schemeClr val="accent5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솔직히 제가 조금 잘 못하기도해요</a:t>
            </a:r>
            <a:r>
              <a:rPr lang="en-US" altLang="ko-KR" b="1" spc="-150" dirty="0">
                <a:solidFill>
                  <a:schemeClr val="accent5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ko-KR" altLang="en-US" spc="-150" dirty="0">
              <a:solidFill>
                <a:schemeClr val="accent5">
                  <a:lumMod val="50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5" name="모서리가 둥근 사각형 설명선 14"/>
          <p:cNvSpPr/>
          <p:nvPr/>
        </p:nvSpPr>
        <p:spPr>
          <a:xfrm>
            <a:off x="287090" y="4314431"/>
            <a:ext cx="8011938" cy="2449967"/>
          </a:xfrm>
          <a:prstGeom prst="wedgeRoundRectCallout">
            <a:avLst>
              <a:gd name="adj1" fmla="val 55857"/>
              <a:gd name="adj2" fmla="val 8586"/>
              <a:gd name="adj3" fmla="val 16667"/>
            </a:avLst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ko-KR" altLang="en-US" spc="-150" dirty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저는 다친</a:t>
            </a:r>
            <a:r>
              <a:rPr lang="en-US" altLang="ko-KR" spc="-150" dirty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pc="-150" dirty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약간 손 약간 베인</a:t>
            </a:r>
            <a:r>
              <a:rPr lang="en-US" altLang="ko-KR" spc="-150" dirty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r>
              <a:rPr lang="ko-KR" altLang="en-US" spc="-150" dirty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걔는 이제 </a:t>
            </a:r>
            <a:r>
              <a:rPr lang="ko-KR" altLang="en-US" spc="-150" dirty="0" err="1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판금하다</a:t>
            </a:r>
            <a:r>
              <a:rPr lang="ko-KR" altLang="en-US" spc="-150" dirty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보니까 망치로 두들기고 그런</a:t>
            </a:r>
            <a:r>
              <a:rPr lang="en-US" altLang="ko-KR" spc="-150" dirty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pc="-150" dirty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그런 거 한단 말이에요</a:t>
            </a:r>
            <a:r>
              <a:rPr lang="en-US" altLang="ko-KR" spc="-150" dirty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r>
              <a:rPr lang="ko-KR" altLang="en-US" spc="-150" dirty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그러다가 </a:t>
            </a:r>
            <a:r>
              <a:rPr lang="ko-KR" altLang="en-US" b="1" spc="-150" dirty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이제 실수</a:t>
            </a:r>
            <a:r>
              <a:rPr lang="en-US" altLang="ko-KR" b="1" spc="-150" dirty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pc="-150" dirty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어떻게 실수했는지 모르겠는데 </a:t>
            </a:r>
            <a:r>
              <a:rPr lang="ko-KR" altLang="en-US" spc="-150" dirty="0" err="1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눈쪽이</a:t>
            </a:r>
            <a:r>
              <a:rPr lang="ko-KR" altLang="en-US" spc="-150" dirty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이제 조금 </a:t>
            </a:r>
            <a:r>
              <a:rPr lang="ko-KR" altLang="en-US" spc="-150" dirty="0" err="1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다쳐가지고</a:t>
            </a:r>
            <a:r>
              <a:rPr lang="en-US" altLang="ko-KR" spc="-150" dirty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 (</a:t>
            </a:r>
            <a:r>
              <a:rPr lang="ko-KR" altLang="en-US" spc="-150" dirty="0" err="1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산재처리는</a:t>
            </a:r>
            <a:r>
              <a:rPr lang="ko-KR" altLang="en-US" spc="-150" dirty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했어요</a:t>
            </a:r>
            <a:r>
              <a:rPr lang="en-US" altLang="ko-KR" spc="-150" dirty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?) </a:t>
            </a:r>
            <a:r>
              <a:rPr lang="ko-KR" altLang="en-US" b="1" spc="-150" dirty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산재는 안 해주고</a:t>
            </a:r>
            <a:r>
              <a:rPr lang="en-US" altLang="ko-KR" b="1" spc="-150" dirty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b="1" spc="-150" dirty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대신 병원비 줬죠</a:t>
            </a:r>
            <a:r>
              <a:rPr lang="en-US" altLang="ko-KR" b="1" spc="-150" dirty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r>
              <a:rPr lang="ko-KR" altLang="en-US" b="1" spc="-150" dirty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왜냐면 산재처리하면 이제 그게 </a:t>
            </a:r>
            <a:r>
              <a:rPr lang="ko-KR" altLang="en-US" b="1" spc="-150" dirty="0" err="1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오잖아요</a:t>
            </a:r>
            <a:r>
              <a:rPr lang="en-US" altLang="ko-KR" b="1" spc="-150" dirty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r>
              <a:rPr lang="ko-KR" altLang="en-US" b="1" spc="-150" dirty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이 사업장이 위험한가</a:t>
            </a:r>
            <a:r>
              <a:rPr lang="en-US" altLang="ko-KR" b="1" spc="-150" dirty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r>
              <a:rPr lang="ko-KR" altLang="en-US" b="1" spc="-150" dirty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그럼 이제 켕기는게 많으니까</a:t>
            </a:r>
            <a:r>
              <a:rPr lang="en-US" altLang="ko-KR" b="1" spc="-150" dirty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r>
              <a:rPr lang="en-US" altLang="ko-KR" spc="-150" dirty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pc="-150" dirty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중략</a:t>
            </a:r>
            <a:r>
              <a:rPr lang="en-US" altLang="ko-KR" spc="-150" dirty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 </a:t>
            </a:r>
            <a:r>
              <a:rPr lang="ko-KR" altLang="en-US" b="1" spc="-150" dirty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들어보니까 또 산재를 하려고 하면 이제 나갈 각오를 해야   된다고</a:t>
            </a:r>
            <a:r>
              <a:rPr lang="en-US" altLang="ko-KR" b="1" spc="-150" dirty="0">
                <a:solidFill>
                  <a:schemeClr val="bg2">
                    <a:lumMod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ko-KR" altLang="en-US" spc="-150" dirty="0">
              <a:solidFill>
                <a:schemeClr val="bg2">
                  <a:lumMod val="25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" name="타원 2"/>
          <p:cNvSpPr/>
          <p:nvPr/>
        </p:nvSpPr>
        <p:spPr>
          <a:xfrm>
            <a:off x="450156" y="2323837"/>
            <a:ext cx="1656184" cy="1152128"/>
          </a:xfrm>
          <a:prstGeom prst="ellipse">
            <a:avLst/>
          </a:prstGeom>
          <a:solidFill>
            <a:srgbClr val="00AE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졸업생 </a:t>
            </a:r>
            <a:r>
              <a:rPr lang="en-US" altLang="ko-KR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A</a:t>
            </a:r>
            <a:endParaRPr lang="ko-KR" altLang="en-US" spc="-15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6" name="타원 15"/>
          <p:cNvSpPr/>
          <p:nvPr/>
        </p:nvSpPr>
        <p:spPr>
          <a:xfrm>
            <a:off x="8875092" y="4860751"/>
            <a:ext cx="1512168" cy="115212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졸업생 </a:t>
            </a:r>
            <a:r>
              <a:rPr lang="en-US" altLang="ko-KR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B</a:t>
            </a:r>
            <a:endParaRPr lang="ko-KR" altLang="en-US" spc="-15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4679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383DCA3-AC35-47C2-B631-205392E392AE}"/>
              </a:ext>
            </a:extLst>
          </p:cNvPr>
          <p:cNvSpPr txBox="1"/>
          <p:nvPr/>
        </p:nvSpPr>
        <p:spPr>
          <a:xfrm>
            <a:off x="1433798" y="6974929"/>
            <a:ext cx="7488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/>
              <a:t>출처</a:t>
            </a:r>
            <a:r>
              <a:rPr lang="en-US" altLang="ko-KR" sz="1400" dirty="0"/>
              <a:t>: </a:t>
            </a:r>
            <a:r>
              <a:rPr lang="en-US" altLang="ko-KR" sz="1400" dirty="0" smtClean="0"/>
              <a:t>2025</a:t>
            </a:r>
            <a:r>
              <a:rPr lang="ko-KR" altLang="en-US" sz="1400" dirty="0" smtClean="0"/>
              <a:t>년 </a:t>
            </a:r>
            <a:r>
              <a:rPr lang="ko-KR" altLang="en-US" sz="1400" dirty="0"/>
              <a:t>개정 직업계고 현장실습 운영 공통 매뉴얼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156" y="1280237"/>
            <a:ext cx="9721080" cy="5694692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234132" y="471809"/>
            <a:ext cx="6901635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 후 채용 전환 시기</a:t>
            </a:r>
          </a:p>
        </p:txBody>
      </p:sp>
    </p:spTree>
    <p:extLst>
      <p:ext uri="{BB962C8B-B14F-4D97-AF65-F5344CB8AC3E}">
        <p14:creationId xmlns:p14="http://schemas.microsoft.com/office/powerpoint/2010/main" val="260726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67680"/>
            <a:ext cx="6271655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현장실습과정</a:t>
            </a:r>
            <a:r>
              <a:rPr lang="ko-KR" altLang="en-US" sz="3600" b="1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에서의</a:t>
            </a:r>
            <a:r>
              <a:rPr lang="ko-KR" altLang="en-US" sz="4600" b="1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4600" b="1" spc="-15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인권</a:t>
            </a:r>
            <a:endParaRPr lang="ko-KR" altLang="en-US" sz="4600" b="1" spc="-15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8873" y="1598329"/>
            <a:ext cx="9649072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100"/>
              </a:spcAft>
            </a:pPr>
            <a:r>
              <a:rPr lang="en-US" altLang="ko-KR" sz="2800" spc="-170" dirty="0">
                <a:latin typeface="나눔스퀘어OTF ExtraBold" pitchFamily="34" charset="-127"/>
                <a:ea typeface="나눔스퀘어OTF ExtraBold" pitchFamily="34" charset="-127"/>
              </a:rPr>
              <a:t>2018~2022 </a:t>
            </a:r>
            <a:r>
              <a:rPr lang="ko-KR" altLang="en-US" sz="2800" spc="-170" dirty="0">
                <a:latin typeface="나눔스퀘어OTF ExtraBold" pitchFamily="34" charset="-127"/>
                <a:ea typeface="나눔스퀘어OTF ExtraBold" pitchFamily="34" charset="-127"/>
              </a:rPr>
              <a:t>특성화고 현장실습 실태점검 결과</a:t>
            </a:r>
            <a:r>
              <a:rPr lang="en-US" altLang="ko-KR" sz="2800" spc="-170" dirty="0">
                <a:latin typeface="나눔스퀘어OTF ExtraBold" pitchFamily="34" charset="-127"/>
                <a:ea typeface="나눔스퀘어OTF ExtraBold" pitchFamily="34" charset="-127"/>
              </a:rPr>
              <a:t>(</a:t>
            </a:r>
            <a:r>
              <a:rPr lang="ko-KR" altLang="en-US" sz="2800" spc="-170" dirty="0">
                <a:latin typeface="나눔스퀘어OTF ExtraBold" pitchFamily="34" charset="-127"/>
                <a:ea typeface="나눔스퀘어OTF ExtraBold" pitchFamily="34" charset="-127"/>
              </a:rPr>
              <a:t>현장실습 운영</a:t>
            </a:r>
            <a:r>
              <a:rPr lang="en-US" altLang="ko-KR" sz="2800" spc="-170" dirty="0">
                <a:latin typeface="나눔스퀘어OTF ExtraBold" pitchFamily="34" charset="-127"/>
                <a:ea typeface="나눔스퀘어OTF ExtraBold" pitchFamily="34" charset="-127"/>
              </a:rPr>
              <a:t>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754412" y="7062778"/>
            <a:ext cx="48965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출처 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: 2023 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대한민국 국회 국정감사 교육부 제출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(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강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OO 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의원실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)</a:t>
            </a:r>
          </a:p>
        </p:txBody>
      </p:sp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4726C826-040D-4796-86CD-EACEB9B360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8101858"/>
              </p:ext>
            </p:extLst>
          </p:nvPr>
        </p:nvGraphicFramePr>
        <p:xfrm>
          <a:off x="378148" y="2412479"/>
          <a:ext cx="9793089" cy="4248472"/>
        </p:xfrm>
        <a:graphic>
          <a:graphicData uri="http://schemas.openxmlformats.org/drawingml/2006/table">
            <a:tbl>
              <a:tblPr/>
              <a:tblGrid>
                <a:gridCol w="940244">
                  <a:extLst>
                    <a:ext uri="{9D8B030D-6E8A-4147-A177-3AD203B41FA5}">
                      <a16:colId xmlns:a16="http://schemas.microsoft.com/office/drawing/2014/main" val="1310550222"/>
                    </a:ext>
                  </a:extLst>
                </a:gridCol>
                <a:gridCol w="772822">
                  <a:extLst>
                    <a:ext uri="{9D8B030D-6E8A-4147-A177-3AD203B41FA5}">
                      <a16:colId xmlns:a16="http://schemas.microsoft.com/office/drawing/2014/main" val="3507656943"/>
                    </a:ext>
                  </a:extLst>
                </a:gridCol>
                <a:gridCol w="1219280">
                  <a:extLst>
                    <a:ext uri="{9D8B030D-6E8A-4147-A177-3AD203B41FA5}">
                      <a16:colId xmlns:a16="http://schemas.microsoft.com/office/drawing/2014/main" val="3218099846"/>
                    </a:ext>
                  </a:extLst>
                </a:gridCol>
                <a:gridCol w="996051">
                  <a:extLst>
                    <a:ext uri="{9D8B030D-6E8A-4147-A177-3AD203B41FA5}">
                      <a16:colId xmlns:a16="http://schemas.microsoft.com/office/drawing/2014/main" val="3014029560"/>
                    </a:ext>
                  </a:extLst>
                </a:gridCol>
                <a:gridCol w="1112163">
                  <a:extLst>
                    <a:ext uri="{9D8B030D-6E8A-4147-A177-3AD203B41FA5}">
                      <a16:colId xmlns:a16="http://schemas.microsoft.com/office/drawing/2014/main" val="30943949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1276828132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97309471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1029262954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800937660"/>
                    </a:ext>
                  </a:extLst>
                </a:gridCol>
                <a:gridCol w="864097">
                  <a:extLst>
                    <a:ext uri="{9D8B030D-6E8A-4147-A177-3AD203B41FA5}">
                      <a16:colId xmlns:a16="http://schemas.microsoft.com/office/drawing/2014/main" val="1279756739"/>
                    </a:ext>
                  </a:extLst>
                </a:gridCol>
              </a:tblGrid>
              <a:tr h="444724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연도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학교수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(3</a:t>
                      </a: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학년</a:t>
                      </a:r>
                      <a:r>
                        <a:rPr lang="en-US" altLang="ko-KR" sz="14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현장실습 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참여 학생수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참여율</a:t>
                      </a:r>
                      <a:r>
                        <a:rPr lang="en-US" altLang="ko-KR" sz="14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(%)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참여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건수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산재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발생건수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현장실습생 </a:t>
                      </a:r>
                      <a:r>
                        <a:rPr lang="ko-KR" altLang="en-US" sz="1400" b="1" kern="0" spc="-9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사전교육</a:t>
                      </a:r>
                      <a:r>
                        <a:rPr lang="en-US" altLang="ko-KR" sz="1400" b="1" kern="0" spc="-9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400" b="1" kern="0" spc="-9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수</a:t>
                      </a:r>
                      <a:r>
                        <a:rPr lang="en-US" altLang="ko-KR" sz="1400" b="1" kern="0" spc="-9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참여 산업체</a:t>
                      </a:r>
                      <a:r>
                        <a:rPr lang="en-US" altLang="ko-KR" sz="1400" b="1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400" b="1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수</a:t>
                      </a:r>
                      <a:r>
                        <a:rPr lang="en-US" altLang="ko-KR" sz="1400" b="1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lang="ko-KR" altLang="en-US" sz="16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현장실습 </a:t>
                      </a:r>
                      <a:r>
                        <a:rPr lang="ko-KR" altLang="en-US" sz="1400" b="1" kern="0" spc="-16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학생만족도</a:t>
                      </a:r>
                      <a:r>
                        <a:rPr lang="en-US" altLang="ko-KR" sz="1400" b="1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(5</a:t>
                      </a:r>
                      <a:r>
                        <a:rPr lang="ko-KR" altLang="en-US" sz="1400" b="1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점</a:t>
                      </a:r>
                      <a:r>
                        <a:rPr lang="en-US" altLang="ko-KR" sz="1400" b="1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lang="ko-KR" altLang="en-US" sz="16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4847256"/>
                  </a:ext>
                </a:extLst>
              </a:tr>
              <a:tr h="69068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선도기업</a:t>
                      </a:r>
                      <a:endParaRPr lang="ko-KR" altLang="en-US" sz="16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참여기업</a:t>
                      </a:r>
                      <a:endParaRPr lang="ko-KR" altLang="en-US" sz="16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9326618"/>
                  </a:ext>
                </a:extLst>
              </a:tr>
              <a:tr h="619375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2018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582 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21,948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22.5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22,603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101,875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6,190</a:t>
                      </a:r>
                      <a:endParaRPr lang="en-US" sz="16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3,337</a:t>
                      </a:r>
                      <a:endParaRPr lang="en-US" sz="16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4.6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3443846"/>
                  </a:ext>
                </a:extLst>
              </a:tr>
              <a:tr h="619375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2019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576 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26,124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29.9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27,333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</a:t>
                      </a:r>
                      <a:endParaRPr lang="en-US" sz="16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94,349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7,634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4,684</a:t>
                      </a:r>
                      <a:endParaRPr lang="en-US" sz="16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4.7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635864"/>
                  </a:ext>
                </a:extLst>
              </a:tr>
              <a:tr h="619375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2020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578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23,938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31.2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25,955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85,749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7,978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3,759</a:t>
                      </a:r>
                      <a:endParaRPr lang="en-US" sz="16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4.7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5766482"/>
                  </a:ext>
                </a:extLst>
              </a:tr>
              <a:tr h="635566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2021</a:t>
                      </a:r>
                      <a:endParaRPr lang="en-US" sz="16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577</a:t>
                      </a:r>
                      <a:endParaRPr lang="en-US" sz="16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25,636 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34.4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28,216 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</a:t>
                      </a:r>
                      <a:endParaRPr lang="en-US" sz="16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85,139</a:t>
                      </a:r>
                      <a:endParaRPr lang="en-US" sz="16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8,587 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3,737 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4.5</a:t>
                      </a:r>
                      <a:endParaRPr lang="en-US" sz="16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7763610"/>
                  </a:ext>
                </a:extLst>
              </a:tr>
              <a:tr h="619375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2022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577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19,027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27.4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20,024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11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77,374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6,339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2,119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4.5</a:t>
                      </a:r>
                      <a:endParaRPr lang="en-US" sz="16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4844481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7303AAC1-7005-4D09-AFC3-F5E1BD8EA2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3925" y="3311525"/>
            <a:ext cx="1069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0879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1BAFDCD6-2D49-4F5D-B1E2-8DA6AB49CF47}"/>
              </a:ext>
            </a:extLst>
          </p:cNvPr>
          <p:cNvSpPr/>
          <p:nvPr/>
        </p:nvSpPr>
        <p:spPr>
          <a:xfrm>
            <a:off x="287090" y="367680"/>
            <a:ext cx="5922201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현장실습과정</a:t>
            </a:r>
            <a:r>
              <a:rPr lang="ko-KR" altLang="en-US" sz="3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에서의</a:t>
            </a:r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4600" b="1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인권</a:t>
            </a:r>
            <a:endParaRPr lang="ko-KR" altLang="en-US" sz="4600" b="1" spc="-30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B7484D-6ACE-4CB1-925C-9E44425BAC4C}"/>
              </a:ext>
            </a:extLst>
          </p:cNvPr>
          <p:cNvSpPr txBox="1"/>
          <p:nvPr/>
        </p:nvSpPr>
        <p:spPr>
          <a:xfrm>
            <a:off x="461152" y="1199350"/>
            <a:ext cx="9721081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100"/>
              </a:spcAft>
            </a:pPr>
            <a:r>
              <a:rPr lang="en-US" altLang="ko-KR" sz="2800" spc="-170" dirty="0">
                <a:latin typeface="나눔스퀘어OTF ExtraBold" pitchFamily="34" charset="-127"/>
                <a:ea typeface="나눔스퀘어OTF ExtraBold" pitchFamily="34" charset="-127"/>
              </a:rPr>
              <a:t>2018~2022 </a:t>
            </a:r>
            <a:r>
              <a:rPr lang="ko-KR" altLang="en-US" sz="2800" spc="-170" dirty="0">
                <a:latin typeface="나눔스퀘어OTF ExtraBold" pitchFamily="34" charset="-127"/>
                <a:ea typeface="나눔스퀘어OTF ExtraBold" pitchFamily="34" charset="-127"/>
              </a:rPr>
              <a:t>특성화고 현장실습 실태점검 결과</a:t>
            </a:r>
            <a:r>
              <a:rPr lang="en-US" altLang="ko-KR" sz="2800" spc="-170" dirty="0">
                <a:latin typeface="나눔스퀘어OTF ExtraBold" pitchFamily="34" charset="-127"/>
                <a:ea typeface="나눔스퀘어OTF ExtraBold" pitchFamily="34" charset="-127"/>
              </a:rPr>
              <a:t>(</a:t>
            </a:r>
            <a:r>
              <a:rPr lang="ko-KR" altLang="en-US" sz="2800" spc="-170" dirty="0">
                <a:latin typeface="나눔스퀘어OTF ExtraBold" pitchFamily="34" charset="-127"/>
                <a:ea typeface="나눔스퀘어OTF ExtraBold" pitchFamily="34" charset="-127"/>
              </a:rPr>
              <a:t>지도 점검 결과</a:t>
            </a:r>
            <a:r>
              <a:rPr lang="en-US" altLang="ko-KR" sz="2800" spc="-170" dirty="0">
                <a:latin typeface="나눔스퀘어OTF ExtraBold" pitchFamily="34" charset="-127"/>
                <a:ea typeface="나눔스퀘어OTF ExtraBold" pitchFamily="34" charset="-127"/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F160C3-4E83-435A-864F-1658F110F838}"/>
              </a:ext>
            </a:extLst>
          </p:cNvPr>
          <p:cNvSpPr txBox="1"/>
          <p:nvPr/>
        </p:nvSpPr>
        <p:spPr>
          <a:xfrm>
            <a:off x="2754412" y="7062778"/>
            <a:ext cx="48965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출처 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: 2023 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대한민국 국회 국정감사 교육부 제출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(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강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OO 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의원실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)</a:t>
            </a:r>
          </a:p>
        </p:txBody>
      </p:sp>
      <p:graphicFrame>
        <p:nvGraphicFramePr>
          <p:cNvPr id="6" name="표 5">
            <a:extLst>
              <a:ext uri="{FF2B5EF4-FFF2-40B4-BE49-F238E27FC236}">
                <a16:creationId xmlns:a16="http://schemas.microsoft.com/office/drawing/2014/main" id="{99A58D8B-F8FC-4021-9764-13D4475755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4397496"/>
              </p:ext>
            </p:extLst>
          </p:nvPr>
        </p:nvGraphicFramePr>
        <p:xfrm>
          <a:off x="287090" y="1750376"/>
          <a:ext cx="9967154" cy="4300668"/>
        </p:xfrm>
        <a:graphic>
          <a:graphicData uri="http://schemas.openxmlformats.org/drawingml/2006/table">
            <a:tbl>
              <a:tblPr/>
              <a:tblGrid>
                <a:gridCol w="739130">
                  <a:extLst>
                    <a:ext uri="{9D8B030D-6E8A-4147-A177-3AD203B41FA5}">
                      <a16:colId xmlns:a16="http://schemas.microsoft.com/office/drawing/2014/main" val="251174442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176622015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1006396649"/>
                    </a:ext>
                  </a:extLst>
                </a:gridCol>
                <a:gridCol w="567030">
                  <a:extLst>
                    <a:ext uri="{9D8B030D-6E8A-4147-A177-3AD203B41FA5}">
                      <a16:colId xmlns:a16="http://schemas.microsoft.com/office/drawing/2014/main" val="515408024"/>
                    </a:ext>
                  </a:extLst>
                </a:gridCol>
                <a:gridCol w="801122">
                  <a:extLst>
                    <a:ext uri="{9D8B030D-6E8A-4147-A177-3AD203B41FA5}">
                      <a16:colId xmlns:a16="http://schemas.microsoft.com/office/drawing/2014/main" val="4172237263"/>
                    </a:ext>
                  </a:extLst>
                </a:gridCol>
                <a:gridCol w="860070">
                  <a:extLst>
                    <a:ext uri="{9D8B030D-6E8A-4147-A177-3AD203B41FA5}">
                      <a16:colId xmlns:a16="http://schemas.microsoft.com/office/drawing/2014/main" val="1212334005"/>
                    </a:ext>
                  </a:extLst>
                </a:gridCol>
                <a:gridCol w="830596">
                  <a:extLst>
                    <a:ext uri="{9D8B030D-6E8A-4147-A177-3AD203B41FA5}">
                      <a16:colId xmlns:a16="http://schemas.microsoft.com/office/drawing/2014/main" val="1914498647"/>
                    </a:ext>
                  </a:extLst>
                </a:gridCol>
                <a:gridCol w="1001601">
                  <a:extLst>
                    <a:ext uri="{9D8B030D-6E8A-4147-A177-3AD203B41FA5}">
                      <a16:colId xmlns:a16="http://schemas.microsoft.com/office/drawing/2014/main" val="1115470100"/>
                    </a:ext>
                  </a:extLst>
                </a:gridCol>
                <a:gridCol w="806167">
                  <a:extLst>
                    <a:ext uri="{9D8B030D-6E8A-4147-A177-3AD203B41FA5}">
                      <a16:colId xmlns:a16="http://schemas.microsoft.com/office/drawing/2014/main" val="3069230242"/>
                    </a:ext>
                  </a:extLst>
                </a:gridCol>
                <a:gridCol w="806167">
                  <a:extLst>
                    <a:ext uri="{9D8B030D-6E8A-4147-A177-3AD203B41FA5}">
                      <a16:colId xmlns:a16="http://schemas.microsoft.com/office/drawing/2014/main" val="2680991677"/>
                    </a:ext>
                  </a:extLst>
                </a:gridCol>
                <a:gridCol w="879454">
                  <a:extLst>
                    <a:ext uri="{9D8B030D-6E8A-4147-A177-3AD203B41FA5}">
                      <a16:colId xmlns:a16="http://schemas.microsoft.com/office/drawing/2014/main" val="3869133021"/>
                    </a:ext>
                  </a:extLst>
                </a:gridCol>
                <a:gridCol w="659593">
                  <a:extLst>
                    <a:ext uri="{9D8B030D-6E8A-4147-A177-3AD203B41FA5}">
                      <a16:colId xmlns:a16="http://schemas.microsoft.com/office/drawing/2014/main" val="673572434"/>
                    </a:ext>
                  </a:extLst>
                </a:gridCol>
              </a:tblGrid>
              <a:tr h="390918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연도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anchor="ctr">
                    <a:lnL>
                      <a:noFill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 gridSpan="1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지도점검</a:t>
                      </a:r>
                      <a:r>
                        <a:rPr lang="en-US" altLang="ko-KR" sz="20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20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순회지도 포함</a:t>
                      </a:r>
                      <a:r>
                        <a:rPr lang="en-US" altLang="ko-KR" sz="20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 </a:t>
                      </a:r>
                      <a:r>
                        <a:rPr lang="ko-KR" altLang="en-US" sz="20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결과</a:t>
                      </a:r>
                      <a:endParaRPr lang="ko-KR" altLang="en-US" sz="24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14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9093236"/>
                  </a:ext>
                </a:extLst>
              </a:tr>
              <a:tr h="103236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3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지도점검 횟수</a:t>
                      </a:r>
                      <a:endParaRPr lang="ko-KR" altLang="en-US" sz="1600" kern="0" spc="-30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300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표준협약서</a:t>
                      </a:r>
                      <a:r>
                        <a:rPr lang="ko-KR" altLang="en-US" sz="1400" b="1" kern="0" spc="-3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400" b="1" kern="0" spc="-300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미체결</a:t>
                      </a:r>
                      <a:endParaRPr lang="ko-KR" altLang="en-US" sz="1600" kern="0" spc="-30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3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유해</a:t>
                      </a:r>
                      <a:endParaRPr lang="en-US" altLang="ko-KR" sz="1400" b="1" kern="0" spc="-30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3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위험</a:t>
                      </a:r>
                      <a:endParaRPr lang="en-US" altLang="ko-KR" sz="1400" b="1" kern="0" spc="-30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3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업무</a:t>
                      </a:r>
                      <a:endParaRPr lang="ko-KR" altLang="en-US" sz="1600" kern="0" spc="-30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3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수당</a:t>
                      </a:r>
                      <a:endParaRPr lang="en-US" altLang="ko-KR" sz="1400" b="1" kern="0" spc="-30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0" spc="-3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400" b="1" kern="0" spc="-3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임금</a:t>
                      </a:r>
                      <a:r>
                        <a:rPr lang="en-US" altLang="ko-KR" sz="1400" b="1" kern="0" spc="-3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lang="ko-KR" altLang="en-US" sz="1600" kern="0" spc="-30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3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미지급</a:t>
                      </a:r>
                      <a:endParaRPr lang="ko-KR" altLang="en-US" sz="1600" kern="0" spc="-30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3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성희롱 등</a:t>
                      </a:r>
                      <a:endParaRPr lang="ko-KR" altLang="en-US" sz="1600" kern="0" spc="-30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3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부당한 대우</a:t>
                      </a:r>
                      <a:endParaRPr lang="ko-KR" altLang="en-US" sz="1600" kern="0" spc="-30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3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근무</a:t>
                      </a:r>
                      <a:r>
                        <a:rPr lang="en-US" altLang="ko-KR" sz="1400" b="1" kern="0" spc="-3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400" b="1" kern="0" spc="-3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실습</a:t>
                      </a:r>
                      <a:r>
                        <a:rPr lang="en-US" altLang="ko-KR" sz="1400" b="1" kern="0" spc="-3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lang="ko-KR" altLang="en-US" sz="1600" kern="0" spc="-30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3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기간 초과</a:t>
                      </a:r>
                      <a:endParaRPr lang="ko-KR" altLang="en-US" sz="1600" kern="0" spc="-30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3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생리</a:t>
                      </a:r>
                      <a:endParaRPr lang="en-US" altLang="ko-KR" sz="1400" b="1" kern="0" spc="-30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3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휴무 </a:t>
                      </a:r>
                      <a:r>
                        <a:rPr lang="ko-KR" altLang="en-US" sz="1400" b="1" kern="0" spc="-300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미실시</a:t>
                      </a:r>
                      <a:endParaRPr lang="ko-KR" altLang="en-US" sz="1600" kern="0" spc="-30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3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야간 근무 실시</a:t>
                      </a:r>
                      <a:endParaRPr lang="ko-KR" altLang="en-US" sz="1600" kern="0" spc="-30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3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휴일</a:t>
                      </a:r>
                      <a:endParaRPr lang="en-US" altLang="ko-KR" sz="1400" b="1" kern="0" spc="-30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3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근무 실시</a:t>
                      </a:r>
                      <a:endParaRPr lang="ko-KR" altLang="en-US" sz="1600" kern="0" spc="-30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3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합계</a:t>
                      </a:r>
                      <a:endParaRPr lang="ko-KR" altLang="en-US" sz="1600" kern="0" spc="-30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0574455"/>
                  </a:ext>
                </a:extLst>
              </a:tr>
              <a:tr h="55612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2018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anchor="ctr">
                    <a:lnL>
                      <a:noFill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39,801 </a:t>
                      </a:r>
                      <a:endParaRPr lang="en-US" sz="1100" b="1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 dirty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0</a:t>
                      </a:r>
                      <a:endParaRPr lang="en-US" sz="1800" b="1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 dirty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0 </a:t>
                      </a:r>
                      <a:endParaRPr lang="en-US" sz="1800" b="1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 dirty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0 </a:t>
                      </a:r>
                      <a:endParaRPr lang="en-US" sz="1800" b="1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 dirty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0 </a:t>
                      </a:r>
                      <a:endParaRPr lang="en-US" sz="1800" b="1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 dirty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1 </a:t>
                      </a:r>
                      <a:endParaRPr lang="en-US" sz="1800" b="1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 dirty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2 </a:t>
                      </a:r>
                      <a:endParaRPr lang="en-US" sz="1800" b="1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 dirty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0</a:t>
                      </a:r>
                      <a:endParaRPr lang="en-US" sz="1800" b="1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 </a:t>
                      </a:r>
                      <a:endParaRPr lang="en-US" sz="2800" b="1" kern="0" spc="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  <a:r>
                        <a:rPr lang="en-US" altLang="ko-KR" sz="1800" b="1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0</a:t>
                      </a:r>
                      <a:endParaRPr lang="ko-KR" altLang="en-US" sz="1800" b="1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146" cap="flat" cmpd="dbl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5255905"/>
                  </a:ext>
                </a:extLst>
              </a:tr>
              <a:tr h="55612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2019</a:t>
                      </a: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anchor="ctr">
                    <a:lnL>
                      <a:noFill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45,727 </a:t>
                      </a:r>
                      <a:endParaRPr lang="en-US" sz="1100" b="1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 dirty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0 </a:t>
                      </a:r>
                      <a:endParaRPr lang="en-US" sz="1800" b="1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1 </a:t>
                      </a:r>
                      <a:endParaRPr lang="en-US" sz="1800" b="1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 dirty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1 </a:t>
                      </a:r>
                      <a:endParaRPr lang="en-US" sz="1800" b="1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 </a:t>
                      </a:r>
                      <a:endParaRPr lang="en-US" sz="2800" b="1" kern="0" spc="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 </a:t>
                      </a:r>
                      <a:endParaRPr lang="en-US" sz="2800" b="1" kern="0" spc="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 dirty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23 </a:t>
                      </a:r>
                      <a:endParaRPr lang="en-US" sz="1800" b="1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 dirty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0</a:t>
                      </a:r>
                      <a:endParaRPr lang="en-US" sz="1800" b="1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 </a:t>
                      </a:r>
                      <a:endParaRPr lang="en-US" sz="2800" b="1" kern="0" spc="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 </a:t>
                      </a:r>
                      <a:endParaRPr lang="en-US" sz="2800" b="1" kern="0" spc="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45</a:t>
                      </a: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8009944"/>
                  </a:ext>
                </a:extLst>
              </a:tr>
              <a:tr h="55612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2020</a:t>
                      </a: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anchor="ctr">
                    <a:lnL>
                      <a:noFill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50,576 </a:t>
                      </a:r>
                      <a:endParaRPr lang="en-US" sz="1100" b="1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0 </a:t>
                      </a:r>
                      <a:endParaRPr lang="en-US" sz="1800" b="1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4 </a:t>
                      </a:r>
                      <a:endParaRPr lang="en-US" sz="1800" b="1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0 </a:t>
                      </a:r>
                      <a:endParaRPr lang="en-US" sz="1800" b="1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5 </a:t>
                      </a:r>
                      <a:endParaRPr lang="en-US" sz="1800" b="1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9 </a:t>
                      </a:r>
                      <a:endParaRPr lang="en-US" sz="1800" b="1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5 </a:t>
                      </a:r>
                      <a:endParaRPr lang="en-US" sz="1800" b="1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0 </a:t>
                      </a:r>
                      <a:endParaRPr lang="en-US" sz="1800" b="1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1 </a:t>
                      </a:r>
                      <a:endParaRPr lang="en-US" sz="1800" b="1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 dirty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2 </a:t>
                      </a:r>
                      <a:endParaRPr lang="en-US" sz="1800" b="1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26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2925583"/>
                  </a:ext>
                </a:extLst>
              </a:tr>
              <a:tr h="55612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2021</a:t>
                      </a: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anchor="ctr">
                    <a:lnL>
                      <a:noFill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64,699 </a:t>
                      </a:r>
                      <a:endParaRPr lang="en-US" sz="1100" b="1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0 </a:t>
                      </a:r>
                      <a:endParaRPr lang="en-US" sz="1800" b="1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1 </a:t>
                      </a:r>
                      <a:endParaRPr lang="en-US" sz="1800" b="1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0 </a:t>
                      </a:r>
                      <a:endParaRPr lang="en-US" sz="1800" b="1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8 </a:t>
                      </a:r>
                      <a:endParaRPr lang="en-US" sz="1800" b="1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5 </a:t>
                      </a:r>
                      <a:endParaRPr lang="en-US" sz="1800" b="1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12 </a:t>
                      </a:r>
                      <a:endParaRPr lang="en-US" sz="1800" b="1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0 </a:t>
                      </a:r>
                      <a:endParaRPr lang="en-US" sz="1800" b="1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1 </a:t>
                      </a:r>
                      <a:endParaRPr lang="en-US" sz="1800" b="1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 dirty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1 </a:t>
                      </a:r>
                      <a:endParaRPr lang="en-US" sz="1800" b="1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28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1279623"/>
                  </a:ext>
                </a:extLst>
              </a:tr>
              <a:tr h="55612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2022</a:t>
                      </a: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anchor="ctr">
                    <a:lnL>
                      <a:noFill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35,797 </a:t>
                      </a:r>
                      <a:endParaRPr lang="en-US" sz="1100" b="1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0 </a:t>
                      </a:r>
                      <a:endParaRPr lang="en-US" sz="1800" b="1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6 </a:t>
                      </a:r>
                      <a:endParaRPr lang="en-US" sz="1800" b="1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0 </a:t>
                      </a:r>
                      <a:endParaRPr lang="en-US" sz="1800" b="1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5 </a:t>
                      </a:r>
                      <a:endParaRPr lang="en-US" sz="1800" b="1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4 </a:t>
                      </a:r>
                      <a:endParaRPr lang="en-US" sz="1800" b="1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 dirty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5 </a:t>
                      </a:r>
                      <a:endParaRPr lang="en-US" sz="1800" b="1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0 </a:t>
                      </a:r>
                      <a:endParaRPr lang="en-US" sz="1800" b="1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0 </a:t>
                      </a:r>
                      <a:endParaRPr lang="en-US" sz="1800" b="1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 dirty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2 </a:t>
                      </a:r>
                      <a:endParaRPr lang="en-US" sz="1800" b="1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22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63275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489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1BAFDCD6-2D49-4F5D-B1E2-8DA6AB49CF47}"/>
              </a:ext>
            </a:extLst>
          </p:cNvPr>
          <p:cNvSpPr/>
          <p:nvPr/>
        </p:nvSpPr>
        <p:spPr>
          <a:xfrm>
            <a:off x="287090" y="367680"/>
            <a:ext cx="5922201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현장실습과정</a:t>
            </a:r>
            <a:r>
              <a:rPr lang="ko-KR" altLang="en-US" sz="3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에서의</a:t>
            </a:r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4600" b="1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인권</a:t>
            </a:r>
            <a:endParaRPr lang="ko-KR" altLang="en-US" sz="4600" b="1" spc="-30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F160C3-4E83-435A-864F-1658F110F838}"/>
              </a:ext>
            </a:extLst>
          </p:cNvPr>
          <p:cNvSpPr txBox="1"/>
          <p:nvPr/>
        </p:nvSpPr>
        <p:spPr>
          <a:xfrm>
            <a:off x="2754412" y="7062778"/>
            <a:ext cx="48965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altLang="ko-KR" sz="1100" spc="-40" dirty="0" smtClean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&lt;</a:t>
            </a:r>
            <a:r>
              <a:rPr lang="ko-KR" altLang="en-US" sz="1100" spc="-40" dirty="0" smtClean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출처 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: </a:t>
            </a:r>
            <a:r>
              <a:rPr lang="en-US" altLang="ko-KR" sz="1100" spc="-40" dirty="0" smtClean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KBS </a:t>
            </a:r>
            <a:r>
              <a:rPr lang="ko-KR" altLang="en-US" sz="1100" spc="-40" dirty="0" smtClean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창</a:t>
            </a:r>
            <a:r>
              <a:rPr lang="en-US" altLang="ko-KR" sz="1100" spc="-40" dirty="0" smtClean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 539</a:t>
            </a:r>
            <a:r>
              <a:rPr lang="ko-KR" altLang="en-US" sz="1100" spc="-40" dirty="0" smtClean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회 </a:t>
            </a:r>
            <a:r>
              <a:rPr lang="en-US" altLang="ko-KR" sz="1100" spc="-40" dirty="0" smtClean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‘</a:t>
            </a:r>
            <a:r>
              <a:rPr lang="ko-KR" altLang="en-US" sz="1100" spc="-40" dirty="0" smtClean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아들의 첫 출근</a:t>
            </a:r>
            <a:r>
              <a:rPr lang="en-US" altLang="ko-KR" sz="1100" spc="-40" dirty="0" smtClean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‘ KBS 2026.3.10&gt;</a:t>
            </a:r>
            <a:endParaRPr lang="en-US" altLang="ko-KR" sz="1100" spc="-40" dirty="0">
              <a:solidFill>
                <a:srgbClr val="575757"/>
              </a:solidFill>
              <a:latin typeface="대한" pitchFamily="50" charset="-127"/>
              <a:ea typeface="대한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148" y="1354063"/>
            <a:ext cx="9995964" cy="552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99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67680"/>
            <a:ext cx="6271655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현장실습과정</a:t>
            </a:r>
            <a:r>
              <a:rPr lang="ko-KR" altLang="en-US" sz="3600" b="1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에서의</a:t>
            </a:r>
            <a:r>
              <a:rPr lang="ko-KR" altLang="en-US" sz="4600" b="1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4600" b="1" spc="-15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인권</a:t>
            </a:r>
            <a:endParaRPr lang="ko-KR" altLang="en-US" sz="4600" b="1" spc="-15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7172" name="Picture 4" descr="D:\01.프로젝트-SUM\[프로젝트]취업지원센터\18.표준교안ppt제작\png저장\3-1_1차시\04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98" y="1255406"/>
            <a:ext cx="10776713" cy="5670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869847" y="7110908"/>
            <a:ext cx="90374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 영상 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: SBS 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뉴스 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2021.12.14. &lt;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일은 해도 근로자는 아니라는 </a:t>
            </a:r>
            <a:r>
              <a:rPr lang="ko-KR" altLang="en-US" sz="1100" spc="-40" dirty="0" err="1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직업계고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 </a:t>
            </a:r>
            <a:r>
              <a:rPr lang="ko-KR" altLang="en-US" sz="1100" spc="-40" dirty="0" err="1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현장실습생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&gt; (3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분 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30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초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) https://www.youtube.com/watch?v=ovR932tV_ag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212" y="1980431"/>
            <a:ext cx="7822048" cy="438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96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67680"/>
            <a:ext cx="6271655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현장실습과정</a:t>
            </a:r>
            <a:r>
              <a:rPr lang="ko-KR" altLang="en-US" sz="3600" b="1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에서의</a:t>
            </a:r>
            <a:r>
              <a:rPr lang="ko-KR" altLang="en-US" sz="4600" b="1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4600" b="1" spc="-15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인권</a:t>
            </a:r>
            <a:endParaRPr lang="ko-KR" altLang="en-US" sz="4600" b="1" spc="-15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7172" name="Picture 4" descr="D:\01.프로젝트-SUM\[프로젝트]취업지원센터\18.표준교안ppt제작\png저장\3-1_1차시\04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99" y="1255406"/>
            <a:ext cx="10421502" cy="5670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884920" y="7110908"/>
            <a:ext cx="90072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 영상 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: KBS 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뉴스 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2022.03.03. &lt;‘</a:t>
            </a:r>
            <a:r>
              <a:rPr lang="ko-KR" altLang="en-US" sz="1100" spc="-40" dirty="0" err="1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노예생활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’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같은 현장실습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…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체불임금 해결도 어려워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&gt; (2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분 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25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초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) https://www.youtube.com/watch?v=fRNN0RToiHA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196" y="2052439"/>
            <a:ext cx="7834841" cy="431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93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191829" y="274353"/>
            <a:ext cx="2483759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53829" y="432445"/>
            <a:ext cx="41761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3200" spc="-300" dirty="0">
                <a:solidFill>
                  <a:srgbClr val="CD121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학습 중심 현장실습으로</a:t>
            </a:r>
            <a:endParaRPr lang="en-US" altLang="ko-KR" sz="3200" spc="-300" dirty="0">
              <a:solidFill>
                <a:srgbClr val="CD1215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cxnSp>
        <p:nvCxnSpPr>
          <p:cNvPr id="5" name="직선 연결선 4"/>
          <p:cNvCxnSpPr/>
          <p:nvPr/>
        </p:nvCxnSpPr>
        <p:spPr>
          <a:xfrm>
            <a:off x="2575003" y="422920"/>
            <a:ext cx="0" cy="584775"/>
          </a:xfrm>
          <a:prstGeom prst="line">
            <a:avLst/>
          </a:prstGeom>
          <a:ln w="31750">
            <a:solidFill>
              <a:srgbClr val="C6C6C6">
                <a:alpha val="9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2" name="Picture 4" descr="D:\01.프로젝트-SUM\[프로젝트]취업지원센터\18.표준교안ppt제작\png저장\3-1_1차시\04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36" y="1147191"/>
            <a:ext cx="10616563" cy="5585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629374" y="7110908"/>
            <a:ext cx="15183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ko-KR" altLang="en-US" sz="11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영화 </a:t>
            </a:r>
            <a:r>
              <a:rPr lang="en-US" altLang="ko-KR" sz="1100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‘3</a:t>
            </a:r>
            <a:r>
              <a:rPr lang="ko-KR" altLang="en-US" sz="1100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학년 </a:t>
            </a:r>
            <a:r>
              <a:rPr lang="en-US" altLang="ko-KR" sz="1100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</a:t>
            </a:r>
            <a:r>
              <a:rPr lang="ko-KR" altLang="en-US" sz="1100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학기</a:t>
            </a:r>
            <a:r>
              <a:rPr lang="en-US" altLang="ko-KR" sz="1100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＇</a:t>
            </a:r>
            <a:r>
              <a:rPr lang="ko-KR" altLang="en-US" sz="1100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예고편</a:t>
            </a:r>
            <a:r>
              <a:rPr lang="en-US" altLang="ko-KR" sz="11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＇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188" y="1908423"/>
            <a:ext cx="7486650" cy="423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2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67680"/>
            <a:ext cx="6076089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현장실습과정</a:t>
            </a:r>
            <a:r>
              <a:rPr lang="ko-KR" altLang="en-US" sz="3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에서의</a:t>
            </a:r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인권</a:t>
            </a:r>
            <a:r>
              <a:rPr lang="en-US" altLang="ko-KR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endParaRPr lang="ko-KR" altLang="en-US" sz="4600" b="1" spc="-30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7172" name="Picture 4" descr="D:\01.프로젝트-SUM\[프로젝트]취업지원센터\18.표준교안ppt제작\png저장\3-1_1차시\04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99" y="1255406"/>
            <a:ext cx="10421502" cy="5670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06007" y="7110908"/>
            <a:ext cx="956511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 영상 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: MBC 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뉴스 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2024.05.30. &lt;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백혈병 직원 해고한 삼성전자 협력업체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＂</a:t>
            </a:r>
            <a:r>
              <a:rPr lang="ko-KR" altLang="en-US" sz="1100" spc="-40" dirty="0" err="1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아픈건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 </a:t>
            </a:r>
            <a:r>
              <a:rPr lang="ko-KR" altLang="en-US" sz="1100" spc="-40" dirty="0" err="1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부모책임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)&gt; (3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분 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34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초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) https://www.youtube.com/watch?v=Jjb1M1re4Yg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188" y="2196455"/>
            <a:ext cx="7971114" cy="421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05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67680"/>
            <a:ext cx="6199520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현장실습과정</a:t>
            </a:r>
            <a:r>
              <a:rPr lang="ko-KR" altLang="en-US" sz="3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에서의</a:t>
            </a:r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인권</a:t>
            </a:r>
            <a:r>
              <a:rPr lang="en-US" altLang="ko-KR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endParaRPr lang="ko-KR" altLang="en-US" sz="4600" b="1" spc="-30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7172" name="Picture 4" descr="D:\01.프로젝트-SUM\[프로젝트]취업지원센터\18.표준교안ppt제작\png저장\3-1_1차시\04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99" y="1255406"/>
            <a:ext cx="10421502" cy="5670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790350" y="7110908"/>
            <a:ext cx="91964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 영상 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: MBC 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뉴스 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2024.07.07. &lt;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사망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 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사고에 이례적 공장 공개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, “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황화수소 미량 검출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&gt; (2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분 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14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초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) https://www.youtube.com/watch?v=--tKeISfQ-8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212" y="1908423"/>
            <a:ext cx="7601272" cy="464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8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EC6F131F-9732-4E9F-AB24-03EABBEA2F54}"/>
              </a:ext>
            </a:extLst>
          </p:cNvPr>
          <p:cNvSpPr/>
          <p:nvPr/>
        </p:nvSpPr>
        <p:spPr>
          <a:xfrm>
            <a:off x="287090" y="367680"/>
            <a:ext cx="6758968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 시 챙겨야 할 서류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156" y="1176108"/>
            <a:ext cx="4917627" cy="633732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7913" y="1155296"/>
            <a:ext cx="5021879" cy="635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78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EC6F131F-9732-4E9F-AB24-03EABBEA2F54}"/>
              </a:ext>
            </a:extLst>
          </p:cNvPr>
          <p:cNvSpPr/>
          <p:nvPr/>
        </p:nvSpPr>
        <p:spPr>
          <a:xfrm>
            <a:off x="287090" y="324247"/>
            <a:ext cx="6901635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 시 챙겨야 할 서류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090" y="1060590"/>
            <a:ext cx="5157034" cy="648441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5459" y="1044327"/>
            <a:ext cx="5043389" cy="651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06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EC6F131F-9732-4E9F-AB24-03EABBEA2F54}"/>
              </a:ext>
            </a:extLst>
          </p:cNvPr>
          <p:cNvSpPr/>
          <p:nvPr/>
        </p:nvSpPr>
        <p:spPr>
          <a:xfrm>
            <a:off x="287090" y="367680"/>
            <a:ext cx="6901635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 시 챙겨야 할 서류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0396" y="1171891"/>
            <a:ext cx="4887488" cy="638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50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EC6F131F-9732-4E9F-AB24-03EABBEA2F54}"/>
              </a:ext>
            </a:extLst>
          </p:cNvPr>
          <p:cNvSpPr/>
          <p:nvPr/>
        </p:nvSpPr>
        <p:spPr>
          <a:xfrm>
            <a:off x="287090" y="367680"/>
            <a:ext cx="6758968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 시 챙겨야 할 서류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E80103-A2DA-4A76-9AE0-2F7943B5A102}"/>
              </a:ext>
            </a:extLst>
          </p:cNvPr>
          <p:cNvSpPr txBox="1"/>
          <p:nvPr/>
        </p:nvSpPr>
        <p:spPr>
          <a:xfrm>
            <a:off x="319032" y="1217654"/>
            <a:ext cx="979308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>
                <a:highlight>
                  <a:srgbClr val="FFFF00"/>
                </a:highlight>
                <a:latin typeface="HY헤드라인M" panose="02030600000101010101" pitchFamily="18" charset="-127"/>
                <a:ea typeface="HY헤드라인M" panose="02030600000101010101" pitchFamily="18" charset="-127"/>
              </a:rPr>
              <a:t>학교 제출</a:t>
            </a:r>
            <a:endParaRPr lang="en-US" altLang="ko-KR" sz="2800" b="1" dirty="0">
              <a:highlight>
                <a:srgbClr val="FFFF00"/>
              </a:highligh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1. 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산업체 채용형 현장실습 참여 동의서</a:t>
            </a:r>
          </a:p>
          <a:p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2. 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취업전환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 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학생 출결일지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HIFIVE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에 일지 입력</a:t>
            </a:r>
          </a:p>
          <a:p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3. 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 변경 합의서</a:t>
            </a:r>
          </a:p>
          <a:p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4. 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 결과보고서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학생용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5. 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취업전환 동의서</a:t>
            </a:r>
          </a:p>
          <a:p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6. 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근로계약서</a:t>
            </a:r>
            <a:endParaRPr lang="en-US" altLang="ko-KR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CDA941-2703-48BA-8DDE-6AF60A246796}"/>
              </a:ext>
            </a:extLst>
          </p:cNvPr>
          <p:cNvSpPr txBox="1"/>
          <p:nvPr/>
        </p:nvSpPr>
        <p:spPr>
          <a:xfrm>
            <a:off x="353520" y="3644751"/>
            <a:ext cx="98650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>
                <a:highlight>
                  <a:srgbClr val="FFFF00"/>
                </a:highlight>
                <a:latin typeface="HY헤드라인M" panose="02030600000101010101" pitchFamily="18" charset="-127"/>
                <a:ea typeface="HY헤드라인M" panose="02030600000101010101" pitchFamily="18" charset="-127"/>
              </a:rPr>
              <a:t>학교로부터 받아야 할 서류</a:t>
            </a:r>
            <a:endParaRPr lang="en-US" altLang="ko-KR" sz="2800" b="1" dirty="0">
              <a:highlight>
                <a:srgbClr val="FFFF00"/>
              </a:highligh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1. (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참가 기업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 프로그램 운영계획서</a:t>
            </a:r>
          </a:p>
          <a:p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2. 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현장실습표준협약서</a:t>
            </a:r>
          </a:p>
          <a:p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3. 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안전 장구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마스크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실습복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등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보험 가입 여부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6C197D-F95E-4252-A619-6D4585F6DE29}"/>
              </a:ext>
            </a:extLst>
          </p:cNvPr>
          <p:cNvSpPr txBox="1"/>
          <p:nvPr/>
        </p:nvSpPr>
        <p:spPr>
          <a:xfrm>
            <a:off x="353520" y="5144815"/>
            <a:ext cx="1003916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>
                <a:highlight>
                  <a:srgbClr val="FFFF00"/>
                </a:highlight>
                <a:latin typeface="HY헤드라인M" panose="02030600000101010101" pitchFamily="18" charset="-127"/>
                <a:ea typeface="HY헤드라인M" panose="02030600000101010101" pitchFamily="18" charset="-127"/>
              </a:rPr>
              <a:t>기업이나 국가로부터 받아야 하는 수당</a:t>
            </a:r>
            <a:endParaRPr lang="en-US" altLang="ko-KR" sz="2800" b="1" dirty="0">
              <a:highlight>
                <a:srgbClr val="FFFF00"/>
              </a:highligh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457200" indent="-457200">
              <a:buAutoNum type="arabicPeriod"/>
            </a:pP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 수당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기업으로부터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): </a:t>
            </a:r>
            <a:r>
              <a:rPr lang="ko-KR" altLang="en-US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최저임금의 </a:t>
            </a:r>
            <a:r>
              <a:rPr lang="en-US" altLang="ko-KR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40%</a:t>
            </a:r>
            <a:r>
              <a:rPr lang="ko-KR" altLang="en-US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이상</a:t>
            </a:r>
            <a:endParaRPr lang="en-US" altLang="ko-KR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457200" indent="-457200">
              <a:buAutoNum type="arabicPeriod"/>
            </a:pP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 지원금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정부 및 지자체</a:t>
            </a:r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): </a:t>
            </a:r>
            <a:r>
              <a:rPr lang="ko-KR" altLang="en-US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최저임금의 </a:t>
            </a:r>
            <a:r>
              <a:rPr lang="en-US" altLang="ko-KR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60</a:t>
            </a:r>
            <a:r>
              <a:rPr lang="en-US" altLang="ko-KR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%</a:t>
            </a:r>
            <a:r>
              <a:rPr lang="ko-KR" altLang="en-US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이상</a:t>
            </a:r>
            <a:endParaRPr lang="en-US" altLang="ko-KR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457200" indent="-457200">
              <a:buAutoNum type="arabicPeriod"/>
            </a:pPr>
            <a:r>
              <a:rPr lang="ko-KR" altLang="en-US" b="1" dirty="0" smtClean="0">
                <a:solidFill>
                  <a:srgbClr val="22B4E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취업연계 </a:t>
            </a:r>
            <a:r>
              <a:rPr lang="ko-KR" altLang="en-US" b="1" dirty="0">
                <a:solidFill>
                  <a:srgbClr val="22B4E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장려금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재직기간에 따라 학생 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인 </a:t>
            </a:r>
            <a:r>
              <a:rPr lang="en-US" altLang="ko-KR" b="1" dirty="0">
                <a:solidFill>
                  <a:srgbClr val="22B4E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500</a:t>
            </a:r>
            <a:r>
              <a:rPr lang="ko-KR" altLang="en-US" b="1" dirty="0">
                <a:solidFill>
                  <a:srgbClr val="22B4E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만원 </a:t>
            </a:r>
            <a:r>
              <a:rPr lang="en-US" altLang="ko-KR" dirty="0">
                <a:solidFill>
                  <a:srgbClr val="22B4E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</a:t>
            </a:r>
            <a:r>
              <a:rPr lang="ko-KR" altLang="en-US" dirty="0">
                <a:solidFill>
                  <a:srgbClr val="22B4E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회 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분할 지급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en-US" altLang="ko-KR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fontAlgn="base" latinLnBrk="0"/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(1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차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 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사업기준일로부터 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년 이내 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개월 재직 시 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200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만 원 지급</a:t>
            </a:r>
          </a:p>
          <a:p>
            <a:pPr fontAlgn="base"/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(2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차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 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사업기준일로부터 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30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개월 이내 추가 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9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개월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총 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년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 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재직 시 추가 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300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만원 지급 </a:t>
            </a:r>
          </a:p>
        </p:txBody>
      </p:sp>
    </p:spTree>
    <p:extLst>
      <p:ext uri="{BB962C8B-B14F-4D97-AF65-F5344CB8AC3E}">
        <p14:creationId xmlns:p14="http://schemas.microsoft.com/office/powerpoint/2010/main" val="1395015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1133079" y="1924050"/>
            <a:ext cx="9254181" cy="4903518"/>
            <a:chOff x="1133079" y="1924050"/>
            <a:chExt cx="8462093" cy="4903518"/>
          </a:xfrm>
        </p:grpSpPr>
        <p:sp>
          <p:nvSpPr>
            <p:cNvPr id="11" name="TextBox 10"/>
            <p:cNvSpPr txBox="1"/>
            <p:nvPr/>
          </p:nvSpPr>
          <p:spPr>
            <a:xfrm>
              <a:off x="1133079" y="1946651"/>
              <a:ext cx="8462093" cy="4858316"/>
            </a:xfrm>
            <a:prstGeom prst="roundRect">
              <a:avLst>
                <a:gd name="adj" fmla="val 4376"/>
              </a:avLst>
            </a:prstGeom>
            <a:solidFill>
              <a:srgbClr val="9D9D9D"/>
            </a:solidFill>
            <a:ln w="38100">
              <a:noFill/>
            </a:ln>
          </p:spPr>
          <p:txBody>
            <a:bodyPr wrap="none" lIns="216000" tIns="0" rIns="0" bIns="0" rtlCol="0" anchor="ctr" anchorCtr="0">
              <a:noAutofit/>
            </a:bodyPr>
            <a:lstStyle/>
            <a:p>
              <a:pPr>
                <a:spcAft>
                  <a:spcPts val="100"/>
                </a:spcAft>
              </a:pPr>
              <a:endParaRPr lang="ko-KR" altLang="en-US" sz="2400" spc="-150" dirty="0">
                <a:solidFill>
                  <a:srgbClr val="2599D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85479" y="1924050"/>
              <a:ext cx="8165677" cy="4903518"/>
            </a:xfrm>
            <a:prstGeom prst="roundRect">
              <a:avLst>
                <a:gd name="adj" fmla="val 4376"/>
              </a:avLst>
            </a:prstGeom>
            <a:solidFill>
              <a:srgbClr val="EDEDED"/>
            </a:solidFill>
            <a:ln w="38100">
              <a:noFill/>
            </a:ln>
          </p:spPr>
          <p:txBody>
            <a:bodyPr wrap="none" lIns="216000" tIns="0" rIns="0" bIns="0" rtlCol="0" anchor="ctr" anchorCtr="0">
              <a:noAutofit/>
            </a:bodyPr>
            <a:lstStyle/>
            <a:p>
              <a:pPr>
                <a:spcAft>
                  <a:spcPts val="100"/>
                </a:spcAft>
              </a:pPr>
              <a:endParaRPr lang="ko-KR" altLang="en-US" sz="2400" spc="-150" dirty="0">
                <a:solidFill>
                  <a:srgbClr val="2599D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sp>
        <p:nvSpPr>
          <p:cNvPr id="13" name="직사각형 12"/>
          <p:cNvSpPr/>
          <p:nvPr/>
        </p:nvSpPr>
        <p:spPr>
          <a:xfrm>
            <a:off x="287090" y="367680"/>
            <a:ext cx="10160540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</a:t>
            </a:r>
            <a:r>
              <a:rPr lang="ko-KR" altLang="en-US" sz="32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에서</a:t>
            </a:r>
            <a:r>
              <a:rPr lang="ko-KR" altLang="en-US" sz="3200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기억할 내용 </a:t>
            </a:r>
            <a:r>
              <a:rPr lang="en-US" altLang="ko-KR" sz="4000" spc="-150" dirty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4000" spc="-150" dirty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현장실습표준협약서</a:t>
            </a:r>
            <a:r>
              <a:rPr lang="en-US" altLang="ko-KR" sz="4000" spc="-150" dirty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sz="4000" spc="-150" dirty="0">
              <a:solidFill>
                <a:srgbClr val="C0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58560" y="7110908"/>
            <a:ext cx="36599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ko-KR" altLang="en-US" sz="1100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참조 </a:t>
            </a:r>
            <a:r>
              <a:rPr lang="en-US" altLang="ko-KR" sz="1100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ko-KR" altLang="en-US" sz="1100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 표준협약서 </a:t>
            </a:r>
            <a:r>
              <a:rPr lang="en-US" altLang="ko-KR" sz="1100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 </a:t>
            </a:r>
            <a:r>
              <a:rPr lang="ko-KR" altLang="en-US" sz="1100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교육부 고시 제</a:t>
            </a:r>
            <a:r>
              <a:rPr lang="en-US" altLang="ko-KR" sz="1100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2018-165</a:t>
            </a:r>
            <a:r>
              <a:rPr lang="ko-KR" altLang="en-US" sz="1100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호</a:t>
            </a:r>
            <a:r>
              <a:rPr lang="en-US" altLang="ko-KR" sz="1100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2018.9.28. 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73126" y="2042914"/>
            <a:ext cx="33223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"/>
              </a:spcAft>
            </a:pPr>
            <a:r>
              <a:rPr lang="ko-KR" altLang="en-US" spc="-15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제</a:t>
            </a:r>
            <a:r>
              <a:rPr lang="en-US" altLang="ko-KR" spc="-15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5</a:t>
            </a:r>
            <a:r>
              <a:rPr lang="ko-KR" altLang="en-US" spc="-15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 </a:t>
            </a:r>
            <a:r>
              <a:rPr lang="en-US" altLang="ko-KR" spc="-15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 </a:t>
            </a:r>
            <a:r>
              <a:rPr lang="ko-KR" altLang="en-US" spc="-15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현장실습기관의 의무 </a:t>
            </a:r>
            <a:r>
              <a:rPr lang="en-US" altLang="ko-KR" spc="-15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en-US" altLang="ko-KR" sz="1800" spc="-15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82651" y="2402954"/>
            <a:ext cx="6134372" cy="17620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altLang="ko-KR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현장 전공과 희망을 고려한 현장실습부서 배치 및 순환실습기회 제공</a:t>
            </a:r>
          </a:p>
          <a:p>
            <a:pPr>
              <a:spcAft>
                <a:spcPts val="300"/>
              </a:spcAft>
            </a:pPr>
            <a:r>
              <a:rPr lang="en-US" altLang="ko-KR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현장실습에 부합하는 범위 내에서 과제 부여</a:t>
            </a:r>
          </a:p>
          <a:p>
            <a:pPr>
              <a:spcAft>
                <a:spcPts val="300"/>
              </a:spcAft>
            </a:pPr>
            <a:r>
              <a:rPr lang="en-US" altLang="ko-KR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현장실습에 필요한 시설</a:t>
            </a:r>
            <a:r>
              <a:rPr lang="en-US" altLang="ko-KR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공구</a:t>
            </a:r>
            <a:r>
              <a:rPr lang="en-US" altLang="ko-KR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재료 등 제공</a:t>
            </a:r>
          </a:p>
          <a:p>
            <a:pPr>
              <a:spcAft>
                <a:spcPts val="300"/>
              </a:spcAft>
            </a:pPr>
            <a:r>
              <a:rPr lang="en-US" altLang="ko-KR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현장실습을 지도 담당자를 배치</a:t>
            </a:r>
            <a:r>
              <a:rPr lang="en-US" altLang="ko-KR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현장 실습생  지도</a:t>
            </a:r>
          </a:p>
          <a:p>
            <a:pPr>
              <a:spcAft>
                <a:spcPts val="300"/>
              </a:spcAft>
            </a:pPr>
            <a:r>
              <a:rPr lang="en-US" altLang="ko-KR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“</a:t>
            </a:r>
            <a:r>
              <a:rPr lang="ko-KR" altLang="en-US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직업교육훈련기관에 협조하고 개선 및 변경사항을 반영</a:t>
            </a:r>
          </a:p>
          <a:p>
            <a:pPr>
              <a:spcAft>
                <a:spcPts val="300"/>
              </a:spcAft>
            </a:pPr>
            <a:r>
              <a:rPr lang="en-US" altLang="ko-KR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노동관계법령 교육 및 직장 내 성희롱 예방교육</a:t>
            </a:r>
            <a:endParaRPr lang="en-US" altLang="ko-KR" sz="1600" spc="-15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47037" y="1740024"/>
            <a:ext cx="3182764" cy="534739"/>
          </a:xfrm>
          <a:prstGeom prst="roundRect">
            <a:avLst>
              <a:gd name="adj" fmla="val 14375"/>
            </a:avLst>
          </a:prstGeom>
          <a:solidFill>
            <a:srgbClr val="575757"/>
          </a:solidFill>
          <a:ln w="38100"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Aft>
                <a:spcPts val="100"/>
              </a:spcAft>
            </a:pPr>
            <a:r>
              <a:rPr lang="ko-KR" altLang="en-US" sz="24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권리 카드 ① </a:t>
            </a:r>
            <a:r>
              <a:rPr lang="en-US" altLang="ko-KR" sz="2400" spc="-150" dirty="0">
                <a:solidFill>
                  <a:schemeClr val="accent5">
                    <a:lumMod val="40000"/>
                    <a:lumOff val="6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 </a:t>
            </a:r>
            <a:r>
              <a:rPr lang="ko-KR" altLang="en-US" sz="2400" spc="-150" dirty="0">
                <a:solidFill>
                  <a:schemeClr val="accent5">
                    <a:lumMod val="40000"/>
                    <a:lumOff val="6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사업자 ① </a:t>
            </a:r>
            <a:r>
              <a:rPr lang="en-US" altLang="ko-KR" sz="2400" spc="-150" dirty="0">
                <a:solidFill>
                  <a:schemeClr val="accent5">
                    <a:lumMod val="40000"/>
                    <a:lumOff val="6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sz="2400" spc="-150" dirty="0">
              <a:solidFill>
                <a:schemeClr val="accent5">
                  <a:lumMod val="40000"/>
                  <a:lumOff val="60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73126" y="4311684"/>
            <a:ext cx="22608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"/>
              </a:spcAft>
            </a:pPr>
            <a:r>
              <a:rPr lang="ko-KR" altLang="en-US" spc="-15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제</a:t>
            </a:r>
            <a:r>
              <a:rPr lang="en-US" altLang="ko-KR" spc="-15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14</a:t>
            </a:r>
            <a:r>
              <a:rPr lang="ko-KR" altLang="en-US" spc="-15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 </a:t>
            </a:r>
            <a:r>
              <a:rPr lang="en-US" altLang="ko-KR" spc="-15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 </a:t>
            </a:r>
            <a:r>
              <a:rPr lang="ko-KR" altLang="en-US" spc="-15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복리후생 </a:t>
            </a:r>
            <a:r>
              <a:rPr lang="en-US" altLang="ko-KR" spc="-15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 </a:t>
            </a:r>
            <a:endParaRPr lang="en-US" altLang="ko-KR" sz="1800" spc="-15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82651" y="4671724"/>
            <a:ext cx="5623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altLang="ko-KR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식당</a:t>
            </a:r>
            <a:r>
              <a:rPr lang="en-US" altLang="ko-KR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휴게실</a:t>
            </a:r>
            <a:r>
              <a:rPr lang="en-US" altLang="ko-KR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의무실</a:t>
            </a:r>
            <a:r>
              <a:rPr lang="en-US" altLang="ko-KR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기숙사</a:t>
            </a:r>
            <a:r>
              <a:rPr lang="en-US" altLang="ko-KR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통근버스 등의 복리후생시설 제공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73126" y="5177358"/>
            <a:ext cx="39600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"/>
              </a:spcAft>
            </a:pPr>
            <a:r>
              <a:rPr lang="ko-KR" altLang="en-US" spc="-15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제</a:t>
            </a:r>
            <a:r>
              <a:rPr lang="en-US" altLang="ko-KR" spc="-15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13</a:t>
            </a:r>
            <a:r>
              <a:rPr lang="ko-KR" altLang="en-US" spc="-15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 </a:t>
            </a:r>
            <a:r>
              <a:rPr lang="en-US" altLang="ko-KR" spc="-15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 </a:t>
            </a:r>
            <a:r>
              <a:rPr lang="ko-KR" altLang="en-US" spc="-15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 수당 및 용품 등 </a:t>
            </a:r>
            <a:r>
              <a:rPr lang="en-US" altLang="ko-KR" spc="-15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 </a:t>
            </a:r>
            <a:endParaRPr lang="en-US" altLang="ko-KR" sz="1800" spc="-15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82651" y="5537398"/>
            <a:ext cx="9065943" cy="11926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altLang="ko-KR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 수당 지급 날짜 명시</a:t>
            </a:r>
            <a:r>
              <a:rPr lang="en-US" altLang="ko-KR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시간당 </a:t>
            </a:r>
            <a:r>
              <a:rPr lang="en-US" altLang="ko-KR" sz="1600" spc="-150" dirty="0" smtClean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4,900</a:t>
            </a:r>
            <a:r>
              <a:rPr lang="ko-KR" altLang="en-US" sz="1600" spc="-150" dirty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원</a:t>
            </a:r>
            <a:r>
              <a:rPr lang="en-US" altLang="ko-KR" sz="1600" spc="-150" dirty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en-US" altLang="ko-KR" sz="1600" spc="-150" dirty="0" smtClean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2025</a:t>
            </a:r>
            <a:r>
              <a:rPr lang="ko-KR" altLang="en-US" sz="1600" spc="-150" dirty="0" smtClean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 </a:t>
            </a:r>
            <a:r>
              <a:rPr lang="ko-KR" altLang="en-US" sz="1600" spc="-150" dirty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기준</a:t>
            </a:r>
            <a:r>
              <a:rPr lang="en-US" altLang="ko-KR" sz="1600" spc="-150" dirty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r>
              <a:rPr lang="ko-KR" altLang="en-US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이상</a:t>
            </a:r>
            <a:r>
              <a:rPr lang="en-US" altLang="ko-KR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sz="1600" spc="-15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spcAft>
                <a:spcPts val="300"/>
              </a:spcAft>
            </a:pPr>
            <a:r>
              <a:rPr lang="en-US" altLang="ko-KR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중도 포기 혹은 무단 결근한 경우 실습 일수에 비례하여 현장실습 수당 지급 </a:t>
            </a:r>
            <a:r>
              <a:rPr lang="en-US" altLang="ko-KR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 </a:t>
            </a:r>
            <a:r>
              <a:rPr lang="ko-KR" altLang="en-US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매월 혹은 매일 수당 명시 </a:t>
            </a:r>
            <a:r>
              <a:rPr lang="en-US" altLang="ko-KR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</a:p>
          <a:p>
            <a:pPr>
              <a:spcAft>
                <a:spcPts val="300"/>
              </a:spcAft>
            </a:pPr>
            <a:r>
              <a:rPr lang="en-US" altLang="ko-KR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중식 제공은 사규 및 사업장 관행을 따름</a:t>
            </a:r>
          </a:p>
          <a:p>
            <a:pPr>
              <a:spcAft>
                <a:spcPts val="300"/>
              </a:spcAft>
            </a:pPr>
            <a:r>
              <a:rPr lang="en-US" altLang="ko-KR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현장실습교재</a:t>
            </a:r>
            <a:r>
              <a:rPr lang="en-US" altLang="ko-KR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작업복</a:t>
            </a:r>
            <a:r>
              <a:rPr lang="en-US" altLang="ko-KR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실습 재료</a:t>
            </a:r>
            <a:r>
              <a:rPr lang="en-US" altLang="ko-KR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개인용 공구</a:t>
            </a:r>
            <a:r>
              <a:rPr lang="en-US" altLang="ko-KR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안전 보호구</a:t>
            </a:r>
            <a:r>
              <a:rPr lang="en-US" altLang="ko-KR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6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기타 현장실습에 필요한 물품 무상 제공</a:t>
            </a:r>
          </a:p>
        </p:txBody>
      </p:sp>
    </p:spTree>
    <p:extLst>
      <p:ext uri="{BB962C8B-B14F-4D97-AF65-F5344CB8AC3E}">
        <p14:creationId xmlns:p14="http://schemas.microsoft.com/office/powerpoint/2010/main" val="249906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67680"/>
            <a:ext cx="10275957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</a:t>
            </a:r>
            <a:r>
              <a:rPr lang="ko-KR" altLang="en-US" sz="3200" b="1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에서 기억할 내용 </a:t>
            </a:r>
            <a:r>
              <a:rPr lang="en-US" altLang="ko-KR" sz="4000" b="1" spc="-150" dirty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4000" b="1" spc="-150" dirty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현장실습표준협약서</a:t>
            </a:r>
            <a:r>
              <a:rPr lang="en-US" altLang="ko-KR" sz="4000" b="1" spc="-150" dirty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sz="4000" b="1" spc="-15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21507" name="Picture 3" descr="D:\01.프로젝트-SUM\[프로젝트]취업지원센터\18.표준교안ppt제작\png저장\3-1_1차시\21-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896" y="4401866"/>
            <a:ext cx="1517904" cy="161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D:\01.프로젝트-SUM\[프로젝트]취업지원센터\18.표준교안ppt제작\png저장\3-1_1차시\21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81" y="2052439"/>
            <a:ext cx="1536192" cy="1548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타원 14"/>
          <p:cNvSpPr/>
          <p:nvPr/>
        </p:nvSpPr>
        <p:spPr>
          <a:xfrm>
            <a:off x="2238673" y="1898646"/>
            <a:ext cx="503251" cy="511180"/>
          </a:xfrm>
          <a:prstGeom prst="ellipse">
            <a:avLst/>
          </a:prstGeom>
          <a:solidFill>
            <a:srgbClr val="57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36000" rtlCol="0" anchor="ctr"/>
          <a:lstStyle/>
          <a:p>
            <a:pPr algn="ctr"/>
            <a:r>
              <a:rPr lang="en-US" altLang="ko-KR" sz="28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endParaRPr lang="ko-KR" altLang="en-US" sz="28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2052977" y="2458587"/>
            <a:ext cx="7528343" cy="1077218"/>
          </a:xfrm>
          <a:prstGeom prst="rect">
            <a:avLst/>
          </a:prstGeom>
        </p:spPr>
        <p:txBody>
          <a:bodyPr wrap="none" anchor="t" anchorCtr="0">
            <a:spAutoFit/>
          </a:bodyPr>
          <a:lstStyle/>
          <a:p>
            <a:r>
              <a:rPr lang="ko-KR" altLang="en-US" sz="3200" spc="-220" dirty="0">
                <a:solidFill>
                  <a:srgbClr val="1860A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사업주는 별도의 인력을 두고 </a:t>
            </a:r>
          </a:p>
          <a:p>
            <a:r>
              <a:rPr lang="ko-KR" altLang="en-US" sz="3200" spc="-220" dirty="0">
                <a:solidFill>
                  <a:srgbClr val="1860A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                   현장실습생을 지도해야 한다</a:t>
            </a:r>
            <a:r>
              <a:rPr lang="en-US" altLang="ko-KR" sz="3200" spc="-220" dirty="0">
                <a:solidFill>
                  <a:srgbClr val="1860A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endParaRPr lang="ko-KR" altLang="en-US" sz="3200" spc="-220" dirty="0">
              <a:solidFill>
                <a:srgbClr val="1860AB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20375F08-9BA6-4DB4-A972-E845E96D43E1}"/>
              </a:ext>
            </a:extLst>
          </p:cNvPr>
          <p:cNvGrpSpPr/>
          <p:nvPr/>
        </p:nvGrpSpPr>
        <p:grpSpPr>
          <a:xfrm>
            <a:off x="4572664" y="3951462"/>
            <a:ext cx="6140333" cy="2554721"/>
            <a:chOff x="3867150" y="3971925"/>
            <a:chExt cx="6140333" cy="2554721"/>
          </a:xfrm>
        </p:grpSpPr>
        <p:sp>
          <p:nvSpPr>
            <p:cNvPr id="8" name="TextBox 7"/>
            <p:cNvSpPr txBox="1"/>
            <p:nvPr/>
          </p:nvSpPr>
          <p:spPr>
            <a:xfrm>
              <a:off x="4156472" y="4140671"/>
              <a:ext cx="5461868" cy="2217229"/>
            </a:xfrm>
            <a:prstGeom prst="roundRect">
              <a:avLst>
                <a:gd name="adj" fmla="val 10223"/>
              </a:avLst>
            </a:prstGeom>
            <a:noFill/>
            <a:ln w="76200" cap="sq" cmpd="sng">
              <a:solidFill>
                <a:srgbClr val="878787"/>
              </a:solidFill>
              <a:prstDash val="solid"/>
              <a:miter lim="800000"/>
            </a:ln>
          </p:spPr>
          <p:txBody>
            <a:bodyPr wrap="none" rtlCol="0" anchor="ctr" anchorCtr="0">
              <a:noAutofit/>
            </a:bodyPr>
            <a:lstStyle/>
            <a:p>
              <a:pPr algn="ctr">
                <a:spcAft>
                  <a:spcPts val="500"/>
                </a:spcAft>
              </a:pPr>
              <a:r>
                <a:rPr lang="ko-KR" altLang="en-US" spc="-140" dirty="0">
                  <a:solidFill>
                    <a:srgbClr val="E84246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제</a:t>
              </a:r>
              <a:r>
                <a:rPr lang="en-US" altLang="ko-KR" spc="-140" dirty="0">
                  <a:solidFill>
                    <a:srgbClr val="E84246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5</a:t>
              </a:r>
              <a:r>
                <a:rPr lang="ko-KR" altLang="en-US" spc="-140" dirty="0">
                  <a:solidFill>
                    <a:srgbClr val="E84246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조 </a:t>
              </a:r>
              <a:r>
                <a:rPr lang="en-US" altLang="ko-KR" spc="-140" dirty="0">
                  <a:solidFill>
                    <a:srgbClr val="E84246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( </a:t>
              </a:r>
              <a:r>
                <a:rPr lang="ko-KR" altLang="en-US" spc="-140" dirty="0">
                  <a:solidFill>
                    <a:srgbClr val="E84246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현장실습기관의 의무 </a:t>
              </a:r>
              <a:r>
                <a:rPr lang="en-US" altLang="ko-KR" spc="-140" dirty="0">
                  <a:solidFill>
                    <a:srgbClr val="E84246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)</a:t>
              </a:r>
              <a:endParaRPr lang="en-US" altLang="ko-KR" spc="-180" dirty="0"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  <a:p>
              <a:pPr algn="ctr">
                <a:spcAft>
                  <a:spcPts val="500"/>
                </a:spcAft>
              </a:pPr>
              <a:r>
                <a:rPr lang="ko-KR" altLang="en-US" spc="-11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현장실습을 지도 담당자를 배치하여</a:t>
              </a:r>
              <a:endParaRPr lang="en-US" altLang="ko-KR" spc="-110" dirty="0"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  <a:p>
              <a:pPr algn="ctr">
                <a:spcAft>
                  <a:spcPts val="500"/>
                </a:spcAft>
              </a:pPr>
              <a:r>
                <a:rPr lang="ko-KR" altLang="en-US" spc="-11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현장 실습생  지도하여야 한다</a:t>
              </a:r>
              <a:r>
                <a:rPr lang="en-US" altLang="ko-KR" spc="-11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.</a:t>
              </a:r>
              <a:endParaRPr lang="ko-KR" altLang="en-US" spc="-110" dirty="0"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pic>
          <p:nvPicPr>
            <p:cNvPr id="9" name="Picture 5" descr="D:\01.프로젝트-SUM\[프로젝트]취업지원센터\18.표준교안ppt제작\png저장\2-1_1차시\48-2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7150" y="3971925"/>
              <a:ext cx="1048512" cy="487680"/>
            </a:xfrm>
            <a:prstGeom prst="rect">
              <a:avLst/>
            </a:prstGeom>
            <a:solidFill>
              <a:srgbClr val="EDEDED"/>
            </a:solidFill>
          </p:spPr>
        </p:pic>
        <p:pic>
          <p:nvPicPr>
            <p:cNvPr id="10" name="Picture 5" descr="D:\01.프로젝트-SUM\[프로젝트]취업지원센터\18.표준교안ppt제작\png저장\2-1_1차시\48-2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8958971" y="6038966"/>
              <a:ext cx="1048512" cy="487680"/>
            </a:xfrm>
            <a:prstGeom prst="rect">
              <a:avLst/>
            </a:prstGeom>
            <a:solidFill>
              <a:srgbClr val="EDEDED"/>
            </a:solidFill>
          </p:spPr>
        </p:pic>
      </p:grpSp>
    </p:spTree>
    <p:extLst>
      <p:ext uri="{BB962C8B-B14F-4D97-AF65-F5344CB8AC3E}">
        <p14:creationId xmlns:p14="http://schemas.microsoft.com/office/powerpoint/2010/main" val="21013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그룹 20"/>
          <p:cNvGrpSpPr/>
          <p:nvPr/>
        </p:nvGrpSpPr>
        <p:grpSpPr>
          <a:xfrm>
            <a:off x="1133079" y="1924050"/>
            <a:ext cx="9038157" cy="4903518"/>
            <a:chOff x="1133079" y="1924050"/>
            <a:chExt cx="8462093" cy="4903518"/>
          </a:xfrm>
        </p:grpSpPr>
        <p:sp>
          <p:nvSpPr>
            <p:cNvPr id="22" name="TextBox 21"/>
            <p:cNvSpPr txBox="1"/>
            <p:nvPr/>
          </p:nvSpPr>
          <p:spPr>
            <a:xfrm>
              <a:off x="1133079" y="1946651"/>
              <a:ext cx="8462093" cy="4858316"/>
            </a:xfrm>
            <a:prstGeom prst="roundRect">
              <a:avLst>
                <a:gd name="adj" fmla="val 4376"/>
              </a:avLst>
            </a:prstGeom>
            <a:solidFill>
              <a:srgbClr val="9D9D9D"/>
            </a:solidFill>
            <a:ln w="38100">
              <a:noFill/>
            </a:ln>
          </p:spPr>
          <p:txBody>
            <a:bodyPr wrap="none" lIns="216000" tIns="0" rIns="0" bIns="0" rtlCol="0" anchor="ctr" anchorCtr="0">
              <a:noAutofit/>
            </a:bodyPr>
            <a:lstStyle/>
            <a:p>
              <a:pPr>
                <a:spcAft>
                  <a:spcPts val="100"/>
                </a:spcAft>
              </a:pPr>
              <a:endParaRPr lang="ko-KR" altLang="en-US" sz="2400" spc="-320" dirty="0">
                <a:solidFill>
                  <a:srgbClr val="2599D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285479" y="1924050"/>
              <a:ext cx="8165677" cy="4903518"/>
            </a:xfrm>
            <a:prstGeom prst="roundRect">
              <a:avLst>
                <a:gd name="adj" fmla="val 4376"/>
              </a:avLst>
            </a:prstGeom>
            <a:solidFill>
              <a:srgbClr val="EDEDED"/>
            </a:solidFill>
            <a:ln w="38100">
              <a:noFill/>
            </a:ln>
          </p:spPr>
          <p:txBody>
            <a:bodyPr wrap="none" lIns="216000" tIns="0" rIns="0" bIns="0" rtlCol="0" anchor="ctr" anchorCtr="0">
              <a:noAutofit/>
            </a:bodyPr>
            <a:lstStyle/>
            <a:p>
              <a:pPr>
                <a:spcAft>
                  <a:spcPts val="100"/>
                </a:spcAft>
              </a:pPr>
              <a:endParaRPr lang="ko-KR" altLang="en-US" sz="2400" spc="-320" dirty="0">
                <a:solidFill>
                  <a:srgbClr val="2599D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sp>
        <p:nvSpPr>
          <p:cNvPr id="13" name="직사각형 12"/>
          <p:cNvSpPr/>
          <p:nvPr/>
        </p:nvSpPr>
        <p:spPr>
          <a:xfrm>
            <a:off x="287090" y="367680"/>
            <a:ext cx="9795056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</a:t>
            </a:r>
            <a:r>
              <a:rPr lang="ko-KR" altLang="en-US" sz="32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에서 기억할 내용 </a:t>
            </a:r>
            <a:r>
              <a:rPr lang="en-US" altLang="ko-KR" sz="4000" spc="-300" dirty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4000" spc="-300" dirty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현장실습표준협약서</a:t>
            </a:r>
            <a:r>
              <a:rPr lang="en-US" altLang="ko-KR" sz="4000" spc="-300" dirty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sz="4000" spc="-300" dirty="0">
              <a:solidFill>
                <a:srgbClr val="C0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12952" y="7110908"/>
            <a:ext cx="43511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ko-KR" altLang="en-US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참조 </a:t>
            </a:r>
            <a:r>
              <a:rPr lang="en-US" altLang="ko-KR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ko-KR" altLang="en-US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 표준협약서 </a:t>
            </a:r>
            <a:r>
              <a:rPr lang="en-US" altLang="ko-KR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 </a:t>
            </a:r>
            <a:r>
              <a:rPr lang="ko-KR" altLang="en-US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교육부 고시 제</a:t>
            </a:r>
            <a:r>
              <a:rPr lang="en-US" altLang="ko-KR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2018-165</a:t>
            </a:r>
            <a:r>
              <a:rPr lang="ko-KR" altLang="en-US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호</a:t>
            </a:r>
            <a:r>
              <a:rPr lang="en-US" altLang="ko-KR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2018.9.28. 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73126" y="2042914"/>
            <a:ext cx="35205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"/>
              </a:spcAft>
            </a:pPr>
            <a:r>
              <a:rPr lang="ko-KR" altLang="en-US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제</a:t>
            </a:r>
            <a:r>
              <a:rPr lang="en-US" altLang="ko-KR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11</a:t>
            </a:r>
            <a:r>
              <a:rPr lang="ko-KR" altLang="en-US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 </a:t>
            </a:r>
            <a:r>
              <a:rPr lang="en-US" altLang="ko-KR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 </a:t>
            </a:r>
            <a:r>
              <a:rPr lang="ko-KR" altLang="en-US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안전・보건상의 조치 </a:t>
            </a:r>
            <a:r>
              <a:rPr lang="en-US" altLang="ko-KR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 </a:t>
            </a:r>
            <a:endParaRPr lang="en-US" altLang="ko-KR" sz="1800" spc="-14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82651" y="2402954"/>
            <a:ext cx="7144585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산업재해 예방을 위해 </a:t>
            </a:r>
            <a:r>
              <a:rPr lang="ko-KR" altLang="en-US" sz="1600" spc="-11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안전・보건교육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실시</a:t>
            </a: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작업에 적합한 보호구 지급</a:t>
            </a:r>
          </a:p>
          <a:p>
            <a:pPr>
              <a:spcAft>
                <a:spcPts val="300"/>
              </a:spcAft>
            </a:pP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해당 기계・기구・설비 등에 대한 위험방지 조치 </a:t>
            </a:r>
          </a:p>
          <a:p>
            <a:pPr>
              <a:spcAft>
                <a:spcPts val="300"/>
              </a:spcAft>
            </a:pP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원재료・가스・분진 등에 의한 건강장해 방지 조치 등 </a:t>
            </a:r>
            <a:r>
              <a:rPr lang="ko-KR" altLang="en-US" sz="1600" spc="-11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안전보건상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필요사항 조치</a:t>
            </a:r>
            <a:endParaRPr lang="en-US" altLang="ko-KR" sz="1600" spc="-11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47037" y="1740024"/>
            <a:ext cx="3182764" cy="534739"/>
          </a:xfrm>
          <a:prstGeom prst="roundRect">
            <a:avLst>
              <a:gd name="adj" fmla="val 14375"/>
            </a:avLst>
          </a:prstGeom>
          <a:solidFill>
            <a:srgbClr val="575757"/>
          </a:solidFill>
          <a:ln w="38100"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Aft>
                <a:spcPts val="100"/>
              </a:spcAft>
            </a:pPr>
            <a:r>
              <a:rPr lang="ko-KR" altLang="en-US" sz="2400" spc="-18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권리 카드 ② </a:t>
            </a:r>
            <a:r>
              <a:rPr lang="en-US" altLang="ko-KR" sz="2400" spc="-180" dirty="0">
                <a:solidFill>
                  <a:schemeClr val="accent5">
                    <a:lumMod val="40000"/>
                    <a:lumOff val="6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 </a:t>
            </a:r>
            <a:r>
              <a:rPr lang="ko-KR" altLang="en-US" sz="2400" spc="-180" dirty="0">
                <a:solidFill>
                  <a:schemeClr val="accent5">
                    <a:lumMod val="40000"/>
                    <a:lumOff val="6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사업자 ② </a:t>
            </a:r>
            <a:r>
              <a:rPr lang="en-US" altLang="ko-KR" sz="2400" spc="-180" dirty="0">
                <a:solidFill>
                  <a:schemeClr val="accent5">
                    <a:lumMod val="40000"/>
                    <a:lumOff val="6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sz="2400" spc="-180" dirty="0">
              <a:solidFill>
                <a:schemeClr val="accent5">
                  <a:lumMod val="40000"/>
                  <a:lumOff val="60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82651" y="5020998"/>
            <a:ext cx="35205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"/>
              </a:spcAft>
            </a:pPr>
            <a:r>
              <a:rPr lang="ko-KR" altLang="en-US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제</a:t>
            </a:r>
            <a:r>
              <a:rPr lang="en-US" altLang="ko-KR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18</a:t>
            </a:r>
            <a:r>
              <a:rPr lang="ko-KR" altLang="en-US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 </a:t>
            </a:r>
            <a:r>
              <a:rPr lang="en-US" altLang="ko-KR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 </a:t>
            </a:r>
            <a:r>
              <a:rPr lang="ko-KR" altLang="en-US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현장실습계약의 해지 </a:t>
            </a:r>
            <a:r>
              <a:rPr lang="en-US" altLang="ko-KR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 </a:t>
            </a:r>
            <a:endParaRPr lang="en-US" altLang="ko-KR" sz="1800" spc="-14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92176" y="5381038"/>
            <a:ext cx="77524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계약해지일 </a:t>
            </a: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 )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일 전에 해지 예고 필요</a:t>
            </a: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</a:p>
          <a:p>
            <a:pPr>
              <a:spcAft>
                <a:spcPts val="300"/>
              </a:spcAft>
            </a:pP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“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현장실습기관</a:t>
            </a: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＂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과 </a:t>
            </a: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“</a:t>
            </a:r>
            <a:r>
              <a:rPr lang="ko-KR" altLang="en-US" sz="1600" spc="-11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현장실습생</a:t>
            </a: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＂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은 </a:t>
            </a: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“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직업교육훈련기관</a:t>
            </a: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＂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과 사전 협의 필요</a:t>
            </a:r>
          </a:p>
          <a:p>
            <a:pPr>
              <a:spcAft>
                <a:spcPts val="300"/>
              </a:spcAft>
            </a:pP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「근로기준법」 제</a:t>
            </a: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65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조 및 같은 법 시행령 제</a:t>
            </a: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40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조 별표</a:t>
            </a: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4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에서 정하고 있는 도덕상 </a:t>
            </a:r>
          </a:p>
          <a:p>
            <a:pPr>
              <a:spcAft>
                <a:spcPts val="300"/>
              </a:spcAft>
            </a:pP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또는 보건상 </a:t>
            </a:r>
            <a:r>
              <a:rPr lang="ko-KR" altLang="en-US" sz="1600" spc="-11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유해ㆍ위험한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상황에 있다고 판단되는 경우 즉시 계약 해지</a:t>
            </a:r>
          </a:p>
          <a:p>
            <a:pPr>
              <a:spcAft>
                <a:spcPts val="300"/>
              </a:spcAft>
            </a:pP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계약의 해지는 서면으로 하며 해지 예고 시에는 그 사유를 명기하여야 함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56685" y="4232986"/>
            <a:ext cx="35205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"/>
              </a:spcAft>
            </a:pPr>
            <a:r>
              <a:rPr lang="ko-KR" altLang="en-US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제</a:t>
            </a:r>
            <a:r>
              <a:rPr lang="en-US" altLang="ko-KR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17</a:t>
            </a:r>
            <a:r>
              <a:rPr lang="ko-KR" altLang="en-US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 </a:t>
            </a:r>
            <a:r>
              <a:rPr lang="en-US" altLang="ko-KR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 </a:t>
            </a:r>
            <a:r>
              <a:rPr lang="ko-KR" altLang="en-US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현장실습내용의 변경 </a:t>
            </a:r>
            <a:r>
              <a:rPr lang="en-US" altLang="ko-KR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 </a:t>
            </a:r>
            <a:endParaRPr lang="en-US" altLang="ko-KR" sz="1800" spc="-14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66210" y="4593026"/>
            <a:ext cx="91262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현장실습기관이 현장실습내용을 변경하려면 “현장 실습생”과 </a:t>
            </a: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"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직업교육훈련기관</a:t>
            </a: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"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의 동의를 얻어야 함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73126" y="3444974"/>
            <a:ext cx="2193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"/>
              </a:spcAft>
            </a:pPr>
            <a:r>
              <a:rPr lang="ko-KR" altLang="en-US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제</a:t>
            </a:r>
            <a:r>
              <a:rPr lang="en-US" altLang="ko-KR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12</a:t>
            </a:r>
            <a:r>
              <a:rPr lang="ko-KR" altLang="en-US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 </a:t>
            </a:r>
            <a:r>
              <a:rPr lang="en-US" altLang="ko-KR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 </a:t>
            </a:r>
            <a:r>
              <a:rPr lang="ko-KR" altLang="en-US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재해보상 </a:t>
            </a:r>
            <a:r>
              <a:rPr lang="en-US" altLang="ko-KR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en-US" altLang="ko-KR" sz="1800" spc="-14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82651" y="3805014"/>
            <a:ext cx="71179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현장 실습 관련 재해를 입은 경우 산업재해보상법 및 그에 준하는 재해 보상 의무</a:t>
            </a:r>
          </a:p>
        </p:txBody>
      </p:sp>
    </p:spTree>
    <p:extLst>
      <p:ext uri="{BB962C8B-B14F-4D97-AF65-F5344CB8AC3E}">
        <p14:creationId xmlns:p14="http://schemas.microsoft.com/office/powerpoint/2010/main" val="95939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67680"/>
            <a:ext cx="10080390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</a:t>
            </a:r>
            <a:r>
              <a:rPr lang="ko-KR" altLang="en-US" sz="3200" b="1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에서 기억할 내용 </a:t>
            </a:r>
            <a:r>
              <a:rPr lang="en-US" altLang="ko-KR" sz="4000" b="1" spc="-150" dirty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4000" b="1" spc="-150" dirty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현장실습표준협약서</a:t>
            </a:r>
            <a:r>
              <a:rPr lang="en-US" altLang="ko-KR" sz="4000" b="1" spc="-150" dirty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sz="4000" b="1" spc="-150" dirty="0">
              <a:solidFill>
                <a:srgbClr val="C0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21508" name="Picture 4" descr="D:\01.프로젝트-SUM\[프로젝트]취업지원센터\18.표준교안ppt제작\png저장\3-1_1차시\21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37" y="2076450"/>
            <a:ext cx="1536192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타원 14"/>
          <p:cNvSpPr/>
          <p:nvPr/>
        </p:nvSpPr>
        <p:spPr>
          <a:xfrm>
            <a:off x="2656929" y="1906574"/>
            <a:ext cx="503251" cy="503251"/>
          </a:xfrm>
          <a:prstGeom prst="ellipse">
            <a:avLst/>
          </a:prstGeom>
          <a:solidFill>
            <a:srgbClr val="57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36000" rtlCol="0" anchor="ctr"/>
          <a:lstStyle/>
          <a:p>
            <a:pPr algn="ctr"/>
            <a:r>
              <a:rPr lang="en-US" altLang="ko-KR" sz="28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</a:t>
            </a:r>
            <a:endParaRPr lang="ko-KR" altLang="en-US" sz="28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2483396" y="2484169"/>
            <a:ext cx="8210004" cy="1077218"/>
          </a:xfrm>
          <a:prstGeom prst="rect">
            <a:avLst/>
          </a:prstGeom>
        </p:spPr>
        <p:txBody>
          <a:bodyPr wrap="square" anchor="t" anchorCtr="0">
            <a:spAutoFit/>
          </a:bodyPr>
          <a:lstStyle/>
          <a:p>
            <a:r>
              <a:rPr lang="ko-KR" altLang="en-US" sz="3200" spc="-220" dirty="0">
                <a:solidFill>
                  <a:srgbClr val="1860A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사업주는 현장실습생의 동의 없이 </a:t>
            </a:r>
          </a:p>
          <a:p>
            <a:r>
              <a:rPr lang="ko-KR" altLang="en-US" sz="3200" spc="-220" dirty="0">
                <a:solidFill>
                  <a:srgbClr val="1860A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 실습의 내용을 필요에 따라 변경할 수 있다</a:t>
            </a:r>
            <a:r>
              <a:rPr lang="en-US" altLang="ko-KR" sz="3200" spc="-220" dirty="0">
                <a:solidFill>
                  <a:srgbClr val="1860A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endParaRPr lang="ko-KR" altLang="en-US" sz="3200" spc="-220" dirty="0">
              <a:solidFill>
                <a:srgbClr val="1860AB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8" name="Picture 4" descr="D:\01.프로젝트-SUM\[프로젝트]취업지원센터\18.표준교안ppt제작\png저장\2-1_1차시\46-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161" y="4438228"/>
            <a:ext cx="1487424" cy="157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20375F08-9BA6-4DB4-A972-E845E96D43E1}"/>
              </a:ext>
            </a:extLst>
          </p:cNvPr>
          <p:cNvGrpSpPr/>
          <p:nvPr/>
        </p:nvGrpSpPr>
        <p:grpSpPr>
          <a:xfrm>
            <a:off x="3867150" y="3971925"/>
            <a:ext cx="6140333" cy="2554721"/>
            <a:chOff x="3867150" y="3971925"/>
            <a:chExt cx="6140333" cy="2554721"/>
          </a:xfrm>
        </p:grpSpPr>
        <p:sp>
          <p:nvSpPr>
            <p:cNvPr id="9" name="TextBox 8"/>
            <p:cNvSpPr txBox="1"/>
            <p:nvPr/>
          </p:nvSpPr>
          <p:spPr>
            <a:xfrm>
              <a:off x="4156472" y="4140671"/>
              <a:ext cx="5461868" cy="2217229"/>
            </a:xfrm>
            <a:prstGeom prst="roundRect">
              <a:avLst>
                <a:gd name="adj" fmla="val 10223"/>
              </a:avLst>
            </a:prstGeom>
            <a:noFill/>
            <a:ln w="76200" cap="sq" cmpd="sng">
              <a:solidFill>
                <a:srgbClr val="878787"/>
              </a:solidFill>
              <a:prstDash val="solid"/>
              <a:miter lim="800000"/>
            </a:ln>
          </p:spPr>
          <p:txBody>
            <a:bodyPr wrap="none" rtlCol="0" anchor="ctr" anchorCtr="0">
              <a:noAutofit/>
            </a:bodyPr>
            <a:lstStyle/>
            <a:p>
              <a:pPr algn="ctr">
                <a:spcAft>
                  <a:spcPts val="500"/>
                </a:spcAft>
              </a:pPr>
              <a:r>
                <a:rPr lang="ko-KR" altLang="en-US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제</a:t>
              </a:r>
              <a:r>
                <a:rPr lang="en-US" altLang="ko-KR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17</a:t>
              </a:r>
              <a:r>
                <a:rPr lang="ko-KR" altLang="en-US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조 </a:t>
              </a:r>
              <a:r>
                <a:rPr lang="en-US" altLang="ko-KR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( </a:t>
              </a:r>
              <a:r>
                <a:rPr lang="ko-KR" altLang="en-US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현장실습내용의 변경 </a:t>
              </a:r>
              <a:r>
                <a:rPr lang="en-US" altLang="ko-KR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) </a:t>
              </a:r>
            </a:p>
            <a:p>
              <a:pPr algn="ctr">
                <a:spcAft>
                  <a:spcPts val="500"/>
                </a:spcAft>
              </a:pPr>
              <a:r>
                <a:rPr lang="ko-KR" altLang="en-US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현장실습생의 소질・건강・기능 습득의 정도 또는</a:t>
              </a:r>
            </a:p>
            <a:p>
              <a:pPr algn="ctr">
                <a:spcAft>
                  <a:spcPts val="500"/>
                </a:spcAft>
              </a:pPr>
              <a:r>
                <a:rPr lang="ko-KR" altLang="en-US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기타의 사유로 인하여 </a:t>
              </a:r>
              <a:r>
                <a:rPr lang="en-US" altLang="ko-KR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"</a:t>
              </a:r>
              <a:r>
                <a:rPr lang="ko-KR" altLang="en-US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현장실습기관</a:t>
              </a:r>
              <a:r>
                <a:rPr lang="en-US" altLang="ko-KR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"</a:t>
              </a:r>
              <a:r>
                <a:rPr lang="ko-KR" altLang="en-US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이</a:t>
              </a:r>
            </a:p>
            <a:p>
              <a:pPr algn="ctr">
                <a:spcAft>
                  <a:spcPts val="500"/>
                </a:spcAft>
              </a:pPr>
              <a:r>
                <a:rPr lang="ko-KR" altLang="en-US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현장실습내용을 변경하려면 “현장 실습생”과</a:t>
              </a:r>
            </a:p>
            <a:p>
              <a:pPr algn="ctr">
                <a:spcAft>
                  <a:spcPts val="500"/>
                </a:spcAft>
              </a:pPr>
              <a:r>
                <a:rPr lang="en-US" altLang="ko-KR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"</a:t>
              </a:r>
              <a:r>
                <a:rPr lang="ko-KR" altLang="en-US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직업교육훈련기관</a:t>
              </a:r>
              <a:r>
                <a:rPr lang="en-US" altLang="ko-KR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"</a:t>
              </a:r>
              <a:r>
                <a:rPr lang="ko-KR" altLang="en-US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의 </a:t>
              </a:r>
              <a:r>
                <a:rPr lang="ko-KR" altLang="en-US" spc="-180" dirty="0">
                  <a:solidFill>
                    <a:srgbClr val="FF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동의를 얻어야 한다</a:t>
              </a:r>
              <a:r>
                <a:rPr lang="en-US" altLang="ko-KR" spc="-180" dirty="0">
                  <a:solidFill>
                    <a:srgbClr val="FF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.</a:t>
              </a:r>
            </a:p>
          </p:txBody>
        </p:sp>
        <p:pic>
          <p:nvPicPr>
            <p:cNvPr id="10" name="Picture 5" descr="D:\01.프로젝트-SUM\[프로젝트]취업지원센터\18.표준교안ppt제작\png저장\2-1_1차시\48-2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7150" y="3971925"/>
              <a:ext cx="1048512" cy="487680"/>
            </a:xfrm>
            <a:prstGeom prst="rect">
              <a:avLst/>
            </a:prstGeom>
            <a:solidFill>
              <a:srgbClr val="EDEDED"/>
            </a:solidFill>
          </p:spPr>
        </p:pic>
        <p:pic>
          <p:nvPicPr>
            <p:cNvPr id="11" name="Picture 5" descr="D:\01.프로젝트-SUM\[프로젝트]취업지원센터\18.표준교안ppt제작\png저장\2-1_1차시\48-2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8958971" y="6038966"/>
              <a:ext cx="1048512" cy="487680"/>
            </a:xfrm>
            <a:prstGeom prst="rect">
              <a:avLst/>
            </a:prstGeom>
            <a:solidFill>
              <a:srgbClr val="EDEDED"/>
            </a:solidFill>
          </p:spPr>
        </p:pic>
      </p:grpSp>
    </p:spTree>
    <p:extLst>
      <p:ext uri="{BB962C8B-B14F-4D97-AF65-F5344CB8AC3E}">
        <p14:creationId xmlns:p14="http://schemas.microsoft.com/office/powerpoint/2010/main" val="254227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140" y="540271"/>
            <a:ext cx="4848225" cy="6248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18708" y="540807"/>
            <a:ext cx="5040560" cy="62478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‘3</a:t>
            </a:r>
            <a:r>
              <a:rPr lang="ko-KR" altLang="en-US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학년 </a:t>
            </a:r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학기</a:t>
            </a:r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’</a:t>
            </a:r>
            <a:r>
              <a:rPr lang="ko-KR" altLang="en-US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는 학교와 회사의 전환점이 되는 현장실습을 담은 영화다</a:t>
            </a:r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r>
              <a:rPr lang="ko-KR" altLang="en-US" dirty="0" err="1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직업계고를</a:t>
            </a:r>
            <a:r>
              <a:rPr lang="ko-KR" altLang="en-US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다니는 </a:t>
            </a:r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4</a:t>
            </a:r>
            <a:r>
              <a:rPr lang="ko-KR" altLang="en-US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명의 실습생은</a:t>
            </a:r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실습 후 취업을 하게 되면 대학입학의 특전과 병역특례가지 받을 수 있다는 학교 선생님의 추천으로 집안 형편이 넉넉치 않은 한 학생이 받아들인다</a:t>
            </a:r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r>
              <a:rPr lang="ko-KR" altLang="en-US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회사의 규칙을 하나씩 알아가고</a:t>
            </a:r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기계 사용법을 조금씩 익혀가며 성실하게 실습 기간을 보낸다</a:t>
            </a:r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…</a:t>
            </a:r>
            <a:r>
              <a:rPr lang="ko-KR" altLang="en-US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누구에게나 처음은 있었고 우리들 모두는 기쁨과 슬픔</a:t>
            </a:r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어려움과 실패</a:t>
            </a:r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후회와 성취 속에서 조금씩 성장해왔다</a:t>
            </a:r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…. </a:t>
            </a:r>
            <a:r>
              <a:rPr lang="ko-KR" altLang="en-US" b="1" dirty="0" err="1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이란희</a:t>
            </a:r>
            <a:r>
              <a:rPr lang="ko-KR" altLang="en-US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감독은 </a:t>
            </a:r>
            <a:r>
              <a:rPr lang="en-US" altLang="ko-KR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“</a:t>
            </a:r>
            <a:r>
              <a:rPr lang="ko-KR" altLang="en-US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현장실습생과 청년 노동자들의 죽음에 관한 기록을 찾아보면서 죽은 이의 친구였을</a:t>
            </a:r>
            <a:r>
              <a:rPr lang="en-US" altLang="ko-KR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혹은 후배였을 청소년들의 삶을 그려 보고 싶었다</a:t>
            </a:r>
            <a:r>
              <a:rPr lang="en-US" altLang="ko-KR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r>
              <a:rPr lang="ko-KR" altLang="en-US" b="1" dirty="0" err="1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직업계</a:t>
            </a:r>
            <a:r>
              <a:rPr lang="ko-KR" altLang="en-US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 고교 학생들은 </a:t>
            </a:r>
            <a:r>
              <a:rPr lang="en-US" altLang="ko-KR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‘</a:t>
            </a:r>
            <a:r>
              <a:rPr lang="ko-KR" altLang="en-US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죽은 존재</a:t>
            </a:r>
            <a:r>
              <a:rPr lang="en-US" altLang="ko-KR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＇</a:t>
            </a:r>
            <a:r>
              <a:rPr lang="ko-KR" altLang="en-US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가 아니라 </a:t>
            </a:r>
            <a:r>
              <a:rPr lang="en-US" altLang="ko-KR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‘</a:t>
            </a:r>
            <a:r>
              <a:rPr lang="ko-KR" altLang="en-US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살고 있는 존재</a:t>
            </a:r>
            <a:r>
              <a:rPr lang="en-US" altLang="ko-KR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＇</a:t>
            </a:r>
            <a:r>
              <a:rPr lang="ko-KR" altLang="en-US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로서 이야기하고자 한다</a:t>
            </a:r>
            <a:r>
              <a:rPr lang="en-US" altLang="ko-KR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.”</a:t>
            </a:r>
            <a:r>
              <a:rPr lang="ko-KR" altLang="en-US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라고 영화를 만든 이유를 설명한다</a:t>
            </a:r>
            <a:r>
              <a:rPr lang="en-US" altLang="ko-KR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endParaRPr lang="en-US" altLang="ko-KR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&lt;</a:t>
            </a:r>
            <a:r>
              <a:rPr lang="ko-KR" altLang="en-US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출처</a:t>
            </a:r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ko-KR" altLang="en-US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네이버 블로그</a:t>
            </a:r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,</a:t>
            </a:r>
            <a:r>
              <a:rPr lang="ko-KR" altLang="en-US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정연이네 집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&gt;</a:t>
            </a:r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endParaRPr lang="ko-KR" altLang="en-US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8581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그룹 20"/>
          <p:cNvGrpSpPr/>
          <p:nvPr/>
        </p:nvGrpSpPr>
        <p:grpSpPr>
          <a:xfrm>
            <a:off x="1133079" y="1924050"/>
            <a:ext cx="8462093" cy="4903518"/>
            <a:chOff x="1133079" y="1924050"/>
            <a:chExt cx="8462093" cy="4903518"/>
          </a:xfrm>
        </p:grpSpPr>
        <p:sp>
          <p:nvSpPr>
            <p:cNvPr id="22" name="TextBox 21"/>
            <p:cNvSpPr txBox="1"/>
            <p:nvPr/>
          </p:nvSpPr>
          <p:spPr>
            <a:xfrm>
              <a:off x="1133079" y="1946651"/>
              <a:ext cx="8462093" cy="4858316"/>
            </a:xfrm>
            <a:prstGeom prst="roundRect">
              <a:avLst>
                <a:gd name="adj" fmla="val 4376"/>
              </a:avLst>
            </a:prstGeom>
            <a:solidFill>
              <a:srgbClr val="9D9D9D"/>
            </a:solidFill>
            <a:ln w="38100">
              <a:noFill/>
            </a:ln>
          </p:spPr>
          <p:txBody>
            <a:bodyPr wrap="none" lIns="216000" tIns="0" rIns="0" bIns="0" rtlCol="0" anchor="ctr" anchorCtr="0">
              <a:noAutofit/>
            </a:bodyPr>
            <a:lstStyle/>
            <a:p>
              <a:pPr>
                <a:spcAft>
                  <a:spcPts val="100"/>
                </a:spcAft>
              </a:pPr>
              <a:endParaRPr lang="ko-KR" altLang="en-US" sz="2400" spc="-320" dirty="0">
                <a:solidFill>
                  <a:srgbClr val="2599D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285479" y="1924050"/>
              <a:ext cx="8165677" cy="4903518"/>
            </a:xfrm>
            <a:prstGeom prst="roundRect">
              <a:avLst>
                <a:gd name="adj" fmla="val 4376"/>
              </a:avLst>
            </a:prstGeom>
            <a:solidFill>
              <a:srgbClr val="EDEDED"/>
            </a:solidFill>
            <a:ln w="38100">
              <a:noFill/>
            </a:ln>
          </p:spPr>
          <p:txBody>
            <a:bodyPr wrap="none" lIns="216000" tIns="0" rIns="0" bIns="0" rtlCol="0" anchor="ctr" anchorCtr="0">
              <a:noAutofit/>
            </a:bodyPr>
            <a:lstStyle/>
            <a:p>
              <a:pPr>
                <a:spcAft>
                  <a:spcPts val="100"/>
                </a:spcAft>
              </a:pPr>
              <a:endParaRPr lang="ko-KR" altLang="en-US" sz="2400" spc="-320" dirty="0">
                <a:solidFill>
                  <a:srgbClr val="2599D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sp>
        <p:nvSpPr>
          <p:cNvPr id="13" name="직사각형 12"/>
          <p:cNvSpPr/>
          <p:nvPr/>
        </p:nvSpPr>
        <p:spPr>
          <a:xfrm>
            <a:off x="287090" y="367680"/>
            <a:ext cx="10080390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</a:t>
            </a:r>
            <a:r>
              <a:rPr lang="ko-KR" altLang="en-US" sz="3200" b="1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에서 기억할 내용 </a:t>
            </a:r>
            <a:r>
              <a:rPr lang="en-US" altLang="ko-KR" sz="4000" b="1" spc="-150" dirty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4000" b="1" spc="-150" dirty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현장실습표준협약서</a:t>
            </a:r>
            <a:r>
              <a:rPr lang="en-US" altLang="ko-KR" sz="4000" b="1" spc="-150" dirty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sz="4000" b="1" spc="-150" dirty="0">
              <a:solidFill>
                <a:srgbClr val="C0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12952" y="7110908"/>
            <a:ext cx="43511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ko-KR" altLang="en-US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참조 </a:t>
            </a:r>
            <a:r>
              <a:rPr lang="en-US" altLang="ko-KR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ko-KR" altLang="en-US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 표준협약서 </a:t>
            </a:r>
            <a:r>
              <a:rPr lang="en-US" altLang="ko-KR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 </a:t>
            </a:r>
            <a:r>
              <a:rPr lang="ko-KR" altLang="en-US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교육부 고시 제</a:t>
            </a:r>
            <a:r>
              <a:rPr lang="en-US" altLang="ko-KR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2018-165</a:t>
            </a:r>
            <a:r>
              <a:rPr lang="ko-KR" altLang="en-US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호</a:t>
            </a:r>
            <a:r>
              <a:rPr lang="en-US" altLang="ko-KR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2018.9.28. 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73126" y="2042914"/>
            <a:ext cx="30168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"/>
              </a:spcAft>
            </a:pPr>
            <a:r>
              <a:rPr lang="ko-KR" altLang="en-US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제</a:t>
            </a:r>
            <a:r>
              <a:rPr lang="en-US" altLang="ko-KR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7</a:t>
            </a:r>
            <a:r>
              <a:rPr lang="ko-KR" altLang="en-US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 </a:t>
            </a:r>
            <a:r>
              <a:rPr lang="en-US" altLang="ko-KR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 </a:t>
            </a:r>
            <a:r>
              <a:rPr lang="ko-KR" altLang="en-US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현장실습생의 권리</a:t>
            </a:r>
            <a:r>
              <a:rPr lang="en-US" altLang="ko-KR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en-US" altLang="ko-KR" sz="1800" spc="-14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82651" y="2402954"/>
            <a:ext cx="6435095" cy="11926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산업현장의 적응력을 배양할 수 있도록 적정한 지도를 받을 수 있는 권리</a:t>
            </a:r>
          </a:p>
          <a:p>
            <a:pPr>
              <a:spcAft>
                <a:spcPts val="300"/>
              </a:spcAft>
            </a:pP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산업재해로부터 보호받을 권리와 산업재해 시 적정한 보상을 받을 권리</a:t>
            </a:r>
          </a:p>
          <a:p>
            <a:pPr>
              <a:spcAft>
                <a:spcPts val="300"/>
              </a:spcAft>
            </a:pP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현장실습과 관련 손해배상 책임 등의 불이익을 받지 않을 권리</a:t>
            </a:r>
          </a:p>
          <a:p>
            <a:pPr>
              <a:spcAft>
                <a:spcPts val="300"/>
              </a:spcAft>
            </a:pP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</a:t>
            </a: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 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고의 또는 중대한 과실 이 있는 경우를 제외 </a:t>
            </a: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82804" y="1740024"/>
            <a:ext cx="3546997" cy="534739"/>
          </a:xfrm>
          <a:prstGeom prst="roundRect">
            <a:avLst>
              <a:gd name="adj" fmla="val 14375"/>
            </a:avLst>
          </a:prstGeom>
          <a:solidFill>
            <a:srgbClr val="575757"/>
          </a:solidFill>
          <a:ln w="38100"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Aft>
                <a:spcPts val="100"/>
              </a:spcAft>
            </a:pPr>
            <a:r>
              <a:rPr lang="ko-KR" altLang="en-US" sz="2400" spc="-18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권리 카드 ③ </a:t>
            </a:r>
            <a:r>
              <a:rPr lang="en-US" altLang="ko-KR" sz="2400" spc="-180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 </a:t>
            </a:r>
            <a:r>
              <a:rPr lang="ko-KR" altLang="en-US" sz="2400" spc="-180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현장실습생 ① </a:t>
            </a:r>
            <a:r>
              <a:rPr lang="en-US" altLang="ko-KR" sz="2400" spc="-180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sz="2400" spc="-180" dirty="0">
              <a:solidFill>
                <a:srgbClr val="FFFF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73126" y="3825488"/>
            <a:ext cx="3456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"/>
              </a:spcAft>
            </a:pPr>
            <a:r>
              <a:rPr lang="ko-KR" altLang="en-US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제</a:t>
            </a:r>
            <a:r>
              <a:rPr lang="en-US" altLang="ko-KR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9</a:t>
            </a:r>
            <a:r>
              <a:rPr lang="ko-KR" altLang="en-US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 </a:t>
            </a:r>
            <a:r>
              <a:rPr lang="en-US" altLang="ko-KR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 </a:t>
            </a:r>
            <a:r>
              <a:rPr lang="ko-KR" altLang="en-US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 시간과 휴식 </a:t>
            </a:r>
            <a:r>
              <a:rPr lang="en-US" altLang="ko-KR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 </a:t>
            </a:r>
            <a:endParaRPr lang="en-US" altLang="ko-KR" sz="1800" spc="-14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82651" y="4185528"/>
            <a:ext cx="7922682" cy="23314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 시간은 주간 </a:t>
            </a: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7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시간을 원칙으로 하며</a:t>
            </a: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1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일에 </a:t>
            </a: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7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시간</a:t>
            </a:r>
          </a:p>
          <a:p>
            <a:pPr>
              <a:spcAft>
                <a:spcPts val="300"/>
              </a:spcAft>
            </a:pP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 초기의 적응기간</a:t>
            </a: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        )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일은 </a:t>
            </a: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        )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시간</a:t>
            </a:r>
          </a:p>
          <a:p>
            <a:pPr>
              <a:spcAft>
                <a:spcPts val="300"/>
              </a:spcAft>
            </a:pP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en-US" altLang="ko-KR" sz="1600" spc="-11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z="1600" spc="-11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일 </a:t>
            </a:r>
            <a:r>
              <a:rPr lang="en-US" altLang="ko-KR" sz="1600" spc="-11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7</a:t>
            </a:r>
            <a:r>
              <a:rPr lang="ko-KR" altLang="en-US" sz="1600" spc="-11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시간 이내</a:t>
            </a:r>
            <a:r>
              <a:rPr lang="en-US" altLang="ko-KR" sz="1600" spc="-11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600" spc="-11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주당 </a:t>
            </a:r>
            <a:r>
              <a:rPr lang="en-US" altLang="ko-KR" sz="1600" spc="-11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35</a:t>
            </a:r>
            <a:r>
              <a:rPr lang="ko-KR" altLang="en-US" sz="1600" spc="-11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시간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을 넘지 않도록 하되 현장실습 학습 목적에 한해 </a:t>
            </a: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일에 </a:t>
            </a: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시간</a:t>
            </a: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</a:p>
          <a:p>
            <a:pPr>
              <a:spcAft>
                <a:spcPts val="300"/>
              </a:spcAft>
            </a:pP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1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주일에 </a:t>
            </a: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5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시간 범위 내에서 연장 가능</a:t>
            </a: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>
              <a:spcAft>
                <a:spcPts val="300"/>
              </a:spcAft>
            </a:pP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- 1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일 </a:t>
            </a: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시간 연장에 대한 동의 여부 </a:t>
            </a:r>
            <a:r>
              <a:rPr lang="en-US" altLang="ko-KR" sz="1600" u="sng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( </a:t>
            </a:r>
            <a:r>
              <a:rPr lang="ko-KR" altLang="en-US" sz="1600" u="sng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동의</a:t>
            </a:r>
            <a:r>
              <a:rPr lang="en-US" altLang="ko-KR" sz="1600" u="sng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600" u="sng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부동의 </a:t>
            </a:r>
            <a:r>
              <a:rPr lang="en-US" altLang="ko-KR" sz="1600" u="sng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 ( </a:t>
            </a:r>
            <a:r>
              <a:rPr lang="ko-KR" altLang="en-US" sz="1600" u="sng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해당사항에 </a:t>
            </a:r>
            <a:r>
              <a:rPr lang="ko-KR" altLang="en-US" sz="1600" u="sng" spc="-11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ㅇ표</a:t>
            </a:r>
            <a:r>
              <a:rPr lang="ko-KR" altLang="en-US" sz="1600" u="sng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1600" u="sng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</a:p>
          <a:p>
            <a:pPr>
              <a:spcAft>
                <a:spcPts val="300"/>
              </a:spcAft>
            </a:pP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 중 휴식시간은 </a:t>
            </a: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        )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분 </a:t>
            </a: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sz="1600" spc="-11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집체교육훈련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시 </a:t>
            </a: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시간당 </a:t>
            </a: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        )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분</a:t>
            </a:r>
          </a:p>
          <a:p>
            <a:pPr>
              <a:spcAft>
                <a:spcPts val="300"/>
              </a:spcAft>
            </a:pP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sz="1600" spc="-11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근로기준법 제</a:t>
            </a:r>
            <a:r>
              <a:rPr lang="en-US" altLang="ko-KR" sz="1600" spc="-11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54</a:t>
            </a:r>
            <a:r>
              <a:rPr lang="ko-KR" altLang="en-US" sz="1600" spc="-11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조에 따라 </a:t>
            </a:r>
            <a:r>
              <a:rPr lang="en-US" altLang="ko-KR" sz="1600" spc="-11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z="1600" spc="-11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일 현장실습시간이 </a:t>
            </a:r>
            <a:r>
              <a:rPr lang="en-US" altLang="ko-KR" sz="1600" spc="-11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4</a:t>
            </a:r>
            <a:r>
              <a:rPr lang="ko-KR" altLang="en-US" sz="1600" spc="-11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시간 이상일 경우 </a:t>
            </a:r>
            <a:r>
              <a:rPr lang="en-US" altLang="ko-KR" sz="1600" spc="-11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30</a:t>
            </a:r>
            <a:r>
              <a:rPr lang="ko-KR" altLang="en-US" sz="1600" spc="-11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분 이상</a:t>
            </a:r>
            <a:r>
              <a:rPr lang="en-US" altLang="ko-KR" sz="1600" spc="-11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</a:p>
          <a:p>
            <a:pPr>
              <a:spcAft>
                <a:spcPts val="300"/>
              </a:spcAft>
            </a:pPr>
            <a:r>
              <a:rPr lang="en-US" altLang="ko-KR" sz="1600" spc="-11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8</a:t>
            </a:r>
            <a:r>
              <a:rPr lang="ko-KR" altLang="en-US" sz="1600" spc="-11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시간인 경우에는 </a:t>
            </a:r>
            <a:r>
              <a:rPr lang="en-US" altLang="ko-KR" sz="1600" spc="-11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z="1600" spc="-11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시간 이상의 휴식시간을 현장실습 시간 중 부여</a:t>
            </a:r>
          </a:p>
        </p:txBody>
      </p:sp>
    </p:spTree>
    <p:extLst>
      <p:ext uri="{BB962C8B-B14F-4D97-AF65-F5344CB8AC3E}">
        <p14:creationId xmlns:p14="http://schemas.microsoft.com/office/powerpoint/2010/main" val="128059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67680"/>
            <a:ext cx="10532437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</a:t>
            </a:r>
            <a:r>
              <a:rPr lang="ko-KR" altLang="en-US" sz="32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에서 기억할 내용 </a:t>
            </a:r>
            <a:r>
              <a:rPr lang="en-US" altLang="ko-KR" sz="4600" spc="-300" dirty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4600" spc="-300" dirty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현장실습표준협약서</a:t>
            </a:r>
            <a:r>
              <a:rPr lang="en-US" altLang="ko-KR" sz="4600" spc="-300" dirty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sz="4600" spc="-300" dirty="0">
              <a:solidFill>
                <a:srgbClr val="C0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21507" name="Picture 3" descr="D:\01.프로젝트-SUM\[프로젝트]취업지원센터\18.표준교안ppt제작\png저장\3-1_1차시\21-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980" y="4284687"/>
            <a:ext cx="1517904" cy="161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D:\01.프로젝트-SUM\[프로젝트]취업지원센터\18.표준교안ppt제작\png저장\3-1_1차시\21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37" y="2076450"/>
            <a:ext cx="1536192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타원 14"/>
          <p:cNvSpPr/>
          <p:nvPr/>
        </p:nvSpPr>
        <p:spPr>
          <a:xfrm>
            <a:off x="2656929" y="1906574"/>
            <a:ext cx="503251" cy="503251"/>
          </a:xfrm>
          <a:prstGeom prst="ellipse">
            <a:avLst/>
          </a:prstGeom>
          <a:solidFill>
            <a:srgbClr val="57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36000" rtlCol="0" anchor="ctr"/>
          <a:lstStyle/>
          <a:p>
            <a:pPr algn="ctr"/>
            <a:r>
              <a:rPr lang="en-US" altLang="ko-KR" sz="28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endParaRPr lang="ko-KR" altLang="en-US" sz="28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2609304" y="2446387"/>
            <a:ext cx="7549503" cy="1077218"/>
          </a:xfrm>
          <a:prstGeom prst="rect">
            <a:avLst/>
          </a:prstGeom>
        </p:spPr>
        <p:txBody>
          <a:bodyPr wrap="none" anchor="t" anchorCtr="0">
            <a:spAutoFit/>
          </a:bodyPr>
          <a:lstStyle/>
          <a:p>
            <a:r>
              <a:rPr lang="ko-KR" altLang="en-US" sz="3200" spc="-220" dirty="0">
                <a:solidFill>
                  <a:srgbClr val="1860A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현장실습생은 </a:t>
            </a:r>
            <a:r>
              <a:rPr lang="en-US" altLang="ko-KR" sz="3200" spc="-220" dirty="0">
                <a:solidFill>
                  <a:srgbClr val="1860A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z="3200" spc="-220" dirty="0">
                <a:solidFill>
                  <a:srgbClr val="1860A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일 </a:t>
            </a:r>
            <a:r>
              <a:rPr lang="en-US" altLang="ko-KR" sz="3200" spc="-220" dirty="0">
                <a:solidFill>
                  <a:srgbClr val="1860A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7</a:t>
            </a:r>
            <a:r>
              <a:rPr lang="ko-KR" altLang="en-US" sz="3200" spc="-220" dirty="0">
                <a:solidFill>
                  <a:srgbClr val="1860A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시간 이내로 </a:t>
            </a:r>
          </a:p>
          <a:p>
            <a:r>
              <a:rPr lang="ko-KR" altLang="en-US" sz="3200" spc="-220" dirty="0">
                <a:solidFill>
                  <a:srgbClr val="1860A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                        근무하는 것이 원칙이다</a:t>
            </a:r>
            <a:r>
              <a:rPr lang="en-US" altLang="ko-KR" sz="3200" spc="-220" dirty="0">
                <a:solidFill>
                  <a:srgbClr val="1860A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endParaRPr lang="ko-KR" altLang="en-US" sz="3200" spc="-220" dirty="0">
              <a:solidFill>
                <a:srgbClr val="1860AB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20375F08-9BA6-4DB4-A972-E845E96D43E1}"/>
              </a:ext>
            </a:extLst>
          </p:cNvPr>
          <p:cNvGrpSpPr/>
          <p:nvPr/>
        </p:nvGrpSpPr>
        <p:grpSpPr>
          <a:xfrm>
            <a:off x="4572664" y="3951462"/>
            <a:ext cx="6140333" cy="2554721"/>
            <a:chOff x="3867150" y="3971925"/>
            <a:chExt cx="6140333" cy="2554721"/>
          </a:xfrm>
        </p:grpSpPr>
        <p:sp>
          <p:nvSpPr>
            <p:cNvPr id="12" name="TextBox 11"/>
            <p:cNvSpPr txBox="1"/>
            <p:nvPr/>
          </p:nvSpPr>
          <p:spPr>
            <a:xfrm>
              <a:off x="4156472" y="4140671"/>
              <a:ext cx="5461868" cy="2217229"/>
            </a:xfrm>
            <a:prstGeom prst="roundRect">
              <a:avLst>
                <a:gd name="adj" fmla="val 10223"/>
              </a:avLst>
            </a:prstGeom>
            <a:noFill/>
            <a:ln w="76200" cap="sq" cmpd="sng">
              <a:solidFill>
                <a:srgbClr val="878787"/>
              </a:solidFill>
              <a:prstDash val="solid"/>
              <a:miter lim="800000"/>
            </a:ln>
          </p:spPr>
          <p:txBody>
            <a:bodyPr wrap="none" rtlCol="0" anchor="ctr" anchorCtr="0">
              <a:noAutofit/>
            </a:bodyPr>
            <a:lstStyle/>
            <a:p>
              <a:pPr algn="ctr">
                <a:spcAft>
                  <a:spcPts val="500"/>
                </a:spcAft>
              </a:pPr>
              <a:r>
                <a:rPr lang="ko-KR" altLang="en-US" spc="-140" dirty="0">
                  <a:solidFill>
                    <a:srgbClr val="E84246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제</a:t>
              </a:r>
              <a:r>
                <a:rPr lang="en-US" altLang="ko-KR" spc="-140" dirty="0">
                  <a:solidFill>
                    <a:srgbClr val="E84246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9</a:t>
              </a:r>
              <a:r>
                <a:rPr lang="ko-KR" altLang="en-US" spc="-140" dirty="0">
                  <a:solidFill>
                    <a:srgbClr val="E84246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조 </a:t>
              </a:r>
              <a:r>
                <a:rPr lang="en-US" altLang="ko-KR" spc="-140" dirty="0">
                  <a:solidFill>
                    <a:srgbClr val="E84246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( </a:t>
              </a:r>
              <a:r>
                <a:rPr lang="ko-KR" altLang="en-US" spc="-140" dirty="0">
                  <a:solidFill>
                    <a:srgbClr val="E84246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현장실습 시간과 휴식</a:t>
              </a:r>
              <a:r>
                <a:rPr lang="en-US" altLang="ko-KR" spc="-140" dirty="0">
                  <a:solidFill>
                    <a:srgbClr val="E84246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)</a:t>
              </a:r>
              <a:endParaRPr lang="en-US" altLang="ko-KR" spc="-180" dirty="0"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  <a:p>
              <a:pPr>
                <a:spcAft>
                  <a:spcPts val="300"/>
                </a:spcAft>
              </a:pPr>
              <a:r>
                <a:rPr lang="en-US" altLang="ko-KR" spc="-110" dirty="0">
                  <a:solidFill>
                    <a:srgbClr val="FF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1</a:t>
              </a:r>
              <a:r>
                <a:rPr lang="ko-KR" altLang="en-US" spc="-110" dirty="0">
                  <a:solidFill>
                    <a:srgbClr val="FF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일 </a:t>
              </a:r>
              <a:r>
                <a:rPr lang="en-US" altLang="ko-KR" spc="-110" dirty="0">
                  <a:solidFill>
                    <a:srgbClr val="FF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7</a:t>
              </a:r>
              <a:r>
                <a:rPr lang="ko-KR" altLang="en-US" spc="-110" dirty="0">
                  <a:solidFill>
                    <a:srgbClr val="FF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시간 이내</a:t>
              </a:r>
              <a:r>
                <a:rPr lang="en-US" altLang="ko-KR" spc="-110" dirty="0">
                  <a:solidFill>
                    <a:srgbClr val="FF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, </a:t>
              </a:r>
              <a:r>
                <a:rPr lang="ko-KR" altLang="en-US" spc="-110" dirty="0">
                  <a:solidFill>
                    <a:srgbClr val="FF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주당 </a:t>
              </a:r>
              <a:r>
                <a:rPr lang="en-US" altLang="ko-KR" spc="-110" dirty="0">
                  <a:solidFill>
                    <a:srgbClr val="FF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35</a:t>
              </a:r>
              <a:r>
                <a:rPr lang="ko-KR" altLang="en-US" spc="-110" dirty="0">
                  <a:solidFill>
                    <a:srgbClr val="FF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시간</a:t>
              </a:r>
              <a:r>
                <a:rPr lang="ko-KR" altLang="en-US" spc="-11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을 넘지 않도록 하되 </a:t>
              </a:r>
              <a:endParaRPr lang="en-US" altLang="ko-KR" spc="-110" dirty="0"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  <a:p>
              <a:pPr>
                <a:spcAft>
                  <a:spcPts val="300"/>
                </a:spcAft>
              </a:pPr>
              <a:r>
                <a:rPr lang="ko-KR" altLang="en-US" spc="-11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현장실습 학습 목적에 한해 </a:t>
              </a:r>
              <a:r>
                <a:rPr lang="en-US" altLang="ko-KR" spc="-11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1</a:t>
              </a:r>
              <a:r>
                <a:rPr lang="ko-KR" altLang="en-US" spc="-11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일에 </a:t>
              </a:r>
              <a:r>
                <a:rPr lang="en-US" altLang="ko-KR" spc="-11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1</a:t>
              </a:r>
              <a:r>
                <a:rPr lang="ko-KR" altLang="en-US" spc="-11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시간</a:t>
              </a:r>
              <a:r>
                <a:rPr lang="en-US" altLang="ko-KR" spc="-11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, </a:t>
              </a:r>
            </a:p>
            <a:p>
              <a:pPr>
                <a:spcAft>
                  <a:spcPts val="300"/>
                </a:spcAft>
              </a:pPr>
              <a:r>
                <a:rPr lang="en-US" altLang="ko-KR" spc="-11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 </a:t>
              </a:r>
              <a:r>
                <a:rPr lang="ko-KR" altLang="en-US" spc="-11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일주일에 </a:t>
              </a:r>
              <a:r>
                <a:rPr lang="en-US" altLang="ko-KR" spc="-11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5</a:t>
              </a:r>
              <a:r>
                <a:rPr lang="ko-KR" altLang="en-US" spc="-11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시간 범위 내에서 연장 가능</a:t>
              </a:r>
            </a:p>
          </p:txBody>
        </p:sp>
        <p:pic>
          <p:nvPicPr>
            <p:cNvPr id="14" name="Picture 5" descr="D:\01.프로젝트-SUM\[프로젝트]취업지원센터\18.표준교안ppt제작\png저장\2-1_1차시\48-2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7150" y="3971925"/>
              <a:ext cx="1048512" cy="487680"/>
            </a:xfrm>
            <a:prstGeom prst="rect">
              <a:avLst/>
            </a:prstGeom>
            <a:solidFill>
              <a:srgbClr val="EDEDED"/>
            </a:solidFill>
          </p:spPr>
        </p:pic>
        <p:pic>
          <p:nvPicPr>
            <p:cNvPr id="16" name="Picture 5" descr="D:\01.프로젝트-SUM\[프로젝트]취업지원센터\18.표준교안ppt제작\png저장\2-1_1차시\48-2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8958971" y="6038966"/>
              <a:ext cx="1048512" cy="487680"/>
            </a:xfrm>
            <a:prstGeom prst="rect">
              <a:avLst/>
            </a:prstGeom>
            <a:solidFill>
              <a:srgbClr val="EDEDED"/>
            </a:solidFill>
          </p:spPr>
        </p:pic>
      </p:grpSp>
    </p:spTree>
    <p:extLst>
      <p:ext uri="{BB962C8B-B14F-4D97-AF65-F5344CB8AC3E}">
        <p14:creationId xmlns:p14="http://schemas.microsoft.com/office/powerpoint/2010/main" val="2045471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67680"/>
            <a:ext cx="10532437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</a:t>
            </a:r>
            <a:r>
              <a:rPr lang="ko-KR" altLang="en-US" sz="32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에서 기억할 내용 </a:t>
            </a:r>
            <a:r>
              <a:rPr lang="en-US" altLang="ko-KR" sz="4600" spc="-300" dirty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4600" spc="-300" dirty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현장실습표준협약서</a:t>
            </a:r>
            <a:r>
              <a:rPr lang="en-US" altLang="ko-KR" sz="4600" spc="-300" dirty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sz="4600" spc="-300" dirty="0">
              <a:solidFill>
                <a:srgbClr val="C0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21508" name="Picture 4" descr="D:\01.프로젝트-SUM\[프로젝트]취업지원센터\18.표준교안ppt제작\png저장\3-1_1차시\21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69" y="2013897"/>
            <a:ext cx="1536192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타원 14"/>
          <p:cNvSpPr/>
          <p:nvPr/>
        </p:nvSpPr>
        <p:spPr>
          <a:xfrm>
            <a:off x="2182161" y="1844021"/>
            <a:ext cx="503251" cy="503251"/>
          </a:xfrm>
          <a:prstGeom prst="ellipse">
            <a:avLst/>
          </a:prstGeom>
          <a:solidFill>
            <a:srgbClr val="57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36000" rtlCol="0" anchor="ctr"/>
          <a:lstStyle/>
          <a:p>
            <a:pPr algn="ctr"/>
            <a:r>
              <a:rPr lang="en-US" altLang="ko-KR" sz="2800" dirty="0">
                <a:solidFill>
                  <a:schemeClr val="bg1"/>
                </a:solidFill>
                <a:latin typeface="이순신 돋움체 B" pitchFamily="18" charset="-127"/>
                <a:ea typeface="이순신 돋움체 B" pitchFamily="18" charset="-127"/>
              </a:rPr>
              <a:t>4</a:t>
            </a:r>
            <a:endParaRPr lang="ko-KR" altLang="en-US" sz="2800" dirty="0">
              <a:solidFill>
                <a:schemeClr val="bg1"/>
              </a:solidFill>
              <a:latin typeface="이순신 돋움체 B" pitchFamily="18" charset="-127"/>
              <a:ea typeface="이순신 돋움체 B" pitchFamily="18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1890316" y="2467173"/>
            <a:ext cx="7881966" cy="1077218"/>
          </a:xfrm>
          <a:prstGeom prst="rect">
            <a:avLst/>
          </a:prstGeom>
        </p:spPr>
        <p:txBody>
          <a:bodyPr wrap="none" anchor="t" anchorCtr="0">
            <a:spAutoFit/>
          </a:bodyPr>
          <a:lstStyle/>
          <a:p>
            <a:r>
              <a:rPr lang="ko-KR" altLang="en-US" sz="3200" spc="-220" dirty="0">
                <a:solidFill>
                  <a:srgbClr val="1860AB"/>
                </a:solidFill>
                <a:latin typeface="나눔스퀘어OTF ExtraBold" pitchFamily="34" charset="-127"/>
                <a:ea typeface="나눔스퀘어OTF ExtraBold" pitchFamily="34" charset="-127"/>
              </a:rPr>
              <a:t>현장실습생이 실습 중 자신의 실수로 다친 경우에는</a:t>
            </a:r>
          </a:p>
          <a:p>
            <a:r>
              <a:rPr lang="ko-KR" altLang="en-US" sz="3200" spc="-220" dirty="0">
                <a:solidFill>
                  <a:srgbClr val="1860AB"/>
                </a:solidFill>
                <a:latin typeface="나눔스퀘어OTF ExtraBold" pitchFamily="34" charset="-127"/>
                <a:ea typeface="나눔스퀘어OTF ExtraBold" pitchFamily="34" charset="-127"/>
              </a:rPr>
              <a:t>사업주가 그에 대해 보상할 의무가 없다</a:t>
            </a:r>
            <a:r>
              <a:rPr lang="en-US" altLang="ko-KR" sz="3200" spc="-220" dirty="0">
                <a:solidFill>
                  <a:srgbClr val="1860AB"/>
                </a:solidFill>
                <a:latin typeface="나눔스퀘어OTF ExtraBold" pitchFamily="34" charset="-127"/>
                <a:ea typeface="나눔스퀘어OTF ExtraBold" pitchFamily="34" charset="-127"/>
              </a:rPr>
              <a:t>.</a:t>
            </a:r>
            <a:endParaRPr lang="ko-KR" altLang="en-US" sz="3200" spc="-220" dirty="0">
              <a:solidFill>
                <a:srgbClr val="1860AB"/>
              </a:solidFill>
              <a:latin typeface="나눔스퀘어OTF ExtraBold" pitchFamily="34" charset="-127"/>
              <a:ea typeface="나눔스퀘어OTF ExtraBold" pitchFamily="34" charset="-127"/>
            </a:endParaRPr>
          </a:p>
        </p:txBody>
      </p:sp>
      <p:pic>
        <p:nvPicPr>
          <p:cNvPr id="8" name="Picture 4" descr="D:\01.프로젝트-SUM\[프로젝트]취업지원센터\18.표준교안ppt제작\png저장\2-1_1차시\46-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161" y="4438228"/>
            <a:ext cx="1487424" cy="157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DB839049-3135-4953-B20B-640508330AD5}"/>
              </a:ext>
            </a:extLst>
          </p:cNvPr>
          <p:cNvGrpSpPr/>
          <p:nvPr/>
        </p:nvGrpSpPr>
        <p:grpSpPr>
          <a:xfrm>
            <a:off x="3867150" y="3971925"/>
            <a:ext cx="6041972" cy="2519039"/>
            <a:chOff x="3867150" y="3971925"/>
            <a:chExt cx="6041972" cy="2519039"/>
          </a:xfrm>
        </p:grpSpPr>
        <p:sp>
          <p:nvSpPr>
            <p:cNvPr id="17" name="TextBox 16"/>
            <p:cNvSpPr txBox="1"/>
            <p:nvPr/>
          </p:nvSpPr>
          <p:spPr>
            <a:xfrm>
              <a:off x="4156472" y="4140671"/>
              <a:ext cx="5461868" cy="2217229"/>
            </a:xfrm>
            <a:prstGeom prst="roundRect">
              <a:avLst>
                <a:gd name="adj" fmla="val 10223"/>
              </a:avLst>
            </a:prstGeom>
            <a:noFill/>
            <a:ln w="76200" cap="sq" cmpd="sng">
              <a:solidFill>
                <a:srgbClr val="878787"/>
              </a:solidFill>
              <a:prstDash val="solid"/>
              <a:miter lim="800000"/>
            </a:ln>
          </p:spPr>
          <p:txBody>
            <a:bodyPr wrap="none" rtlCol="0" anchor="ctr" anchorCtr="0">
              <a:noAutofit/>
            </a:bodyPr>
            <a:lstStyle/>
            <a:p>
              <a:pPr algn="ctr">
                <a:spcAft>
                  <a:spcPts val="500"/>
                </a:spcAft>
              </a:pPr>
              <a:r>
                <a:rPr lang="ko-KR" altLang="en-US" spc="-180" dirty="0">
                  <a:solidFill>
                    <a:srgbClr val="FF0000"/>
                  </a:solidFill>
                  <a:latin typeface="나눔스퀘어OTF ExtraBold" pitchFamily="34" charset="-127"/>
                  <a:ea typeface="나눔스퀘어OTF ExtraBold" pitchFamily="34" charset="-127"/>
                </a:rPr>
                <a:t>제</a:t>
              </a:r>
              <a:r>
                <a:rPr lang="en-US" altLang="ko-KR" spc="-180" dirty="0">
                  <a:solidFill>
                    <a:srgbClr val="FF0000"/>
                  </a:solidFill>
                  <a:latin typeface="나눔스퀘어OTF ExtraBold" pitchFamily="34" charset="-127"/>
                  <a:ea typeface="나눔스퀘어OTF ExtraBold" pitchFamily="34" charset="-127"/>
                </a:rPr>
                <a:t>7</a:t>
              </a:r>
              <a:r>
                <a:rPr lang="ko-KR" altLang="en-US" spc="-180" dirty="0">
                  <a:solidFill>
                    <a:srgbClr val="FF0000"/>
                  </a:solidFill>
                  <a:latin typeface="나눔스퀘어OTF ExtraBold" pitchFamily="34" charset="-127"/>
                  <a:ea typeface="나눔스퀘어OTF ExtraBold" pitchFamily="34" charset="-127"/>
                </a:rPr>
                <a:t>조 </a:t>
              </a:r>
              <a:r>
                <a:rPr lang="en-US" altLang="ko-KR" spc="-180" dirty="0">
                  <a:solidFill>
                    <a:srgbClr val="FF0000"/>
                  </a:solidFill>
                  <a:latin typeface="나눔스퀘어OTF ExtraBold" pitchFamily="34" charset="-127"/>
                  <a:ea typeface="나눔스퀘어OTF ExtraBold" pitchFamily="34" charset="-127"/>
                </a:rPr>
                <a:t>( </a:t>
              </a:r>
              <a:r>
                <a:rPr lang="ko-KR" altLang="en-US" spc="-180" dirty="0">
                  <a:solidFill>
                    <a:srgbClr val="FF0000"/>
                  </a:solidFill>
                  <a:latin typeface="나눔스퀘어OTF ExtraBold" pitchFamily="34" charset="-127"/>
                  <a:ea typeface="나눔스퀘어OTF ExtraBold" pitchFamily="34" charset="-127"/>
                </a:rPr>
                <a:t>현장실습생의 권리 </a:t>
              </a:r>
              <a:r>
                <a:rPr lang="en-US" altLang="ko-KR" spc="-180" dirty="0">
                  <a:solidFill>
                    <a:srgbClr val="FF0000"/>
                  </a:solidFill>
                  <a:latin typeface="나눔스퀘어OTF ExtraBold" pitchFamily="34" charset="-127"/>
                  <a:ea typeface="나눔스퀘어OTF ExtraBold" pitchFamily="34" charset="-127"/>
                </a:rPr>
                <a:t>) </a:t>
              </a:r>
            </a:p>
            <a:p>
              <a:pPr algn="ctr">
                <a:spcAft>
                  <a:spcPts val="500"/>
                </a:spcAft>
              </a:pPr>
              <a:r>
                <a:rPr lang="en-US" altLang="ko-KR" spc="-180" dirty="0">
                  <a:latin typeface="나눔스퀘어OTF Bold" pitchFamily="34" charset="-127"/>
                  <a:ea typeface="나눔스퀘어OTF Bold" pitchFamily="34" charset="-127"/>
                </a:rPr>
                <a:t>③ “</a:t>
              </a:r>
              <a:r>
                <a:rPr lang="ko-KR" altLang="en-US" spc="-180" dirty="0">
                  <a:latin typeface="나눔스퀘어OTF Bold" pitchFamily="34" charset="-127"/>
                  <a:ea typeface="나눔스퀘어OTF Bold" pitchFamily="34" charset="-127"/>
                </a:rPr>
                <a:t>현장실습생”은 고의 또는</a:t>
              </a:r>
            </a:p>
            <a:p>
              <a:pPr algn="ctr">
                <a:spcAft>
                  <a:spcPts val="500"/>
                </a:spcAft>
              </a:pPr>
              <a:r>
                <a:rPr lang="ko-KR" altLang="en-US" spc="-180" dirty="0">
                  <a:latin typeface="나눔스퀘어OTF Bold" pitchFamily="34" charset="-127"/>
                  <a:ea typeface="나눔스퀘어OTF Bold" pitchFamily="34" charset="-127"/>
                </a:rPr>
                <a:t>중대한 과실이 있는 경우를 제외하고는</a:t>
              </a:r>
            </a:p>
            <a:p>
              <a:pPr algn="ctr">
                <a:spcAft>
                  <a:spcPts val="500"/>
                </a:spcAft>
              </a:pPr>
              <a:r>
                <a:rPr lang="ko-KR" altLang="en-US" spc="-180" dirty="0">
                  <a:latin typeface="나눔스퀘어OTF Bold" pitchFamily="34" charset="-127"/>
                  <a:ea typeface="나눔스퀘어OTF Bold" pitchFamily="34" charset="-127"/>
                </a:rPr>
                <a:t>현장실습과 관련하여 손해배상 책임 등의</a:t>
              </a:r>
            </a:p>
            <a:p>
              <a:pPr algn="ctr">
                <a:spcAft>
                  <a:spcPts val="500"/>
                </a:spcAft>
              </a:pPr>
              <a:r>
                <a:rPr lang="ko-KR" altLang="en-US" spc="-180" dirty="0">
                  <a:latin typeface="나눔스퀘어OTF Bold" pitchFamily="34" charset="-127"/>
                  <a:ea typeface="나눔스퀘어OTF Bold" pitchFamily="34" charset="-127"/>
                </a:rPr>
                <a:t>불이익을 받지 않을 권리를 가진다</a:t>
              </a:r>
              <a:r>
                <a:rPr lang="en-US" altLang="ko-KR" spc="-180" dirty="0">
                  <a:latin typeface="나눔스퀘어OTF Bold" pitchFamily="34" charset="-127"/>
                  <a:ea typeface="나눔스퀘어OTF Bold" pitchFamily="34" charset="-127"/>
                </a:rPr>
                <a:t>.</a:t>
              </a:r>
            </a:p>
          </p:txBody>
        </p:sp>
        <p:pic>
          <p:nvPicPr>
            <p:cNvPr id="19" name="Picture 5" descr="D:\01.프로젝트-SUM\[프로젝트]취업지원센터\18.표준교안ppt제작\png저장\2-1_1차시\48-2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7150" y="3971925"/>
              <a:ext cx="1048512" cy="487680"/>
            </a:xfrm>
            <a:prstGeom prst="rect">
              <a:avLst/>
            </a:prstGeom>
            <a:solidFill>
              <a:srgbClr val="EDEDED"/>
            </a:solidFill>
          </p:spPr>
        </p:pic>
        <p:pic>
          <p:nvPicPr>
            <p:cNvPr id="20" name="Picture 5" descr="D:\01.프로젝트-SUM\[프로젝트]취업지원센터\18.표준교안ppt제작\png저장\2-1_1차시\48-2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8860610" y="6003284"/>
              <a:ext cx="1048512" cy="487680"/>
            </a:xfrm>
            <a:prstGeom prst="rect">
              <a:avLst/>
            </a:prstGeom>
            <a:solidFill>
              <a:srgbClr val="EDEDED"/>
            </a:solidFill>
          </p:spPr>
        </p:pic>
      </p:grpSp>
    </p:spTree>
    <p:extLst>
      <p:ext uri="{BB962C8B-B14F-4D97-AF65-F5344CB8AC3E}">
        <p14:creationId xmlns:p14="http://schemas.microsoft.com/office/powerpoint/2010/main" val="327128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그룹 13"/>
          <p:cNvGrpSpPr/>
          <p:nvPr/>
        </p:nvGrpSpPr>
        <p:grpSpPr>
          <a:xfrm>
            <a:off x="1133079" y="1924050"/>
            <a:ext cx="9038157" cy="4903518"/>
            <a:chOff x="1133079" y="1924050"/>
            <a:chExt cx="8462093" cy="4903518"/>
          </a:xfrm>
        </p:grpSpPr>
        <p:sp>
          <p:nvSpPr>
            <p:cNvPr id="15" name="TextBox 14"/>
            <p:cNvSpPr txBox="1"/>
            <p:nvPr/>
          </p:nvSpPr>
          <p:spPr>
            <a:xfrm>
              <a:off x="1133079" y="1946651"/>
              <a:ext cx="8462093" cy="4858316"/>
            </a:xfrm>
            <a:prstGeom prst="roundRect">
              <a:avLst>
                <a:gd name="adj" fmla="val 4376"/>
              </a:avLst>
            </a:prstGeom>
            <a:solidFill>
              <a:srgbClr val="9D9D9D"/>
            </a:solidFill>
            <a:ln w="38100">
              <a:noFill/>
            </a:ln>
          </p:spPr>
          <p:txBody>
            <a:bodyPr wrap="none" lIns="216000" tIns="0" rIns="0" bIns="0" rtlCol="0" anchor="ctr" anchorCtr="0">
              <a:noAutofit/>
            </a:bodyPr>
            <a:lstStyle/>
            <a:p>
              <a:pPr>
                <a:spcAft>
                  <a:spcPts val="100"/>
                </a:spcAft>
              </a:pPr>
              <a:endParaRPr lang="ko-KR" altLang="en-US" sz="2400" spc="-320" dirty="0">
                <a:solidFill>
                  <a:srgbClr val="2599D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285479" y="1924050"/>
              <a:ext cx="8165677" cy="4903518"/>
            </a:xfrm>
            <a:prstGeom prst="roundRect">
              <a:avLst>
                <a:gd name="adj" fmla="val 4376"/>
              </a:avLst>
            </a:prstGeom>
            <a:solidFill>
              <a:srgbClr val="EDEDED"/>
            </a:solidFill>
            <a:ln w="38100">
              <a:noFill/>
            </a:ln>
          </p:spPr>
          <p:txBody>
            <a:bodyPr wrap="none" lIns="216000" tIns="0" rIns="0" bIns="0" rtlCol="0" anchor="ctr" anchorCtr="0">
              <a:noAutofit/>
            </a:bodyPr>
            <a:lstStyle/>
            <a:p>
              <a:pPr>
                <a:spcAft>
                  <a:spcPts val="100"/>
                </a:spcAft>
              </a:pPr>
              <a:endParaRPr lang="ko-KR" altLang="en-US" sz="2400" spc="-320" dirty="0">
                <a:solidFill>
                  <a:srgbClr val="2599D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sp>
        <p:nvSpPr>
          <p:cNvPr id="13" name="직사각형 12"/>
          <p:cNvSpPr/>
          <p:nvPr/>
        </p:nvSpPr>
        <p:spPr>
          <a:xfrm>
            <a:off x="287090" y="367680"/>
            <a:ext cx="10319237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</a:t>
            </a:r>
            <a:r>
              <a:rPr lang="ko-KR" altLang="en-US" sz="32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에서 기억할 내용 </a:t>
            </a:r>
            <a:r>
              <a:rPr lang="en-US" altLang="ko-KR" sz="4600" b="1" spc="-300" dirty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4600" b="1" spc="-300" dirty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현장실습표준협약서</a:t>
            </a:r>
            <a:r>
              <a:rPr lang="en-US" altLang="ko-KR" sz="4600" b="1" spc="-300" dirty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sz="4600" b="1" spc="-300" dirty="0">
              <a:solidFill>
                <a:srgbClr val="C0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12952" y="7110908"/>
            <a:ext cx="43511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ko-KR" altLang="en-US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참조 </a:t>
            </a:r>
            <a:r>
              <a:rPr lang="en-US" altLang="ko-KR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ko-KR" altLang="en-US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 표준협약서 </a:t>
            </a:r>
            <a:r>
              <a:rPr lang="en-US" altLang="ko-KR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 </a:t>
            </a:r>
            <a:r>
              <a:rPr lang="ko-KR" altLang="en-US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교육부 고시 제</a:t>
            </a:r>
            <a:r>
              <a:rPr lang="en-US" altLang="ko-KR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2018-165</a:t>
            </a:r>
            <a:r>
              <a:rPr lang="ko-KR" altLang="en-US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호</a:t>
            </a:r>
            <a:r>
              <a:rPr lang="en-US" altLang="ko-KR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2018.9.28. 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73126" y="2852657"/>
            <a:ext cx="39455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"/>
              </a:spcAft>
            </a:pPr>
            <a:r>
              <a:rPr lang="ko-KR" altLang="en-US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제</a:t>
            </a:r>
            <a:r>
              <a:rPr lang="en-US" altLang="ko-KR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9</a:t>
            </a:r>
            <a:r>
              <a:rPr lang="ko-KR" altLang="en-US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 </a:t>
            </a:r>
            <a:r>
              <a:rPr lang="en-US" altLang="ko-KR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 </a:t>
            </a:r>
            <a:r>
              <a:rPr lang="ko-KR" altLang="en-US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 시간과 휴식 </a:t>
            </a:r>
            <a:r>
              <a:rPr lang="en-US" altLang="ko-KR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en-US" altLang="ko-KR" sz="1800" spc="-14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82651" y="3212697"/>
            <a:ext cx="5095947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- 1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주 </a:t>
            </a: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2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회 이상의 휴일을 제공받을 권리</a:t>
            </a:r>
          </a:p>
          <a:p>
            <a:pPr>
              <a:spcAft>
                <a:spcPts val="300"/>
              </a:spcAft>
            </a:pP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야간</a:t>
            </a: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오후 </a:t>
            </a: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10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시부터 오전</a:t>
            </a: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6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시까지</a:t>
            </a: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 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및 휴일 현장실습 금지</a:t>
            </a:r>
            <a:endParaRPr lang="en-US" altLang="ko-KR" sz="1600" spc="-11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82804" y="1740024"/>
            <a:ext cx="3546997" cy="534739"/>
          </a:xfrm>
          <a:prstGeom prst="roundRect">
            <a:avLst>
              <a:gd name="adj" fmla="val 14375"/>
            </a:avLst>
          </a:prstGeom>
          <a:solidFill>
            <a:srgbClr val="575757"/>
          </a:solidFill>
          <a:ln w="38100"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Aft>
                <a:spcPts val="100"/>
              </a:spcAft>
            </a:pPr>
            <a:r>
              <a:rPr lang="ko-KR" altLang="en-US" sz="2400" spc="-18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권리 카드 ④ </a:t>
            </a:r>
            <a:r>
              <a:rPr lang="en-US" altLang="ko-KR" sz="2400" spc="-180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 </a:t>
            </a:r>
            <a:r>
              <a:rPr lang="ko-KR" altLang="en-US" sz="2400" spc="-180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현장실습생 ② </a:t>
            </a:r>
            <a:r>
              <a:rPr lang="en-US" altLang="ko-KR" sz="2400" spc="-180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sz="2400" spc="-180" dirty="0">
              <a:solidFill>
                <a:srgbClr val="FFFF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73126" y="4240842"/>
            <a:ext cx="35205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"/>
              </a:spcAft>
            </a:pPr>
            <a:r>
              <a:rPr lang="ko-KR" altLang="en-US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제</a:t>
            </a:r>
            <a:r>
              <a:rPr lang="en-US" altLang="ko-KR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10</a:t>
            </a:r>
            <a:r>
              <a:rPr lang="ko-KR" altLang="en-US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 </a:t>
            </a:r>
            <a:r>
              <a:rPr lang="en-US" altLang="ko-KR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 </a:t>
            </a:r>
            <a:r>
              <a:rPr lang="ko-KR" altLang="en-US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현장실습생 특별보호 </a:t>
            </a:r>
            <a:r>
              <a:rPr lang="en-US" altLang="ko-KR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 </a:t>
            </a:r>
            <a:endParaRPr lang="en-US" altLang="ko-KR" sz="1800" spc="-14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82650" y="4600882"/>
            <a:ext cx="8712037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도덕상 또는 보건상 </a:t>
            </a:r>
            <a:r>
              <a:rPr lang="ko-KR" altLang="en-US" sz="1600" spc="-11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유해ㆍ위험한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사업에 현장실습 금지</a:t>
            </a:r>
          </a:p>
          <a:p>
            <a:pPr>
              <a:spcAft>
                <a:spcPts val="300"/>
              </a:spcAft>
            </a:pP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( “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현장 실습생”이 </a:t>
            </a: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18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세 미만인 경우 </a:t>
            </a: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 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근로기준법 제</a:t>
            </a: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65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조 및 제</a:t>
            </a: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72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조에 따라 </a:t>
            </a: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“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현장 실습생”을 보호</a:t>
            </a: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 “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현장 실습생”이 여성인 경우 </a:t>
            </a: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 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월 </a:t>
            </a:r>
            <a:r>
              <a:rPr lang="en-US" altLang="ko-KR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z="1600" spc="-11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일의 생리 결석을 청구 가능하며 현장실습기관은 인정해야함</a:t>
            </a:r>
          </a:p>
        </p:txBody>
      </p:sp>
    </p:spTree>
    <p:extLst>
      <p:ext uri="{BB962C8B-B14F-4D97-AF65-F5344CB8AC3E}">
        <p14:creationId xmlns:p14="http://schemas.microsoft.com/office/powerpoint/2010/main" val="427950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67680"/>
            <a:ext cx="10532437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</a:t>
            </a:r>
            <a:r>
              <a:rPr lang="ko-KR" altLang="en-US" sz="32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에서 기억할 내용 </a:t>
            </a:r>
            <a:r>
              <a:rPr lang="en-US" altLang="ko-KR" sz="4600" spc="-300" dirty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4600" spc="-300" dirty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현장실습표준협약서</a:t>
            </a:r>
            <a:r>
              <a:rPr lang="en-US" altLang="ko-KR" sz="4600" spc="-300" dirty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sz="4600" spc="-300" dirty="0">
              <a:solidFill>
                <a:srgbClr val="C0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21508" name="Picture 4" descr="D:\01.프로젝트-SUM\[프로젝트]취업지원센터\18.표준교안ppt제작\png저장\3-1_1차시\21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37" y="2076450"/>
            <a:ext cx="1536192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타원 14"/>
          <p:cNvSpPr/>
          <p:nvPr/>
        </p:nvSpPr>
        <p:spPr>
          <a:xfrm>
            <a:off x="2656929" y="1906574"/>
            <a:ext cx="503251" cy="503251"/>
          </a:xfrm>
          <a:prstGeom prst="ellipse">
            <a:avLst/>
          </a:prstGeom>
          <a:solidFill>
            <a:srgbClr val="57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36000" rtlCol="0" anchor="ctr"/>
          <a:lstStyle/>
          <a:p>
            <a:pPr algn="ctr"/>
            <a:r>
              <a:rPr lang="en-US" altLang="ko-KR" sz="28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5</a:t>
            </a:r>
            <a:endParaRPr lang="ko-KR" altLang="en-US" sz="28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2609304" y="2446387"/>
            <a:ext cx="7876515" cy="1077218"/>
          </a:xfrm>
          <a:prstGeom prst="rect">
            <a:avLst/>
          </a:prstGeom>
        </p:spPr>
        <p:txBody>
          <a:bodyPr wrap="none" anchor="t" anchorCtr="0">
            <a:spAutoFit/>
          </a:bodyPr>
          <a:lstStyle/>
          <a:p>
            <a:r>
              <a:rPr lang="ko-KR" altLang="en-US" sz="3200" spc="-220" dirty="0">
                <a:solidFill>
                  <a:srgbClr val="1860A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별도의 합의가 있다면 </a:t>
            </a:r>
          </a:p>
          <a:p>
            <a:r>
              <a:rPr lang="ko-KR" altLang="en-US" sz="3200" spc="-220" dirty="0">
                <a:solidFill>
                  <a:srgbClr val="1860A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 실습생의 야간 및 휴일 실습이 가능하다</a:t>
            </a:r>
            <a:r>
              <a:rPr lang="en-US" altLang="ko-KR" sz="3200" spc="-220" dirty="0">
                <a:solidFill>
                  <a:srgbClr val="1860A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endParaRPr lang="ko-KR" altLang="en-US" sz="3200" spc="-220" dirty="0">
              <a:solidFill>
                <a:srgbClr val="1860AB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8" name="Picture 4" descr="D:\01.프로젝트-SUM\[프로젝트]취업지원센터\18.표준교안ppt제작\png저장\2-1_1차시\46-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161" y="4438228"/>
            <a:ext cx="1487424" cy="157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DAFC2D9B-6310-4B65-895C-DAF5FCE9AB58}"/>
              </a:ext>
            </a:extLst>
          </p:cNvPr>
          <p:cNvGrpSpPr/>
          <p:nvPr/>
        </p:nvGrpSpPr>
        <p:grpSpPr>
          <a:xfrm>
            <a:off x="3867150" y="3971925"/>
            <a:ext cx="6041972" cy="2519039"/>
            <a:chOff x="3867150" y="3971925"/>
            <a:chExt cx="6041972" cy="2519039"/>
          </a:xfrm>
        </p:grpSpPr>
        <p:sp>
          <p:nvSpPr>
            <p:cNvPr id="17" name="TextBox 16"/>
            <p:cNvSpPr txBox="1"/>
            <p:nvPr/>
          </p:nvSpPr>
          <p:spPr>
            <a:xfrm>
              <a:off x="4156472" y="4140671"/>
              <a:ext cx="5461868" cy="2217229"/>
            </a:xfrm>
            <a:prstGeom prst="roundRect">
              <a:avLst>
                <a:gd name="adj" fmla="val 10223"/>
              </a:avLst>
            </a:prstGeom>
            <a:noFill/>
            <a:ln w="76200" cap="sq" cmpd="sng">
              <a:solidFill>
                <a:srgbClr val="878787"/>
              </a:solidFill>
              <a:prstDash val="solid"/>
              <a:miter lim="800000"/>
            </a:ln>
          </p:spPr>
          <p:txBody>
            <a:bodyPr wrap="none" rtlCol="0" anchor="ctr" anchorCtr="0">
              <a:noAutofit/>
            </a:bodyPr>
            <a:lstStyle/>
            <a:p>
              <a:pPr algn="ctr">
                <a:spcAft>
                  <a:spcPts val="500"/>
                </a:spcAft>
              </a:pPr>
              <a:r>
                <a:rPr lang="ko-KR" altLang="en-US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제</a:t>
              </a:r>
              <a:r>
                <a:rPr lang="en-US" altLang="ko-KR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9</a:t>
              </a:r>
              <a:r>
                <a:rPr lang="ko-KR" altLang="en-US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조 </a:t>
              </a:r>
              <a:r>
                <a:rPr lang="en-US" altLang="ko-KR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( </a:t>
              </a:r>
              <a:r>
                <a:rPr lang="ko-KR" altLang="en-US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현장실습 시간과 휴식 </a:t>
              </a:r>
              <a:r>
                <a:rPr lang="en-US" altLang="ko-KR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)</a:t>
              </a:r>
            </a:p>
            <a:p>
              <a:pPr algn="ctr">
                <a:spcAft>
                  <a:spcPts val="500"/>
                </a:spcAft>
              </a:pPr>
              <a:r>
                <a:rPr lang="en-US" altLang="ko-KR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 ④ “</a:t>
              </a:r>
              <a:r>
                <a:rPr lang="ko-KR" altLang="en-US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현장실습기관”은 직업교육훈련촉진법</a:t>
              </a:r>
            </a:p>
            <a:p>
              <a:pPr algn="ctr">
                <a:spcAft>
                  <a:spcPts val="500"/>
                </a:spcAft>
              </a:pPr>
              <a:r>
                <a:rPr lang="ko-KR" altLang="en-US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제</a:t>
              </a:r>
              <a:r>
                <a:rPr lang="en-US" altLang="ko-KR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9</a:t>
              </a:r>
              <a:r>
                <a:rPr lang="ko-KR" altLang="en-US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조의</a:t>
              </a:r>
              <a:r>
                <a:rPr lang="en-US" altLang="ko-KR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2</a:t>
              </a:r>
              <a:r>
                <a:rPr lang="ko-KR" altLang="en-US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에 따라 야간</a:t>
              </a:r>
              <a:r>
                <a:rPr lang="en-US" altLang="ko-KR" spc="-180" dirty="0">
                  <a:solidFill>
                    <a:srgbClr val="FF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(</a:t>
              </a:r>
              <a:r>
                <a:rPr lang="ko-KR" altLang="en-US" spc="-180" dirty="0">
                  <a:solidFill>
                    <a:srgbClr val="FF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오후 </a:t>
              </a:r>
              <a:r>
                <a:rPr lang="en-US" altLang="ko-KR" spc="-180" dirty="0">
                  <a:solidFill>
                    <a:srgbClr val="FF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10</a:t>
              </a:r>
              <a:r>
                <a:rPr lang="ko-KR" altLang="en-US" spc="-180" dirty="0">
                  <a:solidFill>
                    <a:srgbClr val="FF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시부터 오전</a:t>
              </a:r>
              <a:r>
                <a:rPr lang="en-US" altLang="ko-KR" spc="-180" dirty="0">
                  <a:solidFill>
                    <a:srgbClr val="FF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6</a:t>
              </a:r>
              <a:r>
                <a:rPr lang="ko-KR" altLang="en-US" spc="-180" dirty="0">
                  <a:solidFill>
                    <a:srgbClr val="FF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시까지</a:t>
              </a:r>
              <a:r>
                <a:rPr lang="en-US" altLang="ko-KR" spc="-180" dirty="0">
                  <a:solidFill>
                    <a:srgbClr val="FF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)</a:t>
              </a:r>
            </a:p>
            <a:p>
              <a:pPr algn="ctr">
                <a:spcAft>
                  <a:spcPts val="500"/>
                </a:spcAft>
              </a:pPr>
              <a:r>
                <a:rPr lang="ko-KR" altLang="en-US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및 휴일에 “현장실습생”에게 현장실습을</a:t>
              </a:r>
            </a:p>
            <a:p>
              <a:pPr algn="ctr">
                <a:spcAft>
                  <a:spcPts val="500"/>
                </a:spcAft>
              </a:pPr>
              <a:r>
                <a:rPr lang="ko-KR" altLang="en-US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시켜서는 아니 된다</a:t>
              </a:r>
              <a:r>
                <a:rPr lang="en-US" altLang="ko-KR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.</a:t>
              </a:r>
            </a:p>
          </p:txBody>
        </p:sp>
        <p:pic>
          <p:nvPicPr>
            <p:cNvPr id="19" name="Picture 5" descr="D:\01.프로젝트-SUM\[프로젝트]취업지원센터\18.표준교안ppt제작\png저장\2-1_1차시\48-2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7150" y="3971925"/>
              <a:ext cx="1048512" cy="487680"/>
            </a:xfrm>
            <a:prstGeom prst="rect">
              <a:avLst/>
            </a:prstGeom>
            <a:solidFill>
              <a:srgbClr val="EDEDED"/>
            </a:solidFill>
          </p:spPr>
        </p:pic>
        <p:pic>
          <p:nvPicPr>
            <p:cNvPr id="20" name="Picture 5" descr="D:\01.프로젝트-SUM\[프로젝트]취업지원센터\18.표준교안ppt제작\png저장\2-1_1차시\48-2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8860610" y="6003284"/>
              <a:ext cx="1048512" cy="487680"/>
            </a:xfrm>
            <a:prstGeom prst="rect">
              <a:avLst/>
            </a:prstGeom>
            <a:solidFill>
              <a:srgbClr val="EDEDED"/>
            </a:solidFill>
          </p:spPr>
        </p:pic>
      </p:grpSp>
    </p:spTree>
    <p:extLst>
      <p:ext uri="{BB962C8B-B14F-4D97-AF65-F5344CB8AC3E}">
        <p14:creationId xmlns:p14="http://schemas.microsoft.com/office/powerpoint/2010/main" val="356369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67680"/>
            <a:ext cx="10319237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</a:t>
            </a:r>
            <a:r>
              <a:rPr lang="ko-KR" altLang="en-US" sz="32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에서 기억할 내용 </a:t>
            </a:r>
            <a:r>
              <a:rPr lang="en-US" altLang="ko-KR" sz="4600" b="1" spc="-300" dirty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4600" b="1" spc="-300" dirty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현장실습표준협약서</a:t>
            </a:r>
            <a:r>
              <a:rPr lang="en-US" altLang="ko-KR" sz="4600" b="1" spc="-300" dirty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sz="4600" b="1" spc="-300" dirty="0">
              <a:solidFill>
                <a:srgbClr val="C0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21508" name="Picture 4" descr="D:\01.프로젝트-SUM\[프로젝트]취업지원센터\18.표준교안ppt제작\png저장\3-1_1차시\21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37" y="2076450"/>
            <a:ext cx="1536192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타원 14"/>
          <p:cNvSpPr/>
          <p:nvPr/>
        </p:nvSpPr>
        <p:spPr>
          <a:xfrm>
            <a:off x="2656929" y="1906574"/>
            <a:ext cx="503251" cy="503251"/>
          </a:xfrm>
          <a:prstGeom prst="ellipse">
            <a:avLst/>
          </a:prstGeom>
          <a:solidFill>
            <a:srgbClr val="57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36000" rtlCol="0" anchor="ctr"/>
          <a:lstStyle/>
          <a:p>
            <a:pPr algn="ctr"/>
            <a:r>
              <a:rPr lang="en-US" altLang="ko-KR" sz="28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6</a:t>
            </a:r>
            <a:endParaRPr lang="ko-KR" altLang="en-US" sz="28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2609304" y="2446387"/>
            <a:ext cx="7733527" cy="1077218"/>
          </a:xfrm>
          <a:prstGeom prst="rect">
            <a:avLst/>
          </a:prstGeom>
        </p:spPr>
        <p:txBody>
          <a:bodyPr wrap="none" anchor="t" anchorCtr="0">
            <a:spAutoFit/>
          </a:bodyPr>
          <a:lstStyle/>
          <a:p>
            <a:r>
              <a:rPr lang="ko-KR" altLang="en-US" sz="3200" spc="-220" dirty="0">
                <a:solidFill>
                  <a:srgbClr val="1860A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현장실습생은 실습 중 </a:t>
            </a:r>
          </a:p>
          <a:p>
            <a:r>
              <a:rPr lang="ko-KR" altLang="en-US" sz="3200" spc="-220" dirty="0">
                <a:solidFill>
                  <a:srgbClr val="1860A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                   휴식시간을 보장받아야 한다</a:t>
            </a:r>
            <a:r>
              <a:rPr lang="en-US" altLang="ko-KR" sz="3200" spc="-220" dirty="0">
                <a:solidFill>
                  <a:srgbClr val="1860A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endParaRPr lang="ko-KR" altLang="en-US" sz="3200" spc="-220" dirty="0">
              <a:solidFill>
                <a:srgbClr val="1860AB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7" name="Picture 3" descr="D:\01.프로젝트-SUM\[프로젝트]취업지원센터\18.표준교안ppt제작\png저장\3-1_1차시\21-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834" y="4284687"/>
            <a:ext cx="1517904" cy="161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그룹 7">
            <a:extLst>
              <a:ext uri="{FF2B5EF4-FFF2-40B4-BE49-F238E27FC236}">
                <a16:creationId xmlns:a16="http://schemas.microsoft.com/office/drawing/2014/main" id="{20375F08-9BA6-4DB4-A972-E845E96D43E1}"/>
              </a:ext>
            </a:extLst>
          </p:cNvPr>
          <p:cNvGrpSpPr/>
          <p:nvPr/>
        </p:nvGrpSpPr>
        <p:grpSpPr>
          <a:xfrm>
            <a:off x="4572664" y="3951462"/>
            <a:ext cx="6140333" cy="2554721"/>
            <a:chOff x="3867150" y="3971925"/>
            <a:chExt cx="6140333" cy="2554721"/>
          </a:xfrm>
        </p:grpSpPr>
        <p:sp>
          <p:nvSpPr>
            <p:cNvPr id="9" name="TextBox 8"/>
            <p:cNvSpPr txBox="1"/>
            <p:nvPr/>
          </p:nvSpPr>
          <p:spPr>
            <a:xfrm>
              <a:off x="4156472" y="4140671"/>
              <a:ext cx="5461868" cy="2217229"/>
            </a:xfrm>
            <a:prstGeom prst="roundRect">
              <a:avLst>
                <a:gd name="adj" fmla="val 10223"/>
              </a:avLst>
            </a:prstGeom>
            <a:noFill/>
            <a:ln w="76200" cap="sq" cmpd="sng">
              <a:solidFill>
                <a:srgbClr val="878787"/>
              </a:solidFill>
              <a:prstDash val="solid"/>
              <a:miter lim="800000"/>
            </a:ln>
          </p:spPr>
          <p:txBody>
            <a:bodyPr wrap="none" rtlCol="0" anchor="ctr" anchorCtr="0">
              <a:noAutofit/>
            </a:bodyPr>
            <a:lstStyle/>
            <a:p>
              <a:pPr algn="ctr">
                <a:spcAft>
                  <a:spcPts val="500"/>
                </a:spcAft>
              </a:pPr>
              <a:r>
                <a:rPr lang="ko-KR" altLang="en-US" spc="-140" dirty="0">
                  <a:solidFill>
                    <a:srgbClr val="E84246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제</a:t>
              </a:r>
              <a:r>
                <a:rPr lang="en-US" altLang="ko-KR" spc="-140" dirty="0">
                  <a:solidFill>
                    <a:srgbClr val="E84246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9</a:t>
              </a:r>
              <a:r>
                <a:rPr lang="ko-KR" altLang="en-US" spc="-140" dirty="0">
                  <a:solidFill>
                    <a:srgbClr val="E84246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조 </a:t>
              </a:r>
              <a:r>
                <a:rPr lang="en-US" altLang="ko-KR" spc="-140" dirty="0">
                  <a:solidFill>
                    <a:srgbClr val="E84246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( </a:t>
              </a:r>
              <a:r>
                <a:rPr lang="ko-KR" altLang="en-US" spc="-140" dirty="0">
                  <a:solidFill>
                    <a:srgbClr val="E84246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현장실습 시간과 휴식</a:t>
              </a:r>
              <a:r>
                <a:rPr lang="en-US" altLang="ko-KR" spc="-140" dirty="0">
                  <a:solidFill>
                    <a:srgbClr val="E84246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)</a:t>
              </a:r>
              <a:endParaRPr lang="en-US" altLang="ko-KR" spc="-180" dirty="0"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  <a:p>
              <a:pPr>
                <a:spcAft>
                  <a:spcPts val="300"/>
                </a:spcAft>
              </a:pPr>
              <a:r>
                <a:rPr lang="ko-KR" altLang="en-US" spc="-110" dirty="0">
                  <a:solidFill>
                    <a:srgbClr val="575757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근로기준법 제</a:t>
              </a:r>
              <a:r>
                <a:rPr lang="en-US" altLang="ko-KR" spc="-110" dirty="0">
                  <a:solidFill>
                    <a:srgbClr val="575757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54</a:t>
              </a:r>
              <a:r>
                <a:rPr lang="ko-KR" altLang="en-US" spc="-110" dirty="0">
                  <a:solidFill>
                    <a:srgbClr val="575757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조에 따라 </a:t>
              </a:r>
              <a:endParaRPr lang="en-US" altLang="ko-KR" spc="-11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  <a:p>
              <a:pPr>
                <a:spcAft>
                  <a:spcPts val="300"/>
                </a:spcAft>
              </a:pPr>
              <a:r>
                <a:rPr lang="en-US" altLang="ko-KR" spc="-110" dirty="0">
                  <a:solidFill>
                    <a:srgbClr val="575757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1</a:t>
              </a:r>
              <a:r>
                <a:rPr lang="ko-KR" altLang="en-US" spc="-110" dirty="0">
                  <a:solidFill>
                    <a:srgbClr val="575757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일 현장실습시간이 </a:t>
              </a:r>
              <a:r>
                <a:rPr lang="en-US" altLang="ko-KR" spc="-110" dirty="0">
                  <a:solidFill>
                    <a:srgbClr val="FF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4</a:t>
              </a:r>
              <a:r>
                <a:rPr lang="ko-KR" altLang="en-US" spc="-110" dirty="0">
                  <a:solidFill>
                    <a:srgbClr val="FF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시간 이상일 경우 </a:t>
              </a:r>
              <a:r>
                <a:rPr lang="en-US" altLang="ko-KR" spc="-110" dirty="0">
                  <a:solidFill>
                    <a:srgbClr val="FF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30</a:t>
              </a:r>
              <a:r>
                <a:rPr lang="ko-KR" altLang="en-US" spc="-110" dirty="0">
                  <a:solidFill>
                    <a:srgbClr val="FF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분 이상</a:t>
              </a:r>
              <a:r>
                <a:rPr lang="en-US" altLang="ko-KR" spc="-110" dirty="0">
                  <a:solidFill>
                    <a:srgbClr val="575757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,</a:t>
              </a:r>
            </a:p>
            <a:p>
              <a:pPr>
                <a:spcAft>
                  <a:spcPts val="300"/>
                </a:spcAft>
              </a:pPr>
              <a:r>
                <a:rPr lang="en-US" altLang="ko-KR" spc="-110" dirty="0">
                  <a:solidFill>
                    <a:srgbClr val="FF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8</a:t>
              </a:r>
              <a:r>
                <a:rPr lang="ko-KR" altLang="en-US" spc="-110" dirty="0">
                  <a:solidFill>
                    <a:srgbClr val="FF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시간인 경우에는 </a:t>
              </a:r>
              <a:r>
                <a:rPr lang="en-US" altLang="ko-KR" spc="-110" dirty="0">
                  <a:solidFill>
                    <a:srgbClr val="FF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1</a:t>
              </a:r>
              <a:r>
                <a:rPr lang="ko-KR" altLang="en-US" spc="-110" dirty="0">
                  <a:solidFill>
                    <a:srgbClr val="FF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시간 이상</a:t>
              </a:r>
              <a:r>
                <a:rPr lang="ko-KR" altLang="en-US" spc="-110" dirty="0">
                  <a:solidFill>
                    <a:srgbClr val="575757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의 휴식시간을 </a:t>
              </a:r>
              <a:endParaRPr lang="en-US" altLang="ko-KR" spc="-11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  <a:p>
              <a:pPr>
                <a:spcAft>
                  <a:spcPts val="300"/>
                </a:spcAft>
              </a:pPr>
              <a:r>
                <a:rPr lang="ko-KR" altLang="en-US" spc="-110" dirty="0">
                  <a:solidFill>
                    <a:srgbClr val="575757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현장실습 시간 중 부여</a:t>
              </a:r>
            </a:p>
          </p:txBody>
        </p:sp>
        <p:pic>
          <p:nvPicPr>
            <p:cNvPr id="10" name="Picture 5" descr="D:\01.프로젝트-SUM\[프로젝트]취업지원센터\18.표준교안ppt제작\png저장\2-1_1차시\48-2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7150" y="3971925"/>
              <a:ext cx="1048512" cy="487680"/>
            </a:xfrm>
            <a:prstGeom prst="rect">
              <a:avLst/>
            </a:prstGeom>
            <a:solidFill>
              <a:srgbClr val="EDEDED"/>
            </a:solidFill>
          </p:spPr>
        </p:pic>
        <p:pic>
          <p:nvPicPr>
            <p:cNvPr id="11" name="Picture 5" descr="D:\01.프로젝트-SUM\[프로젝트]취업지원센터\18.표준교안ppt제작\png저장\2-1_1차시\48-2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8958971" y="6038966"/>
              <a:ext cx="1048512" cy="487680"/>
            </a:xfrm>
            <a:prstGeom prst="rect">
              <a:avLst/>
            </a:prstGeom>
            <a:solidFill>
              <a:srgbClr val="EDEDED"/>
            </a:solidFill>
          </p:spPr>
        </p:pic>
      </p:grpSp>
    </p:spTree>
    <p:extLst>
      <p:ext uri="{BB962C8B-B14F-4D97-AF65-F5344CB8AC3E}">
        <p14:creationId xmlns:p14="http://schemas.microsoft.com/office/powerpoint/2010/main" val="80342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67680"/>
            <a:ext cx="10532437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</a:t>
            </a:r>
            <a:r>
              <a:rPr lang="ko-KR" altLang="en-US" sz="32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에서 기억할 내용 </a:t>
            </a:r>
            <a:r>
              <a:rPr lang="en-US" altLang="ko-KR" sz="4600" spc="-300" dirty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4600" spc="-300" dirty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현장실습표준협약서</a:t>
            </a:r>
            <a:r>
              <a:rPr lang="en-US" altLang="ko-KR" sz="4600" spc="-300" dirty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sz="4600" spc="-300" dirty="0">
              <a:solidFill>
                <a:srgbClr val="C0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21508" name="Picture 4" descr="D:\01.프로젝트-SUM\[프로젝트]취업지원센터\18.표준교안ppt제작\png저장\3-1_1차시\21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37" y="2076450"/>
            <a:ext cx="1536192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타원 14"/>
          <p:cNvSpPr/>
          <p:nvPr/>
        </p:nvSpPr>
        <p:spPr>
          <a:xfrm>
            <a:off x="2656929" y="1906574"/>
            <a:ext cx="503251" cy="503251"/>
          </a:xfrm>
          <a:prstGeom prst="ellipse">
            <a:avLst/>
          </a:prstGeom>
          <a:solidFill>
            <a:srgbClr val="57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36000" rtlCol="0" anchor="ctr"/>
          <a:lstStyle/>
          <a:p>
            <a:pPr algn="ctr"/>
            <a:r>
              <a:rPr lang="en-US" altLang="ko-KR" sz="28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7</a:t>
            </a:r>
            <a:endParaRPr lang="ko-KR" altLang="en-US" sz="28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2609304" y="2446387"/>
            <a:ext cx="6730048" cy="1077218"/>
          </a:xfrm>
          <a:prstGeom prst="rect">
            <a:avLst/>
          </a:prstGeom>
        </p:spPr>
        <p:txBody>
          <a:bodyPr wrap="none" anchor="t" anchorCtr="0">
            <a:spAutoFit/>
          </a:bodyPr>
          <a:lstStyle/>
          <a:p>
            <a:r>
              <a:rPr lang="ko-KR" altLang="en-US" sz="3200" spc="-220" dirty="0">
                <a:solidFill>
                  <a:srgbClr val="1860A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현장실습생의 </a:t>
            </a:r>
            <a:r>
              <a:rPr lang="en-US" altLang="ko-KR" sz="3200" spc="-220" dirty="0">
                <a:solidFill>
                  <a:srgbClr val="1860A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z="3200" spc="-220" dirty="0">
                <a:solidFill>
                  <a:srgbClr val="1860A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주일 당 휴일 일수는</a:t>
            </a:r>
          </a:p>
          <a:p>
            <a:r>
              <a:rPr lang="ko-KR" altLang="en-US" sz="3200" spc="-220" dirty="0">
                <a:solidFill>
                  <a:srgbClr val="1860A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회사 측 사정에 따라 주지 않아도 된다</a:t>
            </a:r>
            <a:r>
              <a:rPr lang="en-US" altLang="ko-KR" sz="3200" spc="-220" dirty="0">
                <a:solidFill>
                  <a:srgbClr val="1860AB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endParaRPr lang="ko-KR" altLang="en-US" sz="3200" spc="-220" dirty="0">
              <a:solidFill>
                <a:srgbClr val="1860AB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8" name="Picture 4" descr="D:\01.프로젝트-SUM\[프로젝트]취업지원센터\18.표준교안ppt제작\png저장\2-1_1차시\46-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161" y="4438228"/>
            <a:ext cx="1487424" cy="157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412879A1-5721-4B4E-99A1-04C71FD34AAA}"/>
              </a:ext>
            </a:extLst>
          </p:cNvPr>
          <p:cNvGrpSpPr/>
          <p:nvPr/>
        </p:nvGrpSpPr>
        <p:grpSpPr>
          <a:xfrm>
            <a:off x="3867150" y="3971925"/>
            <a:ext cx="6041972" cy="2519039"/>
            <a:chOff x="3867150" y="3971925"/>
            <a:chExt cx="6041972" cy="2519039"/>
          </a:xfrm>
        </p:grpSpPr>
        <p:sp>
          <p:nvSpPr>
            <p:cNvPr id="17" name="TextBox 16"/>
            <p:cNvSpPr txBox="1"/>
            <p:nvPr/>
          </p:nvSpPr>
          <p:spPr>
            <a:xfrm>
              <a:off x="4156472" y="4140671"/>
              <a:ext cx="5461868" cy="2217229"/>
            </a:xfrm>
            <a:prstGeom prst="roundRect">
              <a:avLst>
                <a:gd name="adj" fmla="val 10223"/>
              </a:avLst>
            </a:prstGeom>
            <a:noFill/>
            <a:ln w="76200" cap="sq" cmpd="sng">
              <a:solidFill>
                <a:srgbClr val="878787"/>
              </a:solidFill>
              <a:prstDash val="solid"/>
              <a:miter lim="800000"/>
            </a:ln>
          </p:spPr>
          <p:txBody>
            <a:bodyPr wrap="none" rtlCol="0" anchor="ctr" anchorCtr="0">
              <a:noAutofit/>
            </a:bodyPr>
            <a:lstStyle/>
            <a:p>
              <a:pPr algn="ctr">
                <a:spcAft>
                  <a:spcPts val="500"/>
                </a:spcAft>
              </a:pPr>
              <a:r>
                <a:rPr lang="ko-KR" altLang="en-US" spc="-180" dirty="0">
                  <a:solidFill>
                    <a:srgbClr val="C0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제</a:t>
              </a:r>
              <a:r>
                <a:rPr lang="en-US" altLang="ko-KR" spc="-180" dirty="0">
                  <a:solidFill>
                    <a:srgbClr val="C0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9</a:t>
              </a:r>
              <a:r>
                <a:rPr lang="ko-KR" altLang="en-US" spc="-180" dirty="0">
                  <a:solidFill>
                    <a:srgbClr val="C0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조 </a:t>
              </a:r>
              <a:r>
                <a:rPr lang="en-US" altLang="ko-KR" spc="-180" dirty="0">
                  <a:solidFill>
                    <a:srgbClr val="C0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( </a:t>
              </a:r>
              <a:r>
                <a:rPr lang="ko-KR" altLang="en-US" spc="-180" dirty="0">
                  <a:solidFill>
                    <a:srgbClr val="C0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현장실습 시간과 휴식 </a:t>
              </a:r>
              <a:r>
                <a:rPr lang="en-US" altLang="ko-KR" spc="-180" dirty="0">
                  <a:solidFill>
                    <a:srgbClr val="C0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) </a:t>
              </a:r>
            </a:p>
            <a:p>
              <a:pPr algn="ctr">
                <a:spcAft>
                  <a:spcPts val="500"/>
                </a:spcAft>
              </a:pPr>
              <a:r>
                <a:rPr lang="en-US" altLang="ko-KR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 ③ “</a:t>
              </a:r>
              <a:r>
                <a:rPr lang="ko-KR" altLang="en-US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현장실습기관”은 “현장 실습생”에게 </a:t>
              </a:r>
            </a:p>
            <a:p>
              <a:pPr algn="ctr">
                <a:spcAft>
                  <a:spcPts val="500"/>
                </a:spcAft>
              </a:pPr>
              <a:r>
                <a:rPr lang="en-US" altLang="ko-KR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1</a:t>
              </a:r>
              <a:r>
                <a:rPr lang="ko-KR" altLang="en-US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주 </a:t>
              </a:r>
              <a:r>
                <a:rPr lang="en-US" altLang="ko-KR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2</a:t>
              </a:r>
              <a:r>
                <a:rPr lang="ko-KR" altLang="en-US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회 이상의 휴일을 주어야 한다</a:t>
              </a:r>
              <a:r>
                <a:rPr lang="en-US" altLang="ko-KR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.</a:t>
              </a:r>
            </a:p>
          </p:txBody>
        </p:sp>
        <p:pic>
          <p:nvPicPr>
            <p:cNvPr id="19" name="Picture 5" descr="D:\01.프로젝트-SUM\[프로젝트]취업지원센터\18.표준교안ppt제작\png저장\2-1_1차시\48-2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7150" y="3971925"/>
              <a:ext cx="1048512" cy="487680"/>
            </a:xfrm>
            <a:prstGeom prst="rect">
              <a:avLst/>
            </a:prstGeom>
            <a:solidFill>
              <a:srgbClr val="EDEDED"/>
            </a:solidFill>
          </p:spPr>
        </p:pic>
        <p:pic>
          <p:nvPicPr>
            <p:cNvPr id="20" name="Picture 5" descr="D:\01.프로젝트-SUM\[프로젝트]취업지원센터\18.표준교안ppt제작\png저장\2-1_1차시\48-2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8860610" y="6003284"/>
              <a:ext cx="1048512" cy="487680"/>
            </a:xfrm>
            <a:prstGeom prst="rect">
              <a:avLst/>
            </a:prstGeom>
            <a:solidFill>
              <a:srgbClr val="EDEDED"/>
            </a:solidFill>
          </p:spPr>
        </p:pic>
      </p:grpSp>
    </p:spTree>
    <p:extLst>
      <p:ext uri="{BB962C8B-B14F-4D97-AF65-F5344CB8AC3E}">
        <p14:creationId xmlns:p14="http://schemas.microsoft.com/office/powerpoint/2010/main" val="327128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68487" y="2015480"/>
            <a:ext cx="7418263" cy="4604395"/>
          </a:xfrm>
          <a:prstGeom prst="roundRect">
            <a:avLst>
              <a:gd name="adj" fmla="val 4238"/>
            </a:avLst>
          </a:prstGeom>
          <a:solidFill>
            <a:srgbClr val="BCD5F0"/>
          </a:solidFill>
          <a:ln w="38100">
            <a:noFill/>
          </a:ln>
        </p:spPr>
        <p:txBody>
          <a:bodyPr wrap="none" lIns="216000" tIns="0" rIns="0" bIns="0" rtlCol="0" anchor="ctr" anchorCtr="0">
            <a:noAutofit/>
          </a:bodyPr>
          <a:lstStyle/>
          <a:p>
            <a:pPr>
              <a:spcAft>
                <a:spcPts val="100"/>
              </a:spcAft>
            </a:pPr>
            <a:endParaRPr lang="ko-KR" altLang="en-US" sz="2400" spc="-300" dirty="0">
              <a:solidFill>
                <a:srgbClr val="2599D6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287090" y="367680"/>
            <a:ext cx="6672406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</a:t>
            </a:r>
            <a:r>
              <a:rPr lang="ko-KR" altLang="en-US" sz="32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에서 기억할 내용 </a:t>
            </a:r>
            <a:r>
              <a:rPr lang="en-US" altLang="ko-KR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활동</a:t>
            </a:r>
            <a:r>
              <a:rPr lang="en-US" altLang="ko-KR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sz="4600" b="1" spc="-30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11698" y="2188071"/>
            <a:ext cx="4427077" cy="1174254"/>
          </a:xfrm>
          <a:prstGeom prst="roundRect">
            <a:avLst>
              <a:gd name="adj" fmla="val 14375"/>
            </a:avLst>
          </a:prstGeom>
          <a:solidFill>
            <a:srgbClr val="FFED00"/>
          </a:solidFill>
          <a:ln w="38100">
            <a:noFill/>
          </a:ln>
        </p:spPr>
        <p:txBody>
          <a:bodyPr wrap="none" lIns="144000" tIns="0" rIns="0" bIns="0" rtlCol="0" anchor="ctr" anchorCtr="0">
            <a:noAutofit/>
          </a:bodyPr>
          <a:lstStyle/>
          <a:p>
            <a:pPr>
              <a:spcAft>
                <a:spcPts val="100"/>
              </a:spcAft>
            </a:pPr>
            <a:r>
              <a:rPr lang="ko-KR" altLang="en-US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지금 우리회사 상황</a:t>
            </a:r>
            <a:r>
              <a:rPr lang="en-US" altLang="ko-KR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원래 있던 베테랑들이 </a:t>
            </a:r>
          </a:p>
          <a:p>
            <a:pPr>
              <a:spcAft>
                <a:spcPts val="100"/>
              </a:spcAft>
            </a:pPr>
            <a:r>
              <a:rPr lang="ko-KR" altLang="en-US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우리 같은 초보한테 </a:t>
            </a:r>
            <a:r>
              <a:rPr lang="en-US" altLang="ko-KR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주일 미만으로 알려주고 </a:t>
            </a:r>
          </a:p>
          <a:p>
            <a:pPr>
              <a:spcAft>
                <a:spcPts val="100"/>
              </a:spcAft>
            </a:pPr>
            <a:r>
              <a:rPr lang="ko-KR" altLang="en-US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퇴사함</a:t>
            </a:r>
            <a:r>
              <a:rPr lang="en-US" altLang="ko-KR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ko-KR" altLang="en-US" sz="1800" spc="-300" dirty="0">
              <a:solidFill>
                <a:srgbClr val="2599D6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11699" y="5264224"/>
            <a:ext cx="3902954" cy="1174254"/>
          </a:xfrm>
          <a:prstGeom prst="roundRect">
            <a:avLst>
              <a:gd name="adj" fmla="val 14375"/>
            </a:avLst>
          </a:prstGeom>
          <a:solidFill>
            <a:srgbClr val="FFED00"/>
          </a:solidFill>
          <a:ln w="38100">
            <a:noFill/>
          </a:ln>
        </p:spPr>
        <p:txBody>
          <a:bodyPr wrap="none" lIns="144000" tIns="0" rIns="0" bIns="0" rtlCol="0" anchor="ctr" anchorCtr="0">
            <a:noAutofit/>
          </a:bodyPr>
          <a:lstStyle/>
          <a:p>
            <a:pPr>
              <a:spcAft>
                <a:spcPts val="100"/>
              </a:spcAft>
            </a:pPr>
            <a:r>
              <a:rPr lang="ko-KR" altLang="en-US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원래 </a:t>
            </a:r>
            <a:r>
              <a:rPr lang="en-US" altLang="ko-KR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7</a:t>
            </a:r>
            <a:r>
              <a:rPr lang="ko-KR" altLang="en-US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 </a:t>
            </a:r>
            <a:r>
              <a:rPr lang="en-US" altLang="ko-KR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30</a:t>
            </a:r>
            <a:r>
              <a:rPr lang="ko-KR" altLang="en-US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분 출근해서 </a:t>
            </a:r>
            <a:r>
              <a:rPr lang="en-US" altLang="ko-KR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6</a:t>
            </a:r>
            <a:r>
              <a:rPr lang="ko-KR" altLang="en-US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 퇴근인데 </a:t>
            </a:r>
          </a:p>
          <a:p>
            <a:pPr>
              <a:spcAft>
                <a:spcPts val="100"/>
              </a:spcAft>
            </a:pPr>
            <a:r>
              <a:rPr lang="ko-KR" altLang="en-US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내 거 기계 볼 수 있는 사람이 없어서 </a:t>
            </a:r>
          </a:p>
          <a:p>
            <a:pPr>
              <a:spcAft>
                <a:spcPts val="100"/>
              </a:spcAft>
            </a:pPr>
            <a:r>
              <a:rPr lang="ko-KR" altLang="en-US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나 혼자 </a:t>
            </a:r>
            <a:r>
              <a:rPr lang="en-US" altLang="ko-KR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10</a:t>
            </a:r>
            <a:r>
              <a:rPr lang="ko-KR" altLang="en-US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 </a:t>
            </a:r>
            <a:r>
              <a:rPr lang="en-US" altLang="ko-KR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30</a:t>
            </a:r>
            <a:r>
              <a:rPr lang="ko-KR" altLang="en-US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분 퇴근</a:t>
            </a:r>
            <a:r>
              <a:rPr lang="en-US" altLang="ko-KR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ko-KR" altLang="en-US" sz="1800" spc="-300" dirty="0">
              <a:solidFill>
                <a:srgbClr val="2599D6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11698" y="3444949"/>
            <a:ext cx="5446251" cy="1727126"/>
          </a:xfrm>
          <a:prstGeom prst="roundRect">
            <a:avLst>
              <a:gd name="adj" fmla="val 9412"/>
            </a:avLst>
          </a:prstGeom>
          <a:solidFill>
            <a:srgbClr val="FFED00"/>
          </a:solidFill>
          <a:ln w="38100">
            <a:noFill/>
          </a:ln>
        </p:spPr>
        <p:txBody>
          <a:bodyPr wrap="none" lIns="144000" tIns="0" rIns="0" bIns="0" rtlCol="0" anchor="ctr" anchorCtr="0">
            <a:noAutofit/>
          </a:bodyPr>
          <a:lstStyle/>
          <a:p>
            <a:pPr>
              <a:spcAft>
                <a:spcPts val="100"/>
              </a:spcAft>
            </a:pPr>
            <a:r>
              <a:rPr lang="ko-KR" altLang="en-US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아직 </a:t>
            </a:r>
            <a:r>
              <a:rPr lang="ko-KR" altLang="en-US" sz="1800" spc="-30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고딩인데</a:t>
            </a:r>
            <a:r>
              <a:rPr lang="ko-KR" altLang="en-US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메인 기계 만지는 것도 </a:t>
            </a:r>
            <a:r>
              <a:rPr lang="ko-KR" altLang="en-US" sz="1800" spc="-30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극혐인데</a:t>
            </a:r>
            <a:r>
              <a:rPr lang="ko-KR" altLang="en-US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</a:p>
          <a:p>
            <a:pPr>
              <a:spcAft>
                <a:spcPts val="100"/>
              </a:spcAft>
            </a:pPr>
            <a:r>
              <a:rPr lang="ko-KR" altLang="en-US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기계 고장 나면 내가 수리해야 됨</a:t>
            </a:r>
            <a:r>
              <a:rPr lang="en-US" altLang="ko-KR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r>
              <a:rPr lang="ko-KR" altLang="en-US" sz="1800" spc="-30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ㅂㄷㅂㄷ</a:t>
            </a:r>
            <a:r>
              <a:rPr lang="ko-KR" altLang="en-US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야근은 덤이고</a:t>
            </a:r>
            <a:r>
              <a:rPr lang="en-US" altLang="ko-KR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 </a:t>
            </a:r>
          </a:p>
          <a:p>
            <a:pPr>
              <a:spcAft>
                <a:spcPts val="100"/>
              </a:spcAft>
            </a:pPr>
            <a:r>
              <a:rPr lang="ko-KR" altLang="en-US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작업장 실내온도 진짜 실환가 싶을 정도로 </a:t>
            </a:r>
            <a:r>
              <a:rPr lang="ko-KR" altLang="en-US" sz="1800" spc="-30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개힘듦</a:t>
            </a:r>
            <a:r>
              <a:rPr lang="en-US" altLang="ko-KR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</a:p>
          <a:p>
            <a:pPr>
              <a:spcAft>
                <a:spcPts val="100"/>
              </a:spcAft>
            </a:pPr>
            <a:r>
              <a:rPr lang="ko-KR" altLang="en-US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절정으로 치달으면 </a:t>
            </a:r>
            <a:r>
              <a:rPr lang="en-US" altLang="ko-KR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40</a:t>
            </a:r>
            <a:r>
              <a:rPr lang="ko-KR" altLang="en-US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도 넘고</a:t>
            </a:r>
            <a:r>
              <a:rPr lang="en-US" altLang="ko-KR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… </a:t>
            </a:r>
            <a:r>
              <a:rPr lang="ko-KR" altLang="en-US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그 안에서 </a:t>
            </a:r>
            <a:r>
              <a:rPr lang="en-US" altLang="ko-KR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12</a:t>
            </a:r>
            <a:r>
              <a:rPr lang="ko-KR" altLang="en-US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시간 동안 </a:t>
            </a:r>
          </a:p>
          <a:p>
            <a:pPr>
              <a:spcAft>
                <a:spcPts val="100"/>
              </a:spcAft>
            </a:pPr>
            <a:r>
              <a:rPr lang="ko-KR" altLang="en-US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앉지도 못하고 왔다가 갔다 </a:t>
            </a:r>
            <a:r>
              <a:rPr lang="en-US" altLang="ko-KR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xx</a:t>
            </a:r>
            <a:r>
              <a:rPr lang="ko-KR" altLang="en-US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함</a:t>
            </a:r>
            <a:r>
              <a:rPr lang="en-US" altLang="ko-KR" sz="18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ko-KR" altLang="en-US" sz="1800" spc="-300" dirty="0">
              <a:solidFill>
                <a:srgbClr val="2599D6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07974" y="3020110"/>
            <a:ext cx="119135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5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2017</a:t>
            </a:r>
            <a:r>
              <a:rPr lang="ko-KR" altLang="en-US" sz="15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년  </a:t>
            </a:r>
            <a:r>
              <a:rPr lang="en-US" altLang="ko-KR" sz="15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8</a:t>
            </a:r>
            <a:r>
              <a:rPr lang="ko-KR" altLang="en-US" sz="15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월  </a:t>
            </a:r>
            <a:r>
              <a:rPr lang="en-US" altLang="ko-KR" sz="15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5</a:t>
            </a:r>
            <a:r>
              <a:rPr lang="ko-KR" altLang="en-US" sz="15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일</a:t>
            </a:r>
            <a:endParaRPr lang="en-US" altLang="ko-KR" sz="15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21487" y="4839385"/>
            <a:ext cx="119135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5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2017</a:t>
            </a:r>
            <a:r>
              <a:rPr lang="ko-KR" altLang="en-US" sz="15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년  </a:t>
            </a:r>
            <a:r>
              <a:rPr lang="en-US" altLang="ko-KR" sz="15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8</a:t>
            </a:r>
            <a:r>
              <a:rPr lang="ko-KR" altLang="en-US" sz="15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월  </a:t>
            </a:r>
            <a:r>
              <a:rPr lang="en-US" altLang="ko-KR" sz="15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6</a:t>
            </a:r>
            <a:r>
              <a:rPr lang="ko-KR" altLang="en-US" sz="15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일</a:t>
            </a:r>
            <a:endParaRPr lang="en-US" altLang="ko-KR" sz="15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47978" y="6115313"/>
            <a:ext cx="126509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5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2017</a:t>
            </a:r>
            <a:r>
              <a:rPr lang="ko-KR" altLang="en-US" sz="15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년  </a:t>
            </a:r>
            <a:r>
              <a:rPr lang="en-US" altLang="ko-KR" sz="15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8</a:t>
            </a:r>
            <a:r>
              <a:rPr lang="ko-KR" altLang="en-US" sz="15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월  </a:t>
            </a:r>
            <a:r>
              <a:rPr lang="en-US" altLang="ko-KR" sz="15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18</a:t>
            </a:r>
            <a:r>
              <a:rPr lang="ko-KR" altLang="en-US" sz="15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일</a:t>
            </a:r>
            <a:endParaRPr lang="en-US" altLang="ko-KR" sz="15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22413D1E-B01B-4E58-BEC1-4B5DED772AA9}"/>
              </a:ext>
            </a:extLst>
          </p:cNvPr>
          <p:cNvGrpSpPr/>
          <p:nvPr/>
        </p:nvGrpSpPr>
        <p:grpSpPr>
          <a:xfrm>
            <a:off x="6643692" y="5249820"/>
            <a:ext cx="4052883" cy="914400"/>
            <a:chOff x="6643692" y="5249820"/>
            <a:chExt cx="4052883" cy="914400"/>
          </a:xfrm>
        </p:grpSpPr>
        <p:grpSp>
          <p:nvGrpSpPr>
            <p:cNvPr id="3" name="그룹 2"/>
            <p:cNvGrpSpPr/>
            <p:nvPr/>
          </p:nvGrpSpPr>
          <p:grpSpPr>
            <a:xfrm>
              <a:off x="6643692" y="5439420"/>
              <a:ext cx="4052883" cy="697284"/>
              <a:chOff x="6643692" y="4652325"/>
              <a:chExt cx="4052883" cy="697284"/>
            </a:xfrm>
          </p:grpSpPr>
          <p:sp>
            <p:nvSpPr>
              <p:cNvPr id="24" name="직사각형 23"/>
              <p:cNvSpPr/>
              <p:nvPr/>
            </p:nvSpPr>
            <p:spPr>
              <a:xfrm>
                <a:off x="6949651" y="4652325"/>
                <a:ext cx="3746924" cy="697284"/>
              </a:xfrm>
              <a:prstGeom prst="rect">
                <a:avLst/>
              </a:prstGeom>
              <a:solidFill>
                <a:srgbClr val="E8424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tIns="0" rIns="0" bIns="0" rtlCol="0" anchor="ctr"/>
              <a:lstStyle/>
              <a:p>
                <a:r>
                  <a:rPr lang="ko-KR" altLang="en-US" sz="2800" spc="-300" dirty="0">
                    <a:solidFill>
                      <a:schemeClr val="bg1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</a:rPr>
                  <a:t>잘못된 상황은</a:t>
                </a:r>
              </a:p>
            </p:txBody>
          </p:sp>
          <p:sp>
            <p:nvSpPr>
              <p:cNvPr id="25" name="이등변 삼각형 24"/>
              <p:cNvSpPr/>
              <p:nvPr/>
            </p:nvSpPr>
            <p:spPr>
              <a:xfrm rot="16200000">
                <a:off x="6448489" y="4847528"/>
                <a:ext cx="696368" cy="305961"/>
              </a:xfrm>
              <a:prstGeom prst="triangle">
                <a:avLst/>
              </a:prstGeom>
              <a:solidFill>
                <a:srgbClr val="E8424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pc="-300">
                  <a:latin typeface="HY헤드라인M" panose="02030600000101010101" pitchFamily="18" charset="-127"/>
                  <a:ea typeface="HY헤드라인M" panose="02030600000101010101" pitchFamily="18" charset="-127"/>
                </a:endParaRPr>
              </a:p>
            </p:txBody>
          </p:sp>
        </p:grpSp>
        <p:pic>
          <p:nvPicPr>
            <p:cNvPr id="23555" name="Picture 3" descr="D:\01.프로젝트-SUM\[프로젝트]취업지원센터\18.표준교안ppt제작\png저장\3-1_1차시\28-1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37358">
              <a:off x="9214293" y="5249820"/>
              <a:ext cx="554736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28CCA76F-0987-42B1-8627-0CE0C480DE90}"/>
              </a:ext>
            </a:extLst>
          </p:cNvPr>
          <p:cNvGrpSpPr/>
          <p:nvPr/>
        </p:nvGrpSpPr>
        <p:grpSpPr>
          <a:xfrm>
            <a:off x="6310317" y="6191128"/>
            <a:ext cx="4386257" cy="914400"/>
            <a:chOff x="6310317" y="6191128"/>
            <a:chExt cx="4386257" cy="914400"/>
          </a:xfrm>
        </p:grpSpPr>
        <p:grpSp>
          <p:nvGrpSpPr>
            <p:cNvPr id="2" name="그룹 1"/>
            <p:cNvGrpSpPr/>
            <p:nvPr/>
          </p:nvGrpSpPr>
          <p:grpSpPr>
            <a:xfrm>
              <a:off x="6310317" y="6262811"/>
              <a:ext cx="4386257" cy="697284"/>
              <a:chOff x="6310317" y="6757350"/>
              <a:chExt cx="4386257" cy="697284"/>
            </a:xfrm>
          </p:grpSpPr>
          <p:sp>
            <p:nvSpPr>
              <p:cNvPr id="26" name="직사각형 25"/>
              <p:cNvSpPr/>
              <p:nvPr/>
            </p:nvSpPr>
            <p:spPr>
              <a:xfrm>
                <a:off x="6616275" y="6757350"/>
                <a:ext cx="4080299" cy="697284"/>
              </a:xfrm>
              <a:prstGeom prst="rect">
                <a:avLst/>
              </a:prstGeom>
              <a:solidFill>
                <a:srgbClr val="E8424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tIns="0" rIns="0" bIns="0" rtlCol="0" anchor="ctr"/>
              <a:lstStyle/>
              <a:p>
                <a:r>
                  <a:rPr lang="ko-KR" altLang="en-US" sz="2800" spc="-300" dirty="0">
                    <a:solidFill>
                      <a:schemeClr val="bg1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</a:rPr>
                  <a:t>그렇게 생각한 이유는</a:t>
                </a:r>
              </a:p>
            </p:txBody>
          </p:sp>
          <p:sp>
            <p:nvSpPr>
              <p:cNvPr id="27" name="이등변 삼각형 26"/>
              <p:cNvSpPr/>
              <p:nvPr/>
            </p:nvSpPr>
            <p:spPr>
              <a:xfrm rot="16200000">
                <a:off x="6115114" y="6952553"/>
                <a:ext cx="696368" cy="305961"/>
              </a:xfrm>
              <a:prstGeom prst="triangle">
                <a:avLst/>
              </a:prstGeom>
              <a:solidFill>
                <a:srgbClr val="E8424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pc="-300">
                  <a:latin typeface="HY헤드라인M" panose="02030600000101010101" pitchFamily="18" charset="-127"/>
                  <a:ea typeface="HY헤드라인M" panose="02030600000101010101" pitchFamily="18" charset="-127"/>
                </a:endParaRPr>
              </a:p>
            </p:txBody>
          </p:sp>
        </p:grpSp>
        <p:pic>
          <p:nvPicPr>
            <p:cNvPr id="28" name="Picture 3" descr="D:\01.프로젝트-SUM\[프로젝트]취업지원센터\18.표준교안ppt제작\png저장\3-1_1차시\28-1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54147">
              <a:off x="9912621" y="6191128"/>
              <a:ext cx="554736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34075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67680"/>
            <a:ext cx="5455726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</a:t>
            </a:r>
            <a:r>
              <a:rPr lang="ko-KR" altLang="en-US" sz="3200" b="1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에서 기억할 내용</a:t>
            </a:r>
            <a:endParaRPr lang="ko-KR" altLang="en-US" sz="4600" b="1" spc="-15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2165" y="2090539"/>
            <a:ext cx="4659436" cy="4570412"/>
          </a:xfrm>
          <a:prstGeom prst="roundRect">
            <a:avLst>
              <a:gd name="adj" fmla="val 4259"/>
            </a:avLst>
          </a:prstGeom>
          <a:noFill/>
          <a:ln w="76200" cap="sq" cmpd="sng">
            <a:solidFill>
              <a:srgbClr val="878787"/>
            </a:solidFill>
            <a:prstDash val="solid"/>
            <a:miter lim="800000"/>
          </a:ln>
        </p:spPr>
        <p:txBody>
          <a:bodyPr wrap="none" lIns="324000" tIns="468000" rtlCol="0" anchor="t" anchorCtr="0">
            <a:noAutofit/>
          </a:bodyPr>
          <a:lstStyle/>
          <a:p>
            <a:pPr>
              <a:spcAft>
                <a:spcPts val="200"/>
              </a:spcAft>
            </a:pPr>
            <a:r>
              <a:rPr lang="ko-KR" altLang="en-US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전기부품회사인 </a:t>
            </a:r>
            <a:r>
              <a:rPr lang="en-US" altLang="ko-KR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A</a:t>
            </a:r>
            <a:r>
              <a:rPr lang="ko-KR" altLang="en-US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업체는 현장 실습을 나온</a:t>
            </a:r>
          </a:p>
          <a:p>
            <a:pPr>
              <a:spcAft>
                <a:spcPts val="200"/>
              </a:spcAft>
            </a:pPr>
            <a:r>
              <a:rPr lang="ko-KR" altLang="en-US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특성화고 </a:t>
            </a:r>
            <a:r>
              <a:rPr lang="en-US" altLang="ko-KR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학년 </a:t>
            </a:r>
            <a:r>
              <a:rPr lang="en-US" altLang="ko-KR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s</a:t>
            </a:r>
            <a:r>
              <a:rPr lang="ko-KR" altLang="en-US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학생에게 주당 </a:t>
            </a:r>
            <a:r>
              <a:rPr lang="en-US" altLang="ko-KR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40</a:t>
            </a:r>
            <a:r>
              <a:rPr lang="ko-KR" altLang="en-US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시간</a:t>
            </a:r>
            <a:r>
              <a:rPr lang="en-US" altLang="ko-KR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</a:t>
            </a:r>
          </a:p>
          <a:p>
            <a:pPr>
              <a:spcAft>
                <a:spcPts val="200"/>
              </a:spcAft>
            </a:pPr>
            <a:r>
              <a:rPr lang="ko-KR" altLang="en-US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주</a:t>
            </a:r>
            <a:r>
              <a:rPr lang="en-US" altLang="ko-KR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6</a:t>
            </a:r>
            <a:r>
              <a:rPr lang="ko-KR" altLang="en-US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일의 근무를 요구하였다</a:t>
            </a:r>
            <a:r>
              <a:rPr lang="en-US" altLang="ko-KR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(</a:t>
            </a:r>
            <a:r>
              <a:rPr lang="ko-KR" altLang="en-US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현장 실습 운영</a:t>
            </a:r>
          </a:p>
          <a:p>
            <a:pPr>
              <a:spcAft>
                <a:spcPts val="200"/>
              </a:spcAft>
            </a:pPr>
            <a:r>
              <a:rPr lang="ko-KR" altLang="en-US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시간은 ‘직업교육훈련 촉진법’에 따라</a:t>
            </a:r>
          </a:p>
          <a:p>
            <a:pPr>
              <a:spcAft>
                <a:spcPts val="200"/>
              </a:spcAft>
            </a:pPr>
            <a:r>
              <a:rPr lang="en-US" altLang="ko-KR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일 </a:t>
            </a:r>
            <a:r>
              <a:rPr lang="en-US" altLang="ko-KR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7</a:t>
            </a:r>
            <a:r>
              <a:rPr lang="ko-KR" altLang="en-US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시간</a:t>
            </a:r>
            <a:r>
              <a:rPr lang="en-US" altLang="ko-KR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1</a:t>
            </a:r>
            <a:r>
              <a:rPr lang="ko-KR" altLang="en-US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주일 </a:t>
            </a:r>
            <a:r>
              <a:rPr lang="en-US" altLang="ko-KR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35</a:t>
            </a:r>
            <a:r>
              <a:rPr lang="ko-KR" altLang="en-US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시간을 규정하고 있다</a:t>
            </a:r>
            <a:r>
              <a:rPr lang="en-US" altLang="ko-KR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.)</a:t>
            </a:r>
          </a:p>
          <a:p>
            <a:pPr>
              <a:spcAft>
                <a:spcPts val="200"/>
              </a:spcAft>
            </a:pPr>
            <a:r>
              <a:rPr lang="ko-KR" altLang="en-US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표준협약서의 내용을 알고 있었던 </a:t>
            </a:r>
            <a:r>
              <a:rPr lang="ko-KR" altLang="en-US" sz="1800" spc="-15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ㄴ학생은</a:t>
            </a:r>
            <a:endParaRPr lang="ko-KR" altLang="en-US" sz="1800" spc="-15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spcAft>
                <a:spcPts val="200"/>
              </a:spcAft>
            </a:pPr>
            <a:r>
              <a:rPr lang="ko-KR" altLang="en-US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교육청 및 학교에 신고하였다</a:t>
            </a:r>
            <a:r>
              <a:rPr lang="en-US" altLang="ko-KR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r>
              <a:rPr lang="ko-KR" altLang="en-US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이에 </a:t>
            </a:r>
            <a:r>
              <a:rPr lang="en-US" altLang="ko-KR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A</a:t>
            </a:r>
            <a:r>
              <a:rPr lang="ko-KR" altLang="en-US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업체는</a:t>
            </a:r>
          </a:p>
          <a:p>
            <a:pPr>
              <a:spcAft>
                <a:spcPts val="200"/>
              </a:spcAft>
            </a:pPr>
            <a:r>
              <a:rPr lang="ko-KR" altLang="en-US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표준 협약서 위반으로 교육청으로부터</a:t>
            </a:r>
          </a:p>
          <a:p>
            <a:pPr>
              <a:spcAft>
                <a:spcPts val="200"/>
              </a:spcAft>
            </a:pPr>
            <a:r>
              <a:rPr lang="ko-KR" altLang="en-US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시정조치를 받고 과태료를 납부하였다</a:t>
            </a:r>
            <a:r>
              <a:rPr lang="en-US" altLang="ko-KR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>
              <a:spcAft>
                <a:spcPts val="200"/>
              </a:spcAft>
            </a:pPr>
            <a:endParaRPr lang="en-US" altLang="ko-KR" sz="1800" spc="-15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spcAft>
                <a:spcPts val="200"/>
              </a:spcAft>
            </a:pPr>
            <a:r>
              <a:rPr lang="en-US" altLang="ko-KR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◎ </a:t>
            </a:r>
            <a:r>
              <a:rPr lang="ko-KR" altLang="en-US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피해 상황 </a:t>
            </a:r>
            <a:r>
              <a:rPr lang="en-US" altLang="ko-KR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</a:t>
            </a:r>
          </a:p>
          <a:p>
            <a:pPr>
              <a:spcAft>
                <a:spcPts val="200"/>
              </a:spcAft>
            </a:pPr>
            <a:endParaRPr lang="en-US" altLang="ko-KR" sz="1800" spc="-15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spcAft>
                <a:spcPts val="200"/>
              </a:spcAft>
            </a:pPr>
            <a:r>
              <a:rPr lang="en-US" altLang="ko-KR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◎ </a:t>
            </a:r>
            <a:r>
              <a:rPr lang="ko-KR" altLang="en-US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대처 방안 </a:t>
            </a:r>
            <a:r>
              <a:rPr lang="en-US" altLang="ko-KR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70681" y="1936998"/>
            <a:ext cx="3546997" cy="534739"/>
          </a:xfrm>
          <a:prstGeom prst="roundRect">
            <a:avLst>
              <a:gd name="adj" fmla="val 14375"/>
            </a:avLst>
          </a:prstGeom>
          <a:solidFill>
            <a:srgbClr val="9AC328"/>
          </a:solidFill>
          <a:ln w="38100"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Aft>
                <a:spcPts val="100"/>
              </a:spcAft>
            </a:pPr>
            <a:r>
              <a:rPr lang="ko-KR" altLang="en-US" sz="24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권리 카드 </a:t>
            </a:r>
            <a:r>
              <a:rPr lang="en-US" altLang="ko-KR" sz="24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  </a:t>
            </a:r>
            <a:r>
              <a:rPr lang="en-US" altLang="ko-KR" sz="2400" spc="-150" dirty="0">
                <a:solidFill>
                  <a:srgbClr val="FFED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 </a:t>
            </a:r>
            <a:r>
              <a:rPr lang="ko-KR" altLang="en-US" sz="2400" spc="-150" dirty="0">
                <a:solidFill>
                  <a:srgbClr val="FFED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사례 </a:t>
            </a:r>
            <a:r>
              <a:rPr lang="en-US" altLang="ko-KR" sz="2400" spc="-150" dirty="0">
                <a:solidFill>
                  <a:srgbClr val="FFED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1 )</a:t>
            </a:r>
            <a:endParaRPr lang="ko-KR" altLang="en-US" sz="2400" spc="-150" dirty="0">
              <a:solidFill>
                <a:srgbClr val="FFED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519291" y="2090539"/>
            <a:ext cx="4867969" cy="4570412"/>
          </a:xfrm>
          <a:prstGeom prst="roundRect">
            <a:avLst>
              <a:gd name="adj" fmla="val 4259"/>
            </a:avLst>
          </a:prstGeom>
          <a:noFill/>
          <a:ln w="76200" cap="sq" cmpd="sng">
            <a:solidFill>
              <a:srgbClr val="878787"/>
            </a:solidFill>
            <a:prstDash val="solid"/>
            <a:miter lim="800000"/>
          </a:ln>
        </p:spPr>
        <p:txBody>
          <a:bodyPr wrap="none" lIns="324000" tIns="468000" rtlCol="0" anchor="t" anchorCtr="0">
            <a:noAutofit/>
          </a:bodyPr>
          <a:lstStyle/>
          <a:p>
            <a:pPr>
              <a:spcAft>
                <a:spcPts val="200"/>
              </a:spcAft>
            </a:pPr>
            <a:r>
              <a:rPr lang="en-US" altLang="ko-KR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OO</a:t>
            </a:r>
            <a:r>
              <a:rPr lang="ko-KR" altLang="en-US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지역 특성화고 한 여학생은 지난 </a:t>
            </a:r>
            <a:r>
              <a:rPr lang="en-US" altLang="ko-KR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12</a:t>
            </a:r>
            <a:r>
              <a:rPr lang="ko-KR" altLang="en-US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월 말 </a:t>
            </a:r>
          </a:p>
          <a:p>
            <a:pPr>
              <a:spcAft>
                <a:spcPts val="200"/>
              </a:spcAft>
            </a:pPr>
            <a:r>
              <a:rPr lang="ko-KR" altLang="en-US" sz="1800" spc="-150" dirty="0" err="1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콘텍즈렌즈</a:t>
            </a:r>
            <a:r>
              <a:rPr lang="ko-KR" altLang="en-US" sz="1800" spc="-15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업체로 파견</a:t>
            </a:r>
            <a:r>
              <a:rPr lang="en-US" altLang="ko-KR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현장 실습에 나섰으나 </a:t>
            </a:r>
          </a:p>
          <a:p>
            <a:pPr>
              <a:spcAft>
                <a:spcPts val="200"/>
              </a:spcAft>
            </a:pPr>
            <a:r>
              <a:rPr lang="ko-KR" altLang="en-US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상급자의 지속적인 성희롱으로 </a:t>
            </a:r>
            <a:r>
              <a:rPr lang="ko-KR" altLang="en-US" sz="1800" spc="-15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고통받았다</a:t>
            </a:r>
            <a:r>
              <a:rPr lang="en-US" altLang="ko-KR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>
              <a:spcAft>
                <a:spcPts val="200"/>
              </a:spcAft>
            </a:pPr>
            <a:r>
              <a:rPr lang="ko-KR" altLang="en-US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이 학생은 취업 </a:t>
            </a:r>
            <a:r>
              <a:rPr lang="en-US" altLang="ko-KR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10</a:t>
            </a:r>
            <a:r>
              <a:rPr lang="ko-KR" altLang="en-US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여일 만에 이 같은 사실을 </a:t>
            </a:r>
          </a:p>
          <a:p>
            <a:pPr>
              <a:spcAft>
                <a:spcPts val="200"/>
              </a:spcAft>
            </a:pPr>
            <a:r>
              <a:rPr lang="ko-KR" altLang="en-US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담임 교사에게 알려 현장 실습을 중단했다</a:t>
            </a:r>
            <a:r>
              <a:rPr lang="en-US" altLang="ko-KR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</a:p>
          <a:p>
            <a:pPr>
              <a:spcAft>
                <a:spcPts val="200"/>
              </a:spcAft>
            </a:pPr>
            <a:r>
              <a:rPr lang="ko-KR" altLang="en-US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학교에서는 학생에게 사과할 것을 요구했고</a:t>
            </a:r>
            <a:r>
              <a:rPr lang="en-US" altLang="ko-KR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</a:p>
          <a:p>
            <a:pPr>
              <a:spcAft>
                <a:spcPts val="200"/>
              </a:spcAft>
            </a:pPr>
            <a:r>
              <a:rPr lang="ko-KR" altLang="en-US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이에 상급자는 학생에게 사과하였다</a:t>
            </a:r>
            <a:r>
              <a:rPr lang="en-US" altLang="ko-KR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>
              <a:spcAft>
                <a:spcPts val="200"/>
              </a:spcAft>
            </a:pPr>
            <a:endParaRPr lang="en-US" altLang="ko-KR" sz="1800" spc="-15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spcAft>
                <a:spcPts val="200"/>
              </a:spcAft>
            </a:pPr>
            <a:r>
              <a:rPr lang="en-US" altLang="ko-KR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◎ </a:t>
            </a:r>
            <a:r>
              <a:rPr lang="ko-KR" altLang="en-US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피해 상황 </a:t>
            </a:r>
            <a:r>
              <a:rPr lang="en-US" altLang="ko-KR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</a:t>
            </a:r>
          </a:p>
          <a:p>
            <a:pPr>
              <a:spcAft>
                <a:spcPts val="200"/>
              </a:spcAft>
            </a:pPr>
            <a:endParaRPr lang="en-US" altLang="ko-KR" sz="1800" spc="-15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spcAft>
                <a:spcPts val="200"/>
              </a:spcAft>
            </a:pPr>
            <a:r>
              <a:rPr lang="en-US" altLang="ko-KR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◎ </a:t>
            </a:r>
            <a:r>
              <a:rPr lang="ko-KR" altLang="en-US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대처 방안 </a:t>
            </a:r>
            <a:r>
              <a:rPr lang="en-US" altLang="ko-KR" sz="1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980359" y="1936998"/>
            <a:ext cx="3546997" cy="534739"/>
          </a:xfrm>
          <a:prstGeom prst="roundRect">
            <a:avLst>
              <a:gd name="adj" fmla="val 14375"/>
            </a:avLst>
          </a:prstGeom>
          <a:solidFill>
            <a:srgbClr val="9AC328"/>
          </a:solidFill>
          <a:ln w="38100"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Aft>
                <a:spcPts val="100"/>
              </a:spcAft>
            </a:pPr>
            <a:r>
              <a:rPr lang="ko-KR" altLang="en-US" sz="24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권리 카드 </a:t>
            </a:r>
            <a:r>
              <a:rPr lang="en-US" altLang="ko-KR" sz="24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  </a:t>
            </a:r>
            <a:r>
              <a:rPr lang="en-US" altLang="ko-KR" sz="2400" spc="-150" dirty="0">
                <a:solidFill>
                  <a:srgbClr val="FFED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 </a:t>
            </a:r>
            <a:r>
              <a:rPr lang="ko-KR" altLang="en-US" sz="2400" spc="-150" dirty="0">
                <a:solidFill>
                  <a:srgbClr val="FFED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사례 </a:t>
            </a:r>
            <a:r>
              <a:rPr lang="en-US" altLang="ko-KR" sz="2400" spc="-150" dirty="0">
                <a:solidFill>
                  <a:srgbClr val="FFED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2 )</a:t>
            </a:r>
            <a:endParaRPr lang="ko-KR" altLang="en-US" sz="2400" spc="-150" dirty="0">
              <a:solidFill>
                <a:srgbClr val="FFED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2351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67680"/>
            <a:ext cx="5455726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</a:t>
            </a:r>
            <a:r>
              <a:rPr lang="ko-KR" altLang="en-US" sz="3200" b="1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에서 기억할 내용</a:t>
            </a:r>
            <a:endParaRPr lang="ko-KR" altLang="en-US" sz="4600" b="1" spc="-15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0157" y="2090539"/>
            <a:ext cx="4731444" cy="4570412"/>
          </a:xfrm>
          <a:prstGeom prst="roundRect">
            <a:avLst>
              <a:gd name="adj" fmla="val 4259"/>
            </a:avLst>
          </a:prstGeom>
          <a:noFill/>
          <a:ln w="76200" cap="sq" cmpd="sng">
            <a:solidFill>
              <a:srgbClr val="878787"/>
            </a:solidFill>
            <a:prstDash val="solid"/>
            <a:miter lim="800000"/>
          </a:ln>
        </p:spPr>
        <p:txBody>
          <a:bodyPr wrap="none" lIns="324000" tIns="468000" rtlCol="0" anchor="t" anchorCtr="0">
            <a:noAutofit/>
          </a:bodyPr>
          <a:lstStyle/>
          <a:p>
            <a:pPr>
              <a:spcAft>
                <a:spcPts val="200"/>
              </a:spcAft>
            </a:pPr>
            <a:r>
              <a:rPr lang="ko-KR" altLang="en-US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특성화고 졸업생 </a:t>
            </a:r>
            <a:r>
              <a:rPr lang="ko-KR" altLang="en-US" sz="1800" spc="-13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ㄷ</a:t>
            </a:r>
            <a:r>
              <a:rPr lang="en-US" altLang="ko-KR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(19)</a:t>
            </a:r>
            <a:r>
              <a:rPr lang="ko-KR" altLang="en-US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군은 지난해 한  </a:t>
            </a:r>
          </a:p>
          <a:p>
            <a:pPr>
              <a:spcAft>
                <a:spcPts val="200"/>
              </a:spcAft>
            </a:pPr>
            <a:r>
              <a:rPr lang="ko-KR" altLang="en-US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세무사 사무실에서 </a:t>
            </a:r>
            <a:r>
              <a:rPr lang="en-US" altLang="ko-KR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6</a:t>
            </a:r>
            <a:r>
              <a:rPr lang="ko-KR" altLang="en-US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개월 동안 회계관리 현장  </a:t>
            </a:r>
          </a:p>
          <a:p>
            <a:pPr>
              <a:spcAft>
                <a:spcPts val="200"/>
              </a:spcAft>
            </a:pPr>
            <a:r>
              <a:rPr lang="ko-KR" altLang="en-US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실습생으로 일했다</a:t>
            </a:r>
            <a:r>
              <a:rPr lang="en-US" altLang="ko-KR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r>
              <a:rPr lang="ko-KR" altLang="en-US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근로계약서와 </a:t>
            </a:r>
            <a:r>
              <a:rPr lang="ko-KR" altLang="en-US" sz="1800" spc="-13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협약서에는</a:t>
            </a:r>
            <a:r>
              <a:rPr lang="ko-KR" altLang="en-US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</a:p>
          <a:p>
            <a:pPr>
              <a:spcAft>
                <a:spcPts val="200"/>
              </a:spcAft>
            </a:pPr>
            <a:r>
              <a:rPr lang="ko-KR" altLang="en-US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하루 </a:t>
            </a:r>
            <a:r>
              <a:rPr lang="en-US" altLang="ko-KR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7</a:t>
            </a:r>
            <a:r>
              <a:rPr lang="ko-KR" altLang="en-US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시간씩 일한다고 서명했지만 실제로는 </a:t>
            </a:r>
          </a:p>
          <a:p>
            <a:pPr>
              <a:spcAft>
                <a:spcPts val="200"/>
              </a:spcAft>
            </a:pPr>
            <a:r>
              <a:rPr lang="ko-KR" altLang="en-US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매일 </a:t>
            </a:r>
            <a:r>
              <a:rPr lang="en-US" altLang="ko-KR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9</a:t>
            </a:r>
            <a:r>
              <a:rPr lang="ko-KR" altLang="en-US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시간 넘게 일해야만 했다</a:t>
            </a:r>
            <a:r>
              <a:rPr lang="en-US" altLang="ko-KR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</a:p>
          <a:p>
            <a:pPr>
              <a:spcAft>
                <a:spcPts val="200"/>
              </a:spcAft>
            </a:pPr>
            <a:r>
              <a:rPr lang="ko-KR" altLang="en-US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담임선생님은 “버텨라”</a:t>
            </a:r>
            <a:r>
              <a:rPr lang="ko-KR" altLang="en-US" sz="1800" spc="-13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라고만</a:t>
            </a:r>
            <a:r>
              <a:rPr lang="ko-KR" altLang="en-US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했다</a:t>
            </a:r>
            <a:r>
              <a:rPr lang="en-US" altLang="ko-KR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>
              <a:spcAft>
                <a:spcPts val="200"/>
              </a:spcAft>
            </a:pPr>
            <a:r>
              <a:rPr lang="ko-KR" altLang="en-US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이에 </a:t>
            </a:r>
            <a:r>
              <a:rPr lang="ko-KR" altLang="en-US" sz="1800" spc="-13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ㄷ군은</a:t>
            </a:r>
            <a:r>
              <a:rPr lang="ko-KR" altLang="en-US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서울 지역의 특성화고 현장 </a:t>
            </a:r>
          </a:p>
          <a:p>
            <a:pPr>
              <a:spcAft>
                <a:spcPts val="200"/>
              </a:spcAft>
            </a:pPr>
            <a:r>
              <a:rPr lang="ko-KR" altLang="en-US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실습생이 부당한 일을 겪은 경우 </a:t>
            </a:r>
            <a:r>
              <a:rPr lang="en-US" altLang="ko-KR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120 </a:t>
            </a:r>
            <a:r>
              <a:rPr lang="ko-KR" altLang="en-US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다산</a:t>
            </a:r>
          </a:p>
          <a:p>
            <a:pPr>
              <a:spcAft>
                <a:spcPts val="200"/>
              </a:spcAft>
            </a:pPr>
            <a:r>
              <a:rPr lang="ko-KR" altLang="en-US" sz="1800" spc="-13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콜센터에</a:t>
            </a:r>
            <a:r>
              <a:rPr lang="ko-KR" altLang="en-US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전화를 걸어 문의하면 공인노무사의 </a:t>
            </a:r>
          </a:p>
          <a:p>
            <a:pPr>
              <a:spcAft>
                <a:spcPts val="200"/>
              </a:spcAft>
            </a:pPr>
            <a:r>
              <a:rPr lang="ko-KR" altLang="en-US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상담을 받을 수 있다는 정보를 듣고 </a:t>
            </a:r>
          </a:p>
          <a:p>
            <a:pPr>
              <a:spcAft>
                <a:spcPts val="200"/>
              </a:spcAft>
            </a:pPr>
            <a:r>
              <a:rPr lang="ko-KR" altLang="en-US" sz="1800" spc="-13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다산콜센터에</a:t>
            </a:r>
            <a:r>
              <a:rPr lang="ko-KR" altLang="en-US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전화를 걸어 도움을 청하였다</a:t>
            </a:r>
            <a:r>
              <a:rPr lang="en-US" altLang="ko-KR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>
              <a:spcAft>
                <a:spcPts val="200"/>
              </a:spcAft>
            </a:pPr>
            <a:r>
              <a:rPr lang="en-US" altLang="ko-KR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◎ </a:t>
            </a:r>
            <a:r>
              <a:rPr lang="ko-KR" altLang="en-US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피해 상황 </a:t>
            </a:r>
            <a:r>
              <a:rPr lang="en-US" altLang="ko-KR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</a:t>
            </a:r>
          </a:p>
          <a:p>
            <a:pPr>
              <a:spcAft>
                <a:spcPts val="200"/>
              </a:spcAft>
            </a:pPr>
            <a:r>
              <a:rPr lang="en-US" altLang="ko-KR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◎ </a:t>
            </a:r>
            <a:r>
              <a:rPr lang="ko-KR" altLang="en-US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대처 방안 </a:t>
            </a:r>
            <a:r>
              <a:rPr lang="en-US" altLang="ko-KR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70681" y="1936998"/>
            <a:ext cx="3546997" cy="534739"/>
          </a:xfrm>
          <a:prstGeom prst="roundRect">
            <a:avLst>
              <a:gd name="adj" fmla="val 14375"/>
            </a:avLst>
          </a:prstGeom>
          <a:solidFill>
            <a:srgbClr val="9AC328"/>
          </a:solidFill>
          <a:ln w="38100"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Aft>
                <a:spcPts val="100"/>
              </a:spcAft>
            </a:pPr>
            <a:r>
              <a:rPr lang="ko-KR" altLang="en-US" sz="2400" spc="-18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권리 카드 </a:t>
            </a:r>
            <a:r>
              <a:rPr lang="en-US" altLang="ko-KR" sz="2400" spc="-18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  </a:t>
            </a:r>
            <a:r>
              <a:rPr lang="en-US" altLang="ko-KR" sz="2400" spc="-180" dirty="0">
                <a:solidFill>
                  <a:srgbClr val="FFED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 </a:t>
            </a:r>
            <a:r>
              <a:rPr lang="ko-KR" altLang="en-US" sz="2400" spc="-180" dirty="0">
                <a:solidFill>
                  <a:srgbClr val="FFED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사례 </a:t>
            </a:r>
            <a:r>
              <a:rPr lang="en-US" altLang="ko-KR" sz="2400" spc="-180" dirty="0">
                <a:solidFill>
                  <a:srgbClr val="FFED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3 )</a:t>
            </a:r>
            <a:endParaRPr lang="ko-KR" altLang="en-US" sz="2400" spc="-180" dirty="0">
              <a:solidFill>
                <a:srgbClr val="FFED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519291" y="2090539"/>
            <a:ext cx="4723952" cy="4570412"/>
          </a:xfrm>
          <a:prstGeom prst="roundRect">
            <a:avLst>
              <a:gd name="adj" fmla="val 4259"/>
            </a:avLst>
          </a:prstGeom>
          <a:noFill/>
          <a:ln w="76200" cap="sq" cmpd="sng">
            <a:solidFill>
              <a:srgbClr val="878787"/>
            </a:solidFill>
            <a:prstDash val="solid"/>
            <a:miter lim="800000"/>
          </a:ln>
        </p:spPr>
        <p:txBody>
          <a:bodyPr wrap="none" lIns="324000" tIns="468000" rtlCol="0" anchor="t" anchorCtr="0">
            <a:noAutofit/>
          </a:bodyPr>
          <a:lstStyle/>
          <a:p>
            <a:pPr>
              <a:spcAft>
                <a:spcPts val="200"/>
              </a:spcAft>
            </a:pPr>
            <a:r>
              <a:rPr lang="ko-KR" altLang="en-US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제과 납품 전문업체인 </a:t>
            </a:r>
            <a:r>
              <a:rPr lang="en-US" altLang="ko-KR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B</a:t>
            </a:r>
            <a:r>
              <a:rPr lang="ko-KR" altLang="en-US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업체에 파견된 </a:t>
            </a:r>
          </a:p>
          <a:p>
            <a:pPr>
              <a:spcAft>
                <a:spcPts val="200"/>
              </a:spcAft>
            </a:pPr>
            <a:r>
              <a:rPr lang="ko-KR" altLang="en-US" sz="1800" spc="-13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ㄹ학생은</a:t>
            </a:r>
            <a:r>
              <a:rPr lang="ko-KR" altLang="en-US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1800" spc="-13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직장내</a:t>
            </a:r>
            <a:r>
              <a:rPr lang="ko-KR" altLang="en-US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따돌림과 폭행을 당하였다</a:t>
            </a:r>
            <a:r>
              <a:rPr lang="en-US" altLang="ko-KR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>
              <a:spcAft>
                <a:spcPts val="200"/>
              </a:spcAft>
            </a:pPr>
            <a:r>
              <a:rPr lang="ko-KR" altLang="en-US" sz="1800" spc="-13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ㄹ학생은</a:t>
            </a:r>
            <a:r>
              <a:rPr lang="ko-KR" altLang="en-US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서울 노동 권익센터에 전화하여 </a:t>
            </a:r>
          </a:p>
          <a:p>
            <a:pPr>
              <a:spcAft>
                <a:spcPts val="200"/>
              </a:spcAft>
            </a:pPr>
            <a:r>
              <a:rPr lang="ko-KR" altLang="en-US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상담을 받고 필요한 법적 조언 및 법률 </a:t>
            </a:r>
          </a:p>
          <a:p>
            <a:pPr>
              <a:spcAft>
                <a:spcPts val="200"/>
              </a:spcAft>
            </a:pPr>
            <a:r>
              <a:rPr lang="ko-KR" altLang="en-US" sz="1800" spc="-13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자문가의</a:t>
            </a:r>
            <a:r>
              <a:rPr lang="ko-KR" altLang="en-US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도움을 받았다</a:t>
            </a:r>
            <a:r>
              <a:rPr lang="en-US" altLang="ko-KR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r>
              <a:rPr lang="ko-KR" altLang="en-US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더불어 담임교사와 </a:t>
            </a:r>
          </a:p>
          <a:p>
            <a:pPr>
              <a:spcAft>
                <a:spcPts val="200"/>
              </a:spcAft>
            </a:pPr>
            <a:r>
              <a:rPr lang="ko-KR" altLang="en-US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동행해 업체로부터 사과를 받고 현장 실습을 </a:t>
            </a:r>
          </a:p>
          <a:p>
            <a:pPr>
              <a:spcAft>
                <a:spcPts val="200"/>
              </a:spcAft>
            </a:pPr>
            <a:r>
              <a:rPr lang="ko-KR" altLang="en-US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중단했다</a:t>
            </a:r>
            <a:r>
              <a:rPr lang="en-US" altLang="ko-KR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>
              <a:spcAft>
                <a:spcPts val="200"/>
              </a:spcAft>
            </a:pPr>
            <a:endParaRPr lang="en-US" altLang="ko-KR" sz="1800" spc="-13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spcAft>
                <a:spcPts val="200"/>
              </a:spcAft>
            </a:pPr>
            <a:r>
              <a:rPr lang="en-US" altLang="ko-KR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◎ </a:t>
            </a:r>
            <a:r>
              <a:rPr lang="ko-KR" altLang="en-US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피해 상황 </a:t>
            </a:r>
            <a:r>
              <a:rPr lang="en-US" altLang="ko-KR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</a:t>
            </a:r>
          </a:p>
          <a:p>
            <a:pPr>
              <a:spcAft>
                <a:spcPts val="200"/>
              </a:spcAft>
            </a:pPr>
            <a:endParaRPr lang="en-US" altLang="ko-KR" sz="1800" spc="-13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spcAft>
                <a:spcPts val="200"/>
              </a:spcAft>
            </a:pPr>
            <a:r>
              <a:rPr lang="en-US" altLang="ko-KR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◎ </a:t>
            </a:r>
            <a:r>
              <a:rPr lang="ko-KR" altLang="en-US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대처 방안 </a:t>
            </a:r>
            <a:r>
              <a:rPr lang="en-US" altLang="ko-KR" sz="1800" spc="-13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980359" y="1936998"/>
            <a:ext cx="3546997" cy="534739"/>
          </a:xfrm>
          <a:prstGeom prst="roundRect">
            <a:avLst>
              <a:gd name="adj" fmla="val 14375"/>
            </a:avLst>
          </a:prstGeom>
          <a:solidFill>
            <a:srgbClr val="9AC328"/>
          </a:solidFill>
          <a:ln w="38100"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Aft>
                <a:spcPts val="100"/>
              </a:spcAft>
            </a:pPr>
            <a:r>
              <a:rPr lang="ko-KR" altLang="en-US" sz="2400" spc="-18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권리 카드 </a:t>
            </a:r>
            <a:r>
              <a:rPr lang="en-US" altLang="ko-KR" sz="2400" spc="-18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4  </a:t>
            </a:r>
            <a:r>
              <a:rPr lang="en-US" altLang="ko-KR" sz="2400" spc="-180" dirty="0">
                <a:solidFill>
                  <a:srgbClr val="FFED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 </a:t>
            </a:r>
            <a:r>
              <a:rPr lang="ko-KR" altLang="en-US" sz="2400" spc="-180" dirty="0">
                <a:solidFill>
                  <a:srgbClr val="FFED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사례 </a:t>
            </a:r>
            <a:r>
              <a:rPr lang="en-US" altLang="ko-KR" sz="2400" spc="-180" dirty="0">
                <a:solidFill>
                  <a:srgbClr val="FFED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4 )</a:t>
            </a:r>
            <a:endParaRPr lang="ko-KR" altLang="en-US" sz="2400" spc="-180" dirty="0">
              <a:solidFill>
                <a:srgbClr val="FFED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4501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67680"/>
            <a:ext cx="2361931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53829" y="432445"/>
            <a:ext cx="53832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3200" spc="-300" dirty="0">
                <a:solidFill>
                  <a:srgbClr val="CD121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영화 </a:t>
            </a:r>
            <a:r>
              <a:rPr lang="en-US" altLang="ko-KR" sz="3200" spc="-300" dirty="0" smtClean="0">
                <a:solidFill>
                  <a:srgbClr val="CD121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&lt;3</a:t>
            </a:r>
            <a:r>
              <a:rPr lang="ko-KR" altLang="en-US" sz="3200" spc="-300" dirty="0" smtClean="0">
                <a:solidFill>
                  <a:srgbClr val="CD121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학년</a:t>
            </a:r>
            <a:r>
              <a:rPr lang="en-US" altLang="ko-KR" sz="3200" spc="-300" dirty="0" smtClean="0">
                <a:solidFill>
                  <a:srgbClr val="CD121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</a:t>
            </a:r>
            <a:r>
              <a:rPr lang="ko-KR" altLang="en-US" sz="3200" spc="-300" dirty="0" smtClean="0">
                <a:solidFill>
                  <a:srgbClr val="CD121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학기</a:t>
            </a:r>
            <a:r>
              <a:rPr lang="en-US" altLang="ko-KR" sz="3200" spc="-300" dirty="0" smtClean="0">
                <a:solidFill>
                  <a:srgbClr val="CD121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&gt;</a:t>
            </a:r>
            <a:r>
              <a:rPr lang="ko-KR" altLang="en-US" sz="3200" spc="-300" dirty="0">
                <a:solidFill>
                  <a:srgbClr val="CD121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를 보고 나서</a:t>
            </a:r>
            <a:endParaRPr lang="en-US" altLang="ko-KR" sz="3200" spc="-300" dirty="0">
              <a:solidFill>
                <a:srgbClr val="CD1215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cxnSp>
        <p:nvCxnSpPr>
          <p:cNvPr id="5" name="직선 연결선 4"/>
          <p:cNvCxnSpPr/>
          <p:nvPr/>
        </p:nvCxnSpPr>
        <p:spPr>
          <a:xfrm>
            <a:off x="2575003" y="422920"/>
            <a:ext cx="0" cy="584775"/>
          </a:xfrm>
          <a:prstGeom prst="line">
            <a:avLst/>
          </a:prstGeom>
          <a:ln w="31750">
            <a:solidFill>
              <a:srgbClr val="C6C6C6">
                <a:alpha val="9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그룹 1003"/>
          <p:cNvGrpSpPr/>
          <p:nvPr/>
        </p:nvGrpSpPr>
        <p:grpSpPr>
          <a:xfrm>
            <a:off x="810196" y="1792785"/>
            <a:ext cx="5634803" cy="1868980"/>
            <a:chOff x="4925842" y="979044"/>
            <a:chExt cx="7330540" cy="3196356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25842" y="979044"/>
              <a:ext cx="7330540" cy="3196356"/>
            </a:xfrm>
            <a:prstGeom prst="rect">
              <a:avLst/>
            </a:prstGeom>
          </p:spPr>
        </p:pic>
      </p:grpSp>
      <p:sp>
        <p:nvSpPr>
          <p:cNvPr id="10" name="Object 11"/>
          <p:cNvSpPr txBox="1"/>
          <p:nvPr/>
        </p:nvSpPr>
        <p:spPr>
          <a:xfrm>
            <a:off x="1962324" y="2359300"/>
            <a:ext cx="4620580" cy="112710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ko-KR" altLang="en-US" sz="6724" spc="-300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생각해보기</a:t>
            </a:r>
            <a:endParaRPr lang="en-US" sz="6724" spc="-300" dirty="0">
              <a:solidFill>
                <a:srgbClr val="FFFF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1" name="Object 15"/>
          <p:cNvSpPr txBox="1"/>
          <p:nvPr/>
        </p:nvSpPr>
        <p:spPr>
          <a:xfrm>
            <a:off x="507690" y="3784874"/>
            <a:ext cx="9793088" cy="6704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en-US" altLang="ko-KR" sz="2800" kern="0" spc="-3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1. </a:t>
            </a:r>
            <a:r>
              <a:rPr lang="ko-KR" altLang="en-US" sz="2800" kern="0" spc="-300" dirty="0" smtClean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 기업 방문할 때 무엇을 제일 중요하게 확인해야 할까요</a:t>
            </a:r>
            <a:r>
              <a:rPr lang="en-US" altLang="ko-KR" sz="2800" kern="0" spc="-300" dirty="0" smtClean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  <a:endParaRPr lang="ko-KR" altLang="en-US" sz="2800" kern="0" spc="-300" dirty="0">
              <a:solidFill>
                <a:srgbClr val="00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AC9605E5-0C5B-1BC1-16A0-191BCD9FD426}"/>
              </a:ext>
            </a:extLst>
          </p:cNvPr>
          <p:cNvCxnSpPr>
            <a:cxnSpLocks/>
          </p:cNvCxnSpPr>
          <p:nvPr/>
        </p:nvCxnSpPr>
        <p:spPr>
          <a:xfrm>
            <a:off x="513426" y="4532797"/>
            <a:ext cx="9585802" cy="5374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40B6BC34-A70E-465A-4B27-8BD2E8E41AFD}"/>
              </a:ext>
            </a:extLst>
          </p:cNvPr>
          <p:cNvCxnSpPr>
            <a:cxnSpLocks/>
          </p:cNvCxnSpPr>
          <p:nvPr/>
        </p:nvCxnSpPr>
        <p:spPr>
          <a:xfrm flipV="1">
            <a:off x="507690" y="5314549"/>
            <a:ext cx="9591538" cy="10629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bject 15"/>
          <p:cNvSpPr txBox="1"/>
          <p:nvPr/>
        </p:nvSpPr>
        <p:spPr>
          <a:xfrm>
            <a:off x="507690" y="4542132"/>
            <a:ext cx="10185710" cy="6704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en-US" altLang="ko-KR" sz="2800" kern="0" spc="-3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2. </a:t>
            </a:r>
            <a:r>
              <a:rPr lang="ko-KR" altLang="en-US" sz="2800" kern="0" spc="-3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기업의 현장 방문의 경험과 </a:t>
            </a:r>
            <a:r>
              <a:rPr lang="ko-KR" altLang="en-US" sz="2800" kern="0" spc="-300" dirty="0" smtClean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비교해봅시다</a:t>
            </a:r>
            <a:r>
              <a:rPr lang="en-US" altLang="ko-KR" sz="2800" kern="0" spc="-300" dirty="0" smtClean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r>
              <a:rPr lang="ko-KR" altLang="en-US" sz="2800" kern="0" spc="-3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같은 점</a:t>
            </a:r>
            <a:r>
              <a:rPr lang="en-US" altLang="ko-KR" sz="2800" kern="0" spc="-3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? </a:t>
            </a:r>
            <a:r>
              <a:rPr lang="ko-KR" altLang="en-US" sz="2800" kern="0" spc="-3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다른 점</a:t>
            </a:r>
            <a:r>
              <a:rPr lang="en-US" altLang="ko-KR" sz="2800" kern="0" spc="-3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  <a:endParaRPr lang="ko-KR" altLang="en-US" sz="2800" kern="0" spc="-300" dirty="0">
              <a:solidFill>
                <a:srgbClr val="00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id="{EEE976B5-AEC0-732C-FCBF-0F0BB9CC9C98}"/>
              </a:ext>
            </a:extLst>
          </p:cNvPr>
          <p:cNvCxnSpPr>
            <a:cxnSpLocks/>
          </p:cNvCxnSpPr>
          <p:nvPr/>
        </p:nvCxnSpPr>
        <p:spPr>
          <a:xfrm>
            <a:off x="507690" y="6153728"/>
            <a:ext cx="9682835" cy="4087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bject 15"/>
          <p:cNvSpPr txBox="1"/>
          <p:nvPr/>
        </p:nvSpPr>
        <p:spPr>
          <a:xfrm>
            <a:off x="507690" y="5329139"/>
            <a:ext cx="9793088" cy="6704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en-US" altLang="ko-KR" sz="2800" kern="0" spc="-3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3. </a:t>
            </a:r>
            <a:r>
              <a:rPr lang="ko-KR" altLang="en-US" sz="2800" kern="0" spc="-3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실습 중 완전히 혼자가 되었다는 생각이 든다면 어떻게 해야 할까요</a:t>
            </a:r>
            <a:r>
              <a:rPr lang="en-US" altLang="ko-KR" sz="2800" kern="0" spc="-3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  <a:endParaRPr lang="ko-KR" altLang="en-US" sz="2800" kern="0" spc="-300" dirty="0">
              <a:solidFill>
                <a:srgbClr val="00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6250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D:\01.프로젝트-SUM\[프로젝트]취업지원센터\18.표준교안ppt제작\png저장\3-1_1차시\31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836" y="5004879"/>
            <a:ext cx="3425952" cy="232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직사각형 12"/>
          <p:cNvSpPr/>
          <p:nvPr/>
        </p:nvSpPr>
        <p:spPr>
          <a:xfrm>
            <a:off x="287090" y="367680"/>
            <a:ext cx="10516407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위험을 감지하거나 문제가 발생했을 때는</a:t>
            </a:r>
            <a:r>
              <a:rPr lang="en-US" altLang="ko-KR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  <a:endParaRPr lang="ko-KR" altLang="en-US" sz="4600" b="1" spc="-30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549" y="1933575"/>
            <a:ext cx="4657763" cy="48172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697215" y="1917948"/>
            <a:ext cx="5058757" cy="30700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2200" spc="-14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→ </a:t>
            </a:r>
            <a:r>
              <a:rPr lang="en-US" altLang="ko-KR" sz="2200" spc="-14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2</a:t>
            </a:r>
            <a:r>
              <a:rPr lang="ko-KR" altLang="en-US" sz="2200" spc="-14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인 </a:t>
            </a:r>
            <a:r>
              <a:rPr lang="en-US" altLang="ko-KR" sz="2200" spc="-14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z="2200" spc="-14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조 작업을 해야 하는데 </a:t>
            </a:r>
          </a:p>
          <a:p>
            <a:pPr>
              <a:spcAft>
                <a:spcPts val="300"/>
              </a:spcAft>
            </a:pPr>
            <a:r>
              <a:rPr lang="ko-KR" altLang="en-US" sz="2200" spc="-14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 혼자 작업하라고 할 때</a:t>
            </a:r>
          </a:p>
          <a:p>
            <a:pPr>
              <a:spcAft>
                <a:spcPts val="300"/>
              </a:spcAft>
            </a:pPr>
            <a:r>
              <a:rPr lang="ko-KR" altLang="en-US" sz="2200" spc="-14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→ 일하기 전에 교육을 하지 않는 다면</a:t>
            </a:r>
          </a:p>
          <a:p>
            <a:pPr>
              <a:spcAft>
                <a:spcPts val="300"/>
              </a:spcAft>
            </a:pPr>
            <a:r>
              <a:rPr lang="ko-KR" altLang="en-US" sz="2200" spc="-14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→ 고객이 위협을 하거나 </a:t>
            </a:r>
          </a:p>
          <a:p>
            <a:pPr>
              <a:spcAft>
                <a:spcPts val="300"/>
              </a:spcAft>
            </a:pPr>
            <a:r>
              <a:rPr lang="ko-KR" altLang="en-US" sz="2200" spc="-14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 폭력행위를 한다면</a:t>
            </a:r>
          </a:p>
          <a:p>
            <a:pPr>
              <a:spcAft>
                <a:spcPts val="300"/>
              </a:spcAft>
            </a:pPr>
            <a:r>
              <a:rPr lang="ko-KR" altLang="en-US" sz="2200" spc="-14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→ 직장상사나 동료가 괴롭힘을 한다거나 </a:t>
            </a:r>
          </a:p>
          <a:p>
            <a:pPr>
              <a:spcAft>
                <a:spcPts val="300"/>
              </a:spcAft>
            </a:pPr>
            <a:r>
              <a:rPr lang="ko-KR" altLang="en-US" sz="2200" spc="-14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 성추행을 한다면</a:t>
            </a:r>
            <a:endParaRPr lang="en-US" altLang="ko-KR" sz="2200" spc="-14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spcAft>
                <a:spcPts val="300"/>
              </a:spcAft>
            </a:pPr>
            <a:r>
              <a:rPr lang="ko-KR" altLang="en-US" sz="2200" spc="-14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→ 산업재해 발생의 위험이 있다면</a:t>
            </a:r>
            <a:endParaRPr lang="en-US" altLang="ko-KR" sz="2200" spc="-140" dirty="0">
              <a:solidFill>
                <a:srgbClr val="E84246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 rot="310005">
            <a:off x="6719929" y="5349790"/>
            <a:ext cx="317426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6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‘하던 일을</a:t>
            </a:r>
          </a:p>
          <a:p>
            <a:pPr algn="ctr"/>
            <a:r>
              <a:rPr lang="ko-KR" altLang="en-US" sz="26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멈춰야 한다’</a:t>
            </a:r>
            <a:endParaRPr lang="en-US" altLang="ko-KR" sz="2600" spc="-15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ko-KR" altLang="en-US" sz="3200" spc="-150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작업 대피</a:t>
            </a:r>
            <a:r>
              <a:rPr lang="en-US" altLang="ko-KR" sz="3200" spc="-150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/</a:t>
            </a:r>
            <a:r>
              <a:rPr lang="ko-KR" altLang="en-US" sz="3200" spc="-150" dirty="0" err="1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중지권</a:t>
            </a:r>
            <a:endParaRPr lang="en-US" altLang="ko-KR" sz="3200" spc="-150" dirty="0">
              <a:solidFill>
                <a:srgbClr val="FFFF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06340" y="6761063"/>
            <a:ext cx="37673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&lt;</a:t>
            </a:r>
            <a:r>
              <a:rPr lang="ko-KR" altLang="en-US" dirty="0" smtClean="0"/>
              <a:t>출처</a:t>
            </a:r>
            <a:r>
              <a:rPr lang="en-US" altLang="ko-KR" dirty="0" smtClean="0"/>
              <a:t>: </a:t>
            </a:r>
            <a:r>
              <a:rPr lang="ko-KR" altLang="en-US" dirty="0" smtClean="0"/>
              <a:t>한국산업안전보건공단</a:t>
            </a:r>
            <a:r>
              <a:rPr lang="en-US" altLang="ko-KR" dirty="0" smtClean="0"/>
              <a:t>&gt;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6263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67680"/>
            <a:ext cx="9835130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en-US" altLang="ko-KR" sz="4600" b="1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[</a:t>
            </a:r>
            <a:r>
              <a:rPr lang="ko-KR" altLang="en-US" sz="4600" b="1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활동</a:t>
            </a:r>
            <a:r>
              <a:rPr lang="en-US" altLang="ko-KR" sz="4600" b="1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] </a:t>
            </a:r>
            <a:r>
              <a:rPr lang="ko-KR" altLang="en-US" sz="4600" b="1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실습 중 베임 사고 </a:t>
            </a:r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발생했을 때는</a:t>
            </a:r>
            <a:r>
              <a:rPr lang="en-US" altLang="ko-KR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  <a:endParaRPr lang="ko-KR" altLang="en-US" sz="4600" b="1" spc="-30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0356" y="3276575"/>
            <a:ext cx="5832648" cy="39284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2164" y="1183901"/>
            <a:ext cx="9988412" cy="19389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산재 대응 시뮬레이션</a:t>
            </a:r>
            <a:endParaRPr lang="en-US" altLang="ko-KR" sz="2400" b="1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ko-KR" altLang="en-US" sz="2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 중인데</a:t>
            </a:r>
            <a:r>
              <a:rPr lang="en-US" altLang="ko-KR" sz="2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프레스 기계 보조 작업 중이며</a:t>
            </a:r>
            <a:r>
              <a:rPr lang="en-US" altLang="ko-KR" sz="2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제품 위치 정리 업무를 하고 있습니다</a:t>
            </a:r>
            <a:r>
              <a:rPr lang="en-US" altLang="ko-KR" sz="2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r>
              <a:rPr lang="ko-KR" altLang="en-US" sz="2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작업 중 제품이 살짝 틀어져서</a:t>
            </a:r>
            <a:r>
              <a:rPr lang="en-US" altLang="ko-KR" sz="2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담당 직원이 </a:t>
            </a:r>
            <a:r>
              <a:rPr lang="en-US" altLang="ko-KR" sz="2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‘</a:t>
            </a:r>
            <a:r>
              <a:rPr lang="ko-KR" altLang="en-US" sz="2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빨리 손으로 정리해</a:t>
            </a:r>
            <a:r>
              <a:rPr lang="en-US" altLang="ko-KR" sz="2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!’</a:t>
            </a:r>
            <a:r>
              <a:rPr lang="ko-KR" altLang="en-US" sz="2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라고 해서 급하게 정리하려는 순간 기계가 내려오며 손이 스쳐서 피가 나고 매우 아픕니다</a:t>
            </a:r>
            <a:r>
              <a:rPr lang="en-US" altLang="ko-KR" sz="2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ko-KR" altLang="en-US" sz="24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350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287090" y="1980431"/>
            <a:ext cx="1040631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40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질문 </a:t>
            </a:r>
            <a:r>
              <a:rPr lang="en-US" altLang="ko-KR" sz="40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1 </a:t>
            </a:r>
            <a:r>
              <a:rPr lang="ko-KR" altLang="en-US" sz="40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지금 </a:t>
            </a:r>
            <a:r>
              <a:rPr lang="ko-KR" altLang="en-US" sz="40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가장 먼저 해야 할 행동은</a:t>
            </a:r>
            <a:r>
              <a:rPr lang="en-US" altLang="ko-KR" sz="40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</a:p>
          <a:p>
            <a:endParaRPr lang="en-US" altLang="ko-KR" sz="4000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en-US" altLang="ko-KR" sz="4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A</a:t>
            </a:r>
            <a:r>
              <a:rPr lang="en-US" altLang="ko-KR" sz="4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r>
              <a:rPr lang="ko-KR" altLang="en-US" sz="4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참고 계속 일한다</a:t>
            </a:r>
            <a:br>
              <a:rPr lang="ko-KR" altLang="en-US" sz="4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sz="4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B. </a:t>
            </a:r>
            <a:r>
              <a:rPr lang="ko-KR" altLang="en-US" sz="4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실습생이라 </a:t>
            </a:r>
            <a:r>
              <a:rPr lang="ko-KR" altLang="en-US" sz="400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혼날까봐</a:t>
            </a:r>
            <a:r>
              <a:rPr lang="ko-KR" altLang="en-US" sz="4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말 안 한다</a:t>
            </a:r>
            <a:br>
              <a:rPr lang="ko-KR" altLang="en-US" sz="4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sz="4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C. </a:t>
            </a:r>
            <a:r>
              <a:rPr lang="ko-KR" altLang="en-US" sz="4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큰 소리로 </a:t>
            </a:r>
            <a:r>
              <a:rPr lang="ko-KR" altLang="en-US" sz="4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도움을 요청하고 기계를 멈춘다</a:t>
            </a:r>
            <a:br>
              <a:rPr lang="ko-KR" altLang="en-US" sz="4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sz="4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D. </a:t>
            </a:r>
            <a:r>
              <a:rPr lang="ko-KR" altLang="en-US" sz="4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화장실 가서 혼자 치료한다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162124" y="4428703"/>
            <a:ext cx="10369152" cy="720080"/>
          </a:xfrm>
          <a:prstGeom prst="rect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287090" y="367680"/>
            <a:ext cx="9835130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en-US" altLang="ko-KR" sz="4600" b="1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[</a:t>
            </a:r>
            <a:r>
              <a:rPr lang="ko-KR" altLang="en-US" sz="4600" b="1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활동</a:t>
            </a:r>
            <a:r>
              <a:rPr lang="en-US" altLang="ko-KR" sz="4600" b="1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] </a:t>
            </a:r>
            <a:r>
              <a:rPr lang="ko-KR" altLang="en-US" sz="4600" b="1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실습 중 베임 사고 </a:t>
            </a:r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발생했을 때는</a:t>
            </a:r>
            <a:r>
              <a:rPr lang="en-US" altLang="ko-KR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  <a:endParaRPr lang="ko-KR" altLang="en-US" sz="4600" b="1" spc="-30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2386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954212" y="1980431"/>
            <a:ext cx="950505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4800" b="1" dirty="0">
                <a:solidFill>
                  <a:srgbClr val="FF0000"/>
                </a:solidFill>
              </a:rPr>
              <a:t>응급 대응 행동</a:t>
            </a:r>
          </a:p>
          <a:p>
            <a:r>
              <a:rPr lang="ko-KR" altLang="en-US" sz="4000" b="1" dirty="0">
                <a:solidFill>
                  <a:srgbClr val="0000FF"/>
                </a:solidFill>
              </a:rPr>
              <a:t>✔</a:t>
            </a:r>
            <a:r>
              <a:rPr lang="ko-KR" altLang="en-US" sz="4000" b="1" dirty="0"/>
              <a:t> 이렇게 </a:t>
            </a:r>
            <a:r>
              <a:rPr lang="ko-KR" altLang="en-US" sz="4000" b="1" dirty="0" smtClean="0"/>
              <a:t>말해야 합니다</a:t>
            </a:r>
            <a:r>
              <a:rPr lang="en-US" altLang="ko-KR" sz="4000" b="1" dirty="0" smtClean="0"/>
              <a:t>.</a:t>
            </a:r>
            <a:endParaRPr lang="ko-KR" altLang="en-US" sz="4000" b="1" dirty="0"/>
          </a:p>
          <a:p>
            <a:r>
              <a:rPr lang="ko-KR" altLang="en-US" sz="4000" dirty="0"/>
              <a:t>👉 “작업 중 다쳤습니다</a:t>
            </a:r>
            <a:r>
              <a:rPr lang="en-US" altLang="ko-KR" sz="4000" dirty="0"/>
              <a:t>.”</a:t>
            </a:r>
            <a:br>
              <a:rPr lang="en-US" altLang="ko-KR" sz="4000" dirty="0"/>
            </a:br>
            <a:r>
              <a:rPr lang="ko-KR" altLang="en-US" sz="4000" dirty="0"/>
              <a:t>👉 “기계 멈춰주세요</a:t>
            </a:r>
            <a:r>
              <a:rPr lang="en-US" altLang="ko-KR" sz="4000" dirty="0"/>
              <a:t>.”</a:t>
            </a:r>
            <a:br>
              <a:rPr lang="en-US" altLang="ko-KR" sz="4000" dirty="0"/>
            </a:br>
            <a:r>
              <a:rPr lang="ko-KR" altLang="en-US" sz="4000" dirty="0"/>
              <a:t>👉 “병원 가야 합니다</a:t>
            </a:r>
            <a:r>
              <a:rPr lang="en-US" altLang="ko-KR" sz="4000" dirty="0"/>
              <a:t>.”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287090" y="367680"/>
            <a:ext cx="9835130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en-US" altLang="ko-KR" sz="4600" b="1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[</a:t>
            </a:r>
            <a:r>
              <a:rPr lang="ko-KR" altLang="en-US" sz="4600" b="1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활동</a:t>
            </a:r>
            <a:r>
              <a:rPr lang="en-US" altLang="ko-KR" sz="4600" b="1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] </a:t>
            </a:r>
            <a:r>
              <a:rPr lang="ko-KR" altLang="en-US" sz="4600" b="1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실습 중 베임 사고 </a:t>
            </a:r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발생했을 때는</a:t>
            </a:r>
            <a:r>
              <a:rPr lang="en-US" altLang="ko-KR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  <a:endParaRPr lang="ko-KR" altLang="en-US" sz="4600" b="1" spc="-30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1103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810196" y="1980431"/>
            <a:ext cx="950505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4800" b="1" dirty="0" smtClean="0"/>
              <a:t>병원에서 반드시 해야 할 말</a:t>
            </a:r>
            <a:endParaRPr lang="en-US" altLang="ko-KR" sz="4800" b="1" dirty="0" smtClean="0"/>
          </a:p>
          <a:p>
            <a:r>
              <a:rPr lang="ko-KR" altLang="en-US" sz="4000" b="1" dirty="0" smtClean="0">
                <a:solidFill>
                  <a:srgbClr val="0000FF"/>
                </a:solidFill>
              </a:rPr>
              <a:t>✔</a:t>
            </a:r>
            <a:r>
              <a:rPr lang="ko-KR" altLang="en-US" sz="4000" b="1" dirty="0" smtClean="0"/>
              <a:t> </a:t>
            </a:r>
            <a:r>
              <a:rPr lang="ko-KR" altLang="en-US" sz="4000" b="1" dirty="0" smtClean="0">
                <a:solidFill>
                  <a:srgbClr val="0000FF"/>
                </a:solidFill>
              </a:rPr>
              <a:t>꼭 말해야 합니다</a:t>
            </a:r>
            <a:r>
              <a:rPr lang="en-US" altLang="ko-KR" sz="4000" b="1" dirty="0" smtClean="0">
                <a:solidFill>
                  <a:srgbClr val="0000FF"/>
                </a:solidFill>
              </a:rPr>
              <a:t>.</a:t>
            </a:r>
          </a:p>
          <a:p>
            <a:endParaRPr lang="ko-KR" altLang="en-US" sz="4000" b="1" dirty="0" smtClean="0"/>
          </a:p>
          <a:p>
            <a:r>
              <a:rPr lang="ko-KR" altLang="en-US" sz="4000" b="1" dirty="0" smtClean="0"/>
              <a:t>👉 “현장실습 중 다쳤습니다</a:t>
            </a:r>
            <a:r>
              <a:rPr lang="en-US" altLang="ko-KR" sz="4000" b="1" dirty="0" smtClean="0"/>
              <a:t>.”</a:t>
            </a:r>
            <a:br>
              <a:rPr lang="en-US" altLang="ko-KR" sz="4000" b="1" dirty="0" smtClean="0"/>
            </a:br>
            <a:r>
              <a:rPr lang="ko-KR" altLang="en-US" sz="4000" b="1" dirty="0" smtClean="0"/>
              <a:t>👉 “작업하다가 사고가 났습니다</a:t>
            </a:r>
            <a:r>
              <a:rPr lang="en-US" altLang="ko-KR" sz="4000" b="1" dirty="0" smtClean="0"/>
              <a:t>.”</a:t>
            </a:r>
            <a:endParaRPr lang="en-US" altLang="ko-KR" sz="4000" b="1" dirty="0"/>
          </a:p>
        </p:txBody>
      </p:sp>
      <p:sp>
        <p:nvSpPr>
          <p:cNvPr id="5" name="직사각형 4"/>
          <p:cNvSpPr/>
          <p:nvPr/>
        </p:nvSpPr>
        <p:spPr>
          <a:xfrm>
            <a:off x="287090" y="367680"/>
            <a:ext cx="9835130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en-US" altLang="ko-KR" sz="4600" b="1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[</a:t>
            </a:r>
            <a:r>
              <a:rPr lang="ko-KR" altLang="en-US" sz="4600" b="1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활동</a:t>
            </a:r>
            <a:r>
              <a:rPr lang="en-US" altLang="ko-KR" sz="4600" b="1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] </a:t>
            </a:r>
            <a:r>
              <a:rPr lang="ko-KR" altLang="en-US" sz="4600" b="1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실습 중 베임 사고 </a:t>
            </a:r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발생했을 때는</a:t>
            </a:r>
            <a:r>
              <a:rPr lang="en-US" altLang="ko-KR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  <a:endParaRPr lang="ko-KR" altLang="en-US" sz="4600" b="1" spc="-30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0717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450156" y="1764407"/>
            <a:ext cx="950505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4000" b="1" dirty="0" err="1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현장실습생</a:t>
            </a:r>
            <a:r>
              <a:rPr lang="ko-KR" altLang="en-US" sz="4000" b="1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4000" b="1" dirty="0" smtClean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권리</a:t>
            </a:r>
            <a:endParaRPr lang="en-US" altLang="ko-KR" sz="4000" b="1" dirty="0" smtClean="0">
              <a:solidFill>
                <a:srgbClr val="0000FF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✔</a:t>
            </a:r>
            <a:r>
              <a:rPr lang="ko-KR" altLang="en-US" sz="4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치료비 지원</a:t>
            </a:r>
          </a:p>
          <a:p>
            <a:r>
              <a:rPr lang="ko-KR" altLang="en-US" sz="400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✔</a:t>
            </a:r>
            <a:r>
              <a:rPr lang="ko-KR" altLang="en-US" sz="4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4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휴업급여 가능</a:t>
            </a:r>
          </a:p>
          <a:p>
            <a:r>
              <a:rPr lang="ko-KR" altLang="en-US" sz="400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✔</a:t>
            </a:r>
            <a:r>
              <a:rPr lang="ko-KR" altLang="en-US" sz="4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4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장해 보상 </a:t>
            </a:r>
            <a:r>
              <a:rPr lang="ko-KR" altLang="en-US" sz="4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가능</a:t>
            </a:r>
            <a:endParaRPr lang="ko-KR" altLang="en-US" sz="40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5" name="Title 1"/>
          <p:cNvSpPr>
            <a:spLocks noGrp="1"/>
          </p:cNvSpPr>
          <p:nvPr/>
        </p:nvSpPr>
        <p:spPr>
          <a:xfrm>
            <a:off x="5232927" y="3924647"/>
            <a:ext cx="5976664" cy="33123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b="1" dirty="0" err="1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불이익</a:t>
            </a:r>
            <a:r>
              <a:rPr b="1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b="1" dirty="0" err="1" smtClean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금지</a:t>
            </a:r>
            <a:endParaRPr lang="en-US" b="1" dirty="0" smtClean="0">
              <a:solidFill>
                <a:srgbClr val="0000FF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l"/>
            <a:r>
              <a:rPr lang="ko-KR" altLang="en-US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dirty="0" smtClean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  <a:r>
              <a:rPr lang="ko-KR" altLang="en-US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산재 신청 이유로</a:t>
            </a:r>
          </a:p>
          <a:p>
            <a:pPr algn="l"/>
            <a:r>
              <a:rPr lang="ko-KR" altLang="en-US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❌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실습 취소</a:t>
            </a:r>
          </a:p>
          <a:p>
            <a:pPr algn="l"/>
            <a:r>
              <a:rPr lang="ko-KR" altLang="en-US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❌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평가 불이익</a:t>
            </a:r>
          </a:p>
          <a:p>
            <a:pPr algn="l"/>
            <a:r>
              <a:rPr lang="ko-KR" altLang="en-US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❌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협박</a:t>
            </a:r>
            <a:endParaRPr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287090" y="367680"/>
            <a:ext cx="9835130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en-US" altLang="ko-KR" sz="4600" b="1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[</a:t>
            </a:r>
            <a:r>
              <a:rPr lang="ko-KR" altLang="en-US" sz="4600" b="1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활동</a:t>
            </a:r>
            <a:r>
              <a:rPr lang="en-US" altLang="ko-KR" sz="4600" b="1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] </a:t>
            </a:r>
            <a:r>
              <a:rPr lang="ko-KR" altLang="en-US" sz="4600" b="1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실습 중 베임 사고 </a:t>
            </a:r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발생했을 때는</a:t>
            </a:r>
            <a:r>
              <a:rPr lang="en-US" altLang="ko-KR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  <a:endParaRPr lang="ko-KR" altLang="en-US" sz="4600" b="1" spc="-30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5563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450156" y="1764407"/>
            <a:ext cx="9505056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4800" b="1" dirty="0" err="1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감정대응</a:t>
            </a:r>
            <a:r>
              <a:rPr lang="en-US" altLang="ko-KR" sz="48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/</a:t>
            </a:r>
            <a:r>
              <a:rPr lang="ko-KR" altLang="en-US" sz="4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사고 </a:t>
            </a:r>
            <a:r>
              <a:rPr lang="ko-KR" altLang="en-US" sz="4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후 느낄 수 있는 감정</a:t>
            </a:r>
          </a:p>
          <a:p>
            <a:r>
              <a:rPr lang="ko-KR" altLang="en-US" sz="400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✔</a:t>
            </a:r>
            <a:r>
              <a:rPr lang="ko-KR" altLang="en-US" sz="4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무서움</a:t>
            </a:r>
          </a:p>
          <a:p>
            <a:r>
              <a:rPr lang="ko-KR" altLang="en-US" sz="400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✔</a:t>
            </a:r>
            <a:r>
              <a:rPr lang="ko-KR" altLang="en-US" sz="4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4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죄책감</a:t>
            </a:r>
          </a:p>
          <a:p>
            <a:r>
              <a:rPr lang="ko-KR" altLang="en-US" sz="400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✔</a:t>
            </a:r>
            <a:r>
              <a:rPr lang="ko-KR" altLang="en-US" sz="4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4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걱정</a:t>
            </a:r>
          </a:p>
          <a:p>
            <a:endParaRPr lang="ko-KR" altLang="en-US" sz="40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ko-KR" altLang="en-US" sz="4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→ </a:t>
            </a:r>
            <a:r>
              <a:rPr lang="ko-KR" altLang="en-US" sz="4000" dirty="0">
                <a:solidFill>
                  <a:srgbClr val="FF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다친 것은 숨길 일이 아닙니다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287090" y="367680"/>
            <a:ext cx="9835130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en-US" altLang="ko-KR" sz="4600" b="1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[</a:t>
            </a:r>
            <a:r>
              <a:rPr lang="ko-KR" altLang="en-US" sz="4600" b="1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활동</a:t>
            </a:r>
            <a:r>
              <a:rPr lang="en-US" altLang="ko-KR" sz="4600" b="1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] </a:t>
            </a:r>
            <a:r>
              <a:rPr lang="ko-KR" altLang="en-US" sz="4600" b="1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실습 중 베임 사고 </a:t>
            </a:r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발생했을 때는</a:t>
            </a:r>
            <a:r>
              <a:rPr lang="en-US" altLang="ko-KR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  <a:endParaRPr lang="ko-KR" altLang="en-US" sz="4600" b="1" spc="-30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7240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666180" y="2547367"/>
            <a:ext cx="950505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40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❌</a:t>
            </a:r>
            <a:r>
              <a:rPr lang="ko-KR" altLang="en-US" sz="4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작동 중 기계에 손 넣기</a:t>
            </a:r>
          </a:p>
          <a:p>
            <a:r>
              <a:rPr lang="ko-KR" altLang="en-US" sz="40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❌</a:t>
            </a:r>
            <a:r>
              <a:rPr lang="ko-KR" altLang="en-US" sz="4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보호장치 해제</a:t>
            </a:r>
          </a:p>
          <a:p>
            <a:r>
              <a:rPr lang="ko-KR" altLang="en-US" sz="400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✔</a:t>
            </a:r>
            <a:r>
              <a:rPr lang="ko-KR" altLang="en-US" sz="4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기계 멈춤 확인</a:t>
            </a:r>
          </a:p>
          <a:p>
            <a:r>
              <a:rPr lang="ko-KR" altLang="en-US" sz="400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✔</a:t>
            </a:r>
            <a:r>
              <a:rPr lang="ko-KR" altLang="en-US" sz="4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위험 시 </a:t>
            </a:r>
            <a:r>
              <a:rPr lang="ko-KR" altLang="en-US" sz="4000" b="1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작업 </a:t>
            </a:r>
            <a:r>
              <a:rPr lang="ko-KR" altLang="en-US" sz="4000" b="1" dirty="0" smtClean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거부</a:t>
            </a:r>
            <a:endParaRPr lang="en-US" altLang="ko-KR" sz="4000" b="1" dirty="0" smtClean="0">
              <a:solidFill>
                <a:srgbClr val="FF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✔</a:t>
            </a:r>
            <a:r>
              <a:rPr lang="ko-KR" altLang="en-US" sz="4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4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다치면 숨기지 말 것</a:t>
            </a:r>
          </a:p>
          <a:p>
            <a:r>
              <a:rPr lang="ko-KR" altLang="en-US" sz="400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✔</a:t>
            </a:r>
            <a:r>
              <a:rPr lang="ko-KR" altLang="en-US" sz="4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4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현장실습생도 노동자</a:t>
            </a:r>
          </a:p>
          <a:p>
            <a:r>
              <a:rPr lang="ko-KR" altLang="en-US" sz="400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✔</a:t>
            </a:r>
            <a:r>
              <a:rPr lang="ko-KR" altLang="en-US" sz="4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4000" b="1" dirty="0">
                <a:solidFill>
                  <a:srgbClr val="00B05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안전이 가장 </a:t>
            </a:r>
            <a:r>
              <a:rPr lang="ko-KR" altLang="en-US" sz="4000" b="1" dirty="0" smtClean="0">
                <a:solidFill>
                  <a:srgbClr val="00B05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중요</a:t>
            </a:r>
            <a:endParaRPr lang="ko-KR" altLang="en-US" sz="4000" b="1" dirty="0">
              <a:solidFill>
                <a:srgbClr val="00B05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47000" y="1404367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95690" rtl="0" eaLnBrk="1" latinLnBrk="1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b="1" dirty="0" smtClean="0">
                <a:solidFill>
                  <a:srgbClr val="00B05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안전 예방 행동</a:t>
            </a:r>
            <a:endParaRPr lang="ko-KR" altLang="en-US" b="1" dirty="0">
              <a:solidFill>
                <a:srgbClr val="00B05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287090" y="367680"/>
            <a:ext cx="9835130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en-US" altLang="ko-KR" sz="4600" b="1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[</a:t>
            </a:r>
            <a:r>
              <a:rPr lang="ko-KR" altLang="en-US" sz="4600" b="1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활동</a:t>
            </a:r>
            <a:r>
              <a:rPr lang="en-US" altLang="ko-KR" sz="4600" b="1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] </a:t>
            </a:r>
            <a:r>
              <a:rPr lang="ko-KR" altLang="en-US" sz="4600" b="1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실습 중 베임 사고 </a:t>
            </a:r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발생했을 때는</a:t>
            </a:r>
            <a:r>
              <a:rPr lang="en-US" altLang="ko-KR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  <a:endParaRPr lang="ko-KR" altLang="en-US" sz="4600" b="1" spc="-30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1931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450156" y="2801466"/>
            <a:ext cx="1008112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4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👉 “다치면 숨기지 말 것</a:t>
            </a:r>
            <a:r>
              <a:rPr lang="en-US" altLang="ko-KR" sz="4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.”</a:t>
            </a:r>
          </a:p>
          <a:p>
            <a:r>
              <a:rPr lang="en-US" altLang="ko-KR" sz="4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sz="4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ko-KR" altLang="en-US" sz="4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👉 “현장실습생도 </a:t>
            </a:r>
            <a:r>
              <a:rPr lang="ko-KR" altLang="en-US" sz="4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보호받아야 합니다</a:t>
            </a:r>
            <a:r>
              <a:rPr lang="en-US" altLang="ko-KR" sz="4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.”</a:t>
            </a:r>
          </a:p>
          <a:p>
            <a:r>
              <a:rPr lang="en-US" altLang="ko-KR" sz="4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sz="4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ko-KR" altLang="en-US" sz="4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👉 “안전보다 중요한 실습은 없습니다</a:t>
            </a:r>
            <a:r>
              <a:rPr lang="en-US" altLang="ko-KR" sz="4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.”</a:t>
            </a:r>
            <a:endParaRPr lang="ko-KR" altLang="en-US" sz="40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38188" y="1662589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95690" rtl="0" eaLnBrk="1" latinLnBrk="1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b="1" dirty="0" smtClean="0">
                <a:solidFill>
                  <a:srgbClr val="00B05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안전 예방 행동</a:t>
            </a:r>
            <a:endParaRPr lang="ko-KR" altLang="en-US" b="1" dirty="0">
              <a:solidFill>
                <a:srgbClr val="00B05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287090" y="367680"/>
            <a:ext cx="9835130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en-US" altLang="ko-KR" sz="4600" b="1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[</a:t>
            </a:r>
            <a:r>
              <a:rPr lang="ko-KR" altLang="en-US" sz="4600" b="1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활동</a:t>
            </a:r>
            <a:r>
              <a:rPr lang="en-US" altLang="ko-KR" sz="4600" b="1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] </a:t>
            </a:r>
            <a:r>
              <a:rPr lang="ko-KR" altLang="en-US" sz="4600" b="1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실습 중 베임 사고 </a:t>
            </a:r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발생했을 때는</a:t>
            </a:r>
            <a:r>
              <a:rPr lang="en-US" altLang="ko-KR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  <a:endParaRPr lang="ko-KR" altLang="en-US" sz="4600" b="1" spc="-30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3827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67680"/>
            <a:ext cx="7377727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현장실습생의 </a:t>
            </a:r>
            <a:r>
              <a:rPr lang="ko-KR" altLang="en-US" sz="4600" b="1" spc="-300" dirty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작업중지거부권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4804" y="6444927"/>
            <a:ext cx="10297144" cy="777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근로자는 산업재해가 발생할 급박한 위험이 있는 경우에는 작업을 중지하고 대피할 수 있다</a:t>
            </a: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>
              <a:spcAft>
                <a:spcPts val="300"/>
              </a:spcAft>
            </a:pPr>
            <a:r>
              <a:rPr lang="en-US" altLang="ko-KR" spc="-3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*</a:t>
            </a:r>
            <a:r>
              <a:rPr lang="ko-KR" altLang="en-US" spc="-3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산업안전보건법 제</a:t>
            </a:r>
            <a:r>
              <a:rPr lang="en-US" altLang="ko-KR" spc="-3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166</a:t>
            </a:r>
            <a:r>
              <a:rPr lang="ko-KR" altLang="en-US" spc="-3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조의</a:t>
            </a:r>
            <a:r>
              <a:rPr lang="en-US" altLang="ko-KR" spc="-3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2(</a:t>
            </a:r>
            <a:r>
              <a:rPr lang="ko-KR" altLang="en-US" spc="-3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현장실습생에 대한 특례</a:t>
            </a:r>
            <a:r>
              <a:rPr lang="en-US" altLang="ko-KR" spc="-3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r>
              <a:rPr lang="ko-KR" altLang="en-US" spc="-3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에 따라 </a:t>
            </a:r>
            <a:r>
              <a:rPr lang="ko-KR" altLang="en-US" spc="-300" dirty="0" err="1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현장실습생에게도</a:t>
            </a:r>
            <a:r>
              <a:rPr lang="ko-KR" altLang="en-US" spc="-3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적용</a:t>
            </a:r>
            <a:endParaRPr lang="en-US" altLang="ko-KR" spc="-300" dirty="0">
              <a:solidFill>
                <a:srgbClr val="E84246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4410596" y="1764406"/>
            <a:ext cx="5904656" cy="3750965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b="1" spc="-150" dirty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작업중지거부권</a:t>
            </a:r>
            <a:r>
              <a:rPr lang="ko-KR" altLang="en-US" b="1" spc="-15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은 현장실습생이 실습 중 산업재해가 발생할 수 있거나</a:t>
            </a:r>
            <a:r>
              <a:rPr lang="en-US" altLang="ko-KR" b="1" spc="-15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b="1" spc="-15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신체적 또는 정신적 위험이 발생할 위험이 있는 상황에서 작업을 중지하고 거부할 수 있는    </a:t>
            </a:r>
            <a:endParaRPr lang="en-US" altLang="ko-KR" b="1" spc="-15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ko-KR" altLang="en-US" b="1" spc="-15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권리이다</a:t>
            </a:r>
            <a:r>
              <a:rPr lang="en-US" altLang="ko-KR" b="1" spc="-15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r>
              <a:rPr lang="ko-KR" altLang="en-US" b="1" spc="-150" dirty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산업안전보건법은 작업중지권</a:t>
            </a:r>
            <a:r>
              <a:rPr lang="ko-KR" altLang="en-US" b="1" spc="-15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을 명시적으로 규정하고 있고</a:t>
            </a:r>
            <a:r>
              <a:rPr lang="en-US" altLang="ko-KR" b="1" spc="-15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b="1" spc="-15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각급 시도교육청은 작업거부권을    </a:t>
            </a:r>
            <a:endParaRPr lang="en-US" altLang="ko-KR" b="1" spc="-15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ko-KR" altLang="en-US" b="1" spc="-15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규정한 조례를 마련하고 있음</a:t>
            </a:r>
          </a:p>
        </p:txBody>
      </p:sp>
      <p:pic>
        <p:nvPicPr>
          <p:cNvPr id="1028" name="Picture 4" descr="https://mblogthumb-phinf.pstatic.net/MjAxOTA0MDlfMjky/MDAxNTU0Nzk4NDgwNTIy.8yHfpCl4WpyMd_rJ-qqgHCHiBL4V3ruQClx2-rmDq_Eg.4Y4rNBwSXPQkYMkQkAxoQSji_AEAd9EvKNThRlsq0E4g.PNG.koshablog/0410_%25EA%25B7%25BC%25EB%25A1%259C%25EC%259E%2590%25EC%259E%2591%25EC%2597%2585%25EC%25A4%2591%25EC%25A7%2580%25EA%25B6%258C_(1).png?type=w8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90" y="1764406"/>
            <a:ext cx="3750965" cy="375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양쪽 모서리가 둥근 사각형 4"/>
          <p:cNvSpPr/>
          <p:nvPr/>
        </p:nvSpPr>
        <p:spPr>
          <a:xfrm>
            <a:off x="287090" y="5796855"/>
            <a:ext cx="4123506" cy="504056"/>
          </a:xfrm>
          <a:prstGeom prst="round2Same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산업안전보건법 제</a:t>
            </a:r>
            <a:r>
              <a:rPr lang="en-US" altLang="ko-KR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52</a:t>
            </a:r>
            <a:r>
              <a:rPr lang="ko-KR" altLang="en-US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조제</a:t>
            </a:r>
            <a:r>
              <a:rPr lang="en-US" altLang="ko-KR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항</a:t>
            </a:r>
          </a:p>
        </p:txBody>
      </p:sp>
    </p:spTree>
    <p:extLst>
      <p:ext uri="{BB962C8B-B14F-4D97-AF65-F5344CB8AC3E}">
        <p14:creationId xmlns:p14="http://schemas.microsoft.com/office/powerpoint/2010/main" val="385425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D:\01.프로젝트-SUM\[프로젝트]취업지원센터\18.표준교안ppt제작\png저장\3-1_1차시\33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9" y="0"/>
            <a:ext cx="2164080" cy="170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직사각형 12"/>
          <p:cNvSpPr/>
          <p:nvPr/>
        </p:nvSpPr>
        <p:spPr>
          <a:xfrm>
            <a:off x="2327697" y="180231"/>
            <a:ext cx="5553510" cy="1331649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0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캐나다 </a:t>
            </a:r>
            <a:r>
              <a:rPr lang="ko-KR" altLang="en-US" sz="4000" spc="-300" dirty="0" err="1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직업안전보건청의</a:t>
            </a:r>
            <a:endParaRPr lang="ko-KR" altLang="en-US" sz="4000" spc="-30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ko-KR" altLang="en-US" sz="40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청소년 노동 교육내용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5881" y="2287513"/>
            <a:ext cx="15311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"/>
              </a:spcAft>
            </a:pPr>
            <a:r>
              <a:rPr lang="en-US" altLang="ko-KR" sz="2800" spc="-3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(1) </a:t>
            </a:r>
            <a:r>
              <a:rPr lang="ko-KR" altLang="en-US" sz="2800" spc="-3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첫인상</a:t>
            </a:r>
            <a:endParaRPr lang="en-US" altLang="ko-KR" sz="28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7340" y="295672"/>
            <a:ext cx="1415772" cy="86177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spcAft>
                <a:spcPts val="200"/>
              </a:spcAft>
            </a:pPr>
            <a:r>
              <a:rPr lang="ko-KR" altLang="en-US" sz="5000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참고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3450" y="2801094"/>
            <a:ext cx="8965916" cy="4054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 </a:t>
            </a:r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작업장을 둘러보고 노트를 작성하라</a:t>
            </a: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</a:p>
          <a:p>
            <a:pPr>
              <a:spcAft>
                <a:spcPts val="500"/>
              </a:spcAft>
            </a:pP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</a:t>
            </a:r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자신이 관찰한 것과 고용인이 말하지 않은 것</a:t>
            </a: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예를 들면 교육 혹은 안전규칙 등</a:t>
            </a: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을 </a:t>
            </a:r>
            <a:endParaRPr lang="en-US" altLang="ko-KR" sz="22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spcAft>
                <a:spcPts val="500"/>
              </a:spcAft>
            </a:pP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</a:t>
            </a:r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기록하라</a:t>
            </a: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>
              <a:spcAft>
                <a:spcPts val="500"/>
              </a:spcAft>
            </a:pP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 </a:t>
            </a:r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고용인이 당신이 다룰 장비나 기계에 대해 설명했는가</a:t>
            </a: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</a:p>
          <a:p>
            <a:pPr>
              <a:spcAft>
                <a:spcPts val="500"/>
              </a:spcAft>
            </a:pP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:  </a:t>
            </a:r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그랬다면 그것을 안전하게 사용하도록 교육을 제공하는가</a:t>
            </a: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? </a:t>
            </a:r>
          </a:p>
          <a:p>
            <a:pPr>
              <a:spcAft>
                <a:spcPts val="500"/>
              </a:spcAft>
            </a:pP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:  </a:t>
            </a:r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위험 지역에 부착된 주의 표지를 확인하였나</a:t>
            </a: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</a:p>
          <a:p>
            <a:pPr>
              <a:spcAft>
                <a:spcPts val="500"/>
              </a:spcAft>
            </a:pP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:  </a:t>
            </a:r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벽에 안전 포스터가 부착되어 있는가</a:t>
            </a: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</a:p>
          <a:p>
            <a:pPr>
              <a:spcAft>
                <a:spcPts val="500"/>
              </a:spcAft>
            </a:pP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:  </a:t>
            </a:r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안전을 위한 내용들을 담은 게시판이 있었는가</a:t>
            </a: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</a:p>
          <a:p>
            <a:pPr>
              <a:spcAft>
                <a:spcPts val="500"/>
              </a:spcAft>
            </a:pP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:  </a:t>
            </a:r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노동자들이 보호구를 착용하고 있는가</a:t>
            </a: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? </a:t>
            </a:r>
          </a:p>
          <a:p>
            <a:pPr>
              <a:spcAft>
                <a:spcPts val="500"/>
              </a:spcAft>
            </a:pPr>
            <a:r>
              <a:rPr lang="en-US" altLang="ko-KR" sz="2200" spc="-300" dirty="0">
                <a:solidFill>
                  <a:srgbClr val="00B05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    </a:t>
            </a:r>
            <a:r>
              <a:rPr lang="ko-KR" altLang="en-US" sz="2200" spc="-300" dirty="0" smtClean="0">
                <a:solidFill>
                  <a:srgbClr val="00B05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선택하기 </a:t>
            </a:r>
            <a:r>
              <a:rPr lang="ko-KR" altLang="en-US" sz="2200" spc="-300" dirty="0">
                <a:solidFill>
                  <a:srgbClr val="00B05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전에 사업장이 적절한 교육을 제공하는 지를 확인하라</a:t>
            </a:r>
            <a:r>
              <a:rPr lang="en-US" altLang="ko-KR" sz="2200" spc="-300" dirty="0">
                <a:solidFill>
                  <a:srgbClr val="00B05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89197" y="1501483"/>
            <a:ext cx="70855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/>
              <a:t>&lt;</a:t>
            </a:r>
            <a:r>
              <a:rPr lang="ko-KR" altLang="en-US" sz="1600" dirty="0" smtClean="0"/>
              <a:t>출처</a:t>
            </a:r>
            <a:r>
              <a:rPr lang="en-US" altLang="ko-KR" sz="1600" dirty="0" smtClean="0"/>
              <a:t>: </a:t>
            </a:r>
            <a:r>
              <a:rPr lang="ko-KR" altLang="en-US" sz="1600" dirty="0" smtClean="0"/>
              <a:t>한국노동안전보건연구소 </a:t>
            </a:r>
            <a:r>
              <a:rPr lang="en-US" altLang="ko-KR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『</a:t>
            </a:r>
            <a:r>
              <a:rPr lang="en-US" altLang="ko-KR" sz="1600" dirty="0" smtClean="0"/>
              <a:t>2020</a:t>
            </a:r>
            <a:r>
              <a:rPr lang="ko-KR" altLang="en-US" sz="1600" dirty="0" smtClean="0"/>
              <a:t>년 청소년플랫폼 구축 연구보고서</a:t>
            </a:r>
            <a:r>
              <a:rPr lang="en-US" altLang="ko-KR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』</a:t>
            </a:r>
            <a:r>
              <a:rPr lang="en-US" altLang="ko-KR" sz="1600" dirty="0" smtClean="0"/>
              <a:t>&gt;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49293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67680"/>
            <a:ext cx="6451192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 err="1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현장실습생</a:t>
            </a:r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4600" b="1" spc="-300" dirty="0">
                <a:solidFill>
                  <a:srgbClr val="00B05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안전보장</a:t>
            </a:r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강화</a:t>
            </a:r>
            <a:endParaRPr lang="ko-KR" altLang="en-US" sz="4600" b="1" spc="-300" dirty="0">
              <a:solidFill>
                <a:schemeClr val="accent6">
                  <a:lumMod val="75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450156" y="3372074"/>
            <a:ext cx="3600400" cy="32896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ko-KR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altLang="ko-KR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ko-KR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제</a:t>
            </a:r>
            <a:r>
              <a:rPr lang="en-US" altLang="ko-KR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15</a:t>
            </a:r>
            <a:r>
              <a:rPr lang="ko-KR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조</a:t>
            </a:r>
            <a:r>
              <a:rPr lang="en-US" altLang="ko-KR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ko-KR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학생의 안전보장</a:t>
            </a:r>
            <a:r>
              <a:rPr lang="en-US" altLang="ko-KR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  <a:p>
            <a:endParaRPr lang="en-US" altLang="ko-KR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altLang="ko-KR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①</a:t>
            </a:r>
            <a:r>
              <a:rPr lang="ko-KR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교육감은 현장실습 중 안전사고가 발생한 경우에 학생이 신속하게 치료 및 지원을 받을 수 있도록 대응체계를 갖추어야 한다</a:t>
            </a:r>
            <a:r>
              <a:rPr lang="en-US" altLang="ko-KR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r>
              <a:rPr lang="en-US" altLang="ko-KR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②</a:t>
            </a:r>
            <a:r>
              <a:rPr lang="ko-KR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현장실습과 관련하여 피해를 입은 학생은 </a:t>
            </a:r>
            <a:r>
              <a:rPr lang="en-US" altLang="ko-KR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『</a:t>
            </a:r>
            <a:r>
              <a:rPr lang="ko-KR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산업재해보상보험법</a:t>
            </a:r>
            <a:r>
              <a:rPr lang="en-US" altLang="ko-KR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』</a:t>
            </a:r>
            <a:r>
              <a:rPr lang="ko-KR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제</a:t>
            </a:r>
            <a:r>
              <a:rPr lang="en-US" altLang="ko-KR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124</a:t>
            </a:r>
            <a:r>
              <a:rPr lang="ko-KR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조에 따른 보험급여 외에 「학교안전사고 예방 및 보상에 관한 법률 </a:t>
            </a:r>
            <a:r>
              <a:rPr lang="ko-KR" altLang="en-US" sz="1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시행령」에</a:t>
            </a:r>
            <a:r>
              <a:rPr lang="ko-KR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따른 </a:t>
            </a:r>
            <a:r>
              <a:rPr lang="ko-KR" altLang="en-US" sz="1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공제급여를</a:t>
            </a:r>
            <a:r>
              <a:rPr lang="ko-KR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청구할 수 있다</a:t>
            </a:r>
            <a:r>
              <a:rPr lang="en-US" altLang="ko-KR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양쪽 모서리가 둥근 사각형 2"/>
          <p:cNvSpPr/>
          <p:nvPr/>
        </p:nvSpPr>
        <p:spPr>
          <a:xfrm>
            <a:off x="450155" y="2750613"/>
            <a:ext cx="3600401" cy="621460"/>
          </a:xfrm>
          <a:prstGeom prst="round2Same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/>
              <a:t>       발생 후 조치</a:t>
            </a:r>
          </a:p>
        </p:txBody>
      </p:sp>
      <p:sp>
        <p:nvSpPr>
          <p:cNvPr id="4" name="타원 3"/>
          <p:cNvSpPr/>
          <p:nvPr/>
        </p:nvSpPr>
        <p:spPr>
          <a:xfrm>
            <a:off x="594172" y="2845319"/>
            <a:ext cx="1080120" cy="43204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기존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738188" y="3516089"/>
            <a:ext cx="1080120" cy="36004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/>
              <a:t>치료지원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2466380" y="3516089"/>
            <a:ext cx="1080120" cy="36004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 err="1"/>
              <a:t>산재급여</a:t>
            </a:r>
            <a:endParaRPr lang="ko-KR" altLang="en-US" sz="1600" b="1" dirty="0"/>
          </a:p>
        </p:txBody>
      </p:sp>
      <p:sp>
        <p:nvSpPr>
          <p:cNvPr id="7" name="직사각형 6"/>
          <p:cNvSpPr/>
          <p:nvPr/>
        </p:nvSpPr>
        <p:spPr>
          <a:xfrm>
            <a:off x="1885767" y="3516089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>
                <a:latin typeface="맑은 고딕" panose="020B0503020000020004" pitchFamily="50" charset="-127"/>
              </a:rPr>
              <a:t>╋</a:t>
            </a:r>
            <a:endParaRPr lang="ko-KR" altLang="en-US" b="1" dirty="0"/>
          </a:p>
        </p:txBody>
      </p:sp>
      <p:sp>
        <p:nvSpPr>
          <p:cNvPr id="12" name="직사각형 11"/>
          <p:cNvSpPr/>
          <p:nvPr/>
        </p:nvSpPr>
        <p:spPr>
          <a:xfrm>
            <a:off x="4698628" y="2169843"/>
            <a:ext cx="5472607" cy="4491901"/>
          </a:xfrm>
          <a:prstGeom prst="rect">
            <a:avLst/>
          </a:prstGeom>
          <a:ln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altLang="ko-KR" sz="1800" b="1" dirty="0">
              <a:solidFill>
                <a:schemeClr val="tx1"/>
              </a:solidFill>
            </a:endParaRPr>
          </a:p>
          <a:p>
            <a:endParaRPr lang="en-US" altLang="ko-KR" sz="1800" b="1" dirty="0">
              <a:solidFill>
                <a:schemeClr val="tx1"/>
              </a:solidFill>
            </a:endParaRPr>
          </a:p>
          <a:p>
            <a:r>
              <a:rPr lang="ko-KR" altLang="en-US" sz="1800" b="1" dirty="0">
                <a:solidFill>
                  <a:schemeClr val="tx1"/>
                </a:solidFill>
              </a:rPr>
              <a:t>제</a:t>
            </a:r>
            <a:r>
              <a:rPr lang="en-US" altLang="ko-KR" sz="1800" b="1" dirty="0">
                <a:solidFill>
                  <a:schemeClr val="tx1"/>
                </a:solidFill>
              </a:rPr>
              <a:t>15</a:t>
            </a:r>
            <a:r>
              <a:rPr lang="ko-KR" altLang="en-US" sz="1800" b="1" dirty="0">
                <a:solidFill>
                  <a:schemeClr val="tx1"/>
                </a:solidFill>
              </a:rPr>
              <a:t>조</a:t>
            </a:r>
            <a:r>
              <a:rPr lang="en-US" altLang="ko-KR" sz="1800" b="1" dirty="0">
                <a:solidFill>
                  <a:schemeClr val="tx1"/>
                </a:solidFill>
              </a:rPr>
              <a:t>(</a:t>
            </a:r>
            <a:r>
              <a:rPr lang="ko-KR" altLang="en-US" sz="1800" b="1" dirty="0">
                <a:solidFill>
                  <a:schemeClr val="tx1"/>
                </a:solidFill>
              </a:rPr>
              <a:t>학생의 안전보장</a:t>
            </a:r>
            <a:r>
              <a:rPr lang="en-US" altLang="ko-KR" sz="1800" b="1" dirty="0">
                <a:solidFill>
                  <a:schemeClr val="tx1"/>
                </a:solidFill>
              </a:rPr>
              <a:t>)</a:t>
            </a:r>
          </a:p>
          <a:p>
            <a:endParaRPr lang="en-US" altLang="ko-KR" sz="1100" b="1" dirty="0">
              <a:solidFill>
                <a:schemeClr val="tx1"/>
              </a:solidFill>
            </a:endParaRPr>
          </a:p>
          <a:p>
            <a:r>
              <a:rPr lang="en-US" altLang="ko-KR" sz="1600" b="1" spc="-150" dirty="0">
                <a:solidFill>
                  <a:schemeClr val="tx1"/>
                </a:solidFill>
              </a:rPr>
              <a:t>①</a:t>
            </a:r>
            <a:r>
              <a:rPr lang="ko-KR" altLang="en-US" sz="1600" b="1" spc="-150" dirty="0">
                <a:solidFill>
                  <a:schemeClr val="tx1"/>
                </a:solidFill>
              </a:rPr>
              <a:t>교육감은 현장실습 중 안전사고가 발생한 경우에 학생이 신속하게 치료 및 지원을 받을 수 있도록 대응체계를 갖추어야 한다</a:t>
            </a:r>
            <a:r>
              <a:rPr lang="en-US" altLang="ko-KR" sz="1600" b="1" spc="-150" dirty="0">
                <a:solidFill>
                  <a:schemeClr val="tx1"/>
                </a:solidFill>
              </a:rPr>
              <a:t>.</a:t>
            </a:r>
          </a:p>
          <a:p>
            <a:endParaRPr lang="en-US" altLang="ko-KR" sz="1600" b="1" spc="-150" dirty="0">
              <a:solidFill>
                <a:schemeClr val="tx1"/>
              </a:solidFill>
            </a:endParaRPr>
          </a:p>
          <a:p>
            <a:r>
              <a:rPr lang="en-US" altLang="ko-KR" sz="1600" b="1" spc="-150" dirty="0">
                <a:solidFill>
                  <a:schemeClr val="accent6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③</a:t>
            </a:r>
            <a:r>
              <a:rPr lang="ko-KR" altLang="en-US" sz="1600" b="1" spc="-150" dirty="0">
                <a:solidFill>
                  <a:schemeClr val="accent6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현장실습생은 현장실습 중 산업재해 또는 신체적정신적 위험이 발생할 위험이 있는 경우에는 현장실습을 거부 또는 중지하고 대피할 수 있다</a:t>
            </a:r>
            <a:r>
              <a:rPr lang="en-US" altLang="ko-KR" sz="1600" b="1" spc="-150" dirty="0">
                <a:solidFill>
                  <a:schemeClr val="accent6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en-US" altLang="ko-KR" sz="1600" b="1" spc="-15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&lt;</a:t>
            </a:r>
            <a:r>
              <a:rPr lang="ko-KR" altLang="en-US" sz="1600" b="1" spc="-15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신설 </a:t>
            </a:r>
            <a:r>
              <a:rPr lang="en-US" altLang="ko-KR" sz="1600" b="1" spc="-15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2022.4.21&gt;</a:t>
            </a:r>
          </a:p>
          <a:p>
            <a:endParaRPr lang="en-US" altLang="ko-KR" sz="1600" b="1" spc="-15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en-US" altLang="ko-KR" sz="1600" b="1" spc="-15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④</a:t>
            </a:r>
            <a:r>
              <a:rPr lang="ko-KR" altLang="en-US" sz="1600" b="1" spc="-15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제</a:t>
            </a:r>
            <a:r>
              <a:rPr lang="en-US" altLang="ko-KR" sz="1600" b="1" spc="-15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r>
              <a:rPr lang="ko-KR" altLang="en-US" sz="1600" b="1" spc="-15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항에 따라 현장실습을 거부 또는 중지하고 대피한 현장실습생은 지체없이 그 사실을 현장실습산업체와 학교장에게 </a:t>
            </a:r>
            <a:r>
              <a:rPr lang="ko-KR" altLang="en-US" sz="1600" b="1" spc="-150" dirty="0">
                <a:solidFill>
                  <a:schemeClr val="accent6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보고</a:t>
            </a:r>
            <a:r>
              <a:rPr lang="ko-KR" altLang="en-US" sz="1600" b="1" spc="-15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하여야 한다</a:t>
            </a:r>
            <a:r>
              <a:rPr lang="en-US" altLang="ko-KR" sz="1600" b="1" spc="-15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&lt;</a:t>
            </a:r>
            <a:r>
              <a:rPr lang="ko-KR" altLang="en-US" sz="1600" b="1" spc="-15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신설 </a:t>
            </a:r>
            <a:r>
              <a:rPr lang="en-US" altLang="ko-KR" sz="1600" b="1" spc="-15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2022.4.21&gt;</a:t>
            </a:r>
          </a:p>
          <a:p>
            <a:endParaRPr lang="en-US" altLang="ko-KR" sz="1600" b="1" spc="-15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en-US" altLang="ko-KR" sz="1600" b="1" spc="-15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⑤</a:t>
            </a:r>
            <a:r>
              <a:rPr lang="ko-KR" altLang="en-US" sz="1600" b="1" spc="-150" dirty="0">
                <a:solidFill>
                  <a:schemeClr val="tx1"/>
                </a:solidFill>
              </a:rPr>
              <a:t>현장실습산업체와 학교장은 제</a:t>
            </a:r>
            <a:r>
              <a:rPr lang="en-US" altLang="ko-KR" sz="1600" b="1" spc="-150" dirty="0">
                <a:solidFill>
                  <a:schemeClr val="tx1"/>
                </a:solidFill>
              </a:rPr>
              <a:t>4</a:t>
            </a:r>
            <a:r>
              <a:rPr lang="ko-KR" altLang="en-US" sz="1600" b="1" spc="-150" dirty="0">
                <a:solidFill>
                  <a:schemeClr val="tx1"/>
                </a:solidFill>
              </a:rPr>
              <a:t>항에 따른 보고를 받으면 </a:t>
            </a:r>
            <a:r>
              <a:rPr lang="ko-KR" altLang="en-US" sz="1600" b="1" spc="-150" dirty="0">
                <a:solidFill>
                  <a:schemeClr val="accent6">
                    <a:lumMod val="75000"/>
                  </a:schemeClr>
                </a:solidFill>
              </a:rPr>
              <a:t>안전과 보건에 필요한 조치를 하여야 </a:t>
            </a:r>
            <a:r>
              <a:rPr lang="ko-KR" altLang="en-US" sz="1600" b="1" spc="-150" dirty="0">
                <a:solidFill>
                  <a:schemeClr val="tx1"/>
                </a:solidFill>
              </a:rPr>
              <a:t>한다</a:t>
            </a:r>
            <a:r>
              <a:rPr lang="en-US" altLang="ko-KR" sz="1600" b="1" spc="-150" dirty="0">
                <a:solidFill>
                  <a:schemeClr val="tx1"/>
                </a:solidFill>
              </a:rPr>
              <a:t>.</a:t>
            </a:r>
            <a:endParaRPr lang="ko-KR" altLang="en-US" sz="1600" b="1" spc="-150" dirty="0">
              <a:solidFill>
                <a:schemeClr val="tx1"/>
              </a:solidFill>
            </a:endParaRPr>
          </a:p>
        </p:txBody>
      </p:sp>
      <p:sp>
        <p:nvSpPr>
          <p:cNvPr id="14" name="양쪽 모서리가 둥근 사각형 13"/>
          <p:cNvSpPr/>
          <p:nvPr/>
        </p:nvSpPr>
        <p:spPr>
          <a:xfrm>
            <a:off x="4698628" y="1548383"/>
            <a:ext cx="5472608" cy="621460"/>
          </a:xfrm>
          <a:prstGeom prst="round2SameRect">
            <a:avLst/>
          </a:prstGeom>
          <a:solidFill>
            <a:schemeClr val="accent6">
              <a:lumMod val="75000"/>
            </a:schemeClr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/>
              <a:t>         </a:t>
            </a:r>
            <a:r>
              <a:rPr lang="ko-KR" altLang="en-US" sz="2400" b="1" dirty="0"/>
              <a:t>안전보장 강화</a:t>
            </a:r>
          </a:p>
        </p:txBody>
      </p:sp>
      <p:sp>
        <p:nvSpPr>
          <p:cNvPr id="15" name="타원 14"/>
          <p:cNvSpPr/>
          <p:nvPr/>
        </p:nvSpPr>
        <p:spPr>
          <a:xfrm>
            <a:off x="5388282" y="1643089"/>
            <a:ext cx="1080120" cy="43204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>
                <a:solidFill>
                  <a:schemeClr val="accent6">
                    <a:lumMod val="75000"/>
                  </a:schemeClr>
                </a:solidFill>
              </a:rPr>
              <a:t>변경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5130676" y="2383151"/>
            <a:ext cx="1080120" cy="3600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 err="1"/>
              <a:t>기존보호</a:t>
            </a:r>
            <a:endParaRPr lang="ko-KR" altLang="en-US" sz="1600" b="1" dirty="0"/>
          </a:p>
        </p:txBody>
      </p:sp>
      <p:sp>
        <p:nvSpPr>
          <p:cNvPr id="17" name="직사각형 16"/>
          <p:cNvSpPr/>
          <p:nvPr/>
        </p:nvSpPr>
        <p:spPr>
          <a:xfrm>
            <a:off x="6667745" y="2379722"/>
            <a:ext cx="1303596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 err="1"/>
              <a:t>작업중지권</a:t>
            </a:r>
            <a:endParaRPr lang="ko-KR" altLang="en-US" sz="1600" b="1" dirty="0"/>
          </a:p>
        </p:txBody>
      </p:sp>
      <p:sp>
        <p:nvSpPr>
          <p:cNvPr id="18" name="직사각형 17"/>
          <p:cNvSpPr/>
          <p:nvPr/>
        </p:nvSpPr>
        <p:spPr>
          <a:xfrm>
            <a:off x="6226599" y="2330005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>
                <a:latin typeface="맑은 고딕" panose="020B0503020000020004" pitchFamily="50" charset="-127"/>
              </a:rPr>
              <a:t>╋</a:t>
            </a:r>
            <a:endParaRPr lang="ko-KR" altLang="en-US" b="1" dirty="0"/>
          </a:p>
        </p:txBody>
      </p:sp>
      <p:sp>
        <p:nvSpPr>
          <p:cNvPr id="19" name="직사각형 18"/>
          <p:cNvSpPr/>
          <p:nvPr/>
        </p:nvSpPr>
        <p:spPr>
          <a:xfrm>
            <a:off x="8412487" y="2383151"/>
            <a:ext cx="1316276" cy="3600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 err="1"/>
              <a:t>작업거부권</a:t>
            </a:r>
            <a:endParaRPr lang="ko-KR" altLang="en-US" sz="1600" b="1" dirty="0"/>
          </a:p>
        </p:txBody>
      </p:sp>
      <p:sp>
        <p:nvSpPr>
          <p:cNvPr id="20" name="직사각형 19"/>
          <p:cNvSpPr/>
          <p:nvPr/>
        </p:nvSpPr>
        <p:spPr>
          <a:xfrm>
            <a:off x="7971341" y="2343081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>
                <a:latin typeface="맑은 고딕" panose="020B0503020000020004" pitchFamily="50" charset="-127"/>
              </a:rPr>
              <a:t>╋</a:t>
            </a:r>
            <a:endParaRPr lang="ko-KR" alt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4F9736-9E58-49E9-9C95-DBC80A1CCD47}"/>
              </a:ext>
            </a:extLst>
          </p:cNvPr>
          <p:cNvSpPr txBox="1"/>
          <p:nvPr/>
        </p:nvSpPr>
        <p:spPr>
          <a:xfrm>
            <a:off x="746302" y="7006205"/>
            <a:ext cx="87687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/>
              <a:t>출처</a:t>
            </a:r>
            <a:r>
              <a:rPr lang="en-US" altLang="ko-KR" sz="1200" dirty="0"/>
              <a:t>: </a:t>
            </a:r>
            <a:r>
              <a:rPr lang="ko-KR" altLang="en-US" sz="1200" b="1" dirty="0"/>
              <a:t>서울특별시 고등학교 현장실습 지원에 관한 조례 </a:t>
            </a:r>
            <a:r>
              <a:rPr lang="en-US" altLang="ko-KR" sz="1200" dirty="0"/>
              <a:t>[</a:t>
            </a:r>
            <a:r>
              <a:rPr lang="ko-KR" altLang="en-US" sz="1200" dirty="0"/>
              <a:t>시행 </a:t>
            </a:r>
            <a:r>
              <a:rPr lang="en-US" altLang="ko-KR" sz="1200" dirty="0"/>
              <a:t>2023. 5. 18.] [</a:t>
            </a:r>
            <a:r>
              <a:rPr lang="ko-KR" altLang="en-US" sz="1200" dirty="0"/>
              <a:t>서울특별시조례 제</a:t>
            </a:r>
            <a:r>
              <a:rPr lang="en-US" altLang="ko-KR" sz="1200" dirty="0"/>
              <a:t>8687</a:t>
            </a:r>
            <a:r>
              <a:rPr lang="ko-KR" altLang="en-US" sz="1200" dirty="0"/>
              <a:t>호</a:t>
            </a:r>
            <a:r>
              <a:rPr lang="en-US" altLang="ko-KR" sz="1200" dirty="0"/>
              <a:t>, 2023. 5. 18., </a:t>
            </a:r>
            <a:r>
              <a:rPr lang="ko-KR" altLang="en-US" sz="1200" dirty="0"/>
              <a:t>일부개정</a:t>
            </a:r>
            <a:r>
              <a:rPr lang="en-US" altLang="ko-KR" sz="1200" dirty="0"/>
              <a:t>]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58958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67680"/>
            <a:ext cx="6451192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 err="1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현장실습생</a:t>
            </a:r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4600" b="1" spc="-300" dirty="0">
                <a:solidFill>
                  <a:srgbClr val="00B05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안전보장</a:t>
            </a:r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강화</a:t>
            </a:r>
            <a:endParaRPr lang="ko-KR" altLang="en-US" sz="4600" b="1" spc="-300" dirty="0">
              <a:solidFill>
                <a:schemeClr val="accent6">
                  <a:lumMod val="75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4957654" y="3033939"/>
            <a:ext cx="4921903" cy="2979732"/>
          </a:xfrm>
          <a:prstGeom prst="rect">
            <a:avLst/>
          </a:prstGeom>
          <a:ln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altLang="ko-KR" sz="1800" b="1" dirty="0">
              <a:solidFill>
                <a:schemeClr val="tx1"/>
              </a:solidFill>
            </a:endParaRPr>
          </a:p>
          <a:p>
            <a:endParaRPr lang="en-US" altLang="ko-KR" sz="1800" b="1" dirty="0">
              <a:solidFill>
                <a:schemeClr val="tx1"/>
              </a:solidFill>
            </a:endParaRPr>
          </a:p>
          <a:p>
            <a:r>
              <a:rPr lang="ko-KR" altLang="en-US" sz="1800" dirty="0">
                <a:solidFill>
                  <a:schemeClr val="tx1"/>
                </a:solidFill>
              </a:rPr>
              <a:t>업무와 관련하여 </a:t>
            </a:r>
            <a:r>
              <a:rPr lang="ko-KR" altLang="en-US" sz="1800" b="1" dirty="0">
                <a:solidFill>
                  <a:schemeClr val="tx1"/>
                </a:solidFill>
              </a:rPr>
              <a:t>고객 등 </a:t>
            </a:r>
            <a:r>
              <a:rPr lang="en-US" altLang="ko-KR" sz="1800" b="1" dirty="0">
                <a:solidFill>
                  <a:schemeClr val="tx1"/>
                </a:solidFill>
              </a:rPr>
              <a:t>3</a:t>
            </a:r>
            <a:r>
              <a:rPr lang="ko-KR" altLang="en-US" sz="1800" b="1" dirty="0">
                <a:solidFill>
                  <a:schemeClr val="tx1"/>
                </a:solidFill>
              </a:rPr>
              <a:t>자의 폭언 </a:t>
            </a:r>
            <a:r>
              <a:rPr lang="ko-KR" altLang="en-US" sz="1800" dirty="0">
                <a:solidFill>
                  <a:schemeClr val="tx1"/>
                </a:solidFill>
              </a:rPr>
              <a:t>등으로 건강 장해가 발생하거나 발생할 우려가 있는 경우 </a:t>
            </a:r>
            <a:r>
              <a:rPr lang="ko-KR" altLang="en-US" sz="1800" b="1" dirty="0">
                <a:solidFill>
                  <a:schemeClr val="tx1"/>
                </a:solidFill>
              </a:rPr>
              <a:t>업무의 일시적 중단 또는 전환 등의 조치를 사업주에게 요구</a:t>
            </a:r>
            <a:r>
              <a:rPr lang="ko-KR" altLang="en-US" sz="1800" dirty="0">
                <a:solidFill>
                  <a:schemeClr val="tx1"/>
                </a:solidFill>
              </a:rPr>
              <a:t>할 수 있습니다</a:t>
            </a:r>
            <a:r>
              <a:rPr lang="en-US" altLang="ko-KR" sz="1800" dirty="0">
                <a:solidFill>
                  <a:schemeClr val="tx1"/>
                </a:solidFill>
              </a:rPr>
              <a:t>.</a:t>
            </a:r>
          </a:p>
          <a:p>
            <a:endParaRPr lang="en-US" altLang="ko-KR" sz="1800" spc="-150" dirty="0">
              <a:solidFill>
                <a:schemeClr val="tx1"/>
              </a:solidFill>
            </a:endParaRPr>
          </a:p>
          <a:p>
            <a:r>
              <a:rPr lang="en-US" altLang="ko-KR" sz="1600" spc="-1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</a:t>
            </a:r>
            <a:r>
              <a:rPr lang="ko-KR" altLang="en-US" sz="1600" spc="-1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산업안전보건법 제</a:t>
            </a:r>
            <a:r>
              <a:rPr lang="en-US" altLang="ko-KR" sz="1600" spc="-1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1266</a:t>
            </a:r>
            <a:r>
              <a:rPr lang="ko-KR" altLang="en-US" sz="1600" spc="-1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조의</a:t>
            </a:r>
            <a:r>
              <a:rPr lang="en-US" altLang="ko-KR" sz="1600" spc="-1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2(</a:t>
            </a:r>
            <a:r>
              <a:rPr lang="ko-KR" altLang="en-US" sz="1600" spc="-1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현장실습생에 대한 특례</a:t>
            </a:r>
            <a:r>
              <a:rPr lang="en-US" altLang="ko-KR" sz="1600" spc="-1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  <a:r>
              <a:rPr lang="ko-KR" altLang="en-US" sz="1600" spc="-1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에 따라 </a:t>
            </a:r>
            <a:r>
              <a:rPr lang="ko-KR" altLang="en-US" sz="1600" spc="-1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현장실습생에게도</a:t>
            </a:r>
            <a:r>
              <a:rPr lang="ko-KR" altLang="en-US" sz="1600" spc="-1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적용</a:t>
            </a:r>
            <a:endParaRPr lang="en-US" altLang="ko-KR" sz="1600" spc="-1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altLang="ko-KR" sz="1600" spc="-1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ko-KR" altLang="en-US" sz="1600" spc="-1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양쪽 모서리가 둥근 사각형 13"/>
          <p:cNvSpPr/>
          <p:nvPr/>
        </p:nvSpPr>
        <p:spPr>
          <a:xfrm>
            <a:off x="594172" y="2412479"/>
            <a:ext cx="9285385" cy="621460"/>
          </a:xfrm>
          <a:prstGeom prst="round2SameRect">
            <a:avLst/>
          </a:prstGeom>
          <a:solidFill>
            <a:schemeClr val="accent6">
              <a:lumMod val="75000"/>
            </a:schemeClr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/>
              <a:t>산업안전보건법 제</a:t>
            </a:r>
            <a:r>
              <a:rPr lang="en-US" altLang="ko-KR" b="1" dirty="0"/>
              <a:t>41</a:t>
            </a:r>
            <a:r>
              <a:rPr lang="ko-KR" altLang="en-US" b="1" dirty="0"/>
              <a:t>조</a:t>
            </a:r>
            <a:r>
              <a:rPr lang="en-US" altLang="ko-KR" b="1" dirty="0"/>
              <a:t>(</a:t>
            </a:r>
            <a:r>
              <a:rPr lang="ko-KR" altLang="en-US" b="1" dirty="0"/>
              <a:t>고객의 폭언 등으로 인한 건강장해 예방 조치</a:t>
            </a:r>
            <a:r>
              <a:rPr lang="en-US" altLang="ko-KR" b="1" dirty="0"/>
              <a:t>)</a:t>
            </a:r>
            <a:endParaRPr lang="ko-KR" altLang="en-US" sz="2400" b="1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172" y="3033939"/>
            <a:ext cx="4363482" cy="297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89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67680"/>
            <a:ext cx="2789933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위험 확인</a:t>
            </a:r>
            <a:r>
              <a:rPr lang="en-US" altLang="ko-KR" sz="4600" b="1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!</a:t>
            </a:r>
            <a:endParaRPr lang="ko-KR" altLang="en-US" sz="4600" b="1" spc="-15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39" y="2064473"/>
            <a:ext cx="10625926" cy="4968552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37" b="100000" l="0" r="975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34613" y="1690339"/>
            <a:ext cx="1069934" cy="513448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2959" r="9230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34614" y="2064473"/>
            <a:ext cx="1069933" cy="5715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922764" y="7150435"/>
            <a:ext cx="44406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출처 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: 2020 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직업계고 현장실습 실습생 대상 강의안 ‘현장실습생 산업안전교육’</a:t>
            </a:r>
            <a:endParaRPr lang="en-US" altLang="ko-KR" sz="1100" spc="-40" dirty="0">
              <a:solidFill>
                <a:srgbClr val="575757"/>
              </a:solidFill>
              <a:latin typeface="대한" pitchFamily="50" charset="-127"/>
              <a:ea typeface="대한" pitchFamily="50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51901" y="1425866"/>
            <a:ext cx="5670142" cy="584775"/>
          </a:xfrm>
          <a:prstGeom prst="rect">
            <a:avLst/>
          </a:prstGeom>
          <a:solidFill>
            <a:srgbClr val="BCD5F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&lt;</a:t>
            </a:r>
            <a:r>
              <a:rPr lang="ko-KR" altLang="en-US" sz="3200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안전 표지판</a:t>
            </a:r>
            <a:r>
              <a:rPr lang="en-US" altLang="ko-KR" sz="3200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&gt;</a:t>
            </a:r>
            <a:r>
              <a:rPr lang="ko-KR" altLang="en-US" sz="3200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꼭 확인하기</a:t>
            </a:r>
            <a:r>
              <a:rPr lang="en-US" altLang="ko-KR" sz="3200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!</a:t>
            </a:r>
            <a:endParaRPr lang="ko-KR" altLang="en-US" sz="3200" dirty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pic>
        <p:nvPicPr>
          <p:cNvPr id="24" name="그림 2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8060" l="0" r="9828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00259" y="1266615"/>
            <a:ext cx="1138642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15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67680"/>
            <a:ext cx="5370768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작업 위험성 결정하기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42644" y="6961798"/>
            <a:ext cx="56886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300"/>
              </a:spcAft>
            </a:pP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출처 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: 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노동 인권과 산업 안전 보건 교과서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, 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㈜천재교육</a:t>
            </a:r>
            <a:endParaRPr lang="en-US" altLang="ko-KR" sz="1100" spc="-40" dirty="0">
              <a:solidFill>
                <a:srgbClr val="575757"/>
              </a:solidFill>
              <a:latin typeface="대한" pitchFamily="50" charset="-127"/>
              <a:ea typeface="대한" pitchFamily="50" charset="-127"/>
            </a:endParaRPr>
          </a:p>
        </p:txBody>
      </p:sp>
      <p:grpSp>
        <p:nvGrpSpPr>
          <p:cNvPr id="116" name="그룹 115"/>
          <p:cNvGrpSpPr/>
          <p:nvPr/>
        </p:nvGrpSpPr>
        <p:grpSpPr>
          <a:xfrm>
            <a:off x="1656114" y="1620391"/>
            <a:ext cx="7998387" cy="4732199"/>
            <a:chOff x="1168551" y="1569920"/>
            <a:chExt cx="7998387" cy="4732199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1602284" y="3636615"/>
              <a:ext cx="1008112" cy="504056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dirty="0"/>
                <a:t>시작</a:t>
              </a:r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2834614" y="5796855"/>
              <a:ext cx="1287949" cy="504056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b="1" dirty="0"/>
                <a:t>부상</a:t>
              </a:r>
              <a:r>
                <a:rPr lang="en-US" altLang="ko-KR" sz="1600" b="1" dirty="0"/>
                <a:t>/</a:t>
              </a:r>
              <a:r>
                <a:rPr lang="ko-KR" altLang="en-US" sz="1600" b="1" dirty="0"/>
                <a:t>질병 중대성</a:t>
              </a:r>
            </a:p>
          </p:txBody>
        </p:sp>
        <p:sp>
          <p:nvSpPr>
            <p:cNvPr id="8" name="모서리가 둥근 직사각형 7"/>
            <p:cNvSpPr/>
            <p:nvPr/>
          </p:nvSpPr>
          <p:spPr>
            <a:xfrm>
              <a:off x="4842644" y="5796855"/>
              <a:ext cx="1368152" cy="504056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b="1" dirty="0"/>
                <a:t>부상</a:t>
              </a:r>
              <a:r>
                <a:rPr lang="en-US" altLang="ko-KR" sz="1600" b="1" dirty="0"/>
                <a:t>/</a:t>
              </a:r>
              <a:r>
                <a:rPr lang="ko-KR" altLang="en-US" sz="1600" b="1" dirty="0"/>
                <a:t>질병 발생 가능성</a:t>
              </a:r>
            </a:p>
          </p:txBody>
        </p:sp>
        <p:sp>
          <p:nvSpPr>
            <p:cNvPr id="9" name="모서리가 둥근 직사각형 8"/>
            <p:cNvSpPr/>
            <p:nvPr/>
          </p:nvSpPr>
          <p:spPr>
            <a:xfrm>
              <a:off x="7055806" y="5835345"/>
              <a:ext cx="1012209" cy="466774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dirty="0">
                  <a:solidFill>
                    <a:srgbClr val="FF00FF"/>
                  </a:solidFill>
                </a:rPr>
                <a:t>위험성</a:t>
              </a:r>
            </a:p>
          </p:txBody>
        </p:sp>
        <p:sp>
          <p:nvSpPr>
            <p:cNvPr id="10" name="모서리가 둥근 직사각형 9"/>
            <p:cNvSpPr/>
            <p:nvPr/>
          </p:nvSpPr>
          <p:spPr>
            <a:xfrm>
              <a:off x="8232236" y="5796855"/>
              <a:ext cx="907380" cy="504056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dirty="0"/>
                <a:t>우선도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255330" y="2948982"/>
              <a:ext cx="175240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dirty="0"/>
                <a:t>(</a:t>
              </a:r>
              <a:r>
                <a:rPr lang="ko-KR" altLang="en-US" sz="1400" dirty="0"/>
                <a:t>보호 장비 미착용</a:t>
              </a:r>
              <a:r>
                <a:rPr lang="en-US" altLang="ko-KR" sz="1400" dirty="0"/>
                <a:t>)</a:t>
              </a:r>
            </a:p>
            <a:p>
              <a:pPr algn="ctr"/>
              <a:r>
                <a:rPr lang="ko-KR" altLang="en-US" sz="1800" b="1" dirty="0">
                  <a:solidFill>
                    <a:srgbClr val="FF00FF"/>
                  </a:solidFill>
                </a:rPr>
                <a:t>심한 부상</a:t>
              </a:r>
              <a:r>
                <a:rPr lang="en-US" altLang="ko-KR" sz="1800" b="1" dirty="0">
                  <a:solidFill>
                    <a:srgbClr val="FF00FF"/>
                  </a:solidFill>
                </a:rPr>
                <a:t>/</a:t>
              </a:r>
              <a:r>
                <a:rPr lang="ko-KR" altLang="en-US" sz="1800" b="1" dirty="0">
                  <a:solidFill>
                    <a:srgbClr val="FF00FF"/>
                  </a:solidFill>
                </a:rPr>
                <a:t>질병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168551" y="4432490"/>
              <a:ext cx="198323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dirty="0"/>
                <a:t>(</a:t>
              </a:r>
              <a:r>
                <a:rPr lang="ko-KR" altLang="en-US" sz="1400" dirty="0"/>
                <a:t>보호 장비 착용</a:t>
              </a:r>
              <a:r>
                <a:rPr lang="en-US" altLang="ko-KR" sz="1400" dirty="0"/>
                <a:t>)</a:t>
              </a:r>
            </a:p>
            <a:p>
              <a:pPr algn="ctr"/>
              <a:r>
                <a:rPr lang="ko-KR" altLang="en-US" sz="1800" b="1" dirty="0">
                  <a:solidFill>
                    <a:schemeClr val="tx2">
                      <a:lumMod val="75000"/>
                    </a:schemeClr>
                  </a:solidFill>
                </a:rPr>
                <a:t>가벼운 부상</a:t>
              </a:r>
              <a:r>
                <a:rPr lang="en-US" altLang="ko-KR" sz="1800" b="1" dirty="0">
                  <a:solidFill>
                    <a:schemeClr val="tx2">
                      <a:lumMod val="75000"/>
                    </a:schemeClr>
                  </a:solidFill>
                </a:rPr>
                <a:t>/</a:t>
              </a:r>
              <a:r>
                <a:rPr lang="ko-KR" altLang="en-US" sz="1800" b="1" dirty="0">
                  <a:solidFill>
                    <a:schemeClr val="tx2">
                      <a:lumMod val="75000"/>
                    </a:schemeClr>
                  </a:solidFill>
                </a:rPr>
                <a:t>질병</a:t>
              </a:r>
            </a:p>
          </p:txBody>
        </p:sp>
        <p:cxnSp>
          <p:nvCxnSpPr>
            <p:cNvPr id="11" name="직선 연결선 10"/>
            <p:cNvCxnSpPr>
              <a:stCxn id="7" idx="0"/>
            </p:cNvCxnSpPr>
            <p:nvPr/>
          </p:nvCxnSpPr>
          <p:spPr>
            <a:xfrm flipH="1" flipV="1">
              <a:off x="3478588" y="3029281"/>
              <a:ext cx="1" cy="2767574"/>
            </a:xfrm>
            <a:prstGeom prst="line">
              <a:avLst/>
            </a:prstGeom>
            <a:ln w="12700">
              <a:solidFill>
                <a:srgbClr val="92D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직선 연결선 15"/>
            <p:cNvCxnSpPr/>
            <p:nvPr/>
          </p:nvCxnSpPr>
          <p:spPr>
            <a:xfrm flipH="1" flipV="1">
              <a:off x="4840596" y="2375839"/>
              <a:ext cx="35984" cy="3197765"/>
            </a:xfrm>
            <a:prstGeom prst="line">
              <a:avLst/>
            </a:prstGeom>
            <a:ln w="12700">
              <a:solidFill>
                <a:srgbClr val="92D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직선 연결선 16"/>
            <p:cNvCxnSpPr/>
            <p:nvPr/>
          </p:nvCxnSpPr>
          <p:spPr>
            <a:xfrm flipV="1">
              <a:off x="6206701" y="2052439"/>
              <a:ext cx="2047" cy="3521165"/>
            </a:xfrm>
            <a:prstGeom prst="line">
              <a:avLst/>
            </a:prstGeom>
            <a:ln w="12700">
              <a:solidFill>
                <a:srgbClr val="92D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직선 연결선 17"/>
            <p:cNvCxnSpPr>
              <a:stCxn id="8" idx="0"/>
            </p:cNvCxnSpPr>
            <p:nvPr/>
          </p:nvCxnSpPr>
          <p:spPr>
            <a:xfrm flipH="1" flipV="1">
              <a:off x="4894578" y="5619771"/>
              <a:ext cx="632142" cy="177084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연결선 20"/>
            <p:cNvCxnSpPr>
              <a:endCxn id="8" idx="0"/>
            </p:cNvCxnSpPr>
            <p:nvPr/>
          </p:nvCxnSpPr>
          <p:spPr>
            <a:xfrm flipH="1">
              <a:off x="5526720" y="5573605"/>
              <a:ext cx="682028" cy="22325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직선 연결선 22"/>
            <p:cNvCxnSpPr/>
            <p:nvPr/>
          </p:nvCxnSpPr>
          <p:spPr>
            <a:xfrm flipH="1">
              <a:off x="2616734" y="3060648"/>
              <a:ext cx="856955" cy="807424"/>
            </a:xfrm>
            <a:prstGeom prst="line">
              <a:avLst/>
            </a:prstGeom>
            <a:ln w="38100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직선 연결선 25"/>
            <p:cNvCxnSpPr/>
            <p:nvPr/>
          </p:nvCxnSpPr>
          <p:spPr>
            <a:xfrm flipH="1">
              <a:off x="4237871" y="2375839"/>
              <a:ext cx="609562" cy="684809"/>
            </a:xfrm>
            <a:prstGeom prst="line">
              <a:avLst/>
            </a:prstGeom>
            <a:ln w="38100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직선 연결선 26"/>
            <p:cNvCxnSpPr/>
            <p:nvPr/>
          </p:nvCxnSpPr>
          <p:spPr>
            <a:xfrm flipH="1">
              <a:off x="5674142" y="2009108"/>
              <a:ext cx="521448" cy="366702"/>
            </a:xfrm>
            <a:prstGeom prst="line">
              <a:avLst/>
            </a:prstGeom>
            <a:ln w="38100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직선 연결선 34"/>
            <p:cNvCxnSpPr/>
            <p:nvPr/>
          </p:nvCxnSpPr>
          <p:spPr>
            <a:xfrm flipH="1" flipV="1">
              <a:off x="2596684" y="3902467"/>
              <a:ext cx="877005" cy="784900"/>
            </a:xfrm>
            <a:prstGeom prst="line">
              <a:avLst/>
            </a:prstGeom>
            <a:ln w="38100">
              <a:solidFill>
                <a:srgbClr val="5757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직선 연결선 36"/>
            <p:cNvCxnSpPr/>
            <p:nvPr/>
          </p:nvCxnSpPr>
          <p:spPr>
            <a:xfrm flipH="1" flipV="1">
              <a:off x="4223695" y="4674489"/>
              <a:ext cx="652886" cy="375896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연결선 37"/>
            <p:cNvCxnSpPr/>
            <p:nvPr/>
          </p:nvCxnSpPr>
          <p:spPr>
            <a:xfrm flipH="1">
              <a:off x="4866850" y="4273629"/>
              <a:ext cx="2158897" cy="21288"/>
            </a:xfrm>
            <a:prstGeom prst="line">
              <a:avLst/>
            </a:prstGeom>
            <a:ln w="38100">
              <a:solidFill>
                <a:srgbClr val="5757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직선 연결선 40"/>
            <p:cNvCxnSpPr/>
            <p:nvPr/>
          </p:nvCxnSpPr>
          <p:spPr>
            <a:xfrm flipH="1" flipV="1">
              <a:off x="3465649" y="4674489"/>
              <a:ext cx="796770" cy="12878"/>
            </a:xfrm>
            <a:prstGeom prst="line">
              <a:avLst/>
            </a:prstGeom>
            <a:ln w="38100">
              <a:solidFill>
                <a:srgbClr val="5757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직선 연결선 45"/>
            <p:cNvCxnSpPr/>
            <p:nvPr/>
          </p:nvCxnSpPr>
          <p:spPr>
            <a:xfrm flipH="1">
              <a:off x="4270680" y="4273629"/>
              <a:ext cx="605900" cy="400860"/>
            </a:xfrm>
            <a:prstGeom prst="line">
              <a:avLst/>
            </a:prstGeom>
            <a:ln w="38100">
              <a:solidFill>
                <a:srgbClr val="5757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직선 연결선 51"/>
            <p:cNvCxnSpPr/>
            <p:nvPr/>
          </p:nvCxnSpPr>
          <p:spPr>
            <a:xfrm flipH="1">
              <a:off x="4876580" y="5050384"/>
              <a:ext cx="2149167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직선 연결선 54"/>
            <p:cNvCxnSpPr/>
            <p:nvPr/>
          </p:nvCxnSpPr>
          <p:spPr>
            <a:xfrm flipH="1">
              <a:off x="3465649" y="3037012"/>
              <a:ext cx="787321" cy="23539"/>
            </a:xfrm>
            <a:prstGeom prst="line">
              <a:avLst/>
            </a:prstGeom>
            <a:ln w="38100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직선 연결선 59"/>
            <p:cNvCxnSpPr/>
            <p:nvPr/>
          </p:nvCxnSpPr>
          <p:spPr>
            <a:xfrm flipH="1" flipV="1">
              <a:off x="4270681" y="3060648"/>
              <a:ext cx="594463" cy="660887"/>
            </a:xfrm>
            <a:prstGeom prst="line">
              <a:avLst/>
            </a:prstGeom>
            <a:ln w="38100">
              <a:solidFill>
                <a:srgbClr val="5757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직선 연결선 66"/>
            <p:cNvCxnSpPr/>
            <p:nvPr/>
          </p:nvCxnSpPr>
          <p:spPr>
            <a:xfrm flipH="1">
              <a:off x="4855095" y="2388678"/>
              <a:ext cx="819047" cy="0"/>
            </a:xfrm>
            <a:prstGeom prst="line">
              <a:avLst/>
            </a:prstGeom>
            <a:ln w="38100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직선 연결선 69"/>
            <p:cNvCxnSpPr/>
            <p:nvPr/>
          </p:nvCxnSpPr>
          <p:spPr>
            <a:xfrm flipH="1" flipV="1">
              <a:off x="5674544" y="2388679"/>
              <a:ext cx="545315" cy="329564"/>
            </a:xfrm>
            <a:prstGeom prst="line">
              <a:avLst/>
            </a:prstGeom>
            <a:ln w="38100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직선 연결선 75"/>
            <p:cNvCxnSpPr/>
            <p:nvPr/>
          </p:nvCxnSpPr>
          <p:spPr>
            <a:xfrm flipH="1">
              <a:off x="6183838" y="2009108"/>
              <a:ext cx="819046" cy="0"/>
            </a:xfrm>
            <a:prstGeom prst="line">
              <a:avLst/>
            </a:prstGeom>
            <a:ln w="38100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직선 연결선 78"/>
            <p:cNvCxnSpPr/>
            <p:nvPr/>
          </p:nvCxnSpPr>
          <p:spPr>
            <a:xfrm flipH="1">
              <a:off x="6206701" y="2718243"/>
              <a:ext cx="819046" cy="0"/>
            </a:xfrm>
            <a:prstGeom prst="line">
              <a:avLst/>
            </a:prstGeom>
            <a:ln w="38100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직선 연결선 80"/>
            <p:cNvCxnSpPr/>
            <p:nvPr/>
          </p:nvCxnSpPr>
          <p:spPr>
            <a:xfrm flipH="1">
              <a:off x="4847433" y="3721535"/>
              <a:ext cx="819046" cy="0"/>
            </a:xfrm>
            <a:prstGeom prst="line">
              <a:avLst/>
            </a:prstGeom>
            <a:ln w="38100">
              <a:solidFill>
                <a:srgbClr val="5757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직선 연결선 81"/>
            <p:cNvCxnSpPr/>
            <p:nvPr/>
          </p:nvCxnSpPr>
          <p:spPr>
            <a:xfrm flipH="1">
              <a:off x="5649547" y="3364549"/>
              <a:ext cx="570312" cy="360267"/>
            </a:xfrm>
            <a:prstGeom prst="line">
              <a:avLst/>
            </a:prstGeom>
            <a:ln w="38100">
              <a:solidFill>
                <a:srgbClr val="5757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직선 연결선 82"/>
            <p:cNvCxnSpPr/>
            <p:nvPr/>
          </p:nvCxnSpPr>
          <p:spPr>
            <a:xfrm flipH="1" flipV="1">
              <a:off x="5649950" y="3737685"/>
              <a:ext cx="569909" cy="337698"/>
            </a:xfrm>
            <a:prstGeom prst="line">
              <a:avLst/>
            </a:prstGeom>
            <a:ln w="38100">
              <a:solidFill>
                <a:srgbClr val="5757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직선 연결선 83"/>
            <p:cNvCxnSpPr/>
            <p:nvPr/>
          </p:nvCxnSpPr>
          <p:spPr>
            <a:xfrm flipH="1">
              <a:off x="6219859" y="3358114"/>
              <a:ext cx="783025" cy="6435"/>
            </a:xfrm>
            <a:prstGeom prst="line">
              <a:avLst/>
            </a:prstGeom>
            <a:ln w="38100">
              <a:solidFill>
                <a:srgbClr val="5757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직선 연결선 84"/>
            <p:cNvCxnSpPr/>
            <p:nvPr/>
          </p:nvCxnSpPr>
          <p:spPr>
            <a:xfrm flipH="1">
              <a:off x="6206701" y="4067249"/>
              <a:ext cx="819046" cy="0"/>
            </a:xfrm>
            <a:prstGeom prst="line">
              <a:avLst/>
            </a:prstGeom>
            <a:ln w="38100">
              <a:solidFill>
                <a:srgbClr val="5757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직사각형 90"/>
            <p:cNvSpPr/>
            <p:nvPr/>
          </p:nvSpPr>
          <p:spPr>
            <a:xfrm>
              <a:off x="7076656" y="4754846"/>
              <a:ext cx="992944" cy="7338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solidFill>
                    <a:schemeClr val="tx1"/>
                  </a:solidFill>
                </a:rPr>
                <a:t>1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95" name="직사각형 94"/>
            <p:cNvSpPr/>
            <p:nvPr/>
          </p:nvSpPr>
          <p:spPr>
            <a:xfrm>
              <a:off x="7076656" y="3961228"/>
              <a:ext cx="977664" cy="73383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solidFill>
                    <a:schemeClr val="tx1"/>
                  </a:solidFill>
                </a:rPr>
                <a:t>2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96" name="직사각형 95"/>
            <p:cNvSpPr/>
            <p:nvPr/>
          </p:nvSpPr>
          <p:spPr>
            <a:xfrm>
              <a:off x="7076656" y="3164340"/>
              <a:ext cx="977664" cy="73383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solidFill>
                    <a:schemeClr val="tx1"/>
                  </a:solidFill>
                </a:rPr>
                <a:t>3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97" name="직사각형 96"/>
            <p:cNvSpPr/>
            <p:nvPr/>
          </p:nvSpPr>
          <p:spPr>
            <a:xfrm>
              <a:off x="7076656" y="2367452"/>
              <a:ext cx="977664" cy="733837"/>
            </a:xfrm>
            <a:prstGeom prst="rect">
              <a:avLst/>
            </a:prstGeom>
            <a:solidFill>
              <a:srgbClr val="FF9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solidFill>
                    <a:schemeClr val="tx1"/>
                  </a:solidFill>
                </a:rPr>
                <a:t>4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98" name="직사각형 97"/>
            <p:cNvSpPr/>
            <p:nvPr/>
          </p:nvSpPr>
          <p:spPr>
            <a:xfrm>
              <a:off x="7076656" y="1569920"/>
              <a:ext cx="977664" cy="73383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solidFill>
                    <a:schemeClr val="tx1"/>
                  </a:solidFill>
                </a:rPr>
                <a:t>5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99" name="직사각형 98"/>
            <p:cNvSpPr/>
            <p:nvPr/>
          </p:nvSpPr>
          <p:spPr>
            <a:xfrm>
              <a:off x="8208944" y="4682838"/>
              <a:ext cx="907380" cy="73383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0" name="직사각형 99"/>
            <p:cNvSpPr/>
            <p:nvPr/>
          </p:nvSpPr>
          <p:spPr>
            <a:xfrm>
              <a:off x="8208944" y="3121259"/>
              <a:ext cx="907380" cy="164582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1" name="직사각형 100"/>
            <p:cNvSpPr/>
            <p:nvPr/>
          </p:nvSpPr>
          <p:spPr>
            <a:xfrm>
              <a:off x="8208944" y="1582159"/>
              <a:ext cx="907380" cy="1539100"/>
            </a:xfrm>
            <a:prstGeom prst="rect">
              <a:avLst/>
            </a:prstGeom>
            <a:solidFill>
              <a:srgbClr val="22B4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3571606" y="2540666"/>
              <a:ext cx="8547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dirty="0"/>
                <a:t>자주 발생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3521879" y="3295286"/>
              <a:ext cx="10886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dirty="0"/>
                <a:t>드물게 발생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3559967" y="4176926"/>
              <a:ext cx="9653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/>
                <a:t>자주 발생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3483488" y="4908450"/>
              <a:ext cx="10886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dirty="0"/>
                <a:t>드물게 발생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03325" y="1991934"/>
              <a:ext cx="4924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dirty="0"/>
                <a:t>곤란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5390725" y="2499681"/>
              <a:ext cx="4924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dirty="0"/>
                <a:t>가능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5467018" y="3340013"/>
              <a:ext cx="4924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dirty="0"/>
                <a:t>곤란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5454418" y="3847760"/>
              <a:ext cx="4924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dirty="0"/>
                <a:t>가능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4809782" y="5158106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dirty="0"/>
                <a:t>노출</a:t>
              </a:r>
              <a:endParaRPr lang="en-US" altLang="ko-KR" sz="1200" dirty="0"/>
            </a:p>
            <a:p>
              <a:r>
                <a:rPr lang="ko-KR" altLang="en-US" sz="1200" dirty="0"/>
                <a:t>확률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5636946" y="5181845"/>
              <a:ext cx="6463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200" dirty="0"/>
                <a:t>회피</a:t>
              </a:r>
              <a:endParaRPr lang="en-US" altLang="ko-KR" sz="1200" dirty="0"/>
            </a:p>
            <a:p>
              <a:pPr algn="ctr"/>
              <a:r>
                <a:rPr lang="ko-KR" altLang="en-US" sz="1200" dirty="0"/>
                <a:t>가능성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8158329" y="4812021"/>
              <a:ext cx="100860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200" b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저</a:t>
              </a:r>
              <a:endParaRPr lang="en-US" altLang="ko-KR" sz="1200" b="1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  <a:p>
              <a:pPr algn="ctr"/>
              <a:r>
                <a:rPr lang="ko-KR" altLang="en-US" sz="1200" dirty="0"/>
                <a:t>감소 조치</a:t>
              </a:r>
              <a:endParaRPr lang="en-US" altLang="ko-KR" sz="1200" dirty="0"/>
            </a:p>
            <a:p>
              <a:pPr algn="ctr"/>
              <a:r>
                <a:rPr lang="ko-KR" altLang="en-US" sz="1200" dirty="0"/>
                <a:t>필요시 실시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207951" y="3543497"/>
              <a:ext cx="85472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600" b="1" dirty="0">
                  <a:solidFill>
                    <a:schemeClr val="accent1">
                      <a:lumMod val="75000"/>
                    </a:schemeClr>
                  </a:solidFill>
                </a:rPr>
                <a:t>중</a:t>
              </a:r>
              <a:endParaRPr lang="en-US" altLang="ko-KR" sz="1600" b="1" dirty="0">
                <a:solidFill>
                  <a:schemeClr val="accent1">
                    <a:lumMod val="75000"/>
                  </a:schemeClr>
                </a:solidFill>
              </a:endParaRPr>
            </a:p>
            <a:p>
              <a:pPr algn="ctr"/>
              <a:r>
                <a:rPr lang="ko-KR" altLang="en-US" sz="1200" dirty="0"/>
                <a:t>감소 조치</a:t>
              </a:r>
              <a:endParaRPr lang="en-US" altLang="ko-KR" sz="1200" dirty="0"/>
            </a:p>
            <a:p>
              <a:pPr algn="ctr"/>
              <a:r>
                <a:rPr lang="ko-KR" altLang="en-US" sz="1200" dirty="0" smtClean="0"/>
                <a:t>신속 </a:t>
              </a:r>
              <a:r>
                <a:rPr lang="ko-KR" altLang="en-US" sz="1200" dirty="0"/>
                <a:t>실시</a:t>
              </a: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8207951" y="1953540"/>
              <a:ext cx="85472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600" b="1" dirty="0">
                  <a:solidFill>
                    <a:srgbClr val="C00000"/>
                  </a:solidFill>
                </a:rPr>
                <a:t>고</a:t>
              </a:r>
              <a:endParaRPr lang="en-US" altLang="ko-KR" sz="1600" b="1" dirty="0">
                <a:solidFill>
                  <a:srgbClr val="C00000"/>
                </a:solidFill>
              </a:endParaRPr>
            </a:p>
            <a:p>
              <a:pPr algn="ctr"/>
              <a:r>
                <a:rPr lang="ko-KR" altLang="en-US" sz="1200" dirty="0"/>
                <a:t>감소 조치</a:t>
              </a:r>
              <a:endParaRPr lang="en-US" altLang="ko-KR" sz="1200" dirty="0"/>
            </a:p>
            <a:p>
              <a:pPr algn="ctr"/>
              <a:r>
                <a:rPr lang="ko-KR" altLang="en-US" sz="1200" dirty="0"/>
                <a:t>즉시 실시</a:t>
              </a:r>
            </a:p>
          </p:txBody>
        </p:sp>
      </p:grpSp>
      <p:pic>
        <p:nvPicPr>
          <p:cNvPr id="115" name="그림 1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744" y="3028406"/>
            <a:ext cx="1122146" cy="1077260"/>
          </a:xfrm>
          <a:prstGeom prst="rect">
            <a:avLst/>
          </a:prstGeom>
        </p:spPr>
      </p:pic>
      <p:pic>
        <p:nvPicPr>
          <p:cNvPr id="117" name="그림 1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716" y="4381285"/>
            <a:ext cx="1126174" cy="100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73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67680"/>
            <a:ext cx="5370768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작업 </a:t>
            </a:r>
            <a:r>
              <a:rPr lang="ko-KR" altLang="en-US" sz="4600" b="1" spc="-300" dirty="0" smtClean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위험성 개선하기</a:t>
            </a:r>
            <a:endParaRPr lang="ko-KR" altLang="en-US" sz="4600" b="1" spc="-30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62" name="그림 61">
            <a:extLst>
              <a:ext uri="{FF2B5EF4-FFF2-40B4-BE49-F238E27FC236}">
                <a16:creationId xmlns:a16="http://schemas.microsoft.com/office/drawing/2014/main" id="{E3DDCF30-BAFC-4E7A-87C3-0C1B5B08C1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6" t="13579" r="8780" b="12444"/>
          <a:stretch/>
        </p:blipFill>
        <p:spPr>
          <a:xfrm>
            <a:off x="446498" y="1169465"/>
            <a:ext cx="4123506" cy="2912820"/>
          </a:xfrm>
          <a:prstGeom prst="rect">
            <a:avLst/>
          </a:prstGeom>
        </p:spPr>
      </p:pic>
      <p:pic>
        <p:nvPicPr>
          <p:cNvPr id="63" name="내용 개체 틀 3">
            <a:extLst>
              <a:ext uri="{FF2B5EF4-FFF2-40B4-BE49-F238E27FC236}">
                <a16:creationId xmlns:a16="http://schemas.microsoft.com/office/drawing/2014/main" id="{31C330FF-2585-4940-8DAC-B1022B3B83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2" t="12047" r="9844" b="15017"/>
          <a:stretch/>
        </p:blipFill>
        <p:spPr>
          <a:xfrm>
            <a:off x="5275348" y="1150238"/>
            <a:ext cx="4188376" cy="2868597"/>
          </a:xfrm>
          <a:prstGeom prst="rect">
            <a:avLst/>
          </a:prstGeom>
        </p:spPr>
      </p:pic>
      <p:pic>
        <p:nvPicPr>
          <p:cNvPr id="64" name="내용 개체 틀 4">
            <a:extLst>
              <a:ext uri="{FF2B5EF4-FFF2-40B4-BE49-F238E27FC236}">
                <a16:creationId xmlns:a16="http://schemas.microsoft.com/office/drawing/2014/main" id="{35CA1829-C75E-427B-9DF6-9226A171AB6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4" t="11728" r="8627" b="14605"/>
          <a:stretch/>
        </p:blipFill>
        <p:spPr>
          <a:xfrm>
            <a:off x="446498" y="4082285"/>
            <a:ext cx="4162214" cy="3074851"/>
          </a:xfrm>
          <a:prstGeom prst="rect">
            <a:avLst/>
          </a:prstGeom>
        </p:spPr>
      </p:pic>
      <p:grpSp>
        <p:nvGrpSpPr>
          <p:cNvPr id="65" name="그룹 64"/>
          <p:cNvGrpSpPr/>
          <p:nvPr/>
        </p:nvGrpSpPr>
        <p:grpSpPr>
          <a:xfrm>
            <a:off x="5263066" y="3996655"/>
            <a:ext cx="4200658" cy="3195131"/>
            <a:chOff x="6232614" y="3891063"/>
            <a:chExt cx="3903469" cy="2943491"/>
          </a:xfrm>
        </p:grpSpPr>
        <p:pic>
          <p:nvPicPr>
            <p:cNvPr id="66" name="그림 65">
              <a:extLst>
                <a:ext uri="{FF2B5EF4-FFF2-40B4-BE49-F238E27FC236}">
                  <a16:creationId xmlns:a16="http://schemas.microsoft.com/office/drawing/2014/main" id="{0B46ED4F-1CB1-4173-950D-AB135A1F03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70" t="11854" r="8461" b="14479"/>
            <a:stretch/>
          </p:blipFill>
          <p:spPr>
            <a:xfrm>
              <a:off x="6232614" y="3891063"/>
              <a:ext cx="3903469" cy="2943491"/>
            </a:xfrm>
            <a:prstGeom prst="rect">
              <a:avLst/>
            </a:prstGeom>
          </p:spPr>
        </p:pic>
        <p:pic>
          <p:nvPicPr>
            <p:cNvPr id="68" name="그림 67">
              <a:extLst>
                <a:ext uri="{FF2B5EF4-FFF2-40B4-BE49-F238E27FC236}">
                  <a16:creationId xmlns:a16="http://schemas.microsoft.com/office/drawing/2014/main" id="{F460DB21-3B9F-44DB-861F-C1C3EBFE1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221826" y="4638999"/>
              <a:ext cx="656721" cy="621695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7722964" y="7200894"/>
            <a:ext cx="28712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&lt;</a:t>
            </a:r>
            <a:r>
              <a:rPr lang="ko-KR" altLang="en-US" sz="1400" dirty="0" smtClean="0"/>
              <a:t>출처</a:t>
            </a:r>
            <a:r>
              <a:rPr lang="en-US" altLang="ko-KR" sz="1400" dirty="0" smtClean="0"/>
              <a:t>: </a:t>
            </a:r>
            <a:r>
              <a:rPr lang="ko-KR" altLang="en-US" sz="1400" dirty="0" smtClean="0"/>
              <a:t>한국노동안전보건연구소</a:t>
            </a:r>
            <a:r>
              <a:rPr lang="en-US" altLang="ko-KR" sz="1400" dirty="0" smtClean="0"/>
              <a:t>&gt;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90491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67680"/>
            <a:ext cx="5971893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위험요인을 찾아보아요</a:t>
            </a:r>
            <a:r>
              <a:rPr lang="en-US" altLang="ko-KR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!!</a:t>
            </a:r>
            <a:endParaRPr lang="ko-KR" altLang="en-US" sz="4600" b="1" spc="-30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46E086A4-3F35-4787-C09E-CEE732EF15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48" y="1176108"/>
            <a:ext cx="10020455" cy="598689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62812" y="7168320"/>
            <a:ext cx="55937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&lt;</a:t>
            </a:r>
            <a:r>
              <a:rPr lang="ko-KR" altLang="en-US" sz="1400" dirty="0" smtClean="0"/>
              <a:t>출처 대한산업안전협회 </a:t>
            </a:r>
            <a:r>
              <a:rPr lang="en-US" altLang="ko-KR" sz="1400" dirty="0"/>
              <a:t>https://</a:t>
            </a:r>
            <a:r>
              <a:rPr lang="en-US" altLang="ko-KR" sz="1400" dirty="0" smtClean="0"/>
              <a:t>www.suto.co.kr/cpevent/194322&gt;</a:t>
            </a:r>
            <a:r>
              <a:rPr lang="ko-KR" altLang="en-US" sz="1400" dirty="0" smtClean="0"/>
              <a:t> 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15293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67680"/>
            <a:ext cx="7639016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 err="1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작업장마다</a:t>
            </a:r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위험요인이 다르다</a:t>
            </a:r>
            <a:r>
              <a:rPr lang="en-US" altLang="ko-KR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!</a:t>
            </a:r>
            <a:endParaRPr lang="ko-KR" altLang="en-US" sz="4600" b="1" spc="-30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922764" y="7150435"/>
            <a:ext cx="44406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출처 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: 2020 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직업계고 현장실습 실습생 대상 강의안 ‘현장실습생 산업안전교육’</a:t>
            </a:r>
            <a:endParaRPr lang="en-US" altLang="ko-KR" sz="1100" spc="-40" dirty="0">
              <a:solidFill>
                <a:srgbClr val="575757"/>
              </a:solidFill>
              <a:latin typeface="대한" pitchFamily="50" charset="-127"/>
              <a:ea typeface="대한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851" l="0" r="9978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2164" y="1831605"/>
            <a:ext cx="9841238" cy="466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8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67680"/>
            <a:ext cx="7639016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 err="1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작업장마다</a:t>
            </a:r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위험요인이 다르다</a:t>
            </a:r>
            <a:r>
              <a:rPr lang="en-US" altLang="ko-KR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!</a:t>
            </a:r>
            <a:endParaRPr lang="ko-KR" altLang="en-US" sz="4600" b="1" spc="-30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922764" y="7150435"/>
            <a:ext cx="44406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출처 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: 2020 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직업계고 현장실습 실습생 대상 강의안 ‘현장실습생 산업안전교육’</a:t>
            </a:r>
            <a:endParaRPr lang="en-US" altLang="ko-KR" sz="1100" spc="-40" dirty="0">
              <a:solidFill>
                <a:srgbClr val="575757"/>
              </a:solidFill>
              <a:latin typeface="대한" pitchFamily="50" charset="-127"/>
              <a:ea typeface="대한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5" b="97817" l="1064" r="9883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6004" y="1692399"/>
            <a:ext cx="10067398" cy="490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1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67680"/>
            <a:ext cx="7639016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 err="1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작업장마다</a:t>
            </a:r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위험요인이 다르다</a:t>
            </a:r>
            <a:r>
              <a:rPr lang="en-US" altLang="ko-KR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!</a:t>
            </a:r>
            <a:endParaRPr lang="ko-KR" altLang="en-US" sz="4600" b="1" spc="-30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922764" y="7150435"/>
            <a:ext cx="44406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출처 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: 2020 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직업계고 현장실습 실습생 대상 강의안 ‘현장실습생 산업안전교육’</a:t>
            </a:r>
            <a:endParaRPr lang="en-US" altLang="ko-KR" sz="1100" spc="-40" dirty="0">
              <a:solidFill>
                <a:srgbClr val="575757"/>
              </a:solidFill>
              <a:latin typeface="대한" pitchFamily="50" charset="-127"/>
              <a:ea typeface="대한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9" b="98667" l="0" r="9892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1014" y="1692399"/>
            <a:ext cx="10152168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9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67680"/>
            <a:ext cx="7639016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 err="1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작업장마다</a:t>
            </a:r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위험요인이 다르다</a:t>
            </a:r>
            <a:r>
              <a:rPr lang="en-US" altLang="ko-KR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!</a:t>
            </a:r>
            <a:endParaRPr lang="ko-KR" altLang="en-US" sz="4600" b="1" spc="-30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42644" y="6961798"/>
            <a:ext cx="5688632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300"/>
              </a:spcAft>
            </a:pP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출처 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: 2020 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직업계고 현장실습 실습생 대상 강의안 ‘</a:t>
            </a:r>
            <a:r>
              <a:rPr lang="ko-KR" altLang="en-US" sz="1100" spc="-40" dirty="0" err="1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현장실습생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 산업안전교육’</a:t>
            </a:r>
            <a:endParaRPr lang="en-US" altLang="ko-KR" sz="1100" spc="-40" dirty="0">
              <a:solidFill>
                <a:srgbClr val="575757"/>
              </a:solidFill>
              <a:latin typeface="대한" pitchFamily="50" charset="-127"/>
              <a:ea typeface="대한" pitchFamily="50" charset="-127"/>
            </a:endParaRPr>
          </a:p>
          <a:p>
            <a:pPr algn="r">
              <a:spcAft>
                <a:spcPts val="300"/>
              </a:spcAft>
            </a:pP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감정노동 그림 출처 국민일보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2019.07.20.</a:t>
            </a:r>
          </a:p>
        </p:txBody>
      </p:sp>
      <p:grpSp>
        <p:nvGrpSpPr>
          <p:cNvPr id="2" name="그룹 1"/>
          <p:cNvGrpSpPr/>
          <p:nvPr/>
        </p:nvGrpSpPr>
        <p:grpSpPr>
          <a:xfrm>
            <a:off x="298236" y="1692399"/>
            <a:ext cx="10088321" cy="4968552"/>
            <a:chOff x="298236" y="1692399"/>
            <a:chExt cx="10088321" cy="4968552"/>
          </a:xfrm>
        </p:grpSpPr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22" b="99565" l="428" r="98929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8236" y="1692399"/>
              <a:ext cx="10088321" cy="4968552"/>
            </a:xfrm>
            <a:prstGeom prst="rect">
              <a:avLst/>
            </a:prstGeom>
          </p:spPr>
        </p:pic>
        <p:pic>
          <p:nvPicPr>
            <p:cNvPr id="1028" name="Picture 4" descr="https://image.kmib.co.kr/online_image/2019/0722/201907221728_11130924089004_1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0236" y="4356695"/>
              <a:ext cx="2374056" cy="1970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376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D:\01.프로젝트-SUM\[프로젝트]취업지원센터\18.표준교안ppt제작\png저장\3-1_1차시\3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9" y="0"/>
            <a:ext cx="2164080" cy="170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직사각형 12"/>
          <p:cNvSpPr/>
          <p:nvPr/>
        </p:nvSpPr>
        <p:spPr>
          <a:xfrm>
            <a:off x="2327697" y="180231"/>
            <a:ext cx="5553510" cy="1331649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0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캐나다 </a:t>
            </a:r>
            <a:r>
              <a:rPr lang="ko-KR" altLang="en-US" sz="4000" spc="-300" dirty="0" err="1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직업안전보건청의</a:t>
            </a:r>
            <a:endParaRPr lang="ko-KR" altLang="en-US" sz="4000" spc="-30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ko-KR" altLang="en-US" sz="40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청소년 노동 교육내용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5881" y="1980431"/>
            <a:ext cx="1210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"/>
              </a:spcAft>
            </a:pPr>
            <a:r>
              <a:rPr lang="en-US" altLang="ko-KR" sz="2800" spc="-3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(2) </a:t>
            </a:r>
            <a:r>
              <a:rPr lang="ko-KR" altLang="en-US" sz="2800" spc="-3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평가</a:t>
            </a:r>
            <a:endParaRPr lang="en-US" altLang="ko-KR" sz="28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7340" y="295672"/>
            <a:ext cx="1415772" cy="86177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spcAft>
                <a:spcPts val="200"/>
              </a:spcAft>
            </a:pPr>
            <a:r>
              <a:rPr lang="ko-KR" altLang="en-US" sz="5000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참고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3450" y="2494012"/>
            <a:ext cx="7284366" cy="28469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 </a:t>
            </a:r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이 직업과 사업장에 대해 시간을 들여 생각하라</a:t>
            </a: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>
              <a:spcAft>
                <a:spcPts val="500"/>
              </a:spcAft>
            </a:pP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 </a:t>
            </a:r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정보들을 평가하라</a:t>
            </a: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>
              <a:spcAft>
                <a:spcPts val="500"/>
              </a:spcAft>
            </a:pP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 </a:t>
            </a:r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부모님 혹은 믿을 수 있는 누군가에게 당신이 확인한 것을 말해라</a:t>
            </a: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>
              <a:spcAft>
                <a:spcPts val="500"/>
              </a:spcAft>
            </a:pP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 </a:t>
            </a:r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도서관과 인터넷을 통해 정보들을 수집하라</a:t>
            </a: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>
              <a:spcAft>
                <a:spcPts val="500"/>
              </a:spcAft>
            </a:pP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 </a:t>
            </a:r>
            <a:r>
              <a:rPr lang="ko-KR" altLang="en-US" sz="2200" spc="-300" dirty="0">
                <a:solidFill>
                  <a:srgbClr val="00B05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위험요소를 발견했다면 그것은 무엇인가</a:t>
            </a:r>
            <a:r>
              <a:rPr lang="en-US" altLang="ko-KR" sz="2200" spc="-300" dirty="0">
                <a:solidFill>
                  <a:srgbClr val="00B05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</a:p>
          <a:p>
            <a:pPr marL="342900" indent="-342900">
              <a:spcAft>
                <a:spcPts val="500"/>
              </a:spcAft>
              <a:buFontTx/>
              <a:buChar char="-"/>
            </a:pPr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사업장에 대해 충분한 정보를 수집했는지 </a:t>
            </a:r>
            <a:endParaRPr lang="en-US" altLang="ko-KR" sz="22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spcAft>
                <a:spcPts val="500"/>
              </a:spcAft>
            </a:pP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</a:t>
            </a:r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혹은 고용주에게 더 물어볼 것이 없는 지를 </a:t>
            </a:r>
            <a:r>
              <a:rPr lang="ko-KR" altLang="en-US" sz="2200" spc="-3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확인하고 결정해라</a:t>
            </a: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4578" y="5323611"/>
            <a:ext cx="1210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"/>
              </a:spcAft>
            </a:pPr>
            <a:r>
              <a:rPr lang="en-US" altLang="ko-KR" sz="2800" spc="-3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(3) </a:t>
            </a:r>
            <a:r>
              <a:rPr lang="ko-KR" altLang="en-US" sz="2800" spc="-3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행동</a:t>
            </a:r>
            <a:endParaRPr lang="en-US" altLang="ko-KR" sz="28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2147" y="5837192"/>
            <a:ext cx="9812302" cy="1236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 </a:t>
            </a:r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고용인이 당신을 채용하기로 했지만 당신이 일하기 안전한 곳인지 아직 확신하지 못하고 </a:t>
            </a:r>
          </a:p>
          <a:p>
            <a:pPr>
              <a:spcAft>
                <a:spcPts val="500"/>
              </a:spcAft>
            </a:pPr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있다면 고용인에게 건강과 안전에 관한 교육이 있는지를 물어라</a:t>
            </a: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</a:p>
          <a:p>
            <a:pPr>
              <a:spcAft>
                <a:spcPts val="500"/>
              </a:spcAft>
            </a:pP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 </a:t>
            </a:r>
            <a:r>
              <a:rPr lang="ko-KR" altLang="en-US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직업을 최종선택하기 전에 사업장이 적절한 교육을 제공하는 지 확인하라</a:t>
            </a:r>
            <a:r>
              <a:rPr lang="en-US" altLang="ko-KR" sz="22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89197" y="1501483"/>
            <a:ext cx="70855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/>
              <a:t>&lt;</a:t>
            </a:r>
            <a:r>
              <a:rPr lang="ko-KR" altLang="en-US" sz="1600" dirty="0" smtClean="0"/>
              <a:t>출처</a:t>
            </a:r>
            <a:r>
              <a:rPr lang="en-US" altLang="ko-KR" sz="1600" dirty="0" smtClean="0"/>
              <a:t>: </a:t>
            </a:r>
            <a:r>
              <a:rPr lang="ko-KR" altLang="en-US" sz="1600" dirty="0" smtClean="0"/>
              <a:t>한국노동안전보건연구소 </a:t>
            </a:r>
            <a:r>
              <a:rPr lang="en-US" altLang="ko-KR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『</a:t>
            </a:r>
            <a:r>
              <a:rPr lang="en-US" altLang="ko-KR" sz="1600" dirty="0" smtClean="0"/>
              <a:t>2020</a:t>
            </a:r>
            <a:r>
              <a:rPr lang="ko-KR" altLang="en-US" sz="1600" dirty="0" smtClean="0"/>
              <a:t>년 청소년플랫폼 구축 연구보고서</a:t>
            </a:r>
            <a:r>
              <a:rPr lang="en-US" altLang="ko-KR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』</a:t>
            </a:r>
            <a:r>
              <a:rPr lang="en-US" altLang="ko-KR" sz="1600" dirty="0" smtClean="0"/>
              <a:t>&gt;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86413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67680"/>
            <a:ext cx="7212618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작업 분야별 주요 안전 수칙 </a:t>
            </a:r>
            <a:r>
              <a:rPr lang="en-US" altLang="ko-KR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endParaRPr lang="ko-KR" altLang="en-US" sz="4600" b="1" spc="-30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42644" y="6961798"/>
            <a:ext cx="56886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300"/>
              </a:spcAft>
            </a:pP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출처 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: 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노동 인권과 산업 안전 보건 교과서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, </a:t>
            </a:r>
            <a:r>
              <a:rPr lang="ko-KR" altLang="en-US" sz="1100" spc="-40" dirty="0" err="1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성림출판</a:t>
            </a:r>
            <a:endParaRPr lang="en-US" altLang="ko-KR" sz="1100" spc="-40" dirty="0">
              <a:solidFill>
                <a:srgbClr val="575757"/>
              </a:solidFill>
              <a:latin typeface="대한" pitchFamily="50" charset="-127"/>
              <a:ea typeface="대한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164" y="1692399"/>
            <a:ext cx="9704715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25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67680"/>
            <a:ext cx="7212618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작업 분야별 주요 안전 수칙 </a:t>
            </a:r>
            <a:r>
              <a:rPr lang="en-US" altLang="ko-KR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</a:t>
            </a:r>
            <a:endParaRPr lang="ko-KR" altLang="en-US" sz="4600" b="1" spc="-30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42644" y="6961798"/>
            <a:ext cx="56886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300"/>
              </a:spcAft>
            </a:pP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출처 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: </a:t>
            </a:r>
            <a:r>
              <a:rPr lang="ko-KR" altLang="en-US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노동 인권과 산업 안전 보건 교과서</a:t>
            </a:r>
            <a:r>
              <a:rPr lang="en-US" altLang="ko-KR" sz="1100" spc="-40" dirty="0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, </a:t>
            </a:r>
            <a:r>
              <a:rPr lang="ko-KR" altLang="en-US" sz="1100" spc="-40" dirty="0" err="1">
                <a:solidFill>
                  <a:srgbClr val="575757"/>
                </a:solidFill>
                <a:latin typeface="대한" pitchFamily="50" charset="-127"/>
                <a:ea typeface="대한" pitchFamily="50" charset="-127"/>
              </a:rPr>
              <a:t>성림출판</a:t>
            </a:r>
            <a:endParaRPr lang="en-US" altLang="ko-KR" sz="1100" spc="-40" dirty="0">
              <a:solidFill>
                <a:srgbClr val="575757"/>
              </a:solidFill>
              <a:latin typeface="대한" pitchFamily="50" charset="-127"/>
              <a:ea typeface="대한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164" y="1764407"/>
            <a:ext cx="9784490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5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287090" y="367680"/>
            <a:ext cx="8487005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 중 </a:t>
            </a:r>
            <a:r>
              <a:rPr lang="ko-KR" altLang="en-US" sz="4600" b="1" spc="-300" dirty="0">
                <a:solidFill>
                  <a:srgbClr val="00AEC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어려운 문제</a:t>
            </a:r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가 생기면</a:t>
            </a:r>
            <a:r>
              <a:rPr lang="en-US" altLang="ko-KR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!</a:t>
            </a:r>
            <a:endParaRPr lang="ko-KR" altLang="en-US" sz="4600" b="1" spc="-30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0156" y="2196455"/>
            <a:ext cx="97210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z="36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우선 </a:t>
            </a:r>
            <a:r>
              <a:rPr lang="ko-KR" altLang="en-US" sz="3600" spc="-3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학교 담당교사</a:t>
            </a:r>
            <a:r>
              <a:rPr lang="en-US" altLang="ko-KR" sz="3600" spc="-3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3600" spc="-3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담임교사</a:t>
            </a:r>
            <a:r>
              <a:rPr lang="en-US" altLang="ko-KR" sz="3600" spc="-3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3600" spc="-300" dirty="0" err="1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취업부장</a:t>
            </a:r>
            <a:r>
              <a:rPr lang="en-US" altLang="ko-KR" sz="3600" spc="-3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3600" spc="-300" dirty="0" err="1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진로부장</a:t>
            </a:r>
            <a:r>
              <a:rPr lang="en-US" altLang="ko-KR" sz="3600" spc="-3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3600" spc="-300" dirty="0" err="1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취업지원관</a:t>
            </a:r>
            <a:r>
              <a:rPr lang="ko-KR" altLang="en-US" sz="3600" spc="-3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등</a:t>
            </a:r>
            <a:r>
              <a:rPr lang="en-US" altLang="ko-KR" sz="3600" spc="-3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r>
              <a:rPr lang="ko-KR" altLang="en-US" sz="36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과 </a:t>
            </a:r>
            <a:r>
              <a:rPr lang="ko-KR" altLang="en-US" sz="3600" spc="-3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기업현장교사</a:t>
            </a:r>
            <a:r>
              <a:rPr lang="ko-KR" altLang="en-US" sz="36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에게</a:t>
            </a:r>
            <a:r>
              <a:rPr lang="en-US" altLang="ko-KR" sz="36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36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어려움을 이야기하고 도움을 요청한다</a:t>
            </a:r>
            <a:r>
              <a:rPr lang="en-US" altLang="ko-KR" sz="36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endParaRPr lang="en-US" altLang="ko-KR" sz="36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z="36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산업재해 같은 법적 문제는 학교마다 배치되어 있는 </a:t>
            </a:r>
            <a:r>
              <a:rPr lang="ko-KR" altLang="en-US" sz="3600" spc="-3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학교전담노무사</a:t>
            </a:r>
            <a:r>
              <a:rPr lang="ko-KR" altLang="en-US" sz="36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에게 도움을 요청하고 안내를 받을 수 있음</a:t>
            </a:r>
          </a:p>
        </p:txBody>
      </p:sp>
    </p:spTree>
    <p:extLst>
      <p:ext uri="{BB962C8B-B14F-4D97-AF65-F5344CB8AC3E}">
        <p14:creationId xmlns:p14="http://schemas.microsoft.com/office/powerpoint/2010/main" val="297140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122851" y="277630"/>
            <a:ext cx="2361931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65225" y="327901"/>
            <a:ext cx="46923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4000" spc="-250" dirty="0">
                <a:solidFill>
                  <a:srgbClr val="00AEC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취업전환 </a:t>
            </a:r>
            <a:r>
              <a:rPr lang="ko-KR" altLang="en-US" sz="3200" spc="-250" dirty="0">
                <a:solidFill>
                  <a:srgbClr val="00AEC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후 권리구제는</a:t>
            </a:r>
            <a:r>
              <a:rPr lang="en-US" altLang="ko-KR" sz="3200" spc="-250" dirty="0">
                <a:solidFill>
                  <a:srgbClr val="00AEC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!</a:t>
            </a:r>
          </a:p>
        </p:txBody>
      </p:sp>
      <p:cxnSp>
        <p:nvCxnSpPr>
          <p:cNvPr id="5" name="직선 연결선 4"/>
          <p:cNvCxnSpPr/>
          <p:nvPr/>
        </p:nvCxnSpPr>
        <p:spPr>
          <a:xfrm>
            <a:off x="2575003" y="422920"/>
            <a:ext cx="0" cy="584775"/>
          </a:xfrm>
          <a:prstGeom prst="line">
            <a:avLst/>
          </a:prstGeom>
          <a:ln w="31750">
            <a:solidFill>
              <a:srgbClr val="C6C6C6">
                <a:alpha val="9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834804" y="7110908"/>
            <a:ext cx="51074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ko-KR" altLang="en-US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출처 </a:t>
            </a:r>
            <a:r>
              <a:rPr lang="en-US" altLang="ko-KR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: 2020 </a:t>
            </a:r>
            <a:r>
              <a:rPr lang="ko-KR" altLang="en-US" sz="1100" spc="-4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직업계고 현장실습 실습생 대상 강의안 ‘현장실습생 산업안전교육’</a:t>
            </a:r>
            <a:endParaRPr lang="en-US" altLang="ko-KR" sz="1100" spc="-4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87898" y="2321421"/>
            <a:ext cx="4188951" cy="1069479"/>
          </a:xfrm>
          <a:prstGeom prst="roundRect">
            <a:avLst>
              <a:gd name="adj" fmla="val 14375"/>
            </a:avLst>
          </a:prstGeom>
          <a:solidFill>
            <a:schemeClr val="bg1"/>
          </a:solidFill>
          <a:ln w="38100">
            <a:solidFill>
              <a:srgbClr val="878787"/>
            </a:solidFill>
          </a:ln>
        </p:spPr>
        <p:txBody>
          <a:bodyPr wrap="none" lIns="216000" tIns="0" rIns="0" bIns="0" rtlCol="0" anchor="ctr" anchorCtr="0">
            <a:noAutofit/>
          </a:bodyPr>
          <a:lstStyle/>
          <a:p>
            <a:pPr>
              <a:spcAft>
                <a:spcPts val="100"/>
              </a:spcAft>
            </a:pPr>
            <a:r>
              <a:rPr lang="ko-KR" altLang="en-US" sz="2400" spc="-3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임금체불</a:t>
            </a:r>
            <a:r>
              <a:rPr lang="en-US" altLang="ko-KR" sz="2400" spc="-3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400" spc="-3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직장 내 성희롱</a:t>
            </a:r>
            <a:r>
              <a:rPr lang="en-US" altLang="ko-KR" sz="2400" spc="-3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</a:p>
          <a:p>
            <a:pPr>
              <a:spcAft>
                <a:spcPts val="100"/>
              </a:spcAft>
            </a:pPr>
            <a:r>
              <a:rPr lang="ko-KR" altLang="en-US" sz="2400" spc="-3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폭언 또는 폭행 등이 발생했다면</a:t>
            </a:r>
            <a:endParaRPr lang="ko-KR" altLang="en-US" sz="2400" spc="-320" dirty="0">
              <a:solidFill>
                <a:srgbClr val="2599D6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949926" y="2321421"/>
            <a:ext cx="2861270" cy="1069479"/>
          </a:xfrm>
          <a:prstGeom prst="roundRect">
            <a:avLst>
              <a:gd name="adj" fmla="val 14375"/>
            </a:avLst>
          </a:prstGeom>
          <a:solidFill>
            <a:schemeClr val="bg1"/>
          </a:solidFill>
          <a:ln w="38100">
            <a:solidFill>
              <a:srgbClr val="878787"/>
            </a:solidFill>
          </a:ln>
        </p:spPr>
        <p:txBody>
          <a:bodyPr wrap="none" lIns="216000" tIns="0" rIns="0" bIns="0" rtlCol="0" anchor="ctr" anchorCtr="0">
            <a:noAutofit/>
          </a:bodyPr>
          <a:lstStyle/>
          <a:p>
            <a:pPr>
              <a:spcAft>
                <a:spcPts val="100"/>
              </a:spcAft>
            </a:pPr>
            <a:r>
              <a:rPr lang="ko-KR" altLang="en-US" sz="2400" spc="-320" dirty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노동위원회</a:t>
            </a:r>
            <a:r>
              <a:rPr lang="ko-KR" altLang="en-US" sz="2400" spc="-3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에</a:t>
            </a:r>
          </a:p>
          <a:p>
            <a:pPr>
              <a:spcAft>
                <a:spcPts val="100"/>
              </a:spcAft>
            </a:pPr>
            <a:r>
              <a:rPr lang="ko-KR" altLang="en-US" sz="2400" spc="-3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부당해고 구제신청</a:t>
            </a:r>
            <a:endParaRPr lang="ko-KR" altLang="en-US" sz="2400" spc="-320" dirty="0">
              <a:solidFill>
                <a:srgbClr val="2599D6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87898" y="3735102"/>
            <a:ext cx="4188951" cy="1069479"/>
          </a:xfrm>
          <a:prstGeom prst="roundRect">
            <a:avLst>
              <a:gd name="adj" fmla="val 14375"/>
            </a:avLst>
          </a:prstGeom>
          <a:solidFill>
            <a:schemeClr val="bg1"/>
          </a:solidFill>
          <a:ln w="38100">
            <a:solidFill>
              <a:srgbClr val="878787"/>
            </a:solidFill>
          </a:ln>
        </p:spPr>
        <p:txBody>
          <a:bodyPr wrap="none" lIns="216000" tIns="0" rIns="0" bIns="0" rtlCol="0" anchor="ctr" anchorCtr="0">
            <a:noAutofit/>
          </a:bodyPr>
          <a:lstStyle/>
          <a:p>
            <a:pPr>
              <a:spcAft>
                <a:spcPts val="100"/>
              </a:spcAft>
            </a:pPr>
            <a:r>
              <a:rPr lang="ko-KR" altLang="en-US" sz="2400" spc="-3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일하다가 다치거나</a:t>
            </a:r>
          </a:p>
          <a:p>
            <a:pPr>
              <a:spcAft>
                <a:spcPts val="100"/>
              </a:spcAft>
            </a:pPr>
            <a:r>
              <a:rPr lang="ko-KR" altLang="en-US" sz="2400" spc="-3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질병에 걸렸다면</a:t>
            </a:r>
            <a:endParaRPr lang="ko-KR" altLang="en-US" sz="2400" spc="-320" dirty="0">
              <a:solidFill>
                <a:srgbClr val="2599D6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949926" y="3735102"/>
            <a:ext cx="2861270" cy="1069479"/>
          </a:xfrm>
          <a:prstGeom prst="roundRect">
            <a:avLst>
              <a:gd name="adj" fmla="val 14375"/>
            </a:avLst>
          </a:prstGeom>
          <a:solidFill>
            <a:schemeClr val="bg1"/>
          </a:solidFill>
          <a:ln w="38100">
            <a:solidFill>
              <a:srgbClr val="878787"/>
            </a:solidFill>
          </a:ln>
        </p:spPr>
        <p:txBody>
          <a:bodyPr wrap="none" lIns="216000" tIns="0" rIns="0" bIns="0" rtlCol="0" anchor="ctr" anchorCtr="0">
            <a:noAutofit/>
          </a:bodyPr>
          <a:lstStyle/>
          <a:p>
            <a:pPr>
              <a:spcAft>
                <a:spcPts val="100"/>
              </a:spcAft>
            </a:pPr>
            <a:r>
              <a:rPr lang="ko-KR" altLang="en-US" sz="2400" spc="-320" dirty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노동청</a:t>
            </a:r>
            <a:r>
              <a:rPr lang="ko-KR" altLang="en-US" sz="2400" spc="-3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에 진정서 또는</a:t>
            </a:r>
          </a:p>
          <a:p>
            <a:pPr>
              <a:spcAft>
                <a:spcPts val="100"/>
              </a:spcAft>
            </a:pPr>
            <a:r>
              <a:rPr lang="ko-KR" altLang="en-US" sz="2400" spc="-3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고소장 접수</a:t>
            </a:r>
            <a:endParaRPr lang="ko-KR" altLang="en-US" sz="2400" spc="-320" dirty="0">
              <a:solidFill>
                <a:srgbClr val="2599D6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87898" y="5148783"/>
            <a:ext cx="4188951" cy="1069479"/>
          </a:xfrm>
          <a:prstGeom prst="roundRect">
            <a:avLst>
              <a:gd name="adj" fmla="val 14375"/>
            </a:avLst>
          </a:prstGeom>
          <a:solidFill>
            <a:schemeClr val="bg1"/>
          </a:solidFill>
          <a:ln w="38100">
            <a:solidFill>
              <a:srgbClr val="878787"/>
            </a:solidFill>
          </a:ln>
        </p:spPr>
        <p:txBody>
          <a:bodyPr wrap="none" lIns="1080000" tIns="0" rIns="0" bIns="0" rtlCol="0" anchor="ctr" anchorCtr="0">
            <a:noAutofit/>
          </a:bodyPr>
          <a:lstStyle/>
          <a:p>
            <a:pPr>
              <a:spcAft>
                <a:spcPts val="100"/>
              </a:spcAft>
            </a:pPr>
            <a:r>
              <a:rPr lang="ko-KR" altLang="en-US" sz="2400" spc="-3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일하다가 부당하게 </a:t>
            </a:r>
          </a:p>
          <a:p>
            <a:pPr>
              <a:spcAft>
                <a:spcPts val="100"/>
              </a:spcAft>
            </a:pPr>
            <a:r>
              <a:rPr lang="ko-KR" altLang="en-US" sz="2400" spc="-3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해고를 당했다면 </a:t>
            </a:r>
            <a:r>
              <a:rPr lang="en-US" altLang="ko-KR" sz="1800" spc="-3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( 5</a:t>
            </a:r>
            <a:r>
              <a:rPr lang="ko-KR" altLang="en-US" sz="1800" spc="-3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인 이상 </a:t>
            </a:r>
            <a:r>
              <a:rPr lang="en-US" altLang="ko-KR" sz="1800" spc="-3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sz="1800" spc="-320" dirty="0">
              <a:solidFill>
                <a:srgbClr val="2599D6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949926" y="5148783"/>
            <a:ext cx="2861270" cy="1069479"/>
          </a:xfrm>
          <a:prstGeom prst="roundRect">
            <a:avLst>
              <a:gd name="adj" fmla="val 14375"/>
            </a:avLst>
          </a:prstGeom>
          <a:solidFill>
            <a:schemeClr val="bg1"/>
          </a:solidFill>
          <a:ln w="38100">
            <a:solidFill>
              <a:srgbClr val="878787"/>
            </a:solidFill>
          </a:ln>
        </p:spPr>
        <p:txBody>
          <a:bodyPr wrap="none" lIns="216000" tIns="0" rIns="0" bIns="0" rtlCol="0" anchor="ctr" anchorCtr="0">
            <a:noAutofit/>
          </a:bodyPr>
          <a:lstStyle/>
          <a:p>
            <a:pPr>
              <a:spcAft>
                <a:spcPts val="100"/>
              </a:spcAft>
            </a:pPr>
            <a:r>
              <a:rPr lang="ko-KR" altLang="en-US" sz="2400" spc="-320" dirty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근로복지공단</a:t>
            </a:r>
            <a:r>
              <a:rPr lang="ko-KR" altLang="en-US" sz="2400" spc="-3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에</a:t>
            </a:r>
          </a:p>
          <a:p>
            <a:pPr>
              <a:spcAft>
                <a:spcPts val="100"/>
              </a:spcAft>
            </a:pPr>
            <a:r>
              <a:rPr lang="ko-KR" altLang="en-US" sz="2400" spc="-3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산재신청</a:t>
            </a:r>
            <a:endParaRPr lang="ko-KR" altLang="en-US" sz="2400" spc="-320" dirty="0">
              <a:solidFill>
                <a:srgbClr val="2599D6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cxnSp>
        <p:nvCxnSpPr>
          <p:cNvPr id="3" name="직선 연결선 2"/>
          <p:cNvCxnSpPr>
            <a:stCxn id="21" idx="3"/>
            <a:endCxn id="26" idx="1"/>
          </p:cNvCxnSpPr>
          <p:nvPr/>
        </p:nvCxnSpPr>
        <p:spPr>
          <a:xfrm>
            <a:off x="5276849" y="2856161"/>
            <a:ext cx="1673077" cy="1413681"/>
          </a:xfrm>
          <a:prstGeom prst="line">
            <a:avLst/>
          </a:prstGeom>
          <a:ln w="38100">
            <a:solidFill>
              <a:srgbClr val="E84246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87" name="Picture 3" descr="D:\01.프로젝트-SUM\[프로젝트]취업지원센터\18.표준교안ppt제작\png저장\3-1_1차시\13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669" y="1599420"/>
            <a:ext cx="1670304" cy="118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D:\01.프로젝트-SUM\[프로젝트]취업지원센터\18.표준교안ppt제작\png저장\3-1_1차시\13-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91" y="5343264"/>
            <a:ext cx="1469136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직선 연결선 29"/>
          <p:cNvCxnSpPr>
            <a:stCxn id="25" idx="3"/>
            <a:endCxn id="28" idx="1"/>
          </p:cNvCxnSpPr>
          <p:nvPr/>
        </p:nvCxnSpPr>
        <p:spPr>
          <a:xfrm>
            <a:off x="5276849" y="4269842"/>
            <a:ext cx="1673077" cy="1413681"/>
          </a:xfrm>
          <a:prstGeom prst="line">
            <a:avLst/>
          </a:prstGeom>
          <a:ln w="38100">
            <a:solidFill>
              <a:srgbClr val="E84246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연결선 30"/>
          <p:cNvCxnSpPr>
            <a:stCxn id="27" idx="3"/>
            <a:endCxn id="24" idx="1"/>
          </p:cNvCxnSpPr>
          <p:nvPr/>
        </p:nvCxnSpPr>
        <p:spPr>
          <a:xfrm flipV="1">
            <a:off x="5276849" y="2856161"/>
            <a:ext cx="1673077" cy="2827362"/>
          </a:xfrm>
          <a:prstGeom prst="line">
            <a:avLst/>
          </a:prstGeom>
          <a:ln w="38100">
            <a:solidFill>
              <a:srgbClr val="E84246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타원 35"/>
          <p:cNvSpPr/>
          <p:nvPr/>
        </p:nvSpPr>
        <p:spPr>
          <a:xfrm>
            <a:off x="6762204" y="2668574"/>
            <a:ext cx="375171" cy="375171"/>
          </a:xfrm>
          <a:prstGeom prst="ellipse">
            <a:avLst/>
          </a:prstGeom>
          <a:solidFill>
            <a:srgbClr val="57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36000" rtlCol="0" anchor="ctr"/>
          <a:lstStyle/>
          <a:p>
            <a:pPr algn="ctr"/>
            <a:r>
              <a:rPr lang="en-US" altLang="ko-KR" sz="21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endParaRPr lang="ko-KR" altLang="en-US" sz="21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7" name="타원 36"/>
          <p:cNvSpPr/>
          <p:nvPr/>
        </p:nvSpPr>
        <p:spPr>
          <a:xfrm>
            <a:off x="6762204" y="4082255"/>
            <a:ext cx="375171" cy="375171"/>
          </a:xfrm>
          <a:prstGeom prst="ellipse">
            <a:avLst/>
          </a:prstGeom>
          <a:solidFill>
            <a:srgbClr val="57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36000" rtlCol="0" anchor="ctr"/>
          <a:lstStyle/>
          <a:p>
            <a:pPr algn="ctr"/>
            <a:r>
              <a:rPr lang="en-US" altLang="ko-KR" sz="21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</a:t>
            </a:r>
            <a:endParaRPr lang="ko-KR" altLang="en-US" sz="21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41" name="타원 40"/>
          <p:cNvSpPr/>
          <p:nvPr/>
        </p:nvSpPr>
        <p:spPr>
          <a:xfrm>
            <a:off x="6762204" y="5495936"/>
            <a:ext cx="375171" cy="375171"/>
          </a:xfrm>
          <a:prstGeom prst="ellipse">
            <a:avLst/>
          </a:prstGeom>
          <a:solidFill>
            <a:srgbClr val="57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36000" rtlCol="0" anchor="ctr"/>
          <a:lstStyle/>
          <a:p>
            <a:pPr algn="ctr"/>
            <a:r>
              <a:rPr lang="en-US" altLang="ko-KR" sz="21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endParaRPr lang="ko-KR" altLang="en-US" sz="21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3424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145422" y="311093"/>
            <a:ext cx="2483759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b="1" spc="-15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현장실습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29181" y="361364"/>
            <a:ext cx="46923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4000" spc="-250" dirty="0">
                <a:solidFill>
                  <a:srgbClr val="00AEC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취업전환 </a:t>
            </a:r>
            <a:r>
              <a:rPr lang="ko-KR" altLang="en-US" sz="3200" spc="-250" dirty="0">
                <a:solidFill>
                  <a:srgbClr val="00AEC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후 권리구제는</a:t>
            </a:r>
            <a:r>
              <a:rPr lang="en-US" altLang="ko-KR" sz="3200" spc="-250" dirty="0">
                <a:solidFill>
                  <a:srgbClr val="00AEC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!</a:t>
            </a:r>
          </a:p>
        </p:txBody>
      </p:sp>
      <p:cxnSp>
        <p:nvCxnSpPr>
          <p:cNvPr id="5" name="직선 연결선 4"/>
          <p:cNvCxnSpPr/>
          <p:nvPr/>
        </p:nvCxnSpPr>
        <p:spPr>
          <a:xfrm>
            <a:off x="2575003" y="422920"/>
            <a:ext cx="0" cy="584775"/>
          </a:xfrm>
          <a:prstGeom prst="line">
            <a:avLst/>
          </a:prstGeom>
          <a:ln w="31750">
            <a:solidFill>
              <a:srgbClr val="C6C6C6">
                <a:alpha val="9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표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0420168"/>
              </p:ext>
            </p:extLst>
          </p:nvPr>
        </p:nvGraphicFramePr>
        <p:xfrm>
          <a:off x="287090" y="1548383"/>
          <a:ext cx="10081120" cy="5417313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2430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717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63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603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chemeClr val="bg1"/>
                          </a:solidFill>
                          <a:effectLst/>
                          <a:latin typeface="나눔스퀘어OTF ExtraBold" pitchFamily="34" charset="-127"/>
                          <a:ea typeface="나눔스퀘어OTF ExtraBold" pitchFamily="34" charset="-127"/>
                        </a:rPr>
                        <a:t>기   관</a:t>
                      </a: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881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chemeClr val="bg1"/>
                          </a:solidFill>
                          <a:effectLst/>
                          <a:latin typeface="나눔스퀘어OTF ExtraBold" pitchFamily="34" charset="-127"/>
                          <a:ea typeface="나눔스퀘어OTF ExtraBold" pitchFamily="34" charset="-127"/>
                        </a:rPr>
                        <a:t>연락처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7C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chemeClr val="bg1"/>
                          </a:solidFill>
                          <a:effectLst/>
                          <a:latin typeface="나눔스퀘어OTF ExtraBold" pitchFamily="34" charset="-127"/>
                          <a:ea typeface="나눔스퀘어OTF ExtraBold" pitchFamily="34" charset="-127"/>
                        </a:rPr>
                        <a:t>비   고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9AC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853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AEC1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고용노동부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☎ 1350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(https://</a:t>
                      </a:r>
                      <a:r>
                        <a:rPr lang="en-US" altLang="ko-KR" sz="1600" kern="0" spc="-150" baseline="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minwon.moel.go.kr/minwon2008/index_nwe.do</a:t>
                      </a:r>
                      <a:r>
                        <a:rPr lang="en-US" altLang="ko-KR" sz="1600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)</a:t>
                      </a:r>
                      <a:endParaRPr lang="ko-KR" altLang="en-US" sz="16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각종 노동위반 상담 및 진정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903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AEC1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근로복지공단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☎ </a:t>
                      </a:r>
                      <a:r>
                        <a:rPr lang="en-US" altLang="ko-KR" sz="1800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1588-0075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(htts://www.kcomwel.or.kr/kcom-wel/main.jsp)</a:t>
                      </a:r>
                      <a:endParaRPr lang="ko-KR" altLang="en-US" sz="16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산재 관련 업무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903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AEC1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중앙노동위원회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☎ </a:t>
                      </a:r>
                      <a:r>
                        <a:rPr lang="en-US" altLang="ko-KR" sz="1800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044-202-8226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(http://www.nlrc.go.kr/nlrc/main/index_home.go)</a:t>
                      </a:r>
                      <a:endParaRPr lang="ko-KR" altLang="en-US" sz="16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부당노동행위 및 차별 시정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853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AEC1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부산지방노동위원회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☎ </a:t>
                      </a:r>
                      <a:r>
                        <a:rPr lang="en-US" altLang="ko-KR" sz="1800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051-559-3700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(http://www.mlrc.go.kr/nlrc/busan/main/index_home.go)</a:t>
                      </a:r>
                      <a:endParaRPr lang="ko-KR" altLang="en-US" sz="16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부당노동행위 및 차별 시정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903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AEC1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국가인권위원회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☎ </a:t>
                      </a:r>
                      <a:r>
                        <a:rPr lang="en-US" altLang="ko-KR" sz="1800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1331 </a:t>
                      </a:r>
                      <a:r>
                        <a:rPr lang="en-US" altLang="ko-KR" sz="1600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(https://case.humanrights.go.kr)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부산인권사무소</a:t>
                      </a:r>
                      <a:r>
                        <a:rPr lang="en-US" altLang="ko-KR" sz="1800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(☎ 051-710-9716)</a:t>
                      </a:r>
                      <a:endParaRPr lang="ko-KR" altLang="en-US" sz="18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인권침해</a:t>
                      </a:r>
                      <a:r>
                        <a:rPr lang="en-US" altLang="ko-KR" sz="1800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, </a:t>
                      </a:r>
                      <a:r>
                        <a:rPr lang="ko-KR" altLang="en-US" sz="1800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차별</a:t>
                      </a:r>
                      <a:r>
                        <a:rPr lang="en-US" altLang="ko-KR" sz="1800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, </a:t>
                      </a:r>
                      <a:r>
                        <a:rPr lang="ko-KR" altLang="en-US" sz="1800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성희롱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427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AEC1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법률구조공당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☎ </a:t>
                      </a:r>
                      <a:r>
                        <a:rPr lang="en-US" altLang="ko-KR" sz="1800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132 </a:t>
                      </a:r>
                      <a:r>
                        <a:rPr lang="en-US" altLang="ko-KR" sz="1600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(https://www.klac.or.kr)</a:t>
                      </a:r>
                      <a:endParaRPr lang="ko-KR" altLang="en-US" sz="16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무료 법률상담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427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AEC1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청소년근로권익센터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☎ </a:t>
                      </a:r>
                      <a:r>
                        <a:rPr lang="en-US" altLang="ko-KR" sz="1800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1644-3119 </a:t>
                      </a:r>
                      <a:r>
                        <a:rPr lang="en-US" altLang="ko-KR" sz="1600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(http://www.youthlabor.co.kr)</a:t>
                      </a:r>
                      <a:endParaRPr lang="ko-KR" altLang="en-US" sz="16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기타 신고 및 상담기관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427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AEC1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부산노동권익센터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☎</a:t>
                      </a:r>
                      <a:r>
                        <a:rPr lang="en-US" altLang="ko-KR" sz="1800" kern="0" spc="-150" baseline="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 051-852-1500 </a:t>
                      </a:r>
                      <a:r>
                        <a:rPr lang="en-US" altLang="ko-KR" sz="1600" kern="0" spc="-150" dirty="0" smtClean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(https://bslabors.or.kr)</a:t>
                      </a:r>
                      <a:endParaRPr lang="ko-KR" altLang="en-US" sz="16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800" kern="0" spc="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36000" marR="21600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427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 err="1">
                          <a:solidFill>
                            <a:srgbClr val="00AEC1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부산청노넷</a:t>
                      </a:r>
                      <a:endParaRPr lang="ko-KR" altLang="en-US" sz="1800" kern="0" spc="-150" dirty="0">
                        <a:solidFill>
                          <a:srgbClr val="00AEC1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-150" dirty="0">
                          <a:solidFill>
                            <a:srgbClr val="000000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http://cafe.daum.net/youngnodong</a:t>
                      </a:r>
                      <a:endParaRPr lang="ko-KR" altLang="en-US" sz="16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800" kern="0" spc="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36000" marR="21600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260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2059" y="3098651"/>
            <a:ext cx="4911922" cy="124649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ko-KR" altLang="en-US" sz="7500" b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감사합니다</a:t>
            </a:r>
            <a:r>
              <a:rPr lang="en-US" altLang="ko-KR" sz="7500" b="1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!</a:t>
            </a:r>
            <a:endParaRPr lang="ko-KR" altLang="en-US" sz="7500" b="1" spc="-3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6327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535E6E9-6C98-426A-86F6-0E5B18DBA53C}"/>
              </a:ext>
            </a:extLst>
          </p:cNvPr>
          <p:cNvSpPr txBox="1"/>
          <p:nvPr/>
        </p:nvSpPr>
        <p:spPr>
          <a:xfrm>
            <a:off x="738188" y="108223"/>
            <a:ext cx="6480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동영상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죽음의 현장실습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4C5556-2697-4101-AA61-FC8F67DAC078}"/>
              </a:ext>
            </a:extLst>
          </p:cNvPr>
          <p:cNvSpPr txBox="1"/>
          <p:nvPr/>
        </p:nvSpPr>
        <p:spPr>
          <a:xfrm>
            <a:off x="2682404" y="7020991"/>
            <a:ext cx="6768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출처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SBS, 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그것이 알고 싶다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ko-KR" altLang="en-US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220" y="1692399"/>
            <a:ext cx="8656843" cy="496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00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15060</TotalTime>
  <Words>6169</Words>
  <Application>Microsoft Office PowerPoint</Application>
  <PresentationFormat>사용자 지정</PresentationFormat>
  <Paragraphs>1039</Paragraphs>
  <Slides>85</Slides>
  <Notes>71</Notes>
  <HiddenSlides>0</HiddenSlides>
  <MMClips>1</MMClips>
  <ScaleCrop>false</ScaleCrop>
  <HeadingPairs>
    <vt:vector size="6" baseType="variant">
      <vt:variant>
        <vt:lpstr>사용한 글꼴</vt:lpstr>
      </vt:variant>
      <vt:variant>
        <vt:i4>11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85</vt:i4>
      </vt:variant>
    </vt:vector>
  </HeadingPairs>
  <TitlesOfParts>
    <vt:vector size="97" baseType="lpstr">
      <vt:lpstr>Tmon몬소리OTF Black</vt:lpstr>
      <vt:lpstr>HY헤드라인M</vt:lpstr>
      <vt:lpstr>맑은 고딕</vt:lpstr>
      <vt:lpstr>나눔스퀘어OTF Bold</vt:lpstr>
      <vt:lpstr>Arial</vt:lpstr>
      <vt:lpstr>휴먼둥근헤드라인</vt:lpstr>
      <vt:lpstr>한컴바탕</vt:lpstr>
      <vt:lpstr>함초롬바탕</vt:lpstr>
      <vt:lpstr>이순신 돋움체 B</vt:lpstr>
      <vt:lpstr>나눔스퀘어OTF ExtraBold</vt:lpstr>
      <vt:lpstr>대한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woo</dc:creator>
  <cp:lastModifiedBy>sec</cp:lastModifiedBy>
  <cp:revision>969</cp:revision>
  <dcterms:created xsi:type="dcterms:W3CDTF">2017-12-15T02:17:07Z</dcterms:created>
  <dcterms:modified xsi:type="dcterms:W3CDTF">2026-03-13T05:40:40Z</dcterms:modified>
</cp:coreProperties>
</file>